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/>
              </a:solidFill>
              <a:prstDash val="solid"/>
              <a:bevel/>
            </a:ln>
          </a:top>
          <a:bottom>
            <a:ln w="12700" cap="flat">
              <a:solidFill>
                <a:schemeClr val="accent1"/>
              </a:solidFill>
              <a:prstDash val="solid"/>
              <a:bevel/>
            </a:ln>
          </a:bottom>
          <a:insideH>
            <a:ln w="12700" cap="flat">
              <a:solidFill>
                <a:schemeClr val="accent1"/>
              </a:solidFill>
              <a:prstDash val="solid"/>
              <a:bevel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EF2F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bevel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/>
              </a:solidFill>
              <a:prstDash val="solid"/>
              <a:bevel/>
            </a:ln>
          </a:top>
          <a:bottom>
            <a:ln w="12700" cap="flat">
              <a:solidFill>
                <a:schemeClr val="accent1"/>
              </a:solidFill>
              <a:prstDash val="solid"/>
              <a:bevel/>
            </a:ln>
          </a:bottom>
          <a:insideH>
            <a:ln w="12700" cap="flat">
              <a:solidFill>
                <a:schemeClr val="accent1"/>
              </a:solidFill>
              <a:prstDash val="solid"/>
              <a:bevel/>
            </a:ln>
          </a:insideH>
          <a:insideV>
            <a:ln w="12700" cap="flat">
              <a:solidFill>
                <a:schemeClr val="accent1"/>
              </a:solidFill>
              <a:prstDash val="solid"/>
              <a:bevel/>
            </a:ln>
          </a:insideV>
        </a:tcBdr>
        <a:fill>
          <a:solidFill>
            <a:srgbClr val="EEF2F7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1"/>
              </a:solidFill>
              <a:prstDash val="solid"/>
              <a:bevel/>
            </a:ln>
          </a:top>
          <a:bottom>
            <a:ln w="12700" cap="flat">
              <a:solidFill>
                <a:schemeClr val="accent1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/>
              </a:solidFill>
              <a:prstDash val="solid"/>
              <a:bevel/>
            </a:ln>
          </a:top>
          <a:bottom>
            <a:ln w="12700" cap="flat">
              <a:solidFill>
                <a:schemeClr val="accent1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E5EE"/>
          </a:solidFill>
        </a:fill>
      </a:tcStyle>
    </a:wholeTbl>
    <a:band2H>
      <a:tcTxStyle b="def" i="def"/>
      <a:tcStyle>
        <a:tcBdr/>
        <a:fill>
          <a:solidFill>
            <a:srgbClr val="EEF2F7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2D7"/>
          </a:solidFill>
        </a:fill>
      </a:tcStyle>
    </a:wholeTbl>
    <a:band2H>
      <a:tcTxStyle b="def" i="def"/>
      <a:tcStyle>
        <a:tcBdr/>
        <a:fill>
          <a:solidFill>
            <a:srgbClr val="F0F1EC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DADA"/>
          </a:solidFill>
        </a:fill>
      </a:tcStyle>
    </a:wholeTbl>
    <a:band2H>
      <a:tcTxStyle b="def" i="def"/>
      <a:tcStyle>
        <a:tcBdr/>
        <a:fill>
          <a:solidFill>
            <a:srgbClr val="EEEDED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7" name="Shape 14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5" name="Shape 15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Slide d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"/>
          <p:cNvSpPr/>
          <p:nvPr/>
        </p:nvSpPr>
        <p:spPr>
          <a:xfrm>
            <a:off x="0" y="5970587"/>
            <a:ext cx="9144000" cy="88741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" name="Rectangle"/>
          <p:cNvSpPr/>
          <p:nvPr/>
        </p:nvSpPr>
        <p:spPr>
          <a:xfrm>
            <a:off x="-9526" y="6053137"/>
            <a:ext cx="2249490" cy="7127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" name="Rectangle"/>
          <p:cNvSpPr/>
          <p:nvPr/>
        </p:nvSpPr>
        <p:spPr>
          <a:xfrm>
            <a:off x="2359025" y="6043612"/>
            <a:ext cx="6784975" cy="714376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" name="Title Text"/>
          <p:cNvSpPr txBox="1"/>
          <p:nvPr>
            <p:ph type="title"/>
          </p:nvPr>
        </p:nvSpPr>
        <p:spPr>
          <a:xfrm>
            <a:off x="2362200" y="2324100"/>
            <a:ext cx="6477000" cy="3543300"/>
          </a:xfrm>
          <a:prstGeom prst="rect">
            <a:avLst/>
          </a:prstGeom>
        </p:spPr>
        <p:txBody>
          <a:bodyPr anchor="b"/>
          <a:lstStyle>
            <a:lvl1pPr>
              <a:defRPr b="0" cap="all" sz="4400">
                <a:solidFill>
                  <a:srgbClr val="000000"/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" name="Body Level One…"/>
          <p:cNvSpPr txBox="1"/>
          <p:nvPr>
            <p:ph type="body" sz="quarter" idx="1"/>
          </p:nvPr>
        </p:nvSpPr>
        <p:spPr>
          <a:xfrm>
            <a:off x="2362200" y="5927873"/>
            <a:ext cx="6515100" cy="930127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sz="2800">
                <a:solidFill>
                  <a:srgbClr val="FFFFFF"/>
                </a:solidFill>
              </a:defRPr>
            </a:lvl1pPr>
            <a:lvl2pPr marL="0" indent="457200">
              <a:buClrTx/>
              <a:buSzTx/>
              <a:buNone/>
              <a:defRPr sz="2800">
                <a:solidFill>
                  <a:srgbClr val="FFFFFF"/>
                </a:solidFill>
              </a:defRPr>
            </a:lvl2pPr>
            <a:lvl3pPr marL="0" indent="914400">
              <a:buClrTx/>
              <a:buSzTx/>
              <a:buNone/>
              <a:defRPr sz="2800">
                <a:solidFill>
                  <a:srgbClr val="FFFFFF"/>
                </a:solidFill>
              </a:defRPr>
            </a:lvl3pPr>
            <a:lvl4pPr marL="0" indent="1371600">
              <a:buClrTx/>
              <a:buSzTx/>
              <a:buNone/>
              <a:defRPr sz="2800">
                <a:solidFill>
                  <a:srgbClr val="FFFFFF"/>
                </a:solidFill>
              </a:defRPr>
            </a:lvl4pPr>
            <a:lvl5pPr marL="0" indent="1828800">
              <a:buClrTx/>
              <a:buSzTx/>
              <a:buNone/>
              <a:defRPr sz="28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lide Number"/>
          <p:cNvSpPr txBox="1"/>
          <p:nvPr>
            <p:ph type="sldNum" sz="quarter" idx="2"/>
          </p:nvPr>
        </p:nvSpPr>
        <p:spPr>
          <a:xfrm>
            <a:off x="8001000" y="87629"/>
            <a:ext cx="838200" cy="2819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BDDC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"/>
          <p:cNvSpPr/>
          <p:nvPr/>
        </p:nvSpPr>
        <p:spPr>
          <a:xfrm>
            <a:off x="0" y="1235075"/>
            <a:ext cx="9144000" cy="319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0" name="Rectangle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1" name="Rectangle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Off val="10686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2" name="Title Text"/>
          <p:cNvSpPr txBox="1"/>
          <p:nvPr>
            <p:ph type="title"/>
          </p:nvPr>
        </p:nvSpPr>
        <p:spPr>
          <a:xfrm>
            <a:off x="612648" y="0"/>
            <a:ext cx="8153401" cy="1447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xfrm>
            <a:off x="612648" y="1600200"/>
            <a:ext cx="8153401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xfrm>
            <a:off x="0" y="1253649"/>
            <a:ext cx="533400" cy="2819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2" name="Rectangle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3" name="Rectangle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4" name="Title Text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xfrm>
            <a:off x="120260" y="1253489"/>
            <a:ext cx="292880" cy="28194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  <p:sp>
        <p:nvSpPr>
          <p:cNvPr id="116" name="Body Level One…"/>
          <p:cNvSpPr txBox="1"/>
          <p:nvPr>
            <p:ph type="body" idx="1"/>
          </p:nvPr>
        </p:nvSpPr>
        <p:spPr>
          <a:xfrm>
            <a:off x="612648" y="1600200"/>
            <a:ext cx="8153401" cy="4495800"/>
          </a:xfrm>
          <a:prstGeom prst="rect">
            <a:avLst/>
          </a:prstGeom>
        </p:spPr>
        <p:txBody>
          <a:bodyPr/>
          <a:lstStyle>
            <a:lvl1pPr marL="320040" indent="-320040"/>
            <a:lvl2pPr marL="671732" indent="-305972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"/>
          <p:cNvSpPr/>
          <p:nvPr/>
        </p:nvSpPr>
        <p:spPr>
          <a:xfrm>
            <a:off x="0" y="1235075"/>
            <a:ext cx="9144000" cy="319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4" name="Rectangle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5" name="Rectangle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Off val="10686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6" name="Title Text"/>
          <p:cNvSpPr txBox="1"/>
          <p:nvPr>
            <p:ph type="title"/>
          </p:nvPr>
        </p:nvSpPr>
        <p:spPr>
          <a:xfrm>
            <a:off x="612648" y="0"/>
            <a:ext cx="8153401" cy="1447800"/>
          </a:xfrm>
          <a:prstGeom prst="rect">
            <a:avLst/>
          </a:prstGeom>
        </p:spPr>
        <p:txBody>
          <a:bodyPr/>
          <a:lstStyle>
            <a:lvl1pPr>
              <a:defRPr b="0" sz="4400">
                <a:solidFill>
                  <a:srgbClr val="775F55"/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7" name="Body Level One…"/>
          <p:cNvSpPr txBox="1"/>
          <p:nvPr>
            <p:ph type="body" idx="1"/>
          </p:nvPr>
        </p:nvSpPr>
        <p:spPr>
          <a:xfrm>
            <a:off x="612648" y="1600200"/>
            <a:ext cx="8153401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xfrm>
            <a:off x="0" y="1253649"/>
            <a:ext cx="533400" cy="2819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6" name="Rectangle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7" name="Rectangle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8" name="Title Text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 b="0" sz="4400">
                <a:solidFill>
                  <a:srgbClr val="775F55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9" name="Slide Number"/>
          <p:cNvSpPr txBox="1"/>
          <p:nvPr>
            <p:ph type="sldNum" sz="quarter" idx="2"/>
          </p:nvPr>
        </p:nvSpPr>
        <p:spPr>
          <a:xfrm>
            <a:off x="120260" y="1253489"/>
            <a:ext cx="292880" cy="28194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  <p:sp>
        <p:nvSpPr>
          <p:cNvPr id="140" name="Body Level One…"/>
          <p:cNvSpPr txBox="1"/>
          <p:nvPr>
            <p:ph type="body" idx="1"/>
          </p:nvPr>
        </p:nvSpPr>
        <p:spPr>
          <a:xfrm>
            <a:off x="612648" y="1600200"/>
            <a:ext cx="8153401" cy="4495800"/>
          </a:xfrm>
          <a:prstGeom prst="rect">
            <a:avLst/>
          </a:prstGeom>
        </p:spPr>
        <p:txBody>
          <a:bodyPr/>
          <a:lstStyle>
            <a:lvl1pPr marL="320040" indent="-320040"/>
            <a:lvl2pPr marL="671732" indent="-305972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"/>
          <p:cNvSpPr/>
          <p:nvPr/>
        </p:nvSpPr>
        <p:spPr>
          <a:xfrm>
            <a:off x="0" y="1235075"/>
            <a:ext cx="9144000" cy="319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" name="Rectangle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" name="Rectangle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8" name="Title Text"/>
          <p:cNvSpPr txBox="1"/>
          <p:nvPr>
            <p:ph type="title"/>
          </p:nvPr>
        </p:nvSpPr>
        <p:spPr>
          <a:xfrm>
            <a:off x="612648" y="0"/>
            <a:ext cx="8153401" cy="1447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idx="1"/>
          </p:nvPr>
        </p:nvSpPr>
        <p:spPr>
          <a:xfrm>
            <a:off x="612648" y="1600200"/>
            <a:ext cx="8153401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xfrm>
            <a:off x="0" y="1253649"/>
            <a:ext cx="533400" cy="2819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penas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0" y="6107429"/>
            <a:ext cx="533400" cy="2819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75F55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texto em duas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2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8" name="Rectangle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9" name="Rectangle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0" name="Title Text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 b="0" sz="4400">
                <a:solidFill>
                  <a:srgbClr val="775F55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xfrm>
            <a:off x="120260" y="1253489"/>
            <a:ext cx="292880" cy="28194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  <p:sp>
        <p:nvSpPr>
          <p:cNvPr id="92" name="Body Level One…"/>
          <p:cNvSpPr txBox="1"/>
          <p:nvPr>
            <p:ph type="body" idx="1"/>
          </p:nvPr>
        </p:nvSpPr>
        <p:spPr>
          <a:xfrm>
            <a:off x="612648" y="1600200"/>
            <a:ext cx="8153401" cy="4495800"/>
          </a:xfrm>
          <a:prstGeom prst="rect">
            <a:avLst/>
          </a:prstGeom>
        </p:spPr>
        <p:txBody>
          <a:bodyPr/>
          <a:lstStyle>
            <a:lvl1pPr marL="320040" indent="-320040"/>
            <a:lvl2pPr marL="671732" indent="-305972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0" y="1235075"/>
            <a:ext cx="9144000" cy="319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Rectangle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Rectangle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" name="Title Text"/>
          <p:cNvSpPr txBox="1"/>
          <p:nvPr>
            <p:ph type="title"/>
          </p:nvPr>
        </p:nvSpPr>
        <p:spPr>
          <a:xfrm>
            <a:off x="609600" y="0"/>
            <a:ext cx="8153400" cy="144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612775" y="1600200"/>
            <a:ext cx="81534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0" y="1130617"/>
            <a:ext cx="533400" cy="2819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 fontScale="100000" lnSpcReduction="0"/>
          </a:bodyPr>
          <a:lstStyle>
            <a:lvl1pPr algn="ctr">
              <a:defRPr b="1" sz="14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solidFill>
            <a:srgbClr val="754726"/>
          </a:solidFill>
          <a:uFillTx/>
          <a:latin typeface="Tw Cen MT"/>
          <a:ea typeface="Tw Cen MT"/>
          <a:cs typeface="Tw Cen MT"/>
          <a:sym typeface="Tw Cen MT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solidFill>
            <a:srgbClr val="754726"/>
          </a:solidFill>
          <a:uFillTx/>
          <a:latin typeface="Tw Cen MT"/>
          <a:ea typeface="Tw Cen MT"/>
          <a:cs typeface="Tw Cen MT"/>
          <a:sym typeface="Tw Cen MT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solidFill>
            <a:srgbClr val="754726"/>
          </a:solidFill>
          <a:uFillTx/>
          <a:latin typeface="Tw Cen MT"/>
          <a:ea typeface="Tw Cen MT"/>
          <a:cs typeface="Tw Cen MT"/>
          <a:sym typeface="Tw Cen MT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solidFill>
            <a:srgbClr val="754726"/>
          </a:solidFill>
          <a:uFillTx/>
          <a:latin typeface="Tw Cen MT"/>
          <a:ea typeface="Tw Cen MT"/>
          <a:cs typeface="Tw Cen MT"/>
          <a:sym typeface="Tw Cen MT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solidFill>
            <a:srgbClr val="754726"/>
          </a:solidFill>
          <a:uFillTx/>
          <a:latin typeface="Tw Cen MT"/>
          <a:ea typeface="Tw Cen MT"/>
          <a:cs typeface="Tw Cen MT"/>
          <a:sym typeface="Tw Cen MT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solidFill>
            <a:srgbClr val="754726"/>
          </a:solidFill>
          <a:uFillTx/>
          <a:latin typeface="Tw Cen MT"/>
          <a:ea typeface="Tw Cen MT"/>
          <a:cs typeface="Tw Cen MT"/>
          <a:sym typeface="Tw Cen MT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solidFill>
            <a:srgbClr val="754726"/>
          </a:solidFill>
          <a:uFillTx/>
          <a:latin typeface="Tw Cen MT"/>
          <a:ea typeface="Tw Cen MT"/>
          <a:cs typeface="Tw Cen MT"/>
          <a:sym typeface="Tw Cen MT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solidFill>
            <a:srgbClr val="754726"/>
          </a:solidFill>
          <a:uFillTx/>
          <a:latin typeface="Tw Cen MT"/>
          <a:ea typeface="Tw Cen MT"/>
          <a:cs typeface="Tw Cen MT"/>
          <a:sym typeface="Tw Cen MT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solidFill>
            <a:srgbClr val="754726"/>
          </a:solidFill>
          <a:uFillTx/>
          <a:latin typeface="Tw Cen MT"/>
          <a:ea typeface="Tw Cen MT"/>
          <a:cs typeface="Tw Cen MT"/>
          <a:sym typeface="Tw Cen MT"/>
        </a:defRPr>
      </a:lvl9pPr>
    </p:titleStyle>
    <p:bodyStyle>
      <a:lvl1pPr marL="319088" marR="0" indent="-319088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60000"/>
        <a:buFontTx/>
        <a:buChar char="◻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1pPr>
      <a:lvl2pPr marL="671268" marR="0" indent="-304555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0000"/>
        <a:buFontTx/>
        <a:buChar char="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2pPr>
      <a:lvl3pPr marL="974034" marR="0" indent="-288234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5000"/>
        <a:buFontTx/>
        <a:buChar char="■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3pPr>
      <a:lvl4pPr marL="1474469" marR="0" indent="-33146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5000"/>
        <a:buFontTx/>
        <a:buChar char="■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4pPr>
      <a:lvl5pPr marL="1931670" marR="0" indent="-33147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65000"/>
        <a:buFontTx/>
        <a:buChar char="■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5pPr>
      <a:lvl6pPr marL="2242820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6pPr>
      <a:lvl7pPr marL="2517139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7pPr>
      <a:lvl8pPr marL="2791460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8pPr>
      <a:lvl9pPr marL="3065779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gif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hyperlink" Target="https://creativecommons.org/licenses/by-nc-nd/4.0/deed.pt_BR" TargetMode="Externa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/Relationships>
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/Relationships>
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jpeg"/><Relationship Id="rId3" Type="http://schemas.openxmlformats.org/officeDocument/2006/relationships/image" Target="../media/image7.jpeg"/></Relationships>
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mailto:rafaelmantovani@utfpr.edu.br" TargetMode="Externa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Aula 07 - Tabelas Hash…"/>
          <p:cNvSpPr txBox="1"/>
          <p:nvPr>
            <p:ph type="subTitle" idx="1"/>
          </p:nvPr>
        </p:nvSpPr>
        <p:spPr>
          <a:xfrm>
            <a:off x="914400" y="2057234"/>
            <a:ext cx="7315200" cy="3444955"/>
          </a:xfrm>
          <a:prstGeom prst="rect">
            <a:avLst/>
          </a:prstGeom>
        </p:spPr>
        <p:txBody>
          <a:bodyPr/>
          <a:lstStyle/>
          <a:p>
            <a:pPr lvl="1" algn="ctr">
              <a:defRPr sz="2700">
                <a:solidFill>
                  <a:srgbClr val="000000"/>
                </a:solidFill>
              </a:defRPr>
            </a:pPr>
            <a:r>
              <a:t>Aula 07 - Tabelas Hash</a:t>
            </a:r>
          </a:p>
          <a:p>
            <a:pPr algn="ctr">
              <a:defRPr sz="2700">
                <a:solidFill>
                  <a:srgbClr val="000000"/>
                </a:solidFill>
              </a:defRPr>
            </a:pPr>
          </a:p>
          <a:p>
            <a:pPr algn="ctr">
              <a:defRPr sz="2700">
                <a:solidFill>
                  <a:srgbClr val="000000"/>
                </a:solidFill>
              </a:defRPr>
            </a:pPr>
            <a:r>
              <a:t>Prof. </a:t>
            </a:r>
            <a:r>
              <a:t>Rafael G. Mantovani</a:t>
            </a:r>
          </a:p>
        </p:txBody>
      </p:sp>
      <p:sp>
        <p:nvSpPr>
          <p:cNvPr id="150" name="Universidade Tecnológica Federal do Paraná (UTFPR)…"/>
          <p:cNvSpPr txBox="1"/>
          <p:nvPr/>
        </p:nvSpPr>
        <p:spPr>
          <a:xfrm>
            <a:off x="2362200" y="6096000"/>
            <a:ext cx="4418172" cy="548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1600">
                <a:solidFill>
                  <a:srgbClr val="000000"/>
                </a:solidFill>
                <a:latin typeface="Tw Cen MT"/>
                <a:ea typeface="Tw Cen MT"/>
                <a:cs typeface="Tw Cen MT"/>
                <a:sym typeface="Tw Cen MT"/>
              </a:rPr>
              <a:t>Universidade Tecnológica Federal do Paraná (UTFPR)</a:t>
            </a:r>
          </a:p>
          <a:p>
            <a:pPr>
              <a:defRPr sz="1600"/>
            </a:pPr>
            <a:r>
              <a:t>Engenharia de Computação</a:t>
            </a:r>
          </a:p>
        </p:txBody>
      </p:sp>
      <p:pic>
        <p:nvPicPr>
          <p:cNvPr id="151" name="utfpr.jpeg" descr="utfpr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2169" y="5250514"/>
            <a:ext cx="1706100" cy="622727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EDCO3A…"/>
          <p:cNvSpPr txBox="1"/>
          <p:nvPr>
            <p:ph type="ctrTitle"/>
          </p:nvPr>
        </p:nvSpPr>
        <p:spPr>
          <a:xfrm>
            <a:off x="266700" y="518685"/>
            <a:ext cx="8610600" cy="1600201"/>
          </a:xfrm>
          <a:prstGeom prst="rect">
            <a:avLst/>
          </a:prstGeom>
        </p:spPr>
        <p:txBody>
          <a:bodyPr/>
          <a:lstStyle/>
          <a:p>
            <a:pPr algn="ctr">
              <a:defRPr sz="4300"/>
            </a:pPr>
            <a:r>
              <a:t>EDCO3A</a:t>
            </a:r>
          </a:p>
          <a:p>
            <a:pPr algn="ctr">
              <a:defRPr sz="4300"/>
            </a:pPr>
            <a:r>
              <a:t>E</a:t>
            </a:r>
            <a:r>
              <a:t>struturas de dados 1</a:t>
            </a:r>
          </a:p>
        </p:txBody>
      </p:sp>
      <p:sp>
        <p:nvSpPr>
          <p:cNvPr id="153" name="Apucarana - PR, Brasil"/>
          <p:cNvSpPr txBox="1"/>
          <p:nvPr/>
        </p:nvSpPr>
        <p:spPr>
          <a:xfrm>
            <a:off x="96838" y="6240780"/>
            <a:ext cx="2036762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rPr sz="1600">
                <a:latin typeface="Tw Cen MT"/>
                <a:ea typeface="Tw Cen MT"/>
                <a:cs typeface="Tw Cen MT"/>
                <a:sym typeface="Tw Cen MT"/>
              </a:rPr>
              <a:t>Apucarana - PR, Brasil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55" name="Introdu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Introdução</a:t>
            </a:r>
          </a:p>
        </p:txBody>
      </p:sp>
      <p:sp>
        <p:nvSpPr>
          <p:cNvPr id="356" name="Text"/>
          <p:cNvSpPr txBox="1"/>
          <p:nvPr/>
        </p:nvSpPr>
        <p:spPr>
          <a:xfrm>
            <a:off x="8301656" y="6302611"/>
            <a:ext cx="53340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>
              <a:defRPr b="1"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357" name="Tamara"/>
          <p:cNvSpPr/>
          <p:nvPr/>
        </p:nvSpPr>
        <p:spPr>
          <a:xfrm>
            <a:off x="6034834" y="2623689"/>
            <a:ext cx="1270001" cy="351791"/>
          </a:xfrm>
          <a:prstGeom prst="rect">
            <a:avLst/>
          </a:prstGeom>
          <a:solidFill>
            <a:srgbClr val="E7E7E7">
              <a:alpha val="40304"/>
            </a:srgbClr>
          </a:solidFill>
          <a:ln w="19050">
            <a:solidFill>
              <a:srgbClr val="000000">
                <a:alpha val="40304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Tamara</a:t>
            </a:r>
          </a:p>
        </p:txBody>
      </p:sp>
      <p:sp>
        <p:nvSpPr>
          <p:cNvPr id="358" name="Rectangle"/>
          <p:cNvSpPr/>
          <p:nvPr/>
        </p:nvSpPr>
        <p:spPr>
          <a:xfrm>
            <a:off x="6034834" y="2971161"/>
            <a:ext cx="1270001" cy="369571"/>
          </a:xfrm>
          <a:prstGeom prst="rect">
            <a:avLst/>
          </a:prstGeom>
          <a:solidFill>
            <a:srgbClr val="E7E7E7">
              <a:alpha val="40304"/>
            </a:srgbClr>
          </a:solidFill>
          <a:ln w="19050">
            <a:solidFill>
              <a:srgbClr val="000000">
                <a:alpha val="40304"/>
              </a:srgbClr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59" name="Rectangle"/>
          <p:cNvSpPr/>
          <p:nvPr/>
        </p:nvSpPr>
        <p:spPr>
          <a:xfrm>
            <a:off x="6034834" y="3327777"/>
            <a:ext cx="1270001" cy="351791"/>
          </a:xfrm>
          <a:prstGeom prst="rect">
            <a:avLst/>
          </a:prstGeom>
          <a:solidFill>
            <a:srgbClr val="E7E7E7">
              <a:alpha val="40304"/>
            </a:srgbClr>
          </a:solidFill>
          <a:ln w="19050">
            <a:solidFill>
              <a:srgbClr val="000000">
                <a:alpha val="40304"/>
              </a:srgbClr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60" name="Muriel"/>
          <p:cNvSpPr/>
          <p:nvPr/>
        </p:nvSpPr>
        <p:spPr>
          <a:xfrm>
            <a:off x="6034834" y="3680264"/>
            <a:ext cx="1270001" cy="351791"/>
          </a:xfrm>
          <a:prstGeom prst="rect">
            <a:avLst/>
          </a:prstGeom>
          <a:solidFill>
            <a:srgbClr val="E7E7E7">
              <a:alpha val="40304"/>
            </a:srgbClr>
          </a:solidFill>
          <a:ln w="19050">
            <a:solidFill>
              <a:srgbClr val="000000">
                <a:alpha val="40304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Muriel</a:t>
            </a:r>
          </a:p>
        </p:txBody>
      </p:sp>
      <p:sp>
        <p:nvSpPr>
          <p:cNvPr id="361" name="Rafael"/>
          <p:cNvSpPr/>
          <p:nvPr/>
        </p:nvSpPr>
        <p:spPr>
          <a:xfrm>
            <a:off x="6034834" y="4031865"/>
            <a:ext cx="1270001" cy="351791"/>
          </a:xfrm>
          <a:prstGeom prst="rect">
            <a:avLst/>
          </a:prstGeom>
          <a:solidFill>
            <a:srgbClr val="E7E7E7">
              <a:alpha val="40304"/>
            </a:srgbClr>
          </a:solidFill>
          <a:ln w="19050">
            <a:solidFill>
              <a:srgbClr val="000000">
                <a:alpha val="40304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Rafael</a:t>
            </a:r>
          </a:p>
        </p:txBody>
      </p:sp>
      <p:sp>
        <p:nvSpPr>
          <p:cNvPr id="362" name="Rectangle"/>
          <p:cNvSpPr/>
          <p:nvPr/>
        </p:nvSpPr>
        <p:spPr>
          <a:xfrm>
            <a:off x="6034834" y="4376669"/>
            <a:ext cx="1270001" cy="351791"/>
          </a:xfrm>
          <a:prstGeom prst="rect">
            <a:avLst/>
          </a:prstGeom>
          <a:solidFill>
            <a:srgbClr val="E7E7E7">
              <a:alpha val="40304"/>
            </a:srgbClr>
          </a:solidFill>
          <a:ln w="19050">
            <a:solidFill>
              <a:srgbClr val="000000">
                <a:alpha val="40304"/>
              </a:srgbClr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63" name="Rectangle"/>
          <p:cNvSpPr/>
          <p:nvPr/>
        </p:nvSpPr>
        <p:spPr>
          <a:xfrm>
            <a:off x="6034834" y="4723252"/>
            <a:ext cx="1270001" cy="351791"/>
          </a:xfrm>
          <a:prstGeom prst="rect">
            <a:avLst/>
          </a:prstGeom>
          <a:solidFill>
            <a:srgbClr val="E7E7E7">
              <a:alpha val="40304"/>
            </a:srgbClr>
          </a:solidFill>
          <a:ln w="19050">
            <a:solidFill>
              <a:srgbClr val="000000">
                <a:alpha val="40304"/>
              </a:srgbClr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64" name="Luiz"/>
          <p:cNvSpPr/>
          <p:nvPr/>
        </p:nvSpPr>
        <p:spPr>
          <a:xfrm>
            <a:off x="6034834" y="5067169"/>
            <a:ext cx="1270001" cy="351791"/>
          </a:xfrm>
          <a:prstGeom prst="rect">
            <a:avLst/>
          </a:prstGeom>
          <a:solidFill>
            <a:srgbClr val="E7E7E7">
              <a:alpha val="40304"/>
            </a:srgbClr>
          </a:solidFill>
          <a:ln w="19050">
            <a:solidFill>
              <a:srgbClr val="000000">
                <a:alpha val="40304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Luiz</a:t>
            </a:r>
          </a:p>
        </p:txBody>
      </p:sp>
      <p:sp>
        <p:nvSpPr>
          <p:cNvPr id="365" name="Rectangle"/>
          <p:cNvSpPr/>
          <p:nvPr/>
        </p:nvSpPr>
        <p:spPr>
          <a:xfrm>
            <a:off x="5530898" y="2626229"/>
            <a:ext cx="514351" cy="351791"/>
          </a:xfrm>
          <a:prstGeom prst="rect">
            <a:avLst/>
          </a:prstGeom>
          <a:solidFill>
            <a:srgbClr val="E7E7E7">
              <a:alpha val="40304"/>
            </a:srgbClr>
          </a:solidFill>
          <a:ln w="19050">
            <a:solidFill>
              <a:srgbClr val="000000">
                <a:alpha val="40304"/>
              </a:srgbClr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66" name="Rectangle"/>
          <p:cNvSpPr/>
          <p:nvPr/>
        </p:nvSpPr>
        <p:spPr>
          <a:xfrm>
            <a:off x="5530898" y="2973701"/>
            <a:ext cx="514351" cy="372111"/>
          </a:xfrm>
          <a:prstGeom prst="rect">
            <a:avLst/>
          </a:prstGeom>
          <a:solidFill>
            <a:srgbClr val="E7E7E7">
              <a:alpha val="40304"/>
            </a:srgbClr>
          </a:solidFill>
          <a:ln w="19050">
            <a:solidFill>
              <a:srgbClr val="000000">
                <a:alpha val="40304"/>
              </a:srgbClr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67" name="Rectangle"/>
          <p:cNvSpPr/>
          <p:nvPr/>
        </p:nvSpPr>
        <p:spPr>
          <a:xfrm>
            <a:off x="5530898" y="3337397"/>
            <a:ext cx="514351" cy="344711"/>
          </a:xfrm>
          <a:prstGeom prst="rect">
            <a:avLst/>
          </a:prstGeom>
          <a:solidFill>
            <a:srgbClr val="E7E7E7">
              <a:alpha val="40304"/>
            </a:srgbClr>
          </a:solidFill>
          <a:ln w="19050">
            <a:solidFill>
              <a:srgbClr val="000000">
                <a:alpha val="40304"/>
              </a:srgbClr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68" name="Rectangle"/>
          <p:cNvSpPr/>
          <p:nvPr/>
        </p:nvSpPr>
        <p:spPr>
          <a:xfrm>
            <a:off x="5530898" y="3682805"/>
            <a:ext cx="514351" cy="351791"/>
          </a:xfrm>
          <a:prstGeom prst="rect">
            <a:avLst/>
          </a:prstGeom>
          <a:solidFill>
            <a:srgbClr val="E7E7E7">
              <a:alpha val="40304"/>
            </a:srgbClr>
          </a:solidFill>
          <a:ln w="19050">
            <a:solidFill>
              <a:srgbClr val="000000">
                <a:alpha val="40304"/>
              </a:srgbClr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69" name="4"/>
          <p:cNvSpPr/>
          <p:nvPr/>
        </p:nvSpPr>
        <p:spPr>
          <a:xfrm>
            <a:off x="5530898" y="4034404"/>
            <a:ext cx="514351" cy="351791"/>
          </a:xfrm>
          <a:prstGeom prst="rect">
            <a:avLst/>
          </a:prstGeom>
          <a:solidFill>
            <a:srgbClr val="E7E7E7">
              <a:alpha val="40304"/>
            </a:srgbClr>
          </a:solidFill>
          <a:ln w="19050">
            <a:solidFill>
              <a:srgbClr val="000000">
                <a:alpha val="40304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4</a:t>
            </a:r>
          </a:p>
        </p:txBody>
      </p:sp>
      <p:sp>
        <p:nvSpPr>
          <p:cNvPr id="370" name="5"/>
          <p:cNvSpPr/>
          <p:nvPr/>
        </p:nvSpPr>
        <p:spPr>
          <a:xfrm>
            <a:off x="5530898" y="4379209"/>
            <a:ext cx="514351" cy="351791"/>
          </a:xfrm>
          <a:prstGeom prst="rect">
            <a:avLst/>
          </a:prstGeom>
          <a:solidFill>
            <a:srgbClr val="E7E7E7">
              <a:alpha val="40304"/>
            </a:srgbClr>
          </a:solidFill>
          <a:ln w="19050">
            <a:solidFill>
              <a:srgbClr val="000000">
                <a:alpha val="40304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5</a:t>
            </a:r>
          </a:p>
        </p:txBody>
      </p:sp>
      <p:sp>
        <p:nvSpPr>
          <p:cNvPr id="371" name="…"/>
          <p:cNvSpPr/>
          <p:nvPr/>
        </p:nvSpPr>
        <p:spPr>
          <a:xfrm>
            <a:off x="5530898" y="4725792"/>
            <a:ext cx="514351" cy="351791"/>
          </a:xfrm>
          <a:prstGeom prst="rect">
            <a:avLst/>
          </a:prstGeom>
          <a:solidFill>
            <a:srgbClr val="E7E7E7">
              <a:alpha val="40304"/>
            </a:srgbClr>
          </a:solidFill>
          <a:ln w="19050">
            <a:solidFill>
              <a:srgbClr val="000000">
                <a:alpha val="40304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…</a:t>
            </a:r>
          </a:p>
        </p:txBody>
      </p:sp>
      <p:sp>
        <p:nvSpPr>
          <p:cNvPr id="372" name="N"/>
          <p:cNvSpPr/>
          <p:nvPr/>
        </p:nvSpPr>
        <p:spPr>
          <a:xfrm>
            <a:off x="5530898" y="5069708"/>
            <a:ext cx="514351" cy="351791"/>
          </a:xfrm>
          <a:prstGeom prst="rect">
            <a:avLst/>
          </a:prstGeom>
          <a:solidFill>
            <a:srgbClr val="E7E7E7">
              <a:alpha val="40304"/>
            </a:srgbClr>
          </a:solidFill>
          <a:ln w="19050">
            <a:solidFill>
              <a:srgbClr val="000000">
                <a:alpha val="40304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N</a:t>
            </a:r>
          </a:p>
        </p:txBody>
      </p:sp>
      <p:sp>
        <p:nvSpPr>
          <p:cNvPr id="373" name="Rafael"/>
          <p:cNvSpPr/>
          <p:nvPr/>
        </p:nvSpPr>
        <p:spPr>
          <a:xfrm>
            <a:off x="1839165" y="2625774"/>
            <a:ext cx="1270001" cy="351791"/>
          </a:xfrm>
          <a:prstGeom prst="rect">
            <a:avLst/>
          </a:prstGeom>
          <a:solidFill>
            <a:srgbClr val="00FDFF">
              <a:alpha val="40304"/>
            </a:srgbClr>
          </a:solidFill>
          <a:ln w="19050">
            <a:solidFill>
              <a:srgbClr val="000000">
                <a:alpha val="40304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Rafael</a:t>
            </a:r>
          </a:p>
        </p:txBody>
      </p:sp>
      <p:sp>
        <p:nvSpPr>
          <p:cNvPr id="374" name="Luiz"/>
          <p:cNvSpPr/>
          <p:nvPr/>
        </p:nvSpPr>
        <p:spPr>
          <a:xfrm>
            <a:off x="1839165" y="3443813"/>
            <a:ext cx="1270001" cy="351791"/>
          </a:xfrm>
          <a:prstGeom prst="rect">
            <a:avLst/>
          </a:prstGeom>
          <a:solidFill>
            <a:srgbClr val="00FDFF">
              <a:alpha val="40304"/>
            </a:srgbClr>
          </a:solidFill>
          <a:ln w="19050">
            <a:solidFill>
              <a:srgbClr val="000000">
                <a:alpha val="40304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Luiz</a:t>
            </a:r>
          </a:p>
        </p:txBody>
      </p:sp>
      <p:sp>
        <p:nvSpPr>
          <p:cNvPr id="375" name="Tamara"/>
          <p:cNvSpPr/>
          <p:nvPr/>
        </p:nvSpPr>
        <p:spPr>
          <a:xfrm>
            <a:off x="1839165" y="4261852"/>
            <a:ext cx="1270001" cy="351791"/>
          </a:xfrm>
          <a:prstGeom prst="rect">
            <a:avLst/>
          </a:prstGeom>
          <a:solidFill>
            <a:srgbClr val="00FDFF">
              <a:alpha val="40304"/>
            </a:srgbClr>
          </a:solidFill>
          <a:ln w="19050">
            <a:solidFill>
              <a:srgbClr val="000000">
                <a:alpha val="40304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Tamara</a:t>
            </a:r>
          </a:p>
        </p:txBody>
      </p:sp>
      <p:sp>
        <p:nvSpPr>
          <p:cNvPr id="376" name="Muriel"/>
          <p:cNvSpPr/>
          <p:nvPr/>
        </p:nvSpPr>
        <p:spPr>
          <a:xfrm>
            <a:off x="1839165" y="5060648"/>
            <a:ext cx="1270001" cy="351791"/>
          </a:xfrm>
          <a:prstGeom prst="rect">
            <a:avLst/>
          </a:prstGeom>
          <a:solidFill>
            <a:srgbClr val="00FDFF">
              <a:alpha val="40304"/>
            </a:srgbClr>
          </a:solidFill>
          <a:ln w="19050">
            <a:solidFill>
              <a:srgbClr val="000000">
                <a:alpha val="40304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Muriel</a:t>
            </a:r>
          </a:p>
        </p:txBody>
      </p:sp>
      <p:sp>
        <p:nvSpPr>
          <p:cNvPr id="377" name="Line"/>
          <p:cNvSpPr/>
          <p:nvPr/>
        </p:nvSpPr>
        <p:spPr>
          <a:xfrm>
            <a:off x="3400360" y="3619708"/>
            <a:ext cx="2060250" cy="1646005"/>
          </a:xfrm>
          <a:prstGeom prst="line">
            <a:avLst/>
          </a:prstGeom>
          <a:ln w="25400">
            <a:solidFill>
              <a:srgbClr val="000000">
                <a:alpha val="40304"/>
              </a:srgbClr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78" name="Line"/>
          <p:cNvSpPr/>
          <p:nvPr/>
        </p:nvSpPr>
        <p:spPr>
          <a:xfrm>
            <a:off x="3429766" y="2802123"/>
            <a:ext cx="2000843" cy="1413632"/>
          </a:xfrm>
          <a:prstGeom prst="line">
            <a:avLst/>
          </a:prstGeom>
          <a:ln w="25400">
            <a:solidFill>
              <a:srgbClr val="000000">
                <a:alpha val="40304"/>
              </a:srgbClr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79" name="Line"/>
          <p:cNvSpPr/>
          <p:nvPr/>
        </p:nvSpPr>
        <p:spPr>
          <a:xfrm flipV="1">
            <a:off x="3429766" y="2807224"/>
            <a:ext cx="2001349" cy="1614976"/>
          </a:xfrm>
          <a:prstGeom prst="line">
            <a:avLst/>
          </a:prstGeom>
          <a:ln w="25400">
            <a:solidFill>
              <a:srgbClr val="000000">
                <a:alpha val="40304"/>
              </a:srgbClr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80" name="Line"/>
          <p:cNvSpPr/>
          <p:nvPr/>
        </p:nvSpPr>
        <p:spPr>
          <a:xfrm flipV="1">
            <a:off x="3429766" y="3858318"/>
            <a:ext cx="2000987" cy="1378226"/>
          </a:xfrm>
          <a:prstGeom prst="line">
            <a:avLst/>
          </a:prstGeom>
          <a:ln w="25400">
            <a:solidFill>
              <a:srgbClr val="000000">
                <a:alpha val="40304"/>
              </a:srgbClr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81" name="Tabela de Espalhamento"/>
          <p:cNvSpPr txBox="1"/>
          <p:nvPr/>
        </p:nvSpPr>
        <p:spPr>
          <a:xfrm>
            <a:off x="4942910" y="1884676"/>
            <a:ext cx="2951620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200"/>
            </a:lvl1pPr>
          </a:lstStyle>
          <a:p>
            <a:pPr/>
            <a:r>
              <a:t>Tabela de Espalhamento</a:t>
            </a:r>
          </a:p>
        </p:txBody>
      </p:sp>
      <p:sp>
        <p:nvSpPr>
          <p:cNvPr id="382" name="Funcionamento…"/>
          <p:cNvSpPr txBox="1"/>
          <p:nvPr/>
        </p:nvSpPr>
        <p:spPr>
          <a:xfrm>
            <a:off x="2675016" y="1943125"/>
            <a:ext cx="3503011" cy="1920241"/>
          </a:xfrm>
          <a:prstGeom prst="rect">
            <a:avLst/>
          </a:prstGeom>
          <a:solidFill>
            <a:srgbClr val="FFFB00"/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2500"/>
            </a:pPr>
            <a:r>
              <a:t>Funcionamento</a:t>
            </a:r>
          </a:p>
          <a:p>
            <a:pPr algn="ctr">
              <a:defRPr sz="2100">
                <a:solidFill>
                  <a:srgbClr val="FFFB00"/>
                </a:solidFill>
              </a:defRPr>
            </a:pPr>
          </a:p>
          <a:p>
            <a:pPr>
              <a:defRPr sz="2100"/>
            </a:pPr>
            <a:r>
              <a:t>- pior caso O(n)</a:t>
            </a:r>
          </a:p>
          <a:p>
            <a:pPr>
              <a:defRPr sz="2100"/>
            </a:pPr>
            <a:r>
              <a:t>- grande parte dos casos</a:t>
            </a:r>
          </a:p>
          <a:p>
            <a:pPr lvl="1">
              <a:defRPr sz="2100"/>
            </a:pPr>
            <a:r>
              <a:t>- tempo médio: O(1)</a:t>
            </a:r>
          </a:p>
        </p:txBody>
      </p:sp>
      <p:sp>
        <p:nvSpPr>
          <p:cNvPr id="383" name="O(1) = Acesso Constante :))"/>
          <p:cNvSpPr txBox="1"/>
          <p:nvPr/>
        </p:nvSpPr>
        <p:spPr>
          <a:xfrm>
            <a:off x="2014216" y="4390353"/>
            <a:ext cx="5115569" cy="523241"/>
          </a:xfrm>
          <a:prstGeom prst="rect">
            <a:avLst/>
          </a:prstGeom>
          <a:solidFill>
            <a:srgbClr val="FFFB00"/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indent="0" algn="ctr">
              <a:lnSpc>
                <a:spcPct val="10000"/>
              </a:lnSpc>
              <a:defRPr sz="2900"/>
            </a:pPr>
            <a:r>
              <a:t>O(1) = Acesso Constante :))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86" name="Introdu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Introdução</a:t>
            </a:r>
          </a:p>
        </p:txBody>
      </p:sp>
      <p:sp>
        <p:nvSpPr>
          <p:cNvPr id="387" name="Text"/>
          <p:cNvSpPr txBox="1"/>
          <p:nvPr/>
        </p:nvSpPr>
        <p:spPr>
          <a:xfrm>
            <a:off x="8301656" y="6302611"/>
            <a:ext cx="53340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>
              <a:defRPr b="1" sz="20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388" name="symboltable.gif" descr="symboltable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1600" y="1673628"/>
            <a:ext cx="6400800" cy="4889501"/>
          </a:xfrm>
          <a:prstGeom prst="rect">
            <a:avLst/>
          </a:prstGeom>
          <a:ln w="12700">
            <a:miter lim="400000"/>
          </a:ln>
        </p:spPr>
      </p:pic>
      <p:sp>
        <p:nvSpPr>
          <p:cNvPr id="389" name="Ex: Tabela(s) de Símbolos (compilador)"/>
          <p:cNvSpPr txBox="1"/>
          <p:nvPr/>
        </p:nvSpPr>
        <p:spPr>
          <a:xfrm>
            <a:off x="546725" y="1943487"/>
            <a:ext cx="4444118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2200"/>
            </a:pPr>
            <a:r>
              <a:t>Ex: </a:t>
            </a:r>
            <a:r>
              <a:rPr b="0">
                <a:solidFill>
                  <a:srgbClr val="FF2600"/>
                </a:solidFill>
              </a:rPr>
              <a:t>Tabela(s) de Símbolos (compilador)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92" name="Introdu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Introdução</a:t>
            </a:r>
          </a:p>
        </p:txBody>
      </p:sp>
      <p:sp>
        <p:nvSpPr>
          <p:cNvPr id="393" name="Text"/>
          <p:cNvSpPr txBox="1"/>
          <p:nvPr/>
        </p:nvSpPr>
        <p:spPr>
          <a:xfrm>
            <a:off x="8301656" y="6302611"/>
            <a:ext cx="53340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>
              <a:defRPr b="1"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394" name="Tamara"/>
          <p:cNvSpPr/>
          <p:nvPr/>
        </p:nvSpPr>
        <p:spPr>
          <a:xfrm>
            <a:off x="6034834" y="2623689"/>
            <a:ext cx="127000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Tamara</a:t>
            </a:r>
          </a:p>
        </p:txBody>
      </p:sp>
      <p:sp>
        <p:nvSpPr>
          <p:cNvPr id="395" name="Rectangle"/>
          <p:cNvSpPr/>
          <p:nvPr/>
        </p:nvSpPr>
        <p:spPr>
          <a:xfrm>
            <a:off x="6034834" y="2971161"/>
            <a:ext cx="1270001" cy="36957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96" name="Rectangle"/>
          <p:cNvSpPr/>
          <p:nvPr/>
        </p:nvSpPr>
        <p:spPr>
          <a:xfrm>
            <a:off x="6034834" y="3327777"/>
            <a:ext cx="127000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97" name="Muriel"/>
          <p:cNvSpPr/>
          <p:nvPr/>
        </p:nvSpPr>
        <p:spPr>
          <a:xfrm>
            <a:off x="6034834" y="3680264"/>
            <a:ext cx="127000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Muriel</a:t>
            </a:r>
          </a:p>
        </p:txBody>
      </p:sp>
      <p:sp>
        <p:nvSpPr>
          <p:cNvPr id="398" name="Rafael"/>
          <p:cNvSpPr/>
          <p:nvPr/>
        </p:nvSpPr>
        <p:spPr>
          <a:xfrm>
            <a:off x="6034834" y="4031865"/>
            <a:ext cx="127000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Rafael</a:t>
            </a:r>
          </a:p>
        </p:txBody>
      </p:sp>
      <p:sp>
        <p:nvSpPr>
          <p:cNvPr id="399" name="Rectangle"/>
          <p:cNvSpPr/>
          <p:nvPr/>
        </p:nvSpPr>
        <p:spPr>
          <a:xfrm>
            <a:off x="6034834" y="4376669"/>
            <a:ext cx="127000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00" name="Rectangle"/>
          <p:cNvSpPr/>
          <p:nvPr/>
        </p:nvSpPr>
        <p:spPr>
          <a:xfrm>
            <a:off x="6034834" y="4723252"/>
            <a:ext cx="127000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01" name="Luiz"/>
          <p:cNvSpPr/>
          <p:nvPr/>
        </p:nvSpPr>
        <p:spPr>
          <a:xfrm>
            <a:off x="6034834" y="5067169"/>
            <a:ext cx="127000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Luiz</a:t>
            </a:r>
          </a:p>
        </p:txBody>
      </p:sp>
      <p:sp>
        <p:nvSpPr>
          <p:cNvPr id="402" name="0"/>
          <p:cNvSpPr/>
          <p:nvPr/>
        </p:nvSpPr>
        <p:spPr>
          <a:xfrm>
            <a:off x="5530898" y="2626229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0</a:t>
            </a:r>
          </a:p>
        </p:txBody>
      </p:sp>
      <p:sp>
        <p:nvSpPr>
          <p:cNvPr id="403" name="1"/>
          <p:cNvSpPr/>
          <p:nvPr/>
        </p:nvSpPr>
        <p:spPr>
          <a:xfrm>
            <a:off x="5530898" y="2973701"/>
            <a:ext cx="514351" cy="37211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1</a:t>
            </a:r>
          </a:p>
        </p:txBody>
      </p:sp>
      <p:sp>
        <p:nvSpPr>
          <p:cNvPr id="404" name="2"/>
          <p:cNvSpPr/>
          <p:nvPr/>
        </p:nvSpPr>
        <p:spPr>
          <a:xfrm>
            <a:off x="5530898" y="3337397"/>
            <a:ext cx="514351" cy="34471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2</a:t>
            </a:r>
          </a:p>
        </p:txBody>
      </p:sp>
      <p:sp>
        <p:nvSpPr>
          <p:cNvPr id="405" name="3"/>
          <p:cNvSpPr/>
          <p:nvPr/>
        </p:nvSpPr>
        <p:spPr>
          <a:xfrm>
            <a:off x="5530898" y="3682805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3</a:t>
            </a:r>
          </a:p>
        </p:txBody>
      </p:sp>
      <p:sp>
        <p:nvSpPr>
          <p:cNvPr id="406" name="4"/>
          <p:cNvSpPr/>
          <p:nvPr/>
        </p:nvSpPr>
        <p:spPr>
          <a:xfrm>
            <a:off x="5530898" y="4034404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4</a:t>
            </a:r>
          </a:p>
        </p:txBody>
      </p:sp>
      <p:sp>
        <p:nvSpPr>
          <p:cNvPr id="407" name="5"/>
          <p:cNvSpPr/>
          <p:nvPr/>
        </p:nvSpPr>
        <p:spPr>
          <a:xfrm>
            <a:off x="5530898" y="4379209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5</a:t>
            </a:r>
          </a:p>
        </p:txBody>
      </p:sp>
      <p:sp>
        <p:nvSpPr>
          <p:cNvPr id="408" name="…"/>
          <p:cNvSpPr/>
          <p:nvPr/>
        </p:nvSpPr>
        <p:spPr>
          <a:xfrm>
            <a:off x="5530898" y="4725792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…</a:t>
            </a:r>
          </a:p>
        </p:txBody>
      </p:sp>
      <p:sp>
        <p:nvSpPr>
          <p:cNvPr id="409" name="N"/>
          <p:cNvSpPr/>
          <p:nvPr/>
        </p:nvSpPr>
        <p:spPr>
          <a:xfrm>
            <a:off x="5530898" y="5069708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N</a:t>
            </a:r>
          </a:p>
        </p:txBody>
      </p:sp>
      <p:sp>
        <p:nvSpPr>
          <p:cNvPr id="410" name="Rafael"/>
          <p:cNvSpPr/>
          <p:nvPr/>
        </p:nvSpPr>
        <p:spPr>
          <a:xfrm>
            <a:off x="1839165" y="2625774"/>
            <a:ext cx="1270001" cy="351791"/>
          </a:xfrm>
          <a:prstGeom prst="rect">
            <a:avLst/>
          </a:prstGeom>
          <a:solidFill>
            <a:srgbClr val="00FD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Rafael</a:t>
            </a:r>
          </a:p>
        </p:txBody>
      </p:sp>
      <p:sp>
        <p:nvSpPr>
          <p:cNvPr id="411" name="Luiz"/>
          <p:cNvSpPr/>
          <p:nvPr/>
        </p:nvSpPr>
        <p:spPr>
          <a:xfrm>
            <a:off x="1839165" y="3443813"/>
            <a:ext cx="1270001" cy="351791"/>
          </a:xfrm>
          <a:prstGeom prst="rect">
            <a:avLst/>
          </a:prstGeom>
          <a:solidFill>
            <a:srgbClr val="00FD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Luiz</a:t>
            </a:r>
          </a:p>
        </p:txBody>
      </p:sp>
      <p:sp>
        <p:nvSpPr>
          <p:cNvPr id="412" name="Tamara"/>
          <p:cNvSpPr/>
          <p:nvPr/>
        </p:nvSpPr>
        <p:spPr>
          <a:xfrm>
            <a:off x="1839165" y="4261852"/>
            <a:ext cx="1270001" cy="351791"/>
          </a:xfrm>
          <a:prstGeom prst="rect">
            <a:avLst/>
          </a:prstGeom>
          <a:solidFill>
            <a:srgbClr val="00FD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Tamara</a:t>
            </a:r>
          </a:p>
        </p:txBody>
      </p:sp>
      <p:sp>
        <p:nvSpPr>
          <p:cNvPr id="413" name="Muriel"/>
          <p:cNvSpPr/>
          <p:nvPr/>
        </p:nvSpPr>
        <p:spPr>
          <a:xfrm>
            <a:off x="1839165" y="5060648"/>
            <a:ext cx="1270001" cy="351791"/>
          </a:xfrm>
          <a:prstGeom prst="rect">
            <a:avLst/>
          </a:prstGeom>
          <a:solidFill>
            <a:srgbClr val="00FD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Muriel</a:t>
            </a:r>
          </a:p>
        </p:txBody>
      </p:sp>
      <p:sp>
        <p:nvSpPr>
          <p:cNvPr id="414" name="Line"/>
          <p:cNvSpPr/>
          <p:nvPr/>
        </p:nvSpPr>
        <p:spPr>
          <a:xfrm>
            <a:off x="3400360" y="3619708"/>
            <a:ext cx="2060250" cy="1646005"/>
          </a:xfrm>
          <a:prstGeom prst="line">
            <a:avLst/>
          </a:prstGeom>
          <a:ln w="2540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15" name="Line"/>
          <p:cNvSpPr/>
          <p:nvPr/>
        </p:nvSpPr>
        <p:spPr>
          <a:xfrm>
            <a:off x="3429766" y="2802123"/>
            <a:ext cx="2000843" cy="1413632"/>
          </a:xfrm>
          <a:prstGeom prst="line">
            <a:avLst/>
          </a:prstGeom>
          <a:ln w="2540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16" name="Line"/>
          <p:cNvSpPr/>
          <p:nvPr/>
        </p:nvSpPr>
        <p:spPr>
          <a:xfrm flipV="1">
            <a:off x="3429766" y="2807224"/>
            <a:ext cx="2001349" cy="1614976"/>
          </a:xfrm>
          <a:prstGeom prst="line">
            <a:avLst/>
          </a:prstGeom>
          <a:ln w="2540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17" name="Line"/>
          <p:cNvSpPr/>
          <p:nvPr/>
        </p:nvSpPr>
        <p:spPr>
          <a:xfrm flipV="1">
            <a:off x="3429766" y="3858318"/>
            <a:ext cx="2000987" cy="1378226"/>
          </a:xfrm>
          <a:prstGeom prst="line">
            <a:avLst/>
          </a:prstGeom>
          <a:ln w="2540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18" name="Tabela de Espalhamento"/>
          <p:cNvSpPr txBox="1"/>
          <p:nvPr/>
        </p:nvSpPr>
        <p:spPr>
          <a:xfrm>
            <a:off x="4942910" y="1884676"/>
            <a:ext cx="2951620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200"/>
            </a:lvl1pPr>
          </a:lstStyle>
          <a:p>
            <a:pPr/>
            <a:r>
              <a:t>Tabela de Espalhamento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21" name="Introdu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Introdução</a:t>
            </a:r>
          </a:p>
        </p:txBody>
      </p:sp>
      <p:sp>
        <p:nvSpPr>
          <p:cNvPr id="422" name="Text"/>
          <p:cNvSpPr txBox="1"/>
          <p:nvPr/>
        </p:nvSpPr>
        <p:spPr>
          <a:xfrm>
            <a:off x="8301656" y="6302611"/>
            <a:ext cx="53340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>
              <a:defRPr b="1"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423" name="Tamara"/>
          <p:cNvSpPr/>
          <p:nvPr/>
        </p:nvSpPr>
        <p:spPr>
          <a:xfrm>
            <a:off x="6034834" y="2623689"/>
            <a:ext cx="127000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Tamara</a:t>
            </a:r>
          </a:p>
        </p:txBody>
      </p:sp>
      <p:sp>
        <p:nvSpPr>
          <p:cNvPr id="424" name="Rectangle"/>
          <p:cNvSpPr/>
          <p:nvPr/>
        </p:nvSpPr>
        <p:spPr>
          <a:xfrm>
            <a:off x="6034834" y="2971161"/>
            <a:ext cx="1270001" cy="36957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25" name="Rectangle"/>
          <p:cNvSpPr/>
          <p:nvPr/>
        </p:nvSpPr>
        <p:spPr>
          <a:xfrm>
            <a:off x="6034834" y="3327777"/>
            <a:ext cx="127000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26" name="Muriel"/>
          <p:cNvSpPr/>
          <p:nvPr/>
        </p:nvSpPr>
        <p:spPr>
          <a:xfrm>
            <a:off x="6034834" y="3680264"/>
            <a:ext cx="127000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Muriel</a:t>
            </a:r>
          </a:p>
        </p:txBody>
      </p:sp>
      <p:sp>
        <p:nvSpPr>
          <p:cNvPr id="427" name="Rafael"/>
          <p:cNvSpPr/>
          <p:nvPr/>
        </p:nvSpPr>
        <p:spPr>
          <a:xfrm>
            <a:off x="6034834" y="4031865"/>
            <a:ext cx="127000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Rafael</a:t>
            </a:r>
          </a:p>
        </p:txBody>
      </p:sp>
      <p:sp>
        <p:nvSpPr>
          <p:cNvPr id="428" name="Rectangle"/>
          <p:cNvSpPr/>
          <p:nvPr/>
        </p:nvSpPr>
        <p:spPr>
          <a:xfrm>
            <a:off x="6034834" y="4376669"/>
            <a:ext cx="127000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29" name="Rectangle"/>
          <p:cNvSpPr/>
          <p:nvPr/>
        </p:nvSpPr>
        <p:spPr>
          <a:xfrm>
            <a:off x="6034834" y="4723252"/>
            <a:ext cx="127000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30" name="Luiz"/>
          <p:cNvSpPr/>
          <p:nvPr/>
        </p:nvSpPr>
        <p:spPr>
          <a:xfrm>
            <a:off x="6034834" y="5067169"/>
            <a:ext cx="127000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Luiz</a:t>
            </a:r>
          </a:p>
        </p:txBody>
      </p:sp>
      <p:sp>
        <p:nvSpPr>
          <p:cNvPr id="431" name="0"/>
          <p:cNvSpPr/>
          <p:nvPr/>
        </p:nvSpPr>
        <p:spPr>
          <a:xfrm>
            <a:off x="5530898" y="2626229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0</a:t>
            </a:r>
          </a:p>
        </p:txBody>
      </p:sp>
      <p:sp>
        <p:nvSpPr>
          <p:cNvPr id="432" name="1"/>
          <p:cNvSpPr/>
          <p:nvPr/>
        </p:nvSpPr>
        <p:spPr>
          <a:xfrm>
            <a:off x="5530898" y="2973701"/>
            <a:ext cx="514351" cy="37211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1</a:t>
            </a:r>
          </a:p>
        </p:txBody>
      </p:sp>
      <p:sp>
        <p:nvSpPr>
          <p:cNvPr id="433" name="2"/>
          <p:cNvSpPr/>
          <p:nvPr/>
        </p:nvSpPr>
        <p:spPr>
          <a:xfrm>
            <a:off x="5530898" y="3337397"/>
            <a:ext cx="514351" cy="34471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2</a:t>
            </a:r>
          </a:p>
        </p:txBody>
      </p:sp>
      <p:sp>
        <p:nvSpPr>
          <p:cNvPr id="434" name="3"/>
          <p:cNvSpPr/>
          <p:nvPr/>
        </p:nvSpPr>
        <p:spPr>
          <a:xfrm>
            <a:off x="5530898" y="3682805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3</a:t>
            </a:r>
          </a:p>
        </p:txBody>
      </p:sp>
      <p:sp>
        <p:nvSpPr>
          <p:cNvPr id="435" name="4"/>
          <p:cNvSpPr/>
          <p:nvPr/>
        </p:nvSpPr>
        <p:spPr>
          <a:xfrm>
            <a:off x="5530898" y="4034404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4</a:t>
            </a:r>
          </a:p>
        </p:txBody>
      </p:sp>
      <p:sp>
        <p:nvSpPr>
          <p:cNvPr id="436" name="5"/>
          <p:cNvSpPr/>
          <p:nvPr/>
        </p:nvSpPr>
        <p:spPr>
          <a:xfrm>
            <a:off x="5530898" y="4379209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5</a:t>
            </a:r>
          </a:p>
        </p:txBody>
      </p:sp>
      <p:sp>
        <p:nvSpPr>
          <p:cNvPr id="437" name="…"/>
          <p:cNvSpPr/>
          <p:nvPr/>
        </p:nvSpPr>
        <p:spPr>
          <a:xfrm>
            <a:off x="5530898" y="4725792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…</a:t>
            </a:r>
          </a:p>
        </p:txBody>
      </p:sp>
      <p:sp>
        <p:nvSpPr>
          <p:cNvPr id="438" name="N"/>
          <p:cNvSpPr/>
          <p:nvPr/>
        </p:nvSpPr>
        <p:spPr>
          <a:xfrm>
            <a:off x="5530898" y="5069708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N</a:t>
            </a:r>
          </a:p>
        </p:txBody>
      </p:sp>
      <p:sp>
        <p:nvSpPr>
          <p:cNvPr id="439" name="Rafael"/>
          <p:cNvSpPr/>
          <p:nvPr/>
        </p:nvSpPr>
        <p:spPr>
          <a:xfrm>
            <a:off x="1839165" y="2625774"/>
            <a:ext cx="1270001" cy="351791"/>
          </a:xfrm>
          <a:prstGeom prst="rect">
            <a:avLst/>
          </a:prstGeom>
          <a:solidFill>
            <a:srgbClr val="00FD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Rafael</a:t>
            </a:r>
          </a:p>
        </p:txBody>
      </p:sp>
      <p:sp>
        <p:nvSpPr>
          <p:cNvPr id="440" name="Luiz"/>
          <p:cNvSpPr/>
          <p:nvPr/>
        </p:nvSpPr>
        <p:spPr>
          <a:xfrm>
            <a:off x="1839165" y="3443813"/>
            <a:ext cx="1270001" cy="351791"/>
          </a:xfrm>
          <a:prstGeom prst="rect">
            <a:avLst/>
          </a:prstGeom>
          <a:solidFill>
            <a:srgbClr val="00FD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Luiz</a:t>
            </a:r>
          </a:p>
        </p:txBody>
      </p:sp>
      <p:sp>
        <p:nvSpPr>
          <p:cNvPr id="441" name="Tamara"/>
          <p:cNvSpPr/>
          <p:nvPr/>
        </p:nvSpPr>
        <p:spPr>
          <a:xfrm>
            <a:off x="1839165" y="4261852"/>
            <a:ext cx="1270001" cy="351791"/>
          </a:xfrm>
          <a:prstGeom prst="rect">
            <a:avLst/>
          </a:prstGeom>
          <a:solidFill>
            <a:srgbClr val="00FD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Tamara</a:t>
            </a:r>
          </a:p>
        </p:txBody>
      </p:sp>
      <p:sp>
        <p:nvSpPr>
          <p:cNvPr id="442" name="Muriel"/>
          <p:cNvSpPr/>
          <p:nvPr/>
        </p:nvSpPr>
        <p:spPr>
          <a:xfrm>
            <a:off x="1839165" y="5060648"/>
            <a:ext cx="1270001" cy="351791"/>
          </a:xfrm>
          <a:prstGeom prst="rect">
            <a:avLst/>
          </a:prstGeom>
          <a:solidFill>
            <a:srgbClr val="00FD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Muriel</a:t>
            </a:r>
          </a:p>
        </p:txBody>
      </p:sp>
      <p:sp>
        <p:nvSpPr>
          <p:cNvPr id="443" name="Line"/>
          <p:cNvSpPr/>
          <p:nvPr/>
        </p:nvSpPr>
        <p:spPr>
          <a:xfrm>
            <a:off x="3400360" y="3619708"/>
            <a:ext cx="2060250" cy="1646005"/>
          </a:xfrm>
          <a:prstGeom prst="line">
            <a:avLst/>
          </a:prstGeom>
          <a:ln w="2540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44" name="Line"/>
          <p:cNvSpPr/>
          <p:nvPr/>
        </p:nvSpPr>
        <p:spPr>
          <a:xfrm>
            <a:off x="3429766" y="2802123"/>
            <a:ext cx="2000843" cy="1413632"/>
          </a:xfrm>
          <a:prstGeom prst="line">
            <a:avLst/>
          </a:prstGeom>
          <a:ln w="2540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45" name="Line"/>
          <p:cNvSpPr/>
          <p:nvPr/>
        </p:nvSpPr>
        <p:spPr>
          <a:xfrm flipV="1">
            <a:off x="3429766" y="2807224"/>
            <a:ext cx="2001349" cy="1614976"/>
          </a:xfrm>
          <a:prstGeom prst="line">
            <a:avLst/>
          </a:prstGeom>
          <a:ln w="2540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46" name="Line"/>
          <p:cNvSpPr/>
          <p:nvPr/>
        </p:nvSpPr>
        <p:spPr>
          <a:xfrm flipV="1">
            <a:off x="3429766" y="3858318"/>
            <a:ext cx="2000987" cy="1378226"/>
          </a:xfrm>
          <a:prstGeom prst="line">
            <a:avLst/>
          </a:prstGeom>
          <a:ln w="2540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47" name="Tabela de Espalhamento"/>
          <p:cNvSpPr txBox="1"/>
          <p:nvPr/>
        </p:nvSpPr>
        <p:spPr>
          <a:xfrm>
            <a:off x="4942910" y="1884676"/>
            <a:ext cx="2951620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200"/>
            </a:lvl1pPr>
          </a:lstStyle>
          <a:p>
            <a:pPr/>
            <a:r>
              <a:t>Tabela de Espalhamento</a:t>
            </a:r>
          </a:p>
        </p:txBody>
      </p:sp>
      <p:sp>
        <p:nvSpPr>
          <p:cNvPr id="448" name="Como é feito o espalhamento?"/>
          <p:cNvSpPr txBox="1"/>
          <p:nvPr/>
        </p:nvSpPr>
        <p:spPr>
          <a:xfrm>
            <a:off x="2675016" y="5734358"/>
            <a:ext cx="3503011" cy="408941"/>
          </a:xfrm>
          <a:prstGeom prst="rect">
            <a:avLst/>
          </a:prstGeom>
          <a:solidFill>
            <a:srgbClr val="FFFB00"/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100"/>
            </a:lvl1pPr>
          </a:lstStyle>
          <a:p>
            <a:pPr/>
            <a:r>
              <a:t>Como é feito o espalhamento?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453" name="Group"/>
          <p:cNvGrpSpPr/>
          <p:nvPr/>
        </p:nvGrpSpPr>
        <p:grpSpPr>
          <a:xfrm>
            <a:off x="879475" y="3049587"/>
            <a:ext cx="366713" cy="373791"/>
            <a:chOff x="0" y="0"/>
            <a:chExt cx="366712" cy="373790"/>
          </a:xfrm>
        </p:grpSpPr>
        <p:sp>
          <p:nvSpPr>
            <p:cNvPr id="451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52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456" name="Group"/>
          <p:cNvGrpSpPr/>
          <p:nvPr/>
        </p:nvGrpSpPr>
        <p:grpSpPr>
          <a:xfrm>
            <a:off x="876300" y="3606347"/>
            <a:ext cx="366713" cy="373792"/>
            <a:chOff x="0" y="0"/>
            <a:chExt cx="366712" cy="373790"/>
          </a:xfrm>
        </p:grpSpPr>
        <p:sp>
          <p:nvSpPr>
            <p:cNvPr id="454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55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459" name="Group"/>
          <p:cNvGrpSpPr/>
          <p:nvPr/>
        </p:nvGrpSpPr>
        <p:grpSpPr>
          <a:xfrm>
            <a:off x="876300" y="4155948"/>
            <a:ext cx="366713" cy="373791"/>
            <a:chOff x="0" y="0"/>
            <a:chExt cx="366712" cy="373790"/>
          </a:xfrm>
        </p:grpSpPr>
        <p:sp>
          <p:nvSpPr>
            <p:cNvPr id="457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58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460" name="Tabelas de Espalhamento"/>
          <p:cNvSpPr txBox="1"/>
          <p:nvPr/>
        </p:nvSpPr>
        <p:spPr>
          <a:xfrm>
            <a:off x="1350425" y="3049538"/>
            <a:ext cx="320341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Tabelas de Espalhamento</a:t>
            </a:r>
          </a:p>
        </p:txBody>
      </p:sp>
      <p:grpSp>
        <p:nvGrpSpPr>
          <p:cNvPr id="463" name="Group"/>
          <p:cNvGrpSpPr/>
          <p:nvPr/>
        </p:nvGrpSpPr>
        <p:grpSpPr>
          <a:xfrm>
            <a:off x="880455" y="4722595"/>
            <a:ext cx="366714" cy="373791"/>
            <a:chOff x="0" y="0"/>
            <a:chExt cx="366712" cy="373790"/>
          </a:xfrm>
        </p:grpSpPr>
        <p:sp>
          <p:nvSpPr>
            <p:cNvPr id="461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62" name="6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sp>
        <p:nvSpPr>
          <p:cNvPr id="464" name="Resolução de colisões"/>
          <p:cNvSpPr txBox="1"/>
          <p:nvPr/>
        </p:nvSpPr>
        <p:spPr>
          <a:xfrm>
            <a:off x="1361598" y="3616283"/>
            <a:ext cx="284126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Resolução de colisões</a:t>
            </a:r>
          </a:p>
        </p:txBody>
      </p:sp>
      <p:sp>
        <p:nvSpPr>
          <p:cNvPr id="465" name="Funções Hash"/>
          <p:cNvSpPr txBox="1"/>
          <p:nvPr/>
        </p:nvSpPr>
        <p:spPr>
          <a:xfrm>
            <a:off x="1361598" y="4164047"/>
            <a:ext cx="183878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Funções Hash</a:t>
            </a:r>
          </a:p>
        </p:txBody>
      </p:sp>
      <p:sp>
        <p:nvSpPr>
          <p:cNvPr id="466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Roteiro</a:t>
            </a:r>
          </a:p>
        </p:txBody>
      </p:sp>
      <p:sp>
        <p:nvSpPr>
          <p:cNvPr id="467" name="Referências"/>
          <p:cNvSpPr txBox="1"/>
          <p:nvPr/>
        </p:nvSpPr>
        <p:spPr>
          <a:xfrm>
            <a:off x="1366727" y="4722595"/>
            <a:ext cx="1542861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  <p:sp>
        <p:nvSpPr>
          <p:cNvPr id="468" name="Introdução"/>
          <p:cNvSpPr txBox="1"/>
          <p:nvPr/>
        </p:nvSpPr>
        <p:spPr>
          <a:xfrm>
            <a:off x="1343058" y="1935127"/>
            <a:ext cx="141499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grpSp>
        <p:nvGrpSpPr>
          <p:cNvPr id="471" name="Group"/>
          <p:cNvGrpSpPr/>
          <p:nvPr/>
        </p:nvGrpSpPr>
        <p:grpSpPr>
          <a:xfrm>
            <a:off x="876300" y="1916542"/>
            <a:ext cx="366713" cy="373791"/>
            <a:chOff x="0" y="0"/>
            <a:chExt cx="366712" cy="373790"/>
          </a:xfrm>
        </p:grpSpPr>
        <p:sp>
          <p:nvSpPr>
            <p:cNvPr id="469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70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472" name="Rounded Rectangle"/>
          <p:cNvSpPr/>
          <p:nvPr/>
        </p:nvSpPr>
        <p:spPr>
          <a:xfrm>
            <a:off x="777748" y="2395198"/>
            <a:ext cx="7772401" cy="549276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grpSp>
        <p:nvGrpSpPr>
          <p:cNvPr id="475" name="Group"/>
          <p:cNvGrpSpPr/>
          <p:nvPr/>
        </p:nvGrpSpPr>
        <p:grpSpPr>
          <a:xfrm>
            <a:off x="879475" y="2482940"/>
            <a:ext cx="366713" cy="373791"/>
            <a:chOff x="0" y="0"/>
            <a:chExt cx="366712" cy="373790"/>
          </a:xfrm>
        </p:grpSpPr>
        <p:sp>
          <p:nvSpPr>
            <p:cNvPr id="473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74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476" name="Tabelas de Endereçamento Direto"/>
          <p:cNvSpPr txBox="1"/>
          <p:nvPr/>
        </p:nvSpPr>
        <p:spPr>
          <a:xfrm>
            <a:off x="1345584" y="2501851"/>
            <a:ext cx="4177367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Tabelas de Endereçamento Direto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79" name="Tabela de Endereçamento Diret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Tabela de Endereçamento Direto</a:t>
            </a:r>
          </a:p>
        </p:txBody>
      </p:sp>
      <p:sp>
        <p:nvSpPr>
          <p:cNvPr id="480" name="Tamara"/>
          <p:cNvSpPr/>
          <p:nvPr/>
        </p:nvSpPr>
        <p:spPr>
          <a:xfrm>
            <a:off x="6034834" y="2623689"/>
            <a:ext cx="127000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Tamara</a:t>
            </a:r>
          </a:p>
        </p:txBody>
      </p:sp>
      <p:sp>
        <p:nvSpPr>
          <p:cNvPr id="481" name="Luiz"/>
          <p:cNvSpPr/>
          <p:nvPr/>
        </p:nvSpPr>
        <p:spPr>
          <a:xfrm>
            <a:off x="6034834" y="2971161"/>
            <a:ext cx="1270001" cy="36957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Luiz</a:t>
            </a:r>
          </a:p>
        </p:txBody>
      </p:sp>
      <p:sp>
        <p:nvSpPr>
          <p:cNvPr id="482" name="Rafael"/>
          <p:cNvSpPr/>
          <p:nvPr/>
        </p:nvSpPr>
        <p:spPr>
          <a:xfrm>
            <a:off x="6034834" y="3327777"/>
            <a:ext cx="127000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Rafael</a:t>
            </a:r>
          </a:p>
        </p:txBody>
      </p:sp>
      <p:sp>
        <p:nvSpPr>
          <p:cNvPr id="483" name="Muriel"/>
          <p:cNvSpPr/>
          <p:nvPr/>
        </p:nvSpPr>
        <p:spPr>
          <a:xfrm>
            <a:off x="6034834" y="3680264"/>
            <a:ext cx="127000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Muriel</a:t>
            </a:r>
          </a:p>
        </p:txBody>
      </p:sp>
      <p:sp>
        <p:nvSpPr>
          <p:cNvPr id="484" name="Rectangle"/>
          <p:cNvSpPr/>
          <p:nvPr/>
        </p:nvSpPr>
        <p:spPr>
          <a:xfrm>
            <a:off x="6034834" y="4031865"/>
            <a:ext cx="127000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485" name="Rectangle"/>
          <p:cNvSpPr/>
          <p:nvPr/>
        </p:nvSpPr>
        <p:spPr>
          <a:xfrm>
            <a:off x="6034834" y="4376669"/>
            <a:ext cx="127000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86" name="0"/>
          <p:cNvSpPr/>
          <p:nvPr/>
        </p:nvSpPr>
        <p:spPr>
          <a:xfrm>
            <a:off x="5530898" y="2626229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0</a:t>
            </a:r>
          </a:p>
        </p:txBody>
      </p:sp>
      <p:sp>
        <p:nvSpPr>
          <p:cNvPr id="487" name="1"/>
          <p:cNvSpPr/>
          <p:nvPr/>
        </p:nvSpPr>
        <p:spPr>
          <a:xfrm>
            <a:off x="5530898" y="2973701"/>
            <a:ext cx="514351" cy="37211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1</a:t>
            </a:r>
          </a:p>
        </p:txBody>
      </p:sp>
      <p:sp>
        <p:nvSpPr>
          <p:cNvPr id="488" name="2"/>
          <p:cNvSpPr/>
          <p:nvPr/>
        </p:nvSpPr>
        <p:spPr>
          <a:xfrm>
            <a:off x="5530898" y="3337397"/>
            <a:ext cx="514351" cy="34471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2</a:t>
            </a:r>
          </a:p>
        </p:txBody>
      </p:sp>
      <p:sp>
        <p:nvSpPr>
          <p:cNvPr id="489" name="3"/>
          <p:cNvSpPr/>
          <p:nvPr/>
        </p:nvSpPr>
        <p:spPr>
          <a:xfrm>
            <a:off x="5530898" y="3682805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3</a:t>
            </a:r>
          </a:p>
        </p:txBody>
      </p:sp>
      <p:sp>
        <p:nvSpPr>
          <p:cNvPr id="490" name="4"/>
          <p:cNvSpPr/>
          <p:nvPr/>
        </p:nvSpPr>
        <p:spPr>
          <a:xfrm>
            <a:off x="5530898" y="4034404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4</a:t>
            </a:r>
          </a:p>
        </p:txBody>
      </p:sp>
      <p:sp>
        <p:nvSpPr>
          <p:cNvPr id="491" name="5"/>
          <p:cNvSpPr/>
          <p:nvPr/>
        </p:nvSpPr>
        <p:spPr>
          <a:xfrm>
            <a:off x="5530898" y="4379209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5</a:t>
            </a:r>
          </a:p>
        </p:txBody>
      </p:sp>
      <p:sp>
        <p:nvSpPr>
          <p:cNvPr id="492" name="0 - Tamara"/>
          <p:cNvSpPr/>
          <p:nvPr/>
        </p:nvSpPr>
        <p:spPr>
          <a:xfrm>
            <a:off x="1839165" y="2626229"/>
            <a:ext cx="1270001" cy="351791"/>
          </a:xfrm>
          <a:prstGeom prst="rect">
            <a:avLst/>
          </a:prstGeom>
          <a:solidFill>
            <a:srgbClr val="00FD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b="1"/>
            </a:lvl1pPr>
          </a:lstStyle>
          <a:p>
            <a:pPr/>
            <a:r>
              <a:t>0 - Tamara</a:t>
            </a:r>
          </a:p>
        </p:txBody>
      </p:sp>
      <p:sp>
        <p:nvSpPr>
          <p:cNvPr id="493" name="1- Luiz"/>
          <p:cNvSpPr/>
          <p:nvPr/>
        </p:nvSpPr>
        <p:spPr>
          <a:xfrm>
            <a:off x="1839165" y="3108491"/>
            <a:ext cx="1270001" cy="351791"/>
          </a:xfrm>
          <a:prstGeom prst="rect">
            <a:avLst/>
          </a:prstGeom>
          <a:solidFill>
            <a:srgbClr val="00FD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b="1"/>
            </a:lvl1pPr>
          </a:lstStyle>
          <a:p>
            <a:pPr/>
            <a:r>
              <a:t>1- Luiz</a:t>
            </a:r>
          </a:p>
        </p:txBody>
      </p:sp>
      <p:sp>
        <p:nvSpPr>
          <p:cNvPr id="494" name="2 - Rafael"/>
          <p:cNvSpPr/>
          <p:nvPr/>
        </p:nvSpPr>
        <p:spPr>
          <a:xfrm>
            <a:off x="1839165" y="3591209"/>
            <a:ext cx="1270001" cy="351791"/>
          </a:xfrm>
          <a:prstGeom prst="rect">
            <a:avLst/>
          </a:prstGeom>
          <a:solidFill>
            <a:srgbClr val="00FD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b="1"/>
            </a:lvl1pPr>
          </a:lstStyle>
          <a:p>
            <a:pPr/>
            <a:r>
              <a:t>2 - Rafael</a:t>
            </a:r>
          </a:p>
        </p:txBody>
      </p:sp>
      <p:sp>
        <p:nvSpPr>
          <p:cNvPr id="495" name="3 - Muriel"/>
          <p:cNvSpPr/>
          <p:nvPr/>
        </p:nvSpPr>
        <p:spPr>
          <a:xfrm>
            <a:off x="1839165" y="4073926"/>
            <a:ext cx="1270001" cy="351791"/>
          </a:xfrm>
          <a:prstGeom prst="rect">
            <a:avLst/>
          </a:prstGeom>
          <a:solidFill>
            <a:srgbClr val="00FD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b="1"/>
            </a:lvl1pPr>
          </a:lstStyle>
          <a:p>
            <a:pPr/>
            <a:r>
              <a:t>3 - Muriel</a:t>
            </a:r>
          </a:p>
        </p:txBody>
      </p:sp>
      <p:sp>
        <p:nvSpPr>
          <p:cNvPr id="496" name="Tabela"/>
          <p:cNvSpPr txBox="1"/>
          <p:nvPr/>
        </p:nvSpPr>
        <p:spPr>
          <a:xfrm>
            <a:off x="6019870" y="1900931"/>
            <a:ext cx="879312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200"/>
            </a:lvl1pPr>
          </a:lstStyle>
          <a:p>
            <a:pPr/>
            <a:r>
              <a:t>Tabela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99" name="Tabela de Endereçamento Diret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Tabela de Endereçamento Direto</a:t>
            </a:r>
          </a:p>
        </p:txBody>
      </p:sp>
      <p:sp>
        <p:nvSpPr>
          <p:cNvPr id="500" name="Tamara"/>
          <p:cNvSpPr/>
          <p:nvPr/>
        </p:nvSpPr>
        <p:spPr>
          <a:xfrm>
            <a:off x="6034834" y="2623689"/>
            <a:ext cx="127000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Tamara</a:t>
            </a:r>
          </a:p>
        </p:txBody>
      </p:sp>
      <p:sp>
        <p:nvSpPr>
          <p:cNvPr id="501" name="Luiz"/>
          <p:cNvSpPr/>
          <p:nvPr/>
        </p:nvSpPr>
        <p:spPr>
          <a:xfrm>
            <a:off x="6034834" y="2971161"/>
            <a:ext cx="1270001" cy="36957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Luiz</a:t>
            </a:r>
          </a:p>
        </p:txBody>
      </p:sp>
      <p:sp>
        <p:nvSpPr>
          <p:cNvPr id="502" name="Rafael"/>
          <p:cNvSpPr/>
          <p:nvPr/>
        </p:nvSpPr>
        <p:spPr>
          <a:xfrm>
            <a:off x="6034834" y="3327777"/>
            <a:ext cx="127000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Rafael</a:t>
            </a:r>
          </a:p>
        </p:txBody>
      </p:sp>
      <p:sp>
        <p:nvSpPr>
          <p:cNvPr id="503" name="Muriel"/>
          <p:cNvSpPr/>
          <p:nvPr/>
        </p:nvSpPr>
        <p:spPr>
          <a:xfrm>
            <a:off x="6034834" y="3680264"/>
            <a:ext cx="127000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Muriel</a:t>
            </a:r>
          </a:p>
        </p:txBody>
      </p:sp>
      <p:sp>
        <p:nvSpPr>
          <p:cNvPr id="504" name="Rectangle"/>
          <p:cNvSpPr/>
          <p:nvPr/>
        </p:nvSpPr>
        <p:spPr>
          <a:xfrm>
            <a:off x="6034834" y="4031865"/>
            <a:ext cx="127000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505" name="Rectangle"/>
          <p:cNvSpPr/>
          <p:nvPr/>
        </p:nvSpPr>
        <p:spPr>
          <a:xfrm>
            <a:off x="6034834" y="4376669"/>
            <a:ext cx="127000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06" name="0"/>
          <p:cNvSpPr/>
          <p:nvPr/>
        </p:nvSpPr>
        <p:spPr>
          <a:xfrm>
            <a:off x="5530898" y="2626229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0</a:t>
            </a:r>
          </a:p>
        </p:txBody>
      </p:sp>
      <p:sp>
        <p:nvSpPr>
          <p:cNvPr id="507" name="1"/>
          <p:cNvSpPr/>
          <p:nvPr/>
        </p:nvSpPr>
        <p:spPr>
          <a:xfrm>
            <a:off x="5530898" y="2973701"/>
            <a:ext cx="514351" cy="37211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1</a:t>
            </a:r>
          </a:p>
        </p:txBody>
      </p:sp>
      <p:sp>
        <p:nvSpPr>
          <p:cNvPr id="508" name="2"/>
          <p:cNvSpPr/>
          <p:nvPr/>
        </p:nvSpPr>
        <p:spPr>
          <a:xfrm>
            <a:off x="5530898" y="3337397"/>
            <a:ext cx="514351" cy="34471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2</a:t>
            </a:r>
          </a:p>
        </p:txBody>
      </p:sp>
      <p:sp>
        <p:nvSpPr>
          <p:cNvPr id="509" name="3"/>
          <p:cNvSpPr/>
          <p:nvPr/>
        </p:nvSpPr>
        <p:spPr>
          <a:xfrm>
            <a:off x="5530898" y="3682805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3</a:t>
            </a:r>
          </a:p>
        </p:txBody>
      </p:sp>
      <p:sp>
        <p:nvSpPr>
          <p:cNvPr id="510" name="4"/>
          <p:cNvSpPr/>
          <p:nvPr/>
        </p:nvSpPr>
        <p:spPr>
          <a:xfrm>
            <a:off x="5530898" y="4034404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4</a:t>
            </a:r>
          </a:p>
        </p:txBody>
      </p:sp>
      <p:sp>
        <p:nvSpPr>
          <p:cNvPr id="511" name="5"/>
          <p:cNvSpPr/>
          <p:nvPr/>
        </p:nvSpPr>
        <p:spPr>
          <a:xfrm>
            <a:off x="5530898" y="4379209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5</a:t>
            </a:r>
          </a:p>
        </p:txBody>
      </p:sp>
      <p:sp>
        <p:nvSpPr>
          <p:cNvPr id="512" name="0 - Tamara"/>
          <p:cNvSpPr/>
          <p:nvPr/>
        </p:nvSpPr>
        <p:spPr>
          <a:xfrm>
            <a:off x="1839165" y="2626229"/>
            <a:ext cx="1270001" cy="351791"/>
          </a:xfrm>
          <a:prstGeom prst="rect">
            <a:avLst/>
          </a:prstGeom>
          <a:solidFill>
            <a:srgbClr val="00FD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b="1"/>
            </a:lvl1pPr>
          </a:lstStyle>
          <a:p>
            <a:pPr/>
            <a:r>
              <a:t>0 - Tamara</a:t>
            </a:r>
          </a:p>
        </p:txBody>
      </p:sp>
      <p:sp>
        <p:nvSpPr>
          <p:cNvPr id="513" name="1- Luiz"/>
          <p:cNvSpPr/>
          <p:nvPr/>
        </p:nvSpPr>
        <p:spPr>
          <a:xfrm>
            <a:off x="1839165" y="3108491"/>
            <a:ext cx="1270001" cy="351791"/>
          </a:xfrm>
          <a:prstGeom prst="rect">
            <a:avLst/>
          </a:prstGeom>
          <a:solidFill>
            <a:srgbClr val="00FD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b="1"/>
            </a:lvl1pPr>
          </a:lstStyle>
          <a:p>
            <a:pPr/>
            <a:r>
              <a:t>1- Luiz</a:t>
            </a:r>
          </a:p>
        </p:txBody>
      </p:sp>
      <p:sp>
        <p:nvSpPr>
          <p:cNvPr id="514" name="2 - Rafael"/>
          <p:cNvSpPr/>
          <p:nvPr/>
        </p:nvSpPr>
        <p:spPr>
          <a:xfrm>
            <a:off x="1839165" y="3591209"/>
            <a:ext cx="1270001" cy="351791"/>
          </a:xfrm>
          <a:prstGeom prst="rect">
            <a:avLst/>
          </a:prstGeom>
          <a:solidFill>
            <a:srgbClr val="00FD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b="1"/>
            </a:lvl1pPr>
          </a:lstStyle>
          <a:p>
            <a:pPr/>
            <a:r>
              <a:t>2 - Rafael</a:t>
            </a:r>
          </a:p>
        </p:txBody>
      </p:sp>
      <p:sp>
        <p:nvSpPr>
          <p:cNvPr id="515" name="3 - Muriel"/>
          <p:cNvSpPr/>
          <p:nvPr/>
        </p:nvSpPr>
        <p:spPr>
          <a:xfrm>
            <a:off x="1839165" y="4073926"/>
            <a:ext cx="1270001" cy="351791"/>
          </a:xfrm>
          <a:prstGeom prst="rect">
            <a:avLst/>
          </a:prstGeom>
          <a:solidFill>
            <a:srgbClr val="00FD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b="1"/>
            </a:lvl1pPr>
          </a:lstStyle>
          <a:p>
            <a:pPr/>
            <a:r>
              <a:t>3 - Muriel</a:t>
            </a:r>
          </a:p>
        </p:txBody>
      </p:sp>
      <p:sp>
        <p:nvSpPr>
          <p:cNvPr id="516" name="Tabela"/>
          <p:cNvSpPr txBox="1"/>
          <p:nvPr/>
        </p:nvSpPr>
        <p:spPr>
          <a:xfrm>
            <a:off x="6019870" y="1900931"/>
            <a:ext cx="879312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200"/>
            </a:lvl1pPr>
          </a:lstStyle>
          <a:p>
            <a:pPr/>
            <a:r>
              <a:t>Tabela</a:t>
            </a:r>
          </a:p>
        </p:txBody>
      </p:sp>
      <p:sp>
        <p:nvSpPr>
          <p:cNvPr id="517" name="Line"/>
          <p:cNvSpPr/>
          <p:nvPr/>
        </p:nvSpPr>
        <p:spPr>
          <a:xfrm>
            <a:off x="3330020" y="2802123"/>
            <a:ext cx="2081624" cy="1"/>
          </a:xfrm>
          <a:prstGeom prst="line">
            <a:avLst/>
          </a:prstGeom>
          <a:ln w="2540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18" name="Line"/>
          <p:cNvSpPr/>
          <p:nvPr/>
        </p:nvSpPr>
        <p:spPr>
          <a:xfrm flipV="1">
            <a:off x="3354493" y="3119339"/>
            <a:ext cx="2082651" cy="165048"/>
          </a:xfrm>
          <a:prstGeom prst="line">
            <a:avLst/>
          </a:prstGeom>
          <a:ln w="2540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19" name="Line"/>
          <p:cNvSpPr/>
          <p:nvPr/>
        </p:nvSpPr>
        <p:spPr>
          <a:xfrm flipV="1">
            <a:off x="3354493" y="3506900"/>
            <a:ext cx="2083134" cy="260204"/>
          </a:xfrm>
          <a:prstGeom prst="line">
            <a:avLst/>
          </a:prstGeom>
          <a:ln w="2540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20" name="Line"/>
          <p:cNvSpPr/>
          <p:nvPr/>
        </p:nvSpPr>
        <p:spPr>
          <a:xfrm flipV="1">
            <a:off x="3354493" y="3911817"/>
            <a:ext cx="2034954" cy="338005"/>
          </a:xfrm>
          <a:prstGeom prst="line">
            <a:avLst/>
          </a:prstGeom>
          <a:ln w="2540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23" name="Tabela de Endereçamento Diret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Tabela de Endereçamento Direto</a:t>
            </a:r>
          </a:p>
        </p:txBody>
      </p:sp>
      <p:sp>
        <p:nvSpPr>
          <p:cNvPr id="524" name="Tamara"/>
          <p:cNvSpPr/>
          <p:nvPr/>
        </p:nvSpPr>
        <p:spPr>
          <a:xfrm>
            <a:off x="6034834" y="2623689"/>
            <a:ext cx="127000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Tamara</a:t>
            </a:r>
          </a:p>
        </p:txBody>
      </p:sp>
      <p:sp>
        <p:nvSpPr>
          <p:cNvPr id="525" name="Luiz"/>
          <p:cNvSpPr/>
          <p:nvPr/>
        </p:nvSpPr>
        <p:spPr>
          <a:xfrm>
            <a:off x="6034834" y="2971161"/>
            <a:ext cx="1270001" cy="36957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Luiz</a:t>
            </a:r>
          </a:p>
        </p:txBody>
      </p:sp>
      <p:sp>
        <p:nvSpPr>
          <p:cNvPr id="526" name="Rafael"/>
          <p:cNvSpPr/>
          <p:nvPr/>
        </p:nvSpPr>
        <p:spPr>
          <a:xfrm>
            <a:off x="6034834" y="3327777"/>
            <a:ext cx="127000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Rafael</a:t>
            </a:r>
          </a:p>
        </p:txBody>
      </p:sp>
      <p:sp>
        <p:nvSpPr>
          <p:cNvPr id="527" name="Muriel"/>
          <p:cNvSpPr/>
          <p:nvPr/>
        </p:nvSpPr>
        <p:spPr>
          <a:xfrm>
            <a:off x="6034834" y="3680264"/>
            <a:ext cx="127000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Muriel</a:t>
            </a:r>
          </a:p>
        </p:txBody>
      </p:sp>
      <p:sp>
        <p:nvSpPr>
          <p:cNvPr id="528" name="Rectangle"/>
          <p:cNvSpPr/>
          <p:nvPr/>
        </p:nvSpPr>
        <p:spPr>
          <a:xfrm>
            <a:off x="6034834" y="4031865"/>
            <a:ext cx="127000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529" name="Rectangle"/>
          <p:cNvSpPr/>
          <p:nvPr/>
        </p:nvSpPr>
        <p:spPr>
          <a:xfrm>
            <a:off x="6034834" y="4376669"/>
            <a:ext cx="127000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30" name="0"/>
          <p:cNvSpPr/>
          <p:nvPr/>
        </p:nvSpPr>
        <p:spPr>
          <a:xfrm>
            <a:off x="5530898" y="2626229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0</a:t>
            </a:r>
          </a:p>
        </p:txBody>
      </p:sp>
      <p:sp>
        <p:nvSpPr>
          <p:cNvPr id="531" name="1"/>
          <p:cNvSpPr/>
          <p:nvPr/>
        </p:nvSpPr>
        <p:spPr>
          <a:xfrm>
            <a:off x="5530898" y="2973701"/>
            <a:ext cx="514351" cy="37211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1</a:t>
            </a:r>
          </a:p>
        </p:txBody>
      </p:sp>
      <p:sp>
        <p:nvSpPr>
          <p:cNvPr id="532" name="2"/>
          <p:cNvSpPr/>
          <p:nvPr/>
        </p:nvSpPr>
        <p:spPr>
          <a:xfrm>
            <a:off x="5530898" y="3337397"/>
            <a:ext cx="514351" cy="34471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2</a:t>
            </a:r>
          </a:p>
        </p:txBody>
      </p:sp>
      <p:sp>
        <p:nvSpPr>
          <p:cNvPr id="533" name="3"/>
          <p:cNvSpPr/>
          <p:nvPr/>
        </p:nvSpPr>
        <p:spPr>
          <a:xfrm>
            <a:off x="5530898" y="3682805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3</a:t>
            </a:r>
          </a:p>
        </p:txBody>
      </p:sp>
      <p:sp>
        <p:nvSpPr>
          <p:cNvPr id="534" name="4"/>
          <p:cNvSpPr/>
          <p:nvPr/>
        </p:nvSpPr>
        <p:spPr>
          <a:xfrm>
            <a:off x="5530898" y="4034404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4</a:t>
            </a:r>
          </a:p>
        </p:txBody>
      </p:sp>
      <p:sp>
        <p:nvSpPr>
          <p:cNvPr id="535" name="5"/>
          <p:cNvSpPr/>
          <p:nvPr/>
        </p:nvSpPr>
        <p:spPr>
          <a:xfrm>
            <a:off x="5530898" y="4379209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5</a:t>
            </a:r>
          </a:p>
        </p:txBody>
      </p:sp>
      <p:sp>
        <p:nvSpPr>
          <p:cNvPr id="536" name="0 - Tamara"/>
          <p:cNvSpPr/>
          <p:nvPr/>
        </p:nvSpPr>
        <p:spPr>
          <a:xfrm>
            <a:off x="1839165" y="2626229"/>
            <a:ext cx="1270001" cy="351791"/>
          </a:xfrm>
          <a:prstGeom prst="rect">
            <a:avLst/>
          </a:prstGeom>
          <a:solidFill>
            <a:srgbClr val="00FD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b="1"/>
            </a:lvl1pPr>
          </a:lstStyle>
          <a:p>
            <a:pPr/>
            <a:r>
              <a:t>0 - Tamara</a:t>
            </a:r>
          </a:p>
        </p:txBody>
      </p:sp>
      <p:sp>
        <p:nvSpPr>
          <p:cNvPr id="537" name="1- Luiz"/>
          <p:cNvSpPr/>
          <p:nvPr/>
        </p:nvSpPr>
        <p:spPr>
          <a:xfrm>
            <a:off x="1839165" y="3108491"/>
            <a:ext cx="1270001" cy="351791"/>
          </a:xfrm>
          <a:prstGeom prst="rect">
            <a:avLst/>
          </a:prstGeom>
          <a:solidFill>
            <a:srgbClr val="00FD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b="1"/>
            </a:lvl1pPr>
          </a:lstStyle>
          <a:p>
            <a:pPr/>
            <a:r>
              <a:t>1- Luiz</a:t>
            </a:r>
          </a:p>
        </p:txBody>
      </p:sp>
      <p:sp>
        <p:nvSpPr>
          <p:cNvPr id="538" name="2 - Rafael"/>
          <p:cNvSpPr/>
          <p:nvPr/>
        </p:nvSpPr>
        <p:spPr>
          <a:xfrm>
            <a:off x="1839165" y="3591209"/>
            <a:ext cx="1270001" cy="351791"/>
          </a:xfrm>
          <a:prstGeom prst="rect">
            <a:avLst/>
          </a:prstGeom>
          <a:solidFill>
            <a:srgbClr val="00FD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b="1"/>
            </a:lvl1pPr>
          </a:lstStyle>
          <a:p>
            <a:pPr/>
            <a:r>
              <a:t>2 - Rafael</a:t>
            </a:r>
          </a:p>
        </p:txBody>
      </p:sp>
      <p:sp>
        <p:nvSpPr>
          <p:cNvPr id="539" name="3 - Muriel"/>
          <p:cNvSpPr/>
          <p:nvPr/>
        </p:nvSpPr>
        <p:spPr>
          <a:xfrm>
            <a:off x="1839165" y="4073926"/>
            <a:ext cx="1270001" cy="351791"/>
          </a:xfrm>
          <a:prstGeom prst="rect">
            <a:avLst/>
          </a:prstGeom>
          <a:solidFill>
            <a:srgbClr val="00FD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b="1"/>
            </a:lvl1pPr>
          </a:lstStyle>
          <a:p>
            <a:pPr/>
            <a:r>
              <a:t>3 - Muriel</a:t>
            </a:r>
          </a:p>
        </p:txBody>
      </p:sp>
      <p:sp>
        <p:nvSpPr>
          <p:cNvPr id="540" name="Tabela"/>
          <p:cNvSpPr txBox="1"/>
          <p:nvPr/>
        </p:nvSpPr>
        <p:spPr>
          <a:xfrm>
            <a:off x="6019870" y="1900931"/>
            <a:ext cx="879312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200"/>
            </a:lvl1pPr>
          </a:lstStyle>
          <a:p>
            <a:pPr/>
            <a:r>
              <a:t>Tabela</a:t>
            </a:r>
          </a:p>
        </p:txBody>
      </p:sp>
      <p:sp>
        <p:nvSpPr>
          <p:cNvPr id="541" name="Line"/>
          <p:cNvSpPr/>
          <p:nvPr/>
        </p:nvSpPr>
        <p:spPr>
          <a:xfrm>
            <a:off x="3330020" y="2802123"/>
            <a:ext cx="2081624" cy="1"/>
          </a:xfrm>
          <a:prstGeom prst="line">
            <a:avLst/>
          </a:prstGeom>
          <a:ln w="2540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42" name="Line"/>
          <p:cNvSpPr/>
          <p:nvPr/>
        </p:nvSpPr>
        <p:spPr>
          <a:xfrm flipV="1">
            <a:off x="3354493" y="3119339"/>
            <a:ext cx="2082651" cy="165048"/>
          </a:xfrm>
          <a:prstGeom prst="line">
            <a:avLst/>
          </a:prstGeom>
          <a:ln w="2540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43" name="Line"/>
          <p:cNvSpPr/>
          <p:nvPr/>
        </p:nvSpPr>
        <p:spPr>
          <a:xfrm flipV="1">
            <a:off x="3354493" y="3506900"/>
            <a:ext cx="2083134" cy="260204"/>
          </a:xfrm>
          <a:prstGeom prst="line">
            <a:avLst/>
          </a:prstGeom>
          <a:ln w="2540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44" name="Line"/>
          <p:cNvSpPr/>
          <p:nvPr/>
        </p:nvSpPr>
        <p:spPr>
          <a:xfrm flipV="1">
            <a:off x="3354493" y="3911817"/>
            <a:ext cx="2034954" cy="338005"/>
          </a:xfrm>
          <a:prstGeom prst="line">
            <a:avLst/>
          </a:prstGeom>
          <a:ln w="2540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45" name="Simples, funciona quando o universo de chaves (U) é razoavelmente pequeno."/>
          <p:cNvSpPr/>
          <p:nvPr/>
        </p:nvSpPr>
        <p:spPr>
          <a:xfrm>
            <a:off x="1255244" y="5063823"/>
            <a:ext cx="6868209" cy="797072"/>
          </a:xfrm>
          <a:prstGeom prst="rect">
            <a:avLst/>
          </a:prstGeom>
          <a:solidFill>
            <a:schemeClr val="accent1">
              <a:lumOff val="14901"/>
            </a:schemeClr>
          </a:solidFill>
          <a:ln w="25400">
            <a:solidFill>
              <a:srgbClr val="0433FF"/>
            </a:solidFill>
            <a:prstDash val="sysDot"/>
            <a:miter lim="400000"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300"/>
            </a:lvl1pPr>
          </a:lstStyle>
          <a:p>
            <a:pPr/>
            <a:r>
              <a:t>Simples, funciona quando o universo de chaves (U) é razoavelmente pequeno.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48" name="Tabela de Endereçamento Diret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Tabela de Endereçamento Direto</a:t>
            </a:r>
          </a:p>
        </p:txBody>
      </p:sp>
      <p:sp>
        <p:nvSpPr>
          <p:cNvPr id="549" name="Tamara"/>
          <p:cNvSpPr/>
          <p:nvPr/>
        </p:nvSpPr>
        <p:spPr>
          <a:xfrm>
            <a:off x="6034834" y="2623689"/>
            <a:ext cx="127000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Tamara</a:t>
            </a:r>
          </a:p>
        </p:txBody>
      </p:sp>
      <p:sp>
        <p:nvSpPr>
          <p:cNvPr id="550" name="Luiz"/>
          <p:cNvSpPr/>
          <p:nvPr/>
        </p:nvSpPr>
        <p:spPr>
          <a:xfrm>
            <a:off x="6034834" y="2971161"/>
            <a:ext cx="1270001" cy="36957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Luiz</a:t>
            </a:r>
          </a:p>
        </p:txBody>
      </p:sp>
      <p:sp>
        <p:nvSpPr>
          <p:cNvPr id="551" name="Rafael"/>
          <p:cNvSpPr/>
          <p:nvPr/>
        </p:nvSpPr>
        <p:spPr>
          <a:xfrm>
            <a:off x="6034834" y="3327777"/>
            <a:ext cx="127000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Rafael</a:t>
            </a:r>
          </a:p>
        </p:txBody>
      </p:sp>
      <p:sp>
        <p:nvSpPr>
          <p:cNvPr id="552" name="Muriel"/>
          <p:cNvSpPr/>
          <p:nvPr/>
        </p:nvSpPr>
        <p:spPr>
          <a:xfrm>
            <a:off x="6034834" y="3680264"/>
            <a:ext cx="127000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Muriel</a:t>
            </a:r>
          </a:p>
        </p:txBody>
      </p:sp>
      <p:sp>
        <p:nvSpPr>
          <p:cNvPr id="553" name="Rectangle"/>
          <p:cNvSpPr/>
          <p:nvPr/>
        </p:nvSpPr>
        <p:spPr>
          <a:xfrm>
            <a:off x="6034834" y="4031865"/>
            <a:ext cx="127000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554" name="Rectangle"/>
          <p:cNvSpPr/>
          <p:nvPr/>
        </p:nvSpPr>
        <p:spPr>
          <a:xfrm>
            <a:off x="6034834" y="4376669"/>
            <a:ext cx="127000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55" name="0"/>
          <p:cNvSpPr/>
          <p:nvPr/>
        </p:nvSpPr>
        <p:spPr>
          <a:xfrm>
            <a:off x="5530898" y="2626229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0</a:t>
            </a:r>
          </a:p>
        </p:txBody>
      </p:sp>
      <p:sp>
        <p:nvSpPr>
          <p:cNvPr id="556" name="1"/>
          <p:cNvSpPr/>
          <p:nvPr/>
        </p:nvSpPr>
        <p:spPr>
          <a:xfrm>
            <a:off x="5530898" y="2973701"/>
            <a:ext cx="514351" cy="37211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1</a:t>
            </a:r>
          </a:p>
        </p:txBody>
      </p:sp>
      <p:sp>
        <p:nvSpPr>
          <p:cNvPr id="557" name="2"/>
          <p:cNvSpPr/>
          <p:nvPr/>
        </p:nvSpPr>
        <p:spPr>
          <a:xfrm>
            <a:off x="5530898" y="3337397"/>
            <a:ext cx="514351" cy="34471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2</a:t>
            </a:r>
          </a:p>
        </p:txBody>
      </p:sp>
      <p:sp>
        <p:nvSpPr>
          <p:cNvPr id="558" name="3"/>
          <p:cNvSpPr/>
          <p:nvPr/>
        </p:nvSpPr>
        <p:spPr>
          <a:xfrm>
            <a:off x="5530898" y="3682805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3</a:t>
            </a:r>
          </a:p>
        </p:txBody>
      </p:sp>
      <p:sp>
        <p:nvSpPr>
          <p:cNvPr id="559" name="4"/>
          <p:cNvSpPr/>
          <p:nvPr/>
        </p:nvSpPr>
        <p:spPr>
          <a:xfrm>
            <a:off x="5530898" y="4034404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4</a:t>
            </a:r>
          </a:p>
        </p:txBody>
      </p:sp>
      <p:sp>
        <p:nvSpPr>
          <p:cNvPr id="560" name="5"/>
          <p:cNvSpPr/>
          <p:nvPr/>
        </p:nvSpPr>
        <p:spPr>
          <a:xfrm>
            <a:off x="5530898" y="4379209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5</a:t>
            </a:r>
          </a:p>
        </p:txBody>
      </p:sp>
      <p:sp>
        <p:nvSpPr>
          <p:cNvPr id="561" name="0 - Tamara"/>
          <p:cNvSpPr/>
          <p:nvPr/>
        </p:nvSpPr>
        <p:spPr>
          <a:xfrm>
            <a:off x="1839165" y="2626229"/>
            <a:ext cx="1270001" cy="351791"/>
          </a:xfrm>
          <a:prstGeom prst="rect">
            <a:avLst/>
          </a:prstGeom>
          <a:solidFill>
            <a:srgbClr val="00FD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b="1"/>
            </a:lvl1pPr>
          </a:lstStyle>
          <a:p>
            <a:pPr/>
            <a:r>
              <a:t>0 - Tamara</a:t>
            </a:r>
          </a:p>
        </p:txBody>
      </p:sp>
      <p:sp>
        <p:nvSpPr>
          <p:cNvPr id="562" name="1- Luiz"/>
          <p:cNvSpPr/>
          <p:nvPr/>
        </p:nvSpPr>
        <p:spPr>
          <a:xfrm>
            <a:off x="1839165" y="3108491"/>
            <a:ext cx="1270001" cy="351791"/>
          </a:xfrm>
          <a:prstGeom prst="rect">
            <a:avLst/>
          </a:prstGeom>
          <a:solidFill>
            <a:srgbClr val="00FD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b="1"/>
            </a:lvl1pPr>
          </a:lstStyle>
          <a:p>
            <a:pPr/>
            <a:r>
              <a:t>1- Luiz</a:t>
            </a:r>
          </a:p>
        </p:txBody>
      </p:sp>
      <p:sp>
        <p:nvSpPr>
          <p:cNvPr id="563" name="2 - Rafael"/>
          <p:cNvSpPr/>
          <p:nvPr/>
        </p:nvSpPr>
        <p:spPr>
          <a:xfrm>
            <a:off x="1839165" y="3591209"/>
            <a:ext cx="1270001" cy="351791"/>
          </a:xfrm>
          <a:prstGeom prst="rect">
            <a:avLst/>
          </a:prstGeom>
          <a:solidFill>
            <a:srgbClr val="00FD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b="1"/>
            </a:lvl1pPr>
          </a:lstStyle>
          <a:p>
            <a:pPr/>
            <a:r>
              <a:t>2 - Rafael</a:t>
            </a:r>
          </a:p>
        </p:txBody>
      </p:sp>
      <p:sp>
        <p:nvSpPr>
          <p:cNvPr id="564" name="3 - Muriel"/>
          <p:cNvSpPr/>
          <p:nvPr/>
        </p:nvSpPr>
        <p:spPr>
          <a:xfrm>
            <a:off x="1839165" y="4073926"/>
            <a:ext cx="1270001" cy="351791"/>
          </a:xfrm>
          <a:prstGeom prst="rect">
            <a:avLst/>
          </a:prstGeom>
          <a:solidFill>
            <a:srgbClr val="00FD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b="1"/>
            </a:lvl1pPr>
          </a:lstStyle>
          <a:p>
            <a:pPr/>
            <a:r>
              <a:t>3 - Muriel</a:t>
            </a:r>
          </a:p>
        </p:txBody>
      </p:sp>
      <p:sp>
        <p:nvSpPr>
          <p:cNvPr id="565" name="Tabela"/>
          <p:cNvSpPr txBox="1"/>
          <p:nvPr/>
        </p:nvSpPr>
        <p:spPr>
          <a:xfrm>
            <a:off x="5918270" y="1896685"/>
            <a:ext cx="879312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200"/>
            </a:lvl1pPr>
          </a:lstStyle>
          <a:p>
            <a:pPr/>
            <a:r>
              <a:t>Tabela</a:t>
            </a:r>
          </a:p>
        </p:txBody>
      </p:sp>
      <p:sp>
        <p:nvSpPr>
          <p:cNvPr id="566" name="Line"/>
          <p:cNvSpPr/>
          <p:nvPr/>
        </p:nvSpPr>
        <p:spPr>
          <a:xfrm>
            <a:off x="3330020" y="2802123"/>
            <a:ext cx="2081624" cy="1"/>
          </a:xfrm>
          <a:prstGeom prst="line">
            <a:avLst/>
          </a:prstGeom>
          <a:ln w="2540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67" name="Line"/>
          <p:cNvSpPr/>
          <p:nvPr/>
        </p:nvSpPr>
        <p:spPr>
          <a:xfrm flipV="1">
            <a:off x="3354493" y="3119339"/>
            <a:ext cx="2082651" cy="165048"/>
          </a:xfrm>
          <a:prstGeom prst="line">
            <a:avLst/>
          </a:prstGeom>
          <a:ln w="2540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68" name="Line"/>
          <p:cNvSpPr/>
          <p:nvPr/>
        </p:nvSpPr>
        <p:spPr>
          <a:xfrm flipV="1">
            <a:off x="3354493" y="3506900"/>
            <a:ext cx="2083134" cy="260204"/>
          </a:xfrm>
          <a:prstGeom prst="line">
            <a:avLst/>
          </a:prstGeom>
          <a:ln w="2540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69" name="Line"/>
          <p:cNvSpPr/>
          <p:nvPr/>
        </p:nvSpPr>
        <p:spPr>
          <a:xfrm flipV="1">
            <a:off x="3354493" y="3911817"/>
            <a:ext cx="2034954" cy="338005"/>
          </a:xfrm>
          <a:prstGeom prst="line">
            <a:avLst/>
          </a:prstGeom>
          <a:ln w="2540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70" name="Rounded Rectangle"/>
          <p:cNvSpPr/>
          <p:nvPr/>
        </p:nvSpPr>
        <p:spPr>
          <a:xfrm>
            <a:off x="1787802" y="2468879"/>
            <a:ext cx="310239" cy="2123441"/>
          </a:xfrm>
          <a:prstGeom prst="roundRect">
            <a:avLst>
              <a:gd name="adj" fmla="val 50000"/>
            </a:avLst>
          </a:prstGeom>
          <a:ln w="2540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71" name="U = {0, 1, 2, 3, 4, 5}"/>
          <p:cNvSpPr txBox="1"/>
          <p:nvPr/>
        </p:nvSpPr>
        <p:spPr>
          <a:xfrm>
            <a:off x="1432630" y="4720332"/>
            <a:ext cx="2458440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200">
                <a:solidFill>
                  <a:srgbClr val="FF2600"/>
                </a:solidFill>
              </a:defRPr>
            </a:lvl1pPr>
          </a:lstStyle>
          <a:p>
            <a:pPr/>
            <a:r>
              <a:t>U = {0, 1, 2, 3, 4, 5}</a:t>
            </a:r>
          </a:p>
        </p:txBody>
      </p:sp>
      <p:sp>
        <p:nvSpPr>
          <p:cNvPr id="572" name="U = {0, …, M-1}"/>
          <p:cNvSpPr txBox="1"/>
          <p:nvPr/>
        </p:nvSpPr>
        <p:spPr>
          <a:xfrm>
            <a:off x="1655549" y="5227994"/>
            <a:ext cx="2012602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200">
                <a:solidFill>
                  <a:srgbClr val="FF2600"/>
                </a:solidFill>
              </a:defRPr>
            </a:lvl1pPr>
          </a:lstStyle>
          <a:p>
            <a:pPr/>
            <a:r>
              <a:t>U = {0, …, M-1}</a:t>
            </a:r>
          </a:p>
        </p:txBody>
      </p:sp>
      <p:sp>
        <p:nvSpPr>
          <p:cNvPr id="573" name="T[0, …, M-1]"/>
          <p:cNvSpPr txBox="1"/>
          <p:nvPr/>
        </p:nvSpPr>
        <p:spPr>
          <a:xfrm>
            <a:off x="5663798" y="4897921"/>
            <a:ext cx="159145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200">
                <a:solidFill>
                  <a:srgbClr val="FF2600"/>
                </a:solidFill>
              </a:defRPr>
            </a:lvl1pPr>
          </a:lstStyle>
          <a:p>
            <a:pPr/>
            <a:r>
              <a:t>T[0, …, M-1]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76" name="Tabela de Endereçamento Diret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Tabela de Endereçamento Direto</a:t>
            </a:r>
          </a:p>
        </p:txBody>
      </p:sp>
      <p:sp>
        <p:nvSpPr>
          <p:cNvPr id="577" name="Tamara"/>
          <p:cNvSpPr/>
          <p:nvPr/>
        </p:nvSpPr>
        <p:spPr>
          <a:xfrm>
            <a:off x="6034834" y="2623689"/>
            <a:ext cx="127000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Tamara</a:t>
            </a:r>
          </a:p>
        </p:txBody>
      </p:sp>
      <p:sp>
        <p:nvSpPr>
          <p:cNvPr id="578" name="Luiz"/>
          <p:cNvSpPr/>
          <p:nvPr/>
        </p:nvSpPr>
        <p:spPr>
          <a:xfrm>
            <a:off x="6034834" y="2971161"/>
            <a:ext cx="1270001" cy="36957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Luiz</a:t>
            </a:r>
          </a:p>
        </p:txBody>
      </p:sp>
      <p:sp>
        <p:nvSpPr>
          <p:cNvPr id="579" name="Rafael"/>
          <p:cNvSpPr/>
          <p:nvPr/>
        </p:nvSpPr>
        <p:spPr>
          <a:xfrm>
            <a:off x="6034834" y="3327777"/>
            <a:ext cx="127000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Rafael</a:t>
            </a:r>
          </a:p>
        </p:txBody>
      </p:sp>
      <p:sp>
        <p:nvSpPr>
          <p:cNvPr id="580" name="Muriel"/>
          <p:cNvSpPr/>
          <p:nvPr/>
        </p:nvSpPr>
        <p:spPr>
          <a:xfrm>
            <a:off x="6034834" y="3680264"/>
            <a:ext cx="127000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Muriel</a:t>
            </a:r>
          </a:p>
        </p:txBody>
      </p:sp>
      <p:sp>
        <p:nvSpPr>
          <p:cNvPr id="581" name="Rectangle"/>
          <p:cNvSpPr/>
          <p:nvPr/>
        </p:nvSpPr>
        <p:spPr>
          <a:xfrm>
            <a:off x="6034834" y="4031865"/>
            <a:ext cx="127000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582" name="Rectangle"/>
          <p:cNvSpPr/>
          <p:nvPr/>
        </p:nvSpPr>
        <p:spPr>
          <a:xfrm>
            <a:off x="6034834" y="4376669"/>
            <a:ext cx="127000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83" name="0"/>
          <p:cNvSpPr/>
          <p:nvPr/>
        </p:nvSpPr>
        <p:spPr>
          <a:xfrm>
            <a:off x="5530898" y="2613529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0</a:t>
            </a:r>
          </a:p>
        </p:txBody>
      </p:sp>
      <p:sp>
        <p:nvSpPr>
          <p:cNvPr id="584" name="1"/>
          <p:cNvSpPr/>
          <p:nvPr/>
        </p:nvSpPr>
        <p:spPr>
          <a:xfrm>
            <a:off x="5530898" y="2961001"/>
            <a:ext cx="514351" cy="37211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1</a:t>
            </a:r>
          </a:p>
        </p:txBody>
      </p:sp>
      <p:sp>
        <p:nvSpPr>
          <p:cNvPr id="585" name="2"/>
          <p:cNvSpPr/>
          <p:nvPr/>
        </p:nvSpPr>
        <p:spPr>
          <a:xfrm>
            <a:off x="5530898" y="3324697"/>
            <a:ext cx="514351" cy="35795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2</a:t>
            </a:r>
          </a:p>
        </p:txBody>
      </p:sp>
      <p:sp>
        <p:nvSpPr>
          <p:cNvPr id="586" name="3"/>
          <p:cNvSpPr/>
          <p:nvPr/>
        </p:nvSpPr>
        <p:spPr>
          <a:xfrm>
            <a:off x="5530898" y="3682805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3</a:t>
            </a:r>
          </a:p>
        </p:txBody>
      </p:sp>
      <p:sp>
        <p:nvSpPr>
          <p:cNvPr id="587" name="4"/>
          <p:cNvSpPr/>
          <p:nvPr/>
        </p:nvSpPr>
        <p:spPr>
          <a:xfrm>
            <a:off x="5530898" y="4034404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4</a:t>
            </a:r>
          </a:p>
        </p:txBody>
      </p:sp>
      <p:sp>
        <p:nvSpPr>
          <p:cNvPr id="588" name="5"/>
          <p:cNvSpPr/>
          <p:nvPr/>
        </p:nvSpPr>
        <p:spPr>
          <a:xfrm>
            <a:off x="5530898" y="4379209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5</a:t>
            </a:r>
          </a:p>
        </p:txBody>
      </p:sp>
      <p:sp>
        <p:nvSpPr>
          <p:cNvPr id="589" name="0 - Tamara"/>
          <p:cNvSpPr/>
          <p:nvPr/>
        </p:nvSpPr>
        <p:spPr>
          <a:xfrm>
            <a:off x="1839165" y="2626229"/>
            <a:ext cx="1270001" cy="351791"/>
          </a:xfrm>
          <a:prstGeom prst="rect">
            <a:avLst/>
          </a:prstGeom>
          <a:solidFill>
            <a:srgbClr val="00FD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b="1"/>
            </a:lvl1pPr>
          </a:lstStyle>
          <a:p>
            <a:pPr/>
            <a:r>
              <a:t>0 - Tamara</a:t>
            </a:r>
          </a:p>
        </p:txBody>
      </p:sp>
      <p:sp>
        <p:nvSpPr>
          <p:cNvPr id="590" name="1- Luiz"/>
          <p:cNvSpPr/>
          <p:nvPr/>
        </p:nvSpPr>
        <p:spPr>
          <a:xfrm>
            <a:off x="1839165" y="3108491"/>
            <a:ext cx="1270001" cy="351791"/>
          </a:xfrm>
          <a:prstGeom prst="rect">
            <a:avLst/>
          </a:prstGeom>
          <a:solidFill>
            <a:srgbClr val="00FD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b="1"/>
            </a:lvl1pPr>
          </a:lstStyle>
          <a:p>
            <a:pPr/>
            <a:r>
              <a:t>1- Luiz</a:t>
            </a:r>
          </a:p>
        </p:txBody>
      </p:sp>
      <p:sp>
        <p:nvSpPr>
          <p:cNvPr id="591" name="2 - Rafael"/>
          <p:cNvSpPr/>
          <p:nvPr/>
        </p:nvSpPr>
        <p:spPr>
          <a:xfrm>
            <a:off x="1839165" y="3591209"/>
            <a:ext cx="1270001" cy="351791"/>
          </a:xfrm>
          <a:prstGeom prst="rect">
            <a:avLst/>
          </a:prstGeom>
          <a:solidFill>
            <a:srgbClr val="00FD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b="1"/>
            </a:lvl1pPr>
          </a:lstStyle>
          <a:p>
            <a:pPr/>
            <a:r>
              <a:t>2 - Rafael</a:t>
            </a:r>
          </a:p>
        </p:txBody>
      </p:sp>
      <p:sp>
        <p:nvSpPr>
          <p:cNvPr id="592" name="3 - Muriel"/>
          <p:cNvSpPr/>
          <p:nvPr/>
        </p:nvSpPr>
        <p:spPr>
          <a:xfrm>
            <a:off x="1839165" y="4073926"/>
            <a:ext cx="1270001" cy="351791"/>
          </a:xfrm>
          <a:prstGeom prst="rect">
            <a:avLst/>
          </a:prstGeom>
          <a:solidFill>
            <a:srgbClr val="00FD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b="1"/>
            </a:lvl1pPr>
          </a:lstStyle>
          <a:p>
            <a:pPr/>
            <a:r>
              <a:t>3 - Muriel</a:t>
            </a:r>
          </a:p>
        </p:txBody>
      </p:sp>
      <p:sp>
        <p:nvSpPr>
          <p:cNvPr id="593" name="Tabela"/>
          <p:cNvSpPr txBox="1"/>
          <p:nvPr/>
        </p:nvSpPr>
        <p:spPr>
          <a:xfrm>
            <a:off x="5918270" y="1896685"/>
            <a:ext cx="879312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200"/>
            </a:lvl1pPr>
          </a:lstStyle>
          <a:p>
            <a:pPr/>
            <a:r>
              <a:t>Tabela</a:t>
            </a:r>
          </a:p>
        </p:txBody>
      </p:sp>
      <p:sp>
        <p:nvSpPr>
          <p:cNvPr id="594" name="Line"/>
          <p:cNvSpPr/>
          <p:nvPr/>
        </p:nvSpPr>
        <p:spPr>
          <a:xfrm>
            <a:off x="3330020" y="2802123"/>
            <a:ext cx="2081624" cy="1"/>
          </a:xfrm>
          <a:prstGeom prst="line">
            <a:avLst/>
          </a:prstGeom>
          <a:ln w="2540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95" name="Line"/>
          <p:cNvSpPr/>
          <p:nvPr/>
        </p:nvSpPr>
        <p:spPr>
          <a:xfrm flipV="1">
            <a:off x="3354493" y="3119339"/>
            <a:ext cx="2082651" cy="165048"/>
          </a:xfrm>
          <a:prstGeom prst="line">
            <a:avLst/>
          </a:prstGeom>
          <a:ln w="2540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96" name="Line"/>
          <p:cNvSpPr/>
          <p:nvPr/>
        </p:nvSpPr>
        <p:spPr>
          <a:xfrm flipV="1">
            <a:off x="3354493" y="3506900"/>
            <a:ext cx="2083134" cy="260204"/>
          </a:xfrm>
          <a:prstGeom prst="line">
            <a:avLst/>
          </a:prstGeom>
          <a:ln w="2540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97" name="Line"/>
          <p:cNvSpPr/>
          <p:nvPr/>
        </p:nvSpPr>
        <p:spPr>
          <a:xfrm flipV="1">
            <a:off x="3354493" y="3911817"/>
            <a:ext cx="2034954" cy="338005"/>
          </a:xfrm>
          <a:prstGeom prst="line">
            <a:avLst/>
          </a:prstGeom>
          <a:ln w="2540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98" name="Rounded Rectangle"/>
          <p:cNvSpPr/>
          <p:nvPr/>
        </p:nvSpPr>
        <p:spPr>
          <a:xfrm>
            <a:off x="1787802" y="2468879"/>
            <a:ext cx="310239" cy="2123441"/>
          </a:xfrm>
          <a:prstGeom prst="roundRect">
            <a:avLst>
              <a:gd name="adj" fmla="val 50000"/>
            </a:avLst>
          </a:prstGeom>
          <a:ln w="2540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99" name="U = {0, 1, 2, 3, 4, 5}"/>
          <p:cNvSpPr txBox="1"/>
          <p:nvPr/>
        </p:nvSpPr>
        <p:spPr>
          <a:xfrm>
            <a:off x="1432630" y="4720332"/>
            <a:ext cx="2458440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200">
                <a:solidFill>
                  <a:srgbClr val="FF2600"/>
                </a:solidFill>
              </a:defRPr>
            </a:lvl1pPr>
          </a:lstStyle>
          <a:p>
            <a:pPr/>
            <a:r>
              <a:t>U = {0, 1, 2, 3, 4, 5}</a:t>
            </a:r>
          </a:p>
        </p:txBody>
      </p:sp>
      <p:sp>
        <p:nvSpPr>
          <p:cNvPr id="600" name="U = {0, …, M-1}"/>
          <p:cNvSpPr txBox="1"/>
          <p:nvPr/>
        </p:nvSpPr>
        <p:spPr>
          <a:xfrm>
            <a:off x="1655549" y="5227994"/>
            <a:ext cx="2012602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200">
                <a:solidFill>
                  <a:srgbClr val="FF2600"/>
                </a:solidFill>
              </a:defRPr>
            </a:lvl1pPr>
          </a:lstStyle>
          <a:p>
            <a:pPr/>
            <a:r>
              <a:t>U = {0, …, M-1}</a:t>
            </a:r>
          </a:p>
        </p:txBody>
      </p:sp>
      <p:sp>
        <p:nvSpPr>
          <p:cNvPr id="601" name="T[0, …, M-1]"/>
          <p:cNvSpPr txBox="1"/>
          <p:nvPr/>
        </p:nvSpPr>
        <p:spPr>
          <a:xfrm>
            <a:off x="5663798" y="4897921"/>
            <a:ext cx="159145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200">
                <a:solidFill>
                  <a:srgbClr val="FF2600"/>
                </a:solidFill>
              </a:defRPr>
            </a:lvl1pPr>
          </a:lstStyle>
          <a:p>
            <a:pPr/>
            <a:r>
              <a:t>T[0, …, M-1]</a:t>
            </a:r>
          </a:p>
        </p:txBody>
      </p:sp>
      <p:sp>
        <p:nvSpPr>
          <p:cNvPr id="602" name="Posição K aponta para o elemento com chave K.…"/>
          <p:cNvSpPr txBox="1"/>
          <p:nvPr/>
        </p:nvSpPr>
        <p:spPr>
          <a:xfrm>
            <a:off x="1761543" y="5699765"/>
            <a:ext cx="5459811" cy="701041"/>
          </a:xfrm>
          <a:prstGeom prst="rect">
            <a:avLst/>
          </a:prstGeom>
          <a:solidFill>
            <a:srgbClr val="FFFB00"/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just">
              <a:defRPr sz="2100"/>
            </a:pPr>
            <a:r>
              <a:t>Posição </a:t>
            </a:r>
            <a:r>
              <a:rPr b="1"/>
              <a:t>K</a:t>
            </a:r>
            <a:r>
              <a:t> aponta para o elemento com chave </a:t>
            </a:r>
            <a:r>
              <a:rPr b="1"/>
              <a:t>K</a:t>
            </a:r>
            <a:r>
              <a:t>.</a:t>
            </a:r>
          </a:p>
          <a:p>
            <a:pPr algn="just">
              <a:defRPr sz="2100"/>
            </a:pPr>
            <a:r>
              <a:t>Se o conjunto em </a:t>
            </a:r>
            <a:r>
              <a:rPr b="1"/>
              <a:t>K</a:t>
            </a:r>
            <a:r>
              <a:t> é vazio, então </a:t>
            </a:r>
            <a:r>
              <a:rPr b="1"/>
              <a:t>T[K]</a:t>
            </a:r>
            <a:r>
              <a:t> = NULL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Licenç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Licença</a:t>
            </a:r>
          </a:p>
        </p:txBody>
      </p:sp>
      <p:sp>
        <p:nvSpPr>
          <p:cNvPr id="158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59" name="Este trabalho está licenciado com uma Licença CC BY-NC-ND 4.0:"/>
          <p:cNvSpPr txBox="1"/>
          <p:nvPr/>
        </p:nvSpPr>
        <p:spPr>
          <a:xfrm>
            <a:off x="1422712" y="1964723"/>
            <a:ext cx="6533272" cy="3778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886968">
              <a:spcBef>
                <a:spcPts val="600"/>
              </a:spcBef>
              <a:defRPr sz="1940"/>
            </a:lvl1pPr>
          </a:lstStyle>
          <a:p>
            <a:pPr/>
            <a:r>
              <a:t>Este trabalho está licenciado com uma Licença CC BY-NC-ND 4.0:</a:t>
            </a:r>
          </a:p>
        </p:txBody>
      </p:sp>
      <p:pic>
        <p:nvPicPr>
          <p:cNvPr id="160" name="creative.png" descr="creativ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41072" y="2639093"/>
            <a:ext cx="2496552" cy="981551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maiores informações:…"/>
          <p:cNvSpPr txBox="1"/>
          <p:nvPr/>
        </p:nvSpPr>
        <p:spPr>
          <a:xfrm>
            <a:off x="1169987" y="3685949"/>
            <a:ext cx="6804026" cy="1451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algn="ctr">
              <a:spcBef>
                <a:spcPts val="700"/>
              </a:spcBef>
              <a:defRPr sz="2000"/>
            </a:pPr>
            <a:r>
              <a:t>maiores informações:</a:t>
            </a:r>
          </a:p>
          <a:p>
            <a:pPr algn="ctr">
              <a:spcBef>
                <a:spcPts val="700"/>
              </a:spcBef>
              <a:defRPr sz="2000">
                <a:solidFill>
                  <a:srgbClr val="0433FF"/>
                </a:solidFill>
              </a:defRPr>
            </a:pPr>
            <a:r>
              <a:rPr u="sng">
                <a:uFill>
                  <a:solidFill>
                    <a:srgbClr val="FF7915"/>
                  </a:solidFill>
                </a:uFill>
                <a:hlinkClick r:id="rId3" invalidUrl="" action="" tgtFrame="" tooltip="" history="1" highlightClick="0" endSnd="0"/>
              </a:rPr>
              <a:t>https://creativecommons.org/licenses/by-nc-nd/4.0/deed.pt_BR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05" name="acesso (T, k)"/>
          <p:cNvSpPr/>
          <p:nvPr/>
        </p:nvSpPr>
        <p:spPr>
          <a:xfrm>
            <a:off x="1716914" y="4296832"/>
            <a:ext cx="1715681" cy="351791"/>
          </a:xfrm>
          <a:prstGeom prst="rect">
            <a:avLst/>
          </a:prstGeom>
          <a:solidFill>
            <a:srgbClr val="95D8FF"/>
          </a:solidFill>
          <a:ln w="19050">
            <a:solidFill>
              <a:srgbClr val="0433FF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acesso (T, k) </a:t>
            </a:r>
          </a:p>
        </p:txBody>
      </p:sp>
      <p:sp>
        <p:nvSpPr>
          <p:cNvPr id="606" name="inserir (T, x)"/>
          <p:cNvSpPr/>
          <p:nvPr/>
        </p:nvSpPr>
        <p:spPr>
          <a:xfrm>
            <a:off x="1716914" y="3297214"/>
            <a:ext cx="1715681" cy="351791"/>
          </a:xfrm>
          <a:prstGeom prst="rect">
            <a:avLst/>
          </a:prstGeom>
          <a:solidFill>
            <a:srgbClr val="95D8FF"/>
          </a:solidFill>
          <a:ln w="19050">
            <a:solidFill>
              <a:srgbClr val="0433FF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inserir (T, x) </a:t>
            </a:r>
          </a:p>
        </p:txBody>
      </p:sp>
      <p:sp>
        <p:nvSpPr>
          <p:cNvPr id="607" name="remover (T, x)"/>
          <p:cNvSpPr/>
          <p:nvPr/>
        </p:nvSpPr>
        <p:spPr>
          <a:xfrm>
            <a:off x="1716914" y="3797756"/>
            <a:ext cx="1715681" cy="351791"/>
          </a:xfrm>
          <a:prstGeom prst="rect">
            <a:avLst/>
          </a:prstGeom>
          <a:solidFill>
            <a:srgbClr val="95D8FF"/>
          </a:solidFill>
          <a:ln w="19050">
            <a:solidFill>
              <a:srgbClr val="0433FF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remover (T, x) </a:t>
            </a:r>
          </a:p>
        </p:txBody>
      </p:sp>
      <p:sp>
        <p:nvSpPr>
          <p:cNvPr id="608" name="Rectangle"/>
          <p:cNvSpPr/>
          <p:nvPr/>
        </p:nvSpPr>
        <p:spPr>
          <a:xfrm>
            <a:off x="1573557" y="2637607"/>
            <a:ext cx="2002395" cy="2672088"/>
          </a:xfrm>
          <a:prstGeom prst="rect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09" name="Operações de…"/>
          <p:cNvSpPr txBox="1"/>
          <p:nvPr/>
        </p:nvSpPr>
        <p:spPr>
          <a:xfrm>
            <a:off x="1838837" y="5737846"/>
            <a:ext cx="1471835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/>
            </a:pPr>
            <a:r>
              <a:t>Operações de </a:t>
            </a:r>
          </a:p>
          <a:p>
            <a:pPr algn="ctr">
              <a:defRPr b="1"/>
            </a:pPr>
            <a:r>
              <a:t>modificação</a:t>
            </a:r>
          </a:p>
        </p:txBody>
      </p:sp>
      <p:sp>
        <p:nvSpPr>
          <p:cNvPr id="610" name="Tabela de Endereçamento Diret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Tabela de Endereçamento Direto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13" name="acesso (T, k)"/>
          <p:cNvSpPr/>
          <p:nvPr/>
        </p:nvSpPr>
        <p:spPr>
          <a:xfrm>
            <a:off x="1716914" y="4296832"/>
            <a:ext cx="1715681" cy="351791"/>
          </a:xfrm>
          <a:prstGeom prst="rect">
            <a:avLst/>
          </a:prstGeom>
          <a:solidFill>
            <a:srgbClr val="95D8FF"/>
          </a:solidFill>
          <a:ln w="19050">
            <a:solidFill>
              <a:srgbClr val="0433FF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acesso (T, k) </a:t>
            </a:r>
          </a:p>
        </p:txBody>
      </p:sp>
      <p:sp>
        <p:nvSpPr>
          <p:cNvPr id="614" name="inserir (T, x)"/>
          <p:cNvSpPr/>
          <p:nvPr/>
        </p:nvSpPr>
        <p:spPr>
          <a:xfrm>
            <a:off x="1716914" y="3297214"/>
            <a:ext cx="1715681" cy="351791"/>
          </a:xfrm>
          <a:prstGeom prst="rect">
            <a:avLst/>
          </a:prstGeom>
          <a:solidFill>
            <a:srgbClr val="95D8FF"/>
          </a:solidFill>
          <a:ln w="19050">
            <a:solidFill>
              <a:srgbClr val="0433FF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inserir (T, x) </a:t>
            </a:r>
          </a:p>
        </p:txBody>
      </p:sp>
      <p:sp>
        <p:nvSpPr>
          <p:cNvPr id="615" name="remover (T, x)"/>
          <p:cNvSpPr/>
          <p:nvPr/>
        </p:nvSpPr>
        <p:spPr>
          <a:xfrm>
            <a:off x="1716914" y="3797756"/>
            <a:ext cx="1715681" cy="351791"/>
          </a:xfrm>
          <a:prstGeom prst="rect">
            <a:avLst/>
          </a:prstGeom>
          <a:solidFill>
            <a:srgbClr val="95D8FF"/>
          </a:solidFill>
          <a:ln w="19050">
            <a:solidFill>
              <a:srgbClr val="0433FF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remover (T, x) </a:t>
            </a:r>
          </a:p>
        </p:txBody>
      </p:sp>
      <p:sp>
        <p:nvSpPr>
          <p:cNvPr id="616" name="Rectangle"/>
          <p:cNvSpPr/>
          <p:nvPr/>
        </p:nvSpPr>
        <p:spPr>
          <a:xfrm>
            <a:off x="1573557" y="2637607"/>
            <a:ext cx="2002395" cy="2672088"/>
          </a:xfrm>
          <a:prstGeom prst="rect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17" name="Operações de Modificação"/>
          <p:cNvSpPr txBox="1"/>
          <p:nvPr/>
        </p:nvSpPr>
        <p:spPr>
          <a:xfrm>
            <a:off x="1014018" y="2087074"/>
            <a:ext cx="31214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198054" indent="-198054" algn="ctr">
              <a:buClr>
                <a:schemeClr val="accent2"/>
              </a:buClr>
              <a:buSzPct val="60000"/>
              <a:buChar char="•"/>
              <a:defRPr b="1"/>
            </a:lvl1pPr>
          </a:lstStyle>
          <a:p>
            <a:pPr/>
            <a:r>
              <a:t>Operações de Modificação</a:t>
            </a:r>
          </a:p>
        </p:txBody>
      </p:sp>
      <p:sp>
        <p:nvSpPr>
          <p:cNvPr id="618" name="Tabela de Endereçamento Diret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Tabela de Endereçamento Direto</a:t>
            </a:r>
          </a:p>
        </p:txBody>
      </p:sp>
      <p:sp>
        <p:nvSpPr>
          <p:cNvPr id="619" name="return(T[k])"/>
          <p:cNvSpPr/>
          <p:nvPr/>
        </p:nvSpPr>
        <p:spPr>
          <a:xfrm>
            <a:off x="5169605" y="4297565"/>
            <a:ext cx="1914205" cy="351791"/>
          </a:xfrm>
          <a:prstGeom prst="rect">
            <a:avLst/>
          </a:prstGeom>
          <a:solidFill>
            <a:srgbClr val="FFC1B6"/>
          </a:solidFill>
          <a:ln w="19050">
            <a:solidFill>
              <a:srgbClr val="FF26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return(T[k])</a:t>
            </a:r>
          </a:p>
        </p:txBody>
      </p:sp>
      <p:sp>
        <p:nvSpPr>
          <p:cNvPr id="620" name="T[x.chave] = x"/>
          <p:cNvSpPr/>
          <p:nvPr/>
        </p:nvSpPr>
        <p:spPr>
          <a:xfrm>
            <a:off x="5169605" y="3297947"/>
            <a:ext cx="1914205" cy="351791"/>
          </a:xfrm>
          <a:prstGeom prst="rect">
            <a:avLst/>
          </a:prstGeom>
          <a:solidFill>
            <a:srgbClr val="FFC1B6"/>
          </a:solidFill>
          <a:ln w="19050">
            <a:solidFill>
              <a:srgbClr val="FF26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T[x.chave] = x</a:t>
            </a:r>
          </a:p>
        </p:txBody>
      </p:sp>
      <p:sp>
        <p:nvSpPr>
          <p:cNvPr id="621" name="T[x.chave] = NULL"/>
          <p:cNvSpPr/>
          <p:nvPr/>
        </p:nvSpPr>
        <p:spPr>
          <a:xfrm>
            <a:off x="5169605" y="3798488"/>
            <a:ext cx="1914205" cy="351791"/>
          </a:xfrm>
          <a:prstGeom prst="rect">
            <a:avLst/>
          </a:prstGeom>
          <a:solidFill>
            <a:srgbClr val="FFC1B6"/>
          </a:solidFill>
          <a:ln w="19050">
            <a:solidFill>
              <a:srgbClr val="FF26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T[x.chave] = NULL </a:t>
            </a:r>
          </a:p>
        </p:txBody>
      </p:sp>
      <p:sp>
        <p:nvSpPr>
          <p:cNvPr id="622" name="Line"/>
          <p:cNvSpPr/>
          <p:nvPr/>
        </p:nvSpPr>
        <p:spPr>
          <a:xfrm>
            <a:off x="3557866" y="3473842"/>
            <a:ext cx="1486468" cy="1"/>
          </a:xfrm>
          <a:prstGeom prst="line">
            <a:avLst/>
          </a:prstGeom>
          <a:ln w="2540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23" name="Line"/>
          <p:cNvSpPr/>
          <p:nvPr/>
        </p:nvSpPr>
        <p:spPr>
          <a:xfrm>
            <a:off x="3557866" y="3973651"/>
            <a:ext cx="1486468" cy="1"/>
          </a:xfrm>
          <a:prstGeom prst="line">
            <a:avLst/>
          </a:prstGeom>
          <a:ln w="2540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24" name="Line"/>
          <p:cNvSpPr/>
          <p:nvPr/>
        </p:nvSpPr>
        <p:spPr>
          <a:xfrm>
            <a:off x="3557866" y="4472727"/>
            <a:ext cx="1486468" cy="1"/>
          </a:xfrm>
          <a:prstGeom prst="line">
            <a:avLst/>
          </a:prstGeom>
          <a:ln w="2540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27" name="acesso (T, k)"/>
          <p:cNvSpPr/>
          <p:nvPr/>
        </p:nvSpPr>
        <p:spPr>
          <a:xfrm>
            <a:off x="1716914" y="4296832"/>
            <a:ext cx="1715681" cy="351791"/>
          </a:xfrm>
          <a:prstGeom prst="rect">
            <a:avLst/>
          </a:prstGeom>
          <a:solidFill>
            <a:srgbClr val="95D8FF"/>
          </a:solidFill>
          <a:ln w="19050">
            <a:solidFill>
              <a:srgbClr val="0433FF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acesso (T, k) </a:t>
            </a:r>
          </a:p>
        </p:txBody>
      </p:sp>
      <p:sp>
        <p:nvSpPr>
          <p:cNvPr id="628" name="inserir (T, x)"/>
          <p:cNvSpPr/>
          <p:nvPr/>
        </p:nvSpPr>
        <p:spPr>
          <a:xfrm>
            <a:off x="1716914" y="3297214"/>
            <a:ext cx="1715681" cy="351791"/>
          </a:xfrm>
          <a:prstGeom prst="rect">
            <a:avLst/>
          </a:prstGeom>
          <a:solidFill>
            <a:srgbClr val="95D8FF"/>
          </a:solidFill>
          <a:ln w="19050">
            <a:solidFill>
              <a:srgbClr val="0433FF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inserir (T, x) </a:t>
            </a:r>
          </a:p>
        </p:txBody>
      </p:sp>
      <p:sp>
        <p:nvSpPr>
          <p:cNvPr id="629" name="remover (T, x)"/>
          <p:cNvSpPr/>
          <p:nvPr/>
        </p:nvSpPr>
        <p:spPr>
          <a:xfrm>
            <a:off x="1716914" y="3797756"/>
            <a:ext cx="1715681" cy="351791"/>
          </a:xfrm>
          <a:prstGeom prst="rect">
            <a:avLst/>
          </a:prstGeom>
          <a:solidFill>
            <a:srgbClr val="95D8FF"/>
          </a:solidFill>
          <a:ln w="19050">
            <a:solidFill>
              <a:srgbClr val="0433FF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remover (T, x) </a:t>
            </a:r>
          </a:p>
        </p:txBody>
      </p:sp>
      <p:sp>
        <p:nvSpPr>
          <p:cNvPr id="630" name="Rectangle"/>
          <p:cNvSpPr/>
          <p:nvPr/>
        </p:nvSpPr>
        <p:spPr>
          <a:xfrm>
            <a:off x="1573557" y="2637607"/>
            <a:ext cx="2002395" cy="2672088"/>
          </a:xfrm>
          <a:prstGeom prst="rect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31" name="Operações de…"/>
          <p:cNvSpPr txBox="1"/>
          <p:nvPr/>
        </p:nvSpPr>
        <p:spPr>
          <a:xfrm>
            <a:off x="1014018" y="1961876"/>
            <a:ext cx="3121473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/>
            </a:pPr>
            <a:r>
              <a:t>Operações de </a:t>
            </a:r>
          </a:p>
          <a:p>
            <a:pPr algn="ctr">
              <a:defRPr b="1"/>
            </a:pPr>
            <a:r>
              <a:t>Modificação</a:t>
            </a:r>
          </a:p>
        </p:txBody>
      </p:sp>
      <p:sp>
        <p:nvSpPr>
          <p:cNvPr id="632" name="Tabela de Endereçamento Diret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Tabela de Endereçamento Direto</a:t>
            </a:r>
          </a:p>
        </p:txBody>
      </p:sp>
      <p:sp>
        <p:nvSpPr>
          <p:cNvPr id="633" name="return(T[k])"/>
          <p:cNvSpPr/>
          <p:nvPr/>
        </p:nvSpPr>
        <p:spPr>
          <a:xfrm>
            <a:off x="5169605" y="4297565"/>
            <a:ext cx="1914205" cy="351791"/>
          </a:xfrm>
          <a:prstGeom prst="rect">
            <a:avLst/>
          </a:prstGeom>
          <a:solidFill>
            <a:srgbClr val="FFC1B6"/>
          </a:solidFill>
          <a:ln w="19050">
            <a:solidFill>
              <a:srgbClr val="FF26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return(T[k])</a:t>
            </a:r>
          </a:p>
        </p:txBody>
      </p:sp>
      <p:sp>
        <p:nvSpPr>
          <p:cNvPr id="634" name="T[x.chave] = x"/>
          <p:cNvSpPr/>
          <p:nvPr/>
        </p:nvSpPr>
        <p:spPr>
          <a:xfrm>
            <a:off x="5169605" y="3297947"/>
            <a:ext cx="1914205" cy="351791"/>
          </a:xfrm>
          <a:prstGeom prst="rect">
            <a:avLst/>
          </a:prstGeom>
          <a:solidFill>
            <a:srgbClr val="FFC1B6"/>
          </a:solidFill>
          <a:ln w="19050">
            <a:solidFill>
              <a:srgbClr val="FF26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T[x.chave] = x</a:t>
            </a:r>
          </a:p>
        </p:txBody>
      </p:sp>
      <p:sp>
        <p:nvSpPr>
          <p:cNvPr id="635" name="T[x.chave] = NULL"/>
          <p:cNvSpPr/>
          <p:nvPr/>
        </p:nvSpPr>
        <p:spPr>
          <a:xfrm>
            <a:off x="5169605" y="3798488"/>
            <a:ext cx="1914205" cy="351791"/>
          </a:xfrm>
          <a:prstGeom prst="rect">
            <a:avLst/>
          </a:prstGeom>
          <a:solidFill>
            <a:srgbClr val="FFC1B6"/>
          </a:solidFill>
          <a:ln w="19050">
            <a:solidFill>
              <a:srgbClr val="FF26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T[x.chave] = NULL </a:t>
            </a:r>
          </a:p>
        </p:txBody>
      </p:sp>
      <p:sp>
        <p:nvSpPr>
          <p:cNvPr id="636" name="Line"/>
          <p:cNvSpPr/>
          <p:nvPr/>
        </p:nvSpPr>
        <p:spPr>
          <a:xfrm>
            <a:off x="3557866" y="3473842"/>
            <a:ext cx="1486468" cy="1"/>
          </a:xfrm>
          <a:prstGeom prst="line">
            <a:avLst/>
          </a:prstGeom>
          <a:ln w="2540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37" name="Line"/>
          <p:cNvSpPr/>
          <p:nvPr/>
        </p:nvSpPr>
        <p:spPr>
          <a:xfrm>
            <a:off x="3557866" y="3973651"/>
            <a:ext cx="1486468" cy="1"/>
          </a:xfrm>
          <a:prstGeom prst="line">
            <a:avLst/>
          </a:prstGeom>
          <a:ln w="2540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38" name="Line"/>
          <p:cNvSpPr/>
          <p:nvPr/>
        </p:nvSpPr>
        <p:spPr>
          <a:xfrm>
            <a:off x="3557866" y="4472727"/>
            <a:ext cx="1486468" cy="1"/>
          </a:xfrm>
          <a:prstGeom prst="line">
            <a:avLst/>
          </a:prstGeom>
          <a:ln w="2540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39" name="tempo das operações &gt;&gt; O(1)"/>
          <p:cNvSpPr txBox="1"/>
          <p:nvPr/>
        </p:nvSpPr>
        <p:spPr>
          <a:xfrm>
            <a:off x="2675016" y="5734358"/>
            <a:ext cx="3503011" cy="408941"/>
          </a:xfrm>
          <a:prstGeom prst="rect">
            <a:avLst/>
          </a:prstGeom>
          <a:solidFill>
            <a:srgbClr val="FFFB00"/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100"/>
            </a:lvl1pPr>
          </a:lstStyle>
          <a:p>
            <a:pPr/>
            <a:r>
              <a:t>tempo das operações &gt;&gt; O(1)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42" name="Exercício 01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2600"/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Exercício 01</a:t>
            </a:r>
          </a:p>
        </p:txBody>
      </p:sp>
      <p:sp>
        <p:nvSpPr>
          <p:cNvPr id="643" name="Dado um conjunto S de itens formado por uma tabela T[ 0 … M-1]. Faça uma função em C para computar o elemento máximo de S.…"/>
          <p:cNvSpPr txBox="1"/>
          <p:nvPr>
            <p:ph type="body" sz="quarter" idx="1"/>
          </p:nvPr>
        </p:nvSpPr>
        <p:spPr>
          <a:xfrm>
            <a:off x="297711" y="1907784"/>
            <a:ext cx="8229601" cy="1341403"/>
          </a:xfrm>
          <a:prstGeom prst="rect">
            <a:avLst/>
          </a:prstGeom>
        </p:spPr>
        <p:txBody>
          <a:bodyPr/>
          <a:lstStyle/>
          <a:p>
            <a:pPr lvl="1" marL="671268" indent="-304555">
              <a:buSzPct val="60000"/>
              <a:buChar char="◻"/>
              <a:defRPr sz="2100"/>
            </a:pPr>
            <a:r>
              <a:t>Dado um conjunto S de itens formado por uma tabela T[ 0 … M-1]. Faça uma função em C para computar o elemento máximo de S. </a:t>
            </a:r>
          </a:p>
          <a:p>
            <a:pPr lvl="1" marL="671268" indent="-304555">
              <a:buSzPct val="60000"/>
              <a:buChar char="◻"/>
              <a:defRPr sz="2100"/>
            </a:pPr>
            <a:r>
              <a:t>Qual o desempenho no pior caso 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648" name="Group"/>
          <p:cNvGrpSpPr/>
          <p:nvPr/>
        </p:nvGrpSpPr>
        <p:grpSpPr>
          <a:xfrm>
            <a:off x="876300" y="3606347"/>
            <a:ext cx="366713" cy="373792"/>
            <a:chOff x="0" y="0"/>
            <a:chExt cx="366712" cy="373790"/>
          </a:xfrm>
        </p:grpSpPr>
        <p:sp>
          <p:nvSpPr>
            <p:cNvPr id="646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47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651" name="Group"/>
          <p:cNvGrpSpPr/>
          <p:nvPr/>
        </p:nvGrpSpPr>
        <p:grpSpPr>
          <a:xfrm>
            <a:off x="876300" y="4155948"/>
            <a:ext cx="366713" cy="373791"/>
            <a:chOff x="0" y="0"/>
            <a:chExt cx="366712" cy="373790"/>
          </a:xfrm>
        </p:grpSpPr>
        <p:sp>
          <p:nvSpPr>
            <p:cNvPr id="649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50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654" name="Group"/>
          <p:cNvGrpSpPr/>
          <p:nvPr/>
        </p:nvGrpSpPr>
        <p:grpSpPr>
          <a:xfrm>
            <a:off x="880455" y="4722595"/>
            <a:ext cx="366714" cy="373791"/>
            <a:chOff x="0" y="0"/>
            <a:chExt cx="366712" cy="373790"/>
          </a:xfrm>
        </p:grpSpPr>
        <p:sp>
          <p:nvSpPr>
            <p:cNvPr id="652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53" name="6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sp>
        <p:nvSpPr>
          <p:cNvPr id="655" name="Resolução de colisões"/>
          <p:cNvSpPr txBox="1"/>
          <p:nvPr/>
        </p:nvSpPr>
        <p:spPr>
          <a:xfrm>
            <a:off x="1361598" y="3616283"/>
            <a:ext cx="284126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Resolução de colisões</a:t>
            </a:r>
          </a:p>
        </p:txBody>
      </p:sp>
      <p:sp>
        <p:nvSpPr>
          <p:cNvPr id="656" name="Funções Hash"/>
          <p:cNvSpPr txBox="1"/>
          <p:nvPr/>
        </p:nvSpPr>
        <p:spPr>
          <a:xfrm>
            <a:off x="1361598" y="4164047"/>
            <a:ext cx="183878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Funções Hash</a:t>
            </a:r>
          </a:p>
        </p:txBody>
      </p:sp>
      <p:sp>
        <p:nvSpPr>
          <p:cNvPr id="657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Roteiro</a:t>
            </a:r>
          </a:p>
        </p:txBody>
      </p:sp>
      <p:sp>
        <p:nvSpPr>
          <p:cNvPr id="658" name="Referências"/>
          <p:cNvSpPr txBox="1"/>
          <p:nvPr/>
        </p:nvSpPr>
        <p:spPr>
          <a:xfrm>
            <a:off x="1366727" y="4722595"/>
            <a:ext cx="1542861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  <p:sp>
        <p:nvSpPr>
          <p:cNvPr id="659" name="Introdução"/>
          <p:cNvSpPr txBox="1"/>
          <p:nvPr/>
        </p:nvSpPr>
        <p:spPr>
          <a:xfrm>
            <a:off x="1343058" y="1935127"/>
            <a:ext cx="141499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grpSp>
        <p:nvGrpSpPr>
          <p:cNvPr id="662" name="Group"/>
          <p:cNvGrpSpPr/>
          <p:nvPr/>
        </p:nvGrpSpPr>
        <p:grpSpPr>
          <a:xfrm>
            <a:off x="876300" y="1916542"/>
            <a:ext cx="366713" cy="373791"/>
            <a:chOff x="0" y="0"/>
            <a:chExt cx="366712" cy="373790"/>
          </a:xfrm>
        </p:grpSpPr>
        <p:sp>
          <p:nvSpPr>
            <p:cNvPr id="660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61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663" name="Rounded Rectangle"/>
          <p:cNvSpPr/>
          <p:nvPr/>
        </p:nvSpPr>
        <p:spPr>
          <a:xfrm>
            <a:off x="777748" y="2953998"/>
            <a:ext cx="7772401" cy="549276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grpSp>
        <p:nvGrpSpPr>
          <p:cNvPr id="666" name="Group"/>
          <p:cNvGrpSpPr/>
          <p:nvPr/>
        </p:nvGrpSpPr>
        <p:grpSpPr>
          <a:xfrm>
            <a:off x="879475" y="2482940"/>
            <a:ext cx="366713" cy="373791"/>
            <a:chOff x="0" y="0"/>
            <a:chExt cx="366712" cy="373790"/>
          </a:xfrm>
        </p:grpSpPr>
        <p:sp>
          <p:nvSpPr>
            <p:cNvPr id="664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65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667" name="Tabelas de Endereçamento Direto"/>
          <p:cNvSpPr txBox="1"/>
          <p:nvPr/>
        </p:nvSpPr>
        <p:spPr>
          <a:xfrm>
            <a:off x="1345584" y="2501851"/>
            <a:ext cx="4177367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Tabelas de Endereçamento Direto</a:t>
            </a:r>
          </a:p>
        </p:txBody>
      </p:sp>
      <p:grpSp>
        <p:nvGrpSpPr>
          <p:cNvPr id="670" name="Group"/>
          <p:cNvGrpSpPr/>
          <p:nvPr/>
        </p:nvGrpSpPr>
        <p:grpSpPr>
          <a:xfrm>
            <a:off x="879475" y="3049587"/>
            <a:ext cx="366713" cy="373791"/>
            <a:chOff x="0" y="0"/>
            <a:chExt cx="366712" cy="373790"/>
          </a:xfrm>
        </p:grpSpPr>
        <p:sp>
          <p:nvSpPr>
            <p:cNvPr id="668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69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671" name="Tabelas de Espalhamento"/>
          <p:cNvSpPr txBox="1"/>
          <p:nvPr/>
        </p:nvSpPr>
        <p:spPr>
          <a:xfrm>
            <a:off x="1350425" y="3049538"/>
            <a:ext cx="320341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Tabelas de Espalhamento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74" name="Tabela de Espalhament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Tabela de Espalhamento</a:t>
            </a:r>
          </a:p>
        </p:txBody>
      </p:sp>
      <p:sp>
        <p:nvSpPr>
          <p:cNvPr id="675" name="Tamara"/>
          <p:cNvSpPr/>
          <p:nvPr/>
        </p:nvSpPr>
        <p:spPr>
          <a:xfrm>
            <a:off x="1814574" y="2270101"/>
            <a:ext cx="127000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Tamara</a:t>
            </a:r>
          </a:p>
        </p:txBody>
      </p:sp>
      <p:sp>
        <p:nvSpPr>
          <p:cNvPr id="676" name="Luiz"/>
          <p:cNvSpPr/>
          <p:nvPr/>
        </p:nvSpPr>
        <p:spPr>
          <a:xfrm>
            <a:off x="1814574" y="2617573"/>
            <a:ext cx="1270001" cy="36957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Luiz</a:t>
            </a:r>
          </a:p>
        </p:txBody>
      </p:sp>
      <p:sp>
        <p:nvSpPr>
          <p:cNvPr id="677" name="Rafael"/>
          <p:cNvSpPr/>
          <p:nvPr/>
        </p:nvSpPr>
        <p:spPr>
          <a:xfrm>
            <a:off x="1814574" y="2974189"/>
            <a:ext cx="127000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Rafael</a:t>
            </a:r>
          </a:p>
        </p:txBody>
      </p:sp>
      <p:sp>
        <p:nvSpPr>
          <p:cNvPr id="678" name="Muriel"/>
          <p:cNvSpPr/>
          <p:nvPr/>
        </p:nvSpPr>
        <p:spPr>
          <a:xfrm>
            <a:off x="1814574" y="3326677"/>
            <a:ext cx="127000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Muriel</a:t>
            </a:r>
          </a:p>
        </p:txBody>
      </p:sp>
      <p:sp>
        <p:nvSpPr>
          <p:cNvPr id="679" name="Rectangle"/>
          <p:cNvSpPr/>
          <p:nvPr/>
        </p:nvSpPr>
        <p:spPr>
          <a:xfrm>
            <a:off x="1814574" y="3678277"/>
            <a:ext cx="127000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680" name="Rectangle"/>
          <p:cNvSpPr/>
          <p:nvPr/>
        </p:nvSpPr>
        <p:spPr>
          <a:xfrm>
            <a:off x="1814574" y="4023081"/>
            <a:ext cx="127000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81" name="0"/>
          <p:cNvSpPr/>
          <p:nvPr/>
        </p:nvSpPr>
        <p:spPr>
          <a:xfrm>
            <a:off x="1310639" y="2272641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0</a:t>
            </a:r>
          </a:p>
        </p:txBody>
      </p:sp>
      <p:sp>
        <p:nvSpPr>
          <p:cNvPr id="682" name="1"/>
          <p:cNvSpPr/>
          <p:nvPr/>
        </p:nvSpPr>
        <p:spPr>
          <a:xfrm>
            <a:off x="1310639" y="2620113"/>
            <a:ext cx="514351" cy="37211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1</a:t>
            </a:r>
          </a:p>
        </p:txBody>
      </p:sp>
      <p:sp>
        <p:nvSpPr>
          <p:cNvPr id="683" name="2"/>
          <p:cNvSpPr/>
          <p:nvPr/>
        </p:nvSpPr>
        <p:spPr>
          <a:xfrm>
            <a:off x="1310639" y="2983809"/>
            <a:ext cx="514351" cy="34471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2</a:t>
            </a:r>
          </a:p>
        </p:txBody>
      </p:sp>
      <p:sp>
        <p:nvSpPr>
          <p:cNvPr id="684" name="3"/>
          <p:cNvSpPr/>
          <p:nvPr/>
        </p:nvSpPr>
        <p:spPr>
          <a:xfrm>
            <a:off x="1310639" y="3329217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3</a:t>
            </a:r>
          </a:p>
        </p:txBody>
      </p:sp>
      <p:sp>
        <p:nvSpPr>
          <p:cNvPr id="685" name="4"/>
          <p:cNvSpPr/>
          <p:nvPr/>
        </p:nvSpPr>
        <p:spPr>
          <a:xfrm>
            <a:off x="1310639" y="3680817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4</a:t>
            </a:r>
          </a:p>
        </p:txBody>
      </p:sp>
      <p:sp>
        <p:nvSpPr>
          <p:cNvPr id="686" name="5"/>
          <p:cNvSpPr/>
          <p:nvPr/>
        </p:nvSpPr>
        <p:spPr>
          <a:xfrm>
            <a:off x="1310639" y="4025621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5</a:t>
            </a:r>
          </a:p>
        </p:txBody>
      </p:sp>
      <p:sp>
        <p:nvSpPr>
          <p:cNvPr id="687" name="Problemas?"/>
          <p:cNvSpPr txBox="1"/>
          <p:nvPr/>
        </p:nvSpPr>
        <p:spPr>
          <a:xfrm>
            <a:off x="5737599" y="2241526"/>
            <a:ext cx="1966539" cy="408941"/>
          </a:xfrm>
          <a:prstGeom prst="rect">
            <a:avLst/>
          </a:prstGeom>
          <a:solidFill>
            <a:srgbClr val="FFFB00"/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100"/>
            </a:lvl1pPr>
          </a:lstStyle>
          <a:p>
            <a:pPr/>
            <a:r>
              <a:t>Problemas?</a:t>
            </a:r>
          </a:p>
        </p:txBody>
      </p:sp>
      <p:sp>
        <p:nvSpPr>
          <p:cNvPr id="688" name="Endereçamento…"/>
          <p:cNvSpPr txBox="1"/>
          <p:nvPr/>
        </p:nvSpPr>
        <p:spPr>
          <a:xfrm>
            <a:off x="1478261" y="4702341"/>
            <a:ext cx="1569614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900"/>
            </a:pPr>
            <a:r>
              <a:t>Endereçamento</a:t>
            </a:r>
          </a:p>
          <a:p>
            <a:pPr algn="ctr">
              <a:defRPr sz="1900"/>
            </a:pPr>
            <a:r>
              <a:t>Aberto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91" name="Tabela de Espalhament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Tabela de Espalhamento</a:t>
            </a:r>
          </a:p>
        </p:txBody>
      </p:sp>
      <p:sp>
        <p:nvSpPr>
          <p:cNvPr id="692" name="Tamara"/>
          <p:cNvSpPr/>
          <p:nvPr/>
        </p:nvSpPr>
        <p:spPr>
          <a:xfrm>
            <a:off x="1814574" y="2270101"/>
            <a:ext cx="127000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Tamara</a:t>
            </a:r>
          </a:p>
        </p:txBody>
      </p:sp>
      <p:sp>
        <p:nvSpPr>
          <p:cNvPr id="693" name="Luiz"/>
          <p:cNvSpPr/>
          <p:nvPr/>
        </p:nvSpPr>
        <p:spPr>
          <a:xfrm>
            <a:off x="1814574" y="2617573"/>
            <a:ext cx="1270001" cy="36957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Luiz</a:t>
            </a:r>
          </a:p>
        </p:txBody>
      </p:sp>
      <p:sp>
        <p:nvSpPr>
          <p:cNvPr id="694" name="Rafael"/>
          <p:cNvSpPr/>
          <p:nvPr/>
        </p:nvSpPr>
        <p:spPr>
          <a:xfrm>
            <a:off x="1814574" y="2974189"/>
            <a:ext cx="127000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Rafael</a:t>
            </a:r>
          </a:p>
        </p:txBody>
      </p:sp>
      <p:sp>
        <p:nvSpPr>
          <p:cNvPr id="695" name="Muriel"/>
          <p:cNvSpPr/>
          <p:nvPr/>
        </p:nvSpPr>
        <p:spPr>
          <a:xfrm>
            <a:off x="1814574" y="3326677"/>
            <a:ext cx="127000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Muriel</a:t>
            </a:r>
          </a:p>
        </p:txBody>
      </p:sp>
      <p:sp>
        <p:nvSpPr>
          <p:cNvPr id="696" name="Rectangle"/>
          <p:cNvSpPr/>
          <p:nvPr/>
        </p:nvSpPr>
        <p:spPr>
          <a:xfrm>
            <a:off x="1814574" y="3678277"/>
            <a:ext cx="127000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697" name="Rectangle"/>
          <p:cNvSpPr/>
          <p:nvPr/>
        </p:nvSpPr>
        <p:spPr>
          <a:xfrm>
            <a:off x="1814574" y="4023081"/>
            <a:ext cx="127000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98" name="0"/>
          <p:cNvSpPr/>
          <p:nvPr/>
        </p:nvSpPr>
        <p:spPr>
          <a:xfrm>
            <a:off x="1310639" y="2272641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0</a:t>
            </a:r>
          </a:p>
        </p:txBody>
      </p:sp>
      <p:sp>
        <p:nvSpPr>
          <p:cNvPr id="699" name="1"/>
          <p:cNvSpPr/>
          <p:nvPr/>
        </p:nvSpPr>
        <p:spPr>
          <a:xfrm>
            <a:off x="1310639" y="2620113"/>
            <a:ext cx="514351" cy="37211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1</a:t>
            </a:r>
          </a:p>
        </p:txBody>
      </p:sp>
      <p:sp>
        <p:nvSpPr>
          <p:cNvPr id="700" name="2"/>
          <p:cNvSpPr/>
          <p:nvPr/>
        </p:nvSpPr>
        <p:spPr>
          <a:xfrm>
            <a:off x="1310639" y="2983809"/>
            <a:ext cx="514351" cy="34471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2</a:t>
            </a:r>
          </a:p>
        </p:txBody>
      </p:sp>
      <p:sp>
        <p:nvSpPr>
          <p:cNvPr id="701" name="3"/>
          <p:cNvSpPr/>
          <p:nvPr/>
        </p:nvSpPr>
        <p:spPr>
          <a:xfrm>
            <a:off x="1310639" y="3329217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3</a:t>
            </a:r>
          </a:p>
        </p:txBody>
      </p:sp>
      <p:sp>
        <p:nvSpPr>
          <p:cNvPr id="702" name="4"/>
          <p:cNvSpPr/>
          <p:nvPr/>
        </p:nvSpPr>
        <p:spPr>
          <a:xfrm>
            <a:off x="1310639" y="3680817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4</a:t>
            </a:r>
          </a:p>
        </p:txBody>
      </p:sp>
      <p:sp>
        <p:nvSpPr>
          <p:cNvPr id="703" name="5"/>
          <p:cNvSpPr/>
          <p:nvPr/>
        </p:nvSpPr>
        <p:spPr>
          <a:xfrm>
            <a:off x="1310639" y="4025621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5</a:t>
            </a:r>
          </a:p>
        </p:txBody>
      </p:sp>
      <p:sp>
        <p:nvSpPr>
          <p:cNvPr id="704" name="Problemas?"/>
          <p:cNvSpPr txBox="1"/>
          <p:nvPr/>
        </p:nvSpPr>
        <p:spPr>
          <a:xfrm>
            <a:off x="5737599" y="2241526"/>
            <a:ext cx="1966539" cy="408941"/>
          </a:xfrm>
          <a:prstGeom prst="rect">
            <a:avLst/>
          </a:prstGeom>
          <a:solidFill>
            <a:srgbClr val="FFFB00"/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100"/>
            </a:lvl1pPr>
          </a:lstStyle>
          <a:p>
            <a:pPr/>
            <a:r>
              <a:t>Problemas?</a:t>
            </a:r>
          </a:p>
        </p:txBody>
      </p:sp>
      <p:sp>
        <p:nvSpPr>
          <p:cNvPr id="705" name="Endereçamento…"/>
          <p:cNvSpPr txBox="1"/>
          <p:nvPr/>
        </p:nvSpPr>
        <p:spPr>
          <a:xfrm>
            <a:off x="1478261" y="4702341"/>
            <a:ext cx="1569614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900"/>
            </a:pPr>
            <a:r>
              <a:t>Endereçamento</a:t>
            </a:r>
          </a:p>
          <a:p>
            <a:pPr algn="ctr">
              <a:defRPr sz="1900"/>
            </a:pPr>
            <a:r>
              <a:t>Aberto</a:t>
            </a:r>
          </a:p>
        </p:txBody>
      </p:sp>
      <p:sp>
        <p:nvSpPr>
          <p:cNvPr id="706" name="- se U é grande, consome muita memória"/>
          <p:cNvSpPr txBox="1"/>
          <p:nvPr/>
        </p:nvSpPr>
        <p:spPr>
          <a:xfrm>
            <a:off x="4710462" y="2831132"/>
            <a:ext cx="381308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- se U é grande, consome muita memória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09" name="Tabela de Espalhament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Tabela de Espalhamento</a:t>
            </a:r>
          </a:p>
        </p:txBody>
      </p:sp>
      <p:sp>
        <p:nvSpPr>
          <p:cNvPr id="710" name="Tamara"/>
          <p:cNvSpPr/>
          <p:nvPr/>
        </p:nvSpPr>
        <p:spPr>
          <a:xfrm>
            <a:off x="1814574" y="2270101"/>
            <a:ext cx="127000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Tamara</a:t>
            </a:r>
          </a:p>
        </p:txBody>
      </p:sp>
      <p:sp>
        <p:nvSpPr>
          <p:cNvPr id="711" name="Luiz"/>
          <p:cNvSpPr/>
          <p:nvPr/>
        </p:nvSpPr>
        <p:spPr>
          <a:xfrm>
            <a:off x="1814574" y="2617573"/>
            <a:ext cx="1270001" cy="36957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Luiz</a:t>
            </a:r>
          </a:p>
        </p:txBody>
      </p:sp>
      <p:sp>
        <p:nvSpPr>
          <p:cNvPr id="712" name="Rafael"/>
          <p:cNvSpPr/>
          <p:nvPr/>
        </p:nvSpPr>
        <p:spPr>
          <a:xfrm>
            <a:off x="1814574" y="2974189"/>
            <a:ext cx="127000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Rafael</a:t>
            </a:r>
          </a:p>
        </p:txBody>
      </p:sp>
      <p:sp>
        <p:nvSpPr>
          <p:cNvPr id="713" name="Muriel"/>
          <p:cNvSpPr/>
          <p:nvPr/>
        </p:nvSpPr>
        <p:spPr>
          <a:xfrm>
            <a:off x="1814574" y="3326677"/>
            <a:ext cx="127000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Muriel</a:t>
            </a:r>
          </a:p>
        </p:txBody>
      </p:sp>
      <p:sp>
        <p:nvSpPr>
          <p:cNvPr id="714" name="Rectangle"/>
          <p:cNvSpPr/>
          <p:nvPr/>
        </p:nvSpPr>
        <p:spPr>
          <a:xfrm>
            <a:off x="1814574" y="3678277"/>
            <a:ext cx="127000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715" name="Rectangle"/>
          <p:cNvSpPr/>
          <p:nvPr/>
        </p:nvSpPr>
        <p:spPr>
          <a:xfrm>
            <a:off x="1814574" y="4023081"/>
            <a:ext cx="127000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16" name="0"/>
          <p:cNvSpPr/>
          <p:nvPr/>
        </p:nvSpPr>
        <p:spPr>
          <a:xfrm>
            <a:off x="1310639" y="2272641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0</a:t>
            </a:r>
          </a:p>
        </p:txBody>
      </p:sp>
      <p:sp>
        <p:nvSpPr>
          <p:cNvPr id="717" name="1"/>
          <p:cNvSpPr/>
          <p:nvPr/>
        </p:nvSpPr>
        <p:spPr>
          <a:xfrm>
            <a:off x="1310639" y="2620113"/>
            <a:ext cx="514351" cy="37211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1</a:t>
            </a:r>
          </a:p>
        </p:txBody>
      </p:sp>
      <p:sp>
        <p:nvSpPr>
          <p:cNvPr id="718" name="2"/>
          <p:cNvSpPr/>
          <p:nvPr/>
        </p:nvSpPr>
        <p:spPr>
          <a:xfrm>
            <a:off x="1310639" y="2983809"/>
            <a:ext cx="514351" cy="34471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2</a:t>
            </a:r>
          </a:p>
        </p:txBody>
      </p:sp>
      <p:sp>
        <p:nvSpPr>
          <p:cNvPr id="719" name="3"/>
          <p:cNvSpPr/>
          <p:nvPr/>
        </p:nvSpPr>
        <p:spPr>
          <a:xfrm>
            <a:off x="1310639" y="3329217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3</a:t>
            </a:r>
          </a:p>
        </p:txBody>
      </p:sp>
      <p:sp>
        <p:nvSpPr>
          <p:cNvPr id="720" name="4"/>
          <p:cNvSpPr/>
          <p:nvPr/>
        </p:nvSpPr>
        <p:spPr>
          <a:xfrm>
            <a:off x="1310639" y="3680817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4</a:t>
            </a:r>
          </a:p>
        </p:txBody>
      </p:sp>
      <p:sp>
        <p:nvSpPr>
          <p:cNvPr id="721" name="5"/>
          <p:cNvSpPr/>
          <p:nvPr/>
        </p:nvSpPr>
        <p:spPr>
          <a:xfrm>
            <a:off x="1310639" y="4025621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5</a:t>
            </a:r>
          </a:p>
        </p:txBody>
      </p:sp>
      <p:sp>
        <p:nvSpPr>
          <p:cNvPr id="722" name="Problemas?"/>
          <p:cNvSpPr txBox="1"/>
          <p:nvPr/>
        </p:nvSpPr>
        <p:spPr>
          <a:xfrm>
            <a:off x="5737599" y="2241526"/>
            <a:ext cx="1966539" cy="408941"/>
          </a:xfrm>
          <a:prstGeom prst="rect">
            <a:avLst/>
          </a:prstGeom>
          <a:solidFill>
            <a:srgbClr val="FFFB00"/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100"/>
            </a:lvl1pPr>
          </a:lstStyle>
          <a:p>
            <a:pPr/>
            <a:r>
              <a:t>Problemas?</a:t>
            </a:r>
          </a:p>
        </p:txBody>
      </p:sp>
      <p:sp>
        <p:nvSpPr>
          <p:cNvPr id="723" name="- se U é grande, consome muita memória"/>
          <p:cNvSpPr txBox="1"/>
          <p:nvPr/>
        </p:nvSpPr>
        <p:spPr>
          <a:xfrm>
            <a:off x="4710462" y="2831132"/>
            <a:ext cx="381308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- se U é grande, consome muita memória</a:t>
            </a:r>
          </a:p>
        </p:txBody>
      </p:sp>
      <p:sp>
        <p:nvSpPr>
          <p:cNvPr id="724" name="- chaves armazenadas &lt; chaves totais…"/>
          <p:cNvSpPr txBox="1"/>
          <p:nvPr/>
        </p:nvSpPr>
        <p:spPr>
          <a:xfrm>
            <a:off x="4818845" y="3262629"/>
            <a:ext cx="3611834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>
                <a:solidFill>
                  <a:srgbClr val="FF2600"/>
                </a:solidFill>
              </a:defRPr>
            </a:pPr>
            <a:r>
              <a:t>- chaves armazenadas &lt; chaves totais</a:t>
            </a:r>
          </a:p>
          <a:p>
            <a:pPr algn="ctr">
              <a:defRPr>
                <a:solidFill>
                  <a:srgbClr val="FF2600"/>
                </a:solidFill>
              </a:defRPr>
            </a:pPr>
            <a:r>
              <a:t>(muitas posições nulas)</a:t>
            </a:r>
          </a:p>
        </p:txBody>
      </p:sp>
      <p:sp>
        <p:nvSpPr>
          <p:cNvPr id="725" name="Endereçamento…"/>
          <p:cNvSpPr txBox="1"/>
          <p:nvPr/>
        </p:nvSpPr>
        <p:spPr>
          <a:xfrm>
            <a:off x="1478261" y="4702341"/>
            <a:ext cx="1569614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900"/>
            </a:pPr>
            <a:r>
              <a:t>Endereçamento</a:t>
            </a:r>
          </a:p>
          <a:p>
            <a:pPr algn="ctr">
              <a:defRPr sz="1900"/>
            </a:pPr>
            <a:r>
              <a:t>Aberto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28" name="Tabela de Espalhament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Tabela de Espalhamento</a:t>
            </a:r>
          </a:p>
        </p:txBody>
      </p:sp>
      <p:sp>
        <p:nvSpPr>
          <p:cNvPr id="729" name="Tamara"/>
          <p:cNvSpPr/>
          <p:nvPr/>
        </p:nvSpPr>
        <p:spPr>
          <a:xfrm>
            <a:off x="1814574" y="2270101"/>
            <a:ext cx="127000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Tamara</a:t>
            </a:r>
          </a:p>
        </p:txBody>
      </p:sp>
      <p:sp>
        <p:nvSpPr>
          <p:cNvPr id="730" name="Luiz"/>
          <p:cNvSpPr/>
          <p:nvPr/>
        </p:nvSpPr>
        <p:spPr>
          <a:xfrm>
            <a:off x="1814574" y="2617573"/>
            <a:ext cx="1270001" cy="36957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Luiz</a:t>
            </a:r>
          </a:p>
        </p:txBody>
      </p:sp>
      <p:sp>
        <p:nvSpPr>
          <p:cNvPr id="731" name="Rafael"/>
          <p:cNvSpPr/>
          <p:nvPr/>
        </p:nvSpPr>
        <p:spPr>
          <a:xfrm>
            <a:off x="1814574" y="2974189"/>
            <a:ext cx="127000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Rafael</a:t>
            </a:r>
          </a:p>
        </p:txBody>
      </p:sp>
      <p:sp>
        <p:nvSpPr>
          <p:cNvPr id="732" name="Muriel"/>
          <p:cNvSpPr/>
          <p:nvPr/>
        </p:nvSpPr>
        <p:spPr>
          <a:xfrm>
            <a:off x="1814574" y="3326677"/>
            <a:ext cx="127000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Muriel</a:t>
            </a:r>
          </a:p>
        </p:txBody>
      </p:sp>
      <p:sp>
        <p:nvSpPr>
          <p:cNvPr id="733" name="Rectangle"/>
          <p:cNvSpPr/>
          <p:nvPr/>
        </p:nvSpPr>
        <p:spPr>
          <a:xfrm>
            <a:off x="1814574" y="3678277"/>
            <a:ext cx="127000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734" name="Rectangle"/>
          <p:cNvSpPr/>
          <p:nvPr/>
        </p:nvSpPr>
        <p:spPr>
          <a:xfrm>
            <a:off x="1814574" y="4023081"/>
            <a:ext cx="127000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35" name="0"/>
          <p:cNvSpPr/>
          <p:nvPr/>
        </p:nvSpPr>
        <p:spPr>
          <a:xfrm>
            <a:off x="1310639" y="2272641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0</a:t>
            </a:r>
          </a:p>
        </p:txBody>
      </p:sp>
      <p:sp>
        <p:nvSpPr>
          <p:cNvPr id="736" name="1"/>
          <p:cNvSpPr/>
          <p:nvPr/>
        </p:nvSpPr>
        <p:spPr>
          <a:xfrm>
            <a:off x="1310639" y="2620113"/>
            <a:ext cx="514351" cy="37211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1</a:t>
            </a:r>
          </a:p>
        </p:txBody>
      </p:sp>
      <p:sp>
        <p:nvSpPr>
          <p:cNvPr id="737" name="2"/>
          <p:cNvSpPr/>
          <p:nvPr/>
        </p:nvSpPr>
        <p:spPr>
          <a:xfrm>
            <a:off x="1310639" y="2983809"/>
            <a:ext cx="514351" cy="34471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2</a:t>
            </a:r>
          </a:p>
        </p:txBody>
      </p:sp>
      <p:sp>
        <p:nvSpPr>
          <p:cNvPr id="738" name="3"/>
          <p:cNvSpPr/>
          <p:nvPr/>
        </p:nvSpPr>
        <p:spPr>
          <a:xfrm>
            <a:off x="1310639" y="3329217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3</a:t>
            </a:r>
          </a:p>
        </p:txBody>
      </p:sp>
      <p:sp>
        <p:nvSpPr>
          <p:cNvPr id="739" name="4"/>
          <p:cNvSpPr/>
          <p:nvPr/>
        </p:nvSpPr>
        <p:spPr>
          <a:xfrm>
            <a:off x="1310639" y="3680817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4</a:t>
            </a:r>
          </a:p>
        </p:txBody>
      </p:sp>
      <p:sp>
        <p:nvSpPr>
          <p:cNvPr id="740" name="5"/>
          <p:cNvSpPr/>
          <p:nvPr/>
        </p:nvSpPr>
        <p:spPr>
          <a:xfrm>
            <a:off x="1310639" y="4025621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5</a:t>
            </a:r>
          </a:p>
        </p:txBody>
      </p:sp>
      <p:sp>
        <p:nvSpPr>
          <p:cNvPr id="741" name="Problemas?"/>
          <p:cNvSpPr txBox="1"/>
          <p:nvPr/>
        </p:nvSpPr>
        <p:spPr>
          <a:xfrm>
            <a:off x="5737599" y="2241526"/>
            <a:ext cx="1966539" cy="408941"/>
          </a:xfrm>
          <a:prstGeom prst="rect">
            <a:avLst/>
          </a:prstGeom>
          <a:solidFill>
            <a:srgbClr val="FFFB00"/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100"/>
            </a:lvl1pPr>
          </a:lstStyle>
          <a:p>
            <a:pPr/>
            <a:r>
              <a:t>Problemas?</a:t>
            </a:r>
          </a:p>
        </p:txBody>
      </p:sp>
      <p:sp>
        <p:nvSpPr>
          <p:cNvPr id="742" name="- se U é grande, consome muita memória"/>
          <p:cNvSpPr txBox="1"/>
          <p:nvPr/>
        </p:nvSpPr>
        <p:spPr>
          <a:xfrm>
            <a:off x="4710462" y="2831132"/>
            <a:ext cx="381308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- se U é grande, consome muita memória</a:t>
            </a:r>
          </a:p>
        </p:txBody>
      </p:sp>
      <p:sp>
        <p:nvSpPr>
          <p:cNvPr id="743" name="- chaves armazenadas &lt; chaves totais…"/>
          <p:cNvSpPr txBox="1"/>
          <p:nvPr/>
        </p:nvSpPr>
        <p:spPr>
          <a:xfrm>
            <a:off x="4818845" y="3262629"/>
            <a:ext cx="3611834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>
                <a:solidFill>
                  <a:srgbClr val="FF2600"/>
                </a:solidFill>
              </a:defRPr>
            </a:pPr>
            <a:r>
              <a:t>- chaves armazenadas &lt; chaves totais</a:t>
            </a:r>
          </a:p>
          <a:p>
            <a:pPr algn="ctr">
              <a:defRPr>
                <a:solidFill>
                  <a:srgbClr val="FF2600"/>
                </a:solidFill>
              </a:defRPr>
            </a:pPr>
            <a:r>
              <a:t>(muitas posições nulas)</a:t>
            </a:r>
          </a:p>
        </p:txBody>
      </p:sp>
      <p:sp>
        <p:nvSpPr>
          <p:cNvPr id="744" name="Solução !"/>
          <p:cNvSpPr txBox="1"/>
          <p:nvPr/>
        </p:nvSpPr>
        <p:spPr>
          <a:xfrm>
            <a:off x="5737599" y="4026256"/>
            <a:ext cx="1966539" cy="408941"/>
          </a:xfrm>
          <a:prstGeom prst="rect">
            <a:avLst/>
          </a:prstGeom>
          <a:solidFill>
            <a:srgbClr val="00F900"/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100"/>
            </a:lvl1pPr>
          </a:lstStyle>
          <a:p>
            <a:pPr/>
            <a:r>
              <a:t>Solução !</a:t>
            </a:r>
          </a:p>
        </p:txBody>
      </p:sp>
      <p:sp>
        <p:nvSpPr>
          <p:cNvPr id="745" name="- reduzir o tamanho da tabela"/>
          <p:cNvSpPr txBox="1"/>
          <p:nvPr/>
        </p:nvSpPr>
        <p:spPr>
          <a:xfrm>
            <a:off x="4710461" y="4624783"/>
            <a:ext cx="289120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- reduzir o tamanho da tabela</a:t>
            </a:r>
          </a:p>
        </p:txBody>
      </p:sp>
      <p:sp>
        <p:nvSpPr>
          <p:cNvPr id="746" name="- “Espalhar&quot; as chaves"/>
          <p:cNvSpPr txBox="1"/>
          <p:nvPr/>
        </p:nvSpPr>
        <p:spPr>
          <a:xfrm>
            <a:off x="4710461" y="4989329"/>
            <a:ext cx="213118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- “Espalhar" as chaves</a:t>
            </a:r>
          </a:p>
        </p:txBody>
      </p:sp>
      <p:sp>
        <p:nvSpPr>
          <p:cNvPr id="747" name="Endereçamento…"/>
          <p:cNvSpPr txBox="1"/>
          <p:nvPr/>
        </p:nvSpPr>
        <p:spPr>
          <a:xfrm>
            <a:off x="1478261" y="4702341"/>
            <a:ext cx="1569614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900"/>
            </a:pPr>
            <a:r>
              <a:t>Endereçamento</a:t>
            </a:r>
          </a:p>
          <a:p>
            <a:pPr algn="ctr">
              <a:defRPr sz="1900"/>
            </a:pPr>
            <a:r>
              <a:t>Aberto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50" name="Text"/>
          <p:cNvSpPr txBox="1"/>
          <p:nvPr/>
        </p:nvSpPr>
        <p:spPr>
          <a:xfrm>
            <a:off x="8301656" y="6302611"/>
            <a:ext cx="53340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>
              <a:defRPr b="1"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751" name="Tamara"/>
          <p:cNvSpPr/>
          <p:nvPr/>
        </p:nvSpPr>
        <p:spPr>
          <a:xfrm>
            <a:off x="6040025" y="2436268"/>
            <a:ext cx="127000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Tamara</a:t>
            </a:r>
          </a:p>
        </p:txBody>
      </p:sp>
      <p:sp>
        <p:nvSpPr>
          <p:cNvPr id="752" name="Rectangle"/>
          <p:cNvSpPr/>
          <p:nvPr/>
        </p:nvSpPr>
        <p:spPr>
          <a:xfrm>
            <a:off x="6040025" y="2783740"/>
            <a:ext cx="1270001" cy="36957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>
              <a:defRPr sz="1700"/>
            </a:pPr>
          </a:p>
        </p:txBody>
      </p:sp>
      <p:sp>
        <p:nvSpPr>
          <p:cNvPr id="753" name="Rectangle"/>
          <p:cNvSpPr/>
          <p:nvPr/>
        </p:nvSpPr>
        <p:spPr>
          <a:xfrm>
            <a:off x="6040025" y="3140356"/>
            <a:ext cx="127000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>
              <a:defRPr sz="1700"/>
            </a:pPr>
          </a:p>
        </p:txBody>
      </p:sp>
      <p:sp>
        <p:nvSpPr>
          <p:cNvPr id="754" name="Muriel"/>
          <p:cNvSpPr/>
          <p:nvPr/>
        </p:nvSpPr>
        <p:spPr>
          <a:xfrm>
            <a:off x="6040025" y="3492844"/>
            <a:ext cx="127000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Muriel</a:t>
            </a:r>
          </a:p>
        </p:txBody>
      </p:sp>
      <p:sp>
        <p:nvSpPr>
          <p:cNvPr id="755" name="Rafael"/>
          <p:cNvSpPr/>
          <p:nvPr/>
        </p:nvSpPr>
        <p:spPr>
          <a:xfrm>
            <a:off x="6040025" y="3844444"/>
            <a:ext cx="127000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Rafael</a:t>
            </a:r>
          </a:p>
        </p:txBody>
      </p:sp>
      <p:sp>
        <p:nvSpPr>
          <p:cNvPr id="756" name="Rectangle"/>
          <p:cNvSpPr/>
          <p:nvPr/>
        </p:nvSpPr>
        <p:spPr>
          <a:xfrm>
            <a:off x="6040025" y="4189248"/>
            <a:ext cx="127000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>
              <a:defRPr sz="1700"/>
            </a:pPr>
          </a:p>
        </p:txBody>
      </p:sp>
      <p:sp>
        <p:nvSpPr>
          <p:cNvPr id="757" name="Rectangle"/>
          <p:cNvSpPr/>
          <p:nvPr/>
        </p:nvSpPr>
        <p:spPr>
          <a:xfrm>
            <a:off x="6040025" y="4535832"/>
            <a:ext cx="127000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>
              <a:defRPr sz="1700"/>
            </a:pPr>
          </a:p>
        </p:txBody>
      </p:sp>
      <p:sp>
        <p:nvSpPr>
          <p:cNvPr id="758" name="Luiz"/>
          <p:cNvSpPr/>
          <p:nvPr/>
        </p:nvSpPr>
        <p:spPr>
          <a:xfrm>
            <a:off x="6040025" y="4879748"/>
            <a:ext cx="127000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Luiz</a:t>
            </a:r>
          </a:p>
        </p:txBody>
      </p:sp>
      <p:sp>
        <p:nvSpPr>
          <p:cNvPr id="759" name="0"/>
          <p:cNvSpPr/>
          <p:nvPr/>
        </p:nvSpPr>
        <p:spPr>
          <a:xfrm>
            <a:off x="5536089" y="2438808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0</a:t>
            </a:r>
          </a:p>
        </p:txBody>
      </p:sp>
      <p:sp>
        <p:nvSpPr>
          <p:cNvPr id="760" name="1"/>
          <p:cNvSpPr/>
          <p:nvPr/>
        </p:nvSpPr>
        <p:spPr>
          <a:xfrm>
            <a:off x="5536089" y="2786280"/>
            <a:ext cx="514351" cy="37211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1</a:t>
            </a:r>
          </a:p>
        </p:txBody>
      </p:sp>
      <p:sp>
        <p:nvSpPr>
          <p:cNvPr id="761" name="2"/>
          <p:cNvSpPr/>
          <p:nvPr/>
        </p:nvSpPr>
        <p:spPr>
          <a:xfrm>
            <a:off x="5536089" y="3149976"/>
            <a:ext cx="514351" cy="34471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2</a:t>
            </a:r>
          </a:p>
        </p:txBody>
      </p:sp>
      <p:sp>
        <p:nvSpPr>
          <p:cNvPr id="762" name="3"/>
          <p:cNvSpPr/>
          <p:nvPr/>
        </p:nvSpPr>
        <p:spPr>
          <a:xfrm>
            <a:off x="5536089" y="3495384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3</a:t>
            </a:r>
          </a:p>
        </p:txBody>
      </p:sp>
      <p:sp>
        <p:nvSpPr>
          <p:cNvPr id="763" name="4"/>
          <p:cNvSpPr/>
          <p:nvPr/>
        </p:nvSpPr>
        <p:spPr>
          <a:xfrm>
            <a:off x="5536089" y="3846984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4</a:t>
            </a:r>
          </a:p>
        </p:txBody>
      </p:sp>
      <p:sp>
        <p:nvSpPr>
          <p:cNvPr id="764" name="5"/>
          <p:cNvSpPr/>
          <p:nvPr/>
        </p:nvSpPr>
        <p:spPr>
          <a:xfrm>
            <a:off x="5536089" y="4191788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5</a:t>
            </a:r>
          </a:p>
        </p:txBody>
      </p:sp>
      <p:sp>
        <p:nvSpPr>
          <p:cNvPr id="765" name="…"/>
          <p:cNvSpPr/>
          <p:nvPr/>
        </p:nvSpPr>
        <p:spPr>
          <a:xfrm>
            <a:off x="5536089" y="4538371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sz="1700"/>
            </a:lvl1pPr>
          </a:lstStyle>
          <a:p>
            <a:pPr/>
            <a:r>
              <a:t>…</a:t>
            </a:r>
          </a:p>
        </p:txBody>
      </p:sp>
      <p:sp>
        <p:nvSpPr>
          <p:cNvPr id="766" name="N"/>
          <p:cNvSpPr/>
          <p:nvPr/>
        </p:nvSpPr>
        <p:spPr>
          <a:xfrm>
            <a:off x="5536089" y="4882288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N</a:t>
            </a:r>
          </a:p>
        </p:txBody>
      </p:sp>
      <p:sp>
        <p:nvSpPr>
          <p:cNvPr id="767" name="Rafael"/>
          <p:cNvSpPr/>
          <p:nvPr/>
        </p:nvSpPr>
        <p:spPr>
          <a:xfrm>
            <a:off x="1844355" y="2438353"/>
            <a:ext cx="1270001" cy="351791"/>
          </a:xfrm>
          <a:prstGeom prst="rect">
            <a:avLst/>
          </a:prstGeom>
          <a:solidFill>
            <a:srgbClr val="00FD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700"/>
            </a:lvl1pPr>
          </a:lstStyle>
          <a:p>
            <a:pPr/>
            <a:r>
              <a:t>Rafael</a:t>
            </a:r>
          </a:p>
        </p:txBody>
      </p:sp>
      <p:sp>
        <p:nvSpPr>
          <p:cNvPr id="768" name="Luiz"/>
          <p:cNvSpPr/>
          <p:nvPr/>
        </p:nvSpPr>
        <p:spPr>
          <a:xfrm>
            <a:off x="1844355" y="3256392"/>
            <a:ext cx="1270001" cy="351791"/>
          </a:xfrm>
          <a:prstGeom prst="rect">
            <a:avLst/>
          </a:prstGeom>
          <a:solidFill>
            <a:srgbClr val="00FD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700"/>
            </a:lvl1pPr>
          </a:lstStyle>
          <a:p>
            <a:pPr/>
            <a:r>
              <a:t>Luiz</a:t>
            </a:r>
          </a:p>
        </p:txBody>
      </p:sp>
      <p:sp>
        <p:nvSpPr>
          <p:cNvPr id="769" name="Tamara"/>
          <p:cNvSpPr/>
          <p:nvPr/>
        </p:nvSpPr>
        <p:spPr>
          <a:xfrm>
            <a:off x="1844355" y="4074431"/>
            <a:ext cx="1270001" cy="351791"/>
          </a:xfrm>
          <a:prstGeom prst="rect">
            <a:avLst/>
          </a:prstGeom>
          <a:solidFill>
            <a:srgbClr val="00FD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700"/>
            </a:lvl1pPr>
          </a:lstStyle>
          <a:p>
            <a:pPr/>
            <a:r>
              <a:t>Tamara</a:t>
            </a:r>
          </a:p>
        </p:txBody>
      </p:sp>
      <p:sp>
        <p:nvSpPr>
          <p:cNvPr id="770" name="Muriel"/>
          <p:cNvSpPr/>
          <p:nvPr/>
        </p:nvSpPr>
        <p:spPr>
          <a:xfrm>
            <a:off x="1844355" y="4873227"/>
            <a:ext cx="1270001" cy="351791"/>
          </a:xfrm>
          <a:prstGeom prst="rect">
            <a:avLst/>
          </a:prstGeom>
          <a:solidFill>
            <a:srgbClr val="00FD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700"/>
            </a:lvl1pPr>
          </a:lstStyle>
          <a:p>
            <a:pPr/>
            <a:r>
              <a:t>Muriel</a:t>
            </a:r>
          </a:p>
        </p:txBody>
      </p:sp>
      <p:sp>
        <p:nvSpPr>
          <p:cNvPr id="771" name="Line"/>
          <p:cNvSpPr/>
          <p:nvPr/>
        </p:nvSpPr>
        <p:spPr>
          <a:xfrm>
            <a:off x="3405550" y="3432287"/>
            <a:ext cx="2060250" cy="1646005"/>
          </a:xfrm>
          <a:prstGeom prst="line">
            <a:avLst/>
          </a:prstGeom>
          <a:ln w="2540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72" name="Line"/>
          <p:cNvSpPr/>
          <p:nvPr/>
        </p:nvSpPr>
        <p:spPr>
          <a:xfrm>
            <a:off x="3434956" y="2614703"/>
            <a:ext cx="2000844" cy="1413631"/>
          </a:xfrm>
          <a:prstGeom prst="line">
            <a:avLst/>
          </a:prstGeom>
          <a:ln w="2540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73" name="Line"/>
          <p:cNvSpPr/>
          <p:nvPr/>
        </p:nvSpPr>
        <p:spPr>
          <a:xfrm flipV="1">
            <a:off x="3434956" y="2619804"/>
            <a:ext cx="2001349" cy="1614976"/>
          </a:xfrm>
          <a:prstGeom prst="line">
            <a:avLst/>
          </a:prstGeom>
          <a:ln w="2540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74" name="Line"/>
          <p:cNvSpPr/>
          <p:nvPr/>
        </p:nvSpPr>
        <p:spPr>
          <a:xfrm flipV="1">
            <a:off x="3434956" y="3670897"/>
            <a:ext cx="2000987" cy="1378226"/>
          </a:xfrm>
          <a:prstGeom prst="line">
            <a:avLst/>
          </a:prstGeom>
          <a:ln w="2540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75" name="Tabela de Espalhamento"/>
          <p:cNvSpPr txBox="1"/>
          <p:nvPr/>
        </p:nvSpPr>
        <p:spPr>
          <a:xfrm>
            <a:off x="4948100" y="1697255"/>
            <a:ext cx="2822189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100"/>
            </a:lvl1pPr>
          </a:lstStyle>
          <a:p>
            <a:pPr/>
            <a:r>
              <a:t>Tabela de Espalhamento</a:t>
            </a:r>
          </a:p>
        </p:txBody>
      </p:sp>
      <p:sp>
        <p:nvSpPr>
          <p:cNvPr id="776" name="Tabela de Espalhament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Tabela de Espalhamento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64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Roteiro</a:t>
            </a:r>
          </a:p>
        </p:txBody>
      </p:sp>
      <p:grpSp>
        <p:nvGrpSpPr>
          <p:cNvPr id="167" name="Group"/>
          <p:cNvGrpSpPr/>
          <p:nvPr/>
        </p:nvGrpSpPr>
        <p:grpSpPr>
          <a:xfrm>
            <a:off x="879475" y="3049587"/>
            <a:ext cx="366713" cy="373791"/>
            <a:chOff x="0" y="0"/>
            <a:chExt cx="366712" cy="373790"/>
          </a:xfrm>
        </p:grpSpPr>
        <p:sp>
          <p:nvSpPr>
            <p:cNvPr id="165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66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170" name="Group"/>
          <p:cNvGrpSpPr/>
          <p:nvPr/>
        </p:nvGrpSpPr>
        <p:grpSpPr>
          <a:xfrm>
            <a:off x="876300" y="3606347"/>
            <a:ext cx="366713" cy="373792"/>
            <a:chOff x="0" y="0"/>
            <a:chExt cx="366712" cy="373790"/>
          </a:xfrm>
        </p:grpSpPr>
        <p:sp>
          <p:nvSpPr>
            <p:cNvPr id="168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69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173" name="Group"/>
          <p:cNvGrpSpPr/>
          <p:nvPr/>
        </p:nvGrpSpPr>
        <p:grpSpPr>
          <a:xfrm>
            <a:off x="876300" y="4155948"/>
            <a:ext cx="366713" cy="373791"/>
            <a:chOff x="0" y="0"/>
            <a:chExt cx="366712" cy="373790"/>
          </a:xfrm>
        </p:grpSpPr>
        <p:sp>
          <p:nvSpPr>
            <p:cNvPr id="171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2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174" name="Tabelas de Espalhamento"/>
          <p:cNvSpPr txBox="1"/>
          <p:nvPr/>
        </p:nvSpPr>
        <p:spPr>
          <a:xfrm>
            <a:off x="1350425" y="3049538"/>
            <a:ext cx="320341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Tabelas de Espalhamento</a:t>
            </a:r>
          </a:p>
        </p:txBody>
      </p:sp>
      <p:grpSp>
        <p:nvGrpSpPr>
          <p:cNvPr id="177" name="Group"/>
          <p:cNvGrpSpPr/>
          <p:nvPr/>
        </p:nvGrpSpPr>
        <p:grpSpPr>
          <a:xfrm>
            <a:off x="880455" y="4722595"/>
            <a:ext cx="366714" cy="373791"/>
            <a:chOff x="0" y="0"/>
            <a:chExt cx="366712" cy="373790"/>
          </a:xfrm>
        </p:grpSpPr>
        <p:sp>
          <p:nvSpPr>
            <p:cNvPr id="175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6" name="6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sp>
        <p:nvSpPr>
          <p:cNvPr id="178" name="Resolução de colisões"/>
          <p:cNvSpPr txBox="1"/>
          <p:nvPr/>
        </p:nvSpPr>
        <p:spPr>
          <a:xfrm>
            <a:off x="1361598" y="3616283"/>
            <a:ext cx="284126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Resolução de colisões</a:t>
            </a:r>
          </a:p>
        </p:txBody>
      </p:sp>
      <p:sp>
        <p:nvSpPr>
          <p:cNvPr id="179" name="Funções Hash"/>
          <p:cNvSpPr txBox="1"/>
          <p:nvPr/>
        </p:nvSpPr>
        <p:spPr>
          <a:xfrm>
            <a:off x="1361598" y="4164047"/>
            <a:ext cx="183878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Funções Hash</a:t>
            </a:r>
          </a:p>
        </p:txBody>
      </p:sp>
      <p:sp>
        <p:nvSpPr>
          <p:cNvPr id="180" name="Referências"/>
          <p:cNvSpPr txBox="1"/>
          <p:nvPr/>
        </p:nvSpPr>
        <p:spPr>
          <a:xfrm>
            <a:off x="1366727" y="4722595"/>
            <a:ext cx="1542861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  <p:grpSp>
        <p:nvGrpSpPr>
          <p:cNvPr id="183" name="Group"/>
          <p:cNvGrpSpPr/>
          <p:nvPr/>
        </p:nvGrpSpPr>
        <p:grpSpPr>
          <a:xfrm>
            <a:off x="879475" y="2482940"/>
            <a:ext cx="366713" cy="373791"/>
            <a:chOff x="0" y="0"/>
            <a:chExt cx="366712" cy="373790"/>
          </a:xfrm>
        </p:grpSpPr>
        <p:sp>
          <p:nvSpPr>
            <p:cNvPr id="181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2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184" name="Tabelas de Endereçamento Direto"/>
          <p:cNvSpPr txBox="1"/>
          <p:nvPr/>
        </p:nvSpPr>
        <p:spPr>
          <a:xfrm>
            <a:off x="1345584" y="2501851"/>
            <a:ext cx="4177367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Tabelas de Endereçamento Direto</a:t>
            </a:r>
          </a:p>
        </p:txBody>
      </p:sp>
      <p:sp>
        <p:nvSpPr>
          <p:cNvPr id="185" name="Introdução"/>
          <p:cNvSpPr txBox="1"/>
          <p:nvPr/>
        </p:nvSpPr>
        <p:spPr>
          <a:xfrm>
            <a:off x="1343058" y="1935127"/>
            <a:ext cx="141499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grpSp>
        <p:nvGrpSpPr>
          <p:cNvPr id="188" name="Group"/>
          <p:cNvGrpSpPr/>
          <p:nvPr/>
        </p:nvGrpSpPr>
        <p:grpSpPr>
          <a:xfrm>
            <a:off x="876300" y="1916542"/>
            <a:ext cx="366713" cy="373791"/>
            <a:chOff x="0" y="0"/>
            <a:chExt cx="366712" cy="373790"/>
          </a:xfrm>
        </p:grpSpPr>
        <p:sp>
          <p:nvSpPr>
            <p:cNvPr id="186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7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79" name="Text"/>
          <p:cNvSpPr txBox="1"/>
          <p:nvPr/>
        </p:nvSpPr>
        <p:spPr>
          <a:xfrm>
            <a:off x="8301656" y="6302611"/>
            <a:ext cx="53340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>
              <a:defRPr b="1"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780" name="Tamara"/>
          <p:cNvSpPr/>
          <p:nvPr/>
        </p:nvSpPr>
        <p:spPr>
          <a:xfrm>
            <a:off x="6040025" y="2436268"/>
            <a:ext cx="1270001" cy="351791"/>
          </a:xfrm>
          <a:prstGeom prst="rect">
            <a:avLst/>
          </a:prstGeom>
          <a:solidFill>
            <a:srgbClr val="E7E7E7">
              <a:alpha val="41411"/>
            </a:srgbClr>
          </a:solidFill>
          <a:ln w="19050">
            <a:solidFill>
              <a:srgbClr val="000000">
                <a:alpha val="41411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Tamara</a:t>
            </a:r>
          </a:p>
        </p:txBody>
      </p:sp>
      <p:sp>
        <p:nvSpPr>
          <p:cNvPr id="781" name="Rectangle"/>
          <p:cNvSpPr/>
          <p:nvPr/>
        </p:nvSpPr>
        <p:spPr>
          <a:xfrm>
            <a:off x="6040025" y="2783740"/>
            <a:ext cx="1270001" cy="369571"/>
          </a:xfrm>
          <a:prstGeom prst="rect">
            <a:avLst/>
          </a:prstGeom>
          <a:solidFill>
            <a:srgbClr val="E7E7E7">
              <a:alpha val="41411"/>
            </a:srgbClr>
          </a:solidFill>
          <a:ln w="19050">
            <a:solidFill>
              <a:srgbClr val="000000">
                <a:alpha val="41411"/>
              </a:srgbClr>
            </a:solidFill>
            <a:bevel/>
          </a:ln>
        </p:spPr>
        <p:txBody>
          <a:bodyPr lIns="45719" rIns="45719" anchor="ctr"/>
          <a:lstStyle/>
          <a:p>
            <a:pPr>
              <a:defRPr sz="1700"/>
            </a:pPr>
          </a:p>
        </p:txBody>
      </p:sp>
      <p:sp>
        <p:nvSpPr>
          <p:cNvPr id="782" name="Rectangle"/>
          <p:cNvSpPr/>
          <p:nvPr/>
        </p:nvSpPr>
        <p:spPr>
          <a:xfrm>
            <a:off x="6040025" y="3140356"/>
            <a:ext cx="1270001" cy="351791"/>
          </a:xfrm>
          <a:prstGeom prst="rect">
            <a:avLst/>
          </a:prstGeom>
          <a:solidFill>
            <a:srgbClr val="E7E7E7">
              <a:alpha val="41411"/>
            </a:srgbClr>
          </a:solidFill>
          <a:ln w="19050">
            <a:solidFill>
              <a:srgbClr val="000000">
                <a:alpha val="41411"/>
              </a:srgbClr>
            </a:solidFill>
            <a:bevel/>
          </a:ln>
        </p:spPr>
        <p:txBody>
          <a:bodyPr lIns="45719" rIns="45719" anchor="ctr"/>
          <a:lstStyle/>
          <a:p>
            <a:pPr>
              <a:defRPr sz="1700"/>
            </a:pPr>
          </a:p>
        </p:txBody>
      </p:sp>
      <p:sp>
        <p:nvSpPr>
          <p:cNvPr id="783" name="Muriel"/>
          <p:cNvSpPr/>
          <p:nvPr/>
        </p:nvSpPr>
        <p:spPr>
          <a:xfrm>
            <a:off x="6040025" y="3492844"/>
            <a:ext cx="1270001" cy="351791"/>
          </a:xfrm>
          <a:prstGeom prst="rect">
            <a:avLst/>
          </a:prstGeom>
          <a:solidFill>
            <a:srgbClr val="E7E7E7">
              <a:alpha val="41411"/>
            </a:srgbClr>
          </a:solidFill>
          <a:ln w="19050">
            <a:solidFill>
              <a:srgbClr val="000000">
                <a:alpha val="41411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Muriel</a:t>
            </a:r>
          </a:p>
        </p:txBody>
      </p:sp>
      <p:sp>
        <p:nvSpPr>
          <p:cNvPr id="784" name="Rafael"/>
          <p:cNvSpPr/>
          <p:nvPr/>
        </p:nvSpPr>
        <p:spPr>
          <a:xfrm>
            <a:off x="6040025" y="3844444"/>
            <a:ext cx="1270001" cy="351791"/>
          </a:xfrm>
          <a:prstGeom prst="rect">
            <a:avLst/>
          </a:prstGeom>
          <a:solidFill>
            <a:srgbClr val="E7E7E7">
              <a:alpha val="41411"/>
            </a:srgbClr>
          </a:solidFill>
          <a:ln w="19050">
            <a:solidFill>
              <a:srgbClr val="000000">
                <a:alpha val="41411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Rafael</a:t>
            </a:r>
          </a:p>
        </p:txBody>
      </p:sp>
      <p:sp>
        <p:nvSpPr>
          <p:cNvPr id="785" name="Rectangle"/>
          <p:cNvSpPr/>
          <p:nvPr/>
        </p:nvSpPr>
        <p:spPr>
          <a:xfrm>
            <a:off x="6040025" y="4189248"/>
            <a:ext cx="1270001" cy="351791"/>
          </a:xfrm>
          <a:prstGeom prst="rect">
            <a:avLst/>
          </a:prstGeom>
          <a:solidFill>
            <a:srgbClr val="E7E7E7">
              <a:alpha val="41411"/>
            </a:srgbClr>
          </a:solidFill>
          <a:ln w="19050">
            <a:solidFill>
              <a:srgbClr val="000000">
                <a:alpha val="41411"/>
              </a:srgbClr>
            </a:solidFill>
            <a:bevel/>
          </a:ln>
        </p:spPr>
        <p:txBody>
          <a:bodyPr lIns="45719" rIns="45719" anchor="ctr"/>
          <a:lstStyle/>
          <a:p>
            <a:pPr>
              <a:defRPr sz="1700"/>
            </a:pPr>
          </a:p>
        </p:txBody>
      </p:sp>
      <p:sp>
        <p:nvSpPr>
          <p:cNvPr id="786" name="Rectangle"/>
          <p:cNvSpPr/>
          <p:nvPr/>
        </p:nvSpPr>
        <p:spPr>
          <a:xfrm>
            <a:off x="6040025" y="4535832"/>
            <a:ext cx="1270001" cy="351791"/>
          </a:xfrm>
          <a:prstGeom prst="rect">
            <a:avLst/>
          </a:prstGeom>
          <a:solidFill>
            <a:srgbClr val="E7E7E7">
              <a:alpha val="41411"/>
            </a:srgbClr>
          </a:solidFill>
          <a:ln w="19050">
            <a:solidFill>
              <a:srgbClr val="000000">
                <a:alpha val="41411"/>
              </a:srgbClr>
            </a:solidFill>
            <a:bevel/>
          </a:ln>
        </p:spPr>
        <p:txBody>
          <a:bodyPr lIns="45719" rIns="45719" anchor="ctr"/>
          <a:lstStyle/>
          <a:p>
            <a:pPr>
              <a:defRPr sz="1700"/>
            </a:pPr>
          </a:p>
        </p:txBody>
      </p:sp>
      <p:sp>
        <p:nvSpPr>
          <p:cNvPr id="787" name="Luiz"/>
          <p:cNvSpPr/>
          <p:nvPr/>
        </p:nvSpPr>
        <p:spPr>
          <a:xfrm>
            <a:off x="6040025" y="4879748"/>
            <a:ext cx="1270001" cy="351791"/>
          </a:xfrm>
          <a:prstGeom prst="rect">
            <a:avLst/>
          </a:prstGeom>
          <a:solidFill>
            <a:srgbClr val="E7E7E7">
              <a:alpha val="41411"/>
            </a:srgbClr>
          </a:solidFill>
          <a:ln w="19050">
            <a:solidFill>
              <a:srgbClr val="000000">
                <a:alpha val="41411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Luiz</a:t>
            </a:r>
          </a:p>
        </p:txBody>
      </p:sp>
      <p:sp>
        <p:nvSpPr>
          <p:cNvPr id="788" name="0"/>
          <p:cNvSpPr/>
          <p:nvPr/>
        </p:nvSpPr>
        <p:spPr>
          <a:xfrm>
            <a:off x="5536089" y="2438808"/>
            <a:ext cx="514351" cy="351791"/>
          </a:xfrm>
          <a:prstGeom prst="rect">
            <a:avLst/>
          </a:prstGeom>
          <a:solidFill>
            <a:srgbClr val="E7E7E7">
              <a:alpha val="41411"/>
            </a:srgbClr>
          </a:solidFill>
          <a:ln w="19050">
            <a:solidFill>
              <a:srgbClr val="000000">
                <a:alpha val="41411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0</a:t>
            </a:r>
          </a:p>
        </p:txBody>
      </p:sp>
      <p:sp>
        <p:nvSpPr>
          <p:cNvPr id="789" name="1"/>
          <p:cNvSpPr/>
          <p:nvPr/>
        </p:nvSpPr>
        <p:spPr>
          <a:xfrm>
            <a:off x="5536089" y="2786280"/>
            <a:ext cx="514351" cy="372111"/>
          </a:xfrm>
          <a:prstGeom prst="rect">
            <a:avLst/>
          </a:prstGeom>
          <a:solidFill>
            <a:srgbClr val="E7E7E7">
              <a:alpha val="41411"/>
            </a:srgbClr>
          </a:solidFill>
          <a:ln w="19050">
            <a:solidFill>
              <a:srgbClr val="000000">
                <a:alpha val="41411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1</a:t>
            </a:r>
          </a:p>
        </p:txBody>
      </p:sp>
      <p:sp>
        <p:nvSpPr>
          <p:cNvPr id="790" name="2"/>
          <p:cNvSpPr/>
          <p:nvPr/>
        </p:nvSpPr>
        <p:spPr>
          <a:xfrm>
            <a:off x="5536089" y="3149976"/>
            <a:ext cx="514351" cy="344711"/>
          </a:xfrm>
          <a:prstGeom prst="rect">
            <a:avLst/>
          </a:prstGeom>
          <a:solidFill>
            <a:srgbClr val="E7E7E7">
              <a:alpha val="41411"/>
            </a:srgbClr>
          </a:solidFill>
          <a:ln w="19050">
            <a:solidFill>
              <a:srgbClr val="000000">
                <a:alpha val="41411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2</a:t>
            </a:r>
          </a:p>
        </p:txBody>
      </p:sp>
      <p:sp>
        <p:nvSpPr>
          <p:cNvPr id="791" name="3"/>
          <p:cNvSpPr/>
          <p:nvPr/>
        </p:nvSpPr>
        <p:spPr>
          <a:xfrm>
            <a:off x="5536089" y="3495384"/>
            <a:ext cx="514351" cy="351791"/>
          </a:xfrm>
          <a:prstGeom prst="rect">
            <a:avLst/>
          </a:prstGeom>
          <a:solidFill>
            <a:srgbClr val="E7E7E7">
              <a:alpha val="41411"/>
            </a:srgbClr>
          </a:solidFill>
          <a:ln w="19050">
            <a:solidFill>
              <a:srgbClr val="000000">
                <a:alpha val="41411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3</a:t>
            </a:r>
          </a:p>
        </p:txBody>
      </p:sp>
      <p:sp>
        <p:nvSpPr>
          <p:cNvPr id="792" name="4"/>
          <p:cNvSpPr/>
          <p:nvPr/>
        </p:nvSpPr>
        <p:spPr>
          <a:xfrm>
            <a:off x="5536089" y="3846984"/>
            <a:ext cx="514351" cy="351791"/>
          </a:xfrm>
          <a:prstGeom prst="rect">
            <a:avLst/>
          </a:prstGeom>
          <a:solidFill>
            <a:srgbClr val="E7E7E7">
              <a:alpha val="41411"/>
            </a:srgbClr>
          </a:solidFill>
          <a:ln w="19050">
            <a:solidFill>
              <a:srgbClr val="000000">
                <a:alpha val="41411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4</a:t>
            </a:r>
          </a:p>
        </p:txBody>
      </p:sp>
      <p:sp>
        <p:nvSpPr>
          <p:cNvPr id="793" name="5"/>
          <p:cNvSpPr/>
          <p:nvPr/>
        </p:nvSpPr>
        <p:spPr>
          <a:xfrm>
            <a:off x="5536089" y="4191788"/>
            <a:ext cx="514351" cy="351791"/>
          </a:xfrm>
          <a:prstGeom prst="rect">
            <a:avLst/>
          </a:prstGeom>
          <a:solidFill>
            <a:srgbClr val="E7E7E7">
              <a:alpha val="41411"/>
            </a:srgbClr>
          </a:solidFill>
          <a:ln w="19050">
            <a:solidFill>
              <a:srgbClr val="000000">
                <a:alpha val="41411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5</a:t>
            </a:r>
          </a:p>
        </p:txBody>
      </p:sp>
      <p:sp>
        <p:nvSpPr>
          <p:cNvPr id="794" name="…"/>
          <p:cNvSpPr/>
          <p:nvPr/>
        </p:nvSpPr>
        <p:spPr>
          <a:xfrm>
            <a:off x="5536089" y="4538371"/>
            <a:ext cx="514351" cy="351791"/>
          </a:xfrm>
          <a:prstGeom prst="rect">
            <a:avLst/>
          </a:prstGeom>
          <a:solidFill>
            <a:srgbClr val="E7E7E7">
              <a:alpha val="41411"/>
            </a:srgbClr>
          </a:solidFill>
          <a:ln w="19050">
            <a:solidFill>
              <a:srgbClr val="000000">
                <a:alpha val="41411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sz="1700"/>
            </a:lvl1pPr>
          </a:lstStyle>
          <a:p>
            <a:pPr/>
            <a:r>
              <a:t>…</a:t>
            </a:r>
          </a:p>
        </p:txBody>
      </p:sp>
      <p:sp>
        <p:nvSpPr>
          <p:cNvPr id="795" name="N"/>
          <p:cNvSpPr/>
          <p:nvPr/>
        </p:nvSpPr>
        <p:spPr>
          <a:xfrm>
            <a:off x="5536089" y="4882288"/>
            <a:ext cx="514351" cy="351791"/>
          </a:xfrm>
          <a:prstGeom prst="rect">
            <a:avLst/>
          </a:prstGeom>
          <a:solidFill>
            <a:srgbClr val="E7E7E7">
              <a:alpha val="41411"/>
            </a:srgbClr>
          </a:solidFill>
          <a:ln w="19050">
            <a:solidFill>
              <a:srgbClr val="000000">
                <a:alpha val="41411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N</a:t>
            </a:r>
          </a:p>
        </p:txBody>
      </p:sp>
      <p:sp>
        <p:nvSpPr>
          <p:cNvPr id="796" name="Rafael"/>
          <p:cNvSpPr/>
          <p:nvPr/>
        </p:nvSpPr>
        <p:spPr>
          <a:xfrm>
            <a:off x="1844355" y="2438353"/>
            <a:ext cx="1270001" cy="351791"/>
          </a:xfrm>
          <a:prstGeom prst="rect">
            <a:avLst/>
          </a:prstGeom>
          <a:solidFill>
            <a:srgbClr val="00FDFF">
              <a:alpha val="41411"/>
            </a:srgbClr>
          </a:solidFill>
          <a:ln w="19050">
            <a:solidFill>
              <a:srgbClr val="000000">
                <a:alpha val="41411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700"/>
            </a:lvl1pPr>
          </a:lstStyle>
          <a:p>
            <a:pPr/>
            <a:r>
              <a:t>Rafael</a:t>
            </a:r>
          </a:p>
        </p:txBody>
      </p:sp>
      <p:sp>
        <p:nvSpPr>
          <p:cNvPr id="797" name="Luiz"/>
          <p:cNvSpPr/>
          <p:nvPr/>
        </p:nvSpPr>
        <p:spPr>
          <a:xfrm>
            <a:off x="1844355" y="3256392"/>
            <a:ext cx="1270001" cy="351791"/>
          </a:xfrm>
          <a:prstGeom prst="rect">
            <a:avLst/>
          </a:prstGeom>
          <a:solidFill>
            <a:srgbClr val="00FDFF">
              <a:alpha val="41411"/>
            </a:srgbClr>
          </a:solidFill>
          <a:ln w="19050">
            <a:solidFill>
              <a:srgbClr val="000000">
                <a:alpha val="41411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700"/>
            </a:lvl1pPr>
          </a:lstStyle>
          <a:p>
            <a:pPr/>
            <a:r>
              <a:t>Luiz</a:t>
            </a:r>
          </a:p>
        </p:txBody>
      </p:sp>
      <p:sp>
        <p:nvSpPr>
          <p:cNvPr id="798" name="Tamara"/>
          <p:cNvSpPr/>
          <p:nvPr/>
        </p:nvSpPr>
        <p:spPr>
          <a:xfrm>
            <a:off x="1844355" y="4074431"/>
            <a:ext cx="1270001" cy="351791"/>
          </a:xfrm>
          <a:prstGeom prst="rect">
            <a:avLst/>
          </a:prstGeom>
          <a:solidFill>
            <a:srgbClr val="00FDFF">
              <a:alpha val="41411"/>
            </a:srgbClr>
          </a:solidFill>
          <a:ln w="19050">
            <a:solidFill>
              <a:srgbClr val="000000">
                <a:alpha val="41411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700"/>
            </a:lvl1pPr>
          </a:lstStyle>
          <a:p>
            <a:pPr/>
            <a:r>
              <a:t>Tamara</a:t>
            </a:r>
          </a:p>
        </p:txBody>
      </p:sp>
      <p:sp>
        <p:nvSpPr>
          <p:cNvPr id="799" name="Muriel"/>
          <p:cNvSpPr/>
          <p:nvPr/>
        </p:nvSpPr>
        <p:spPr>
          <a:xfrm>
            <a:off x="1844355" y="4873227"/>
            <a:ext cx="1270001" cy="351791"/>
          </a:xfrm>
          <a:prstGeom prst="rect">
            <a:avLst/>
          </a:prstGeom>
          <a:solidFill>
            <a:srgbClr val="00FDFF">
              <a:alpha val="41411"/>
            </a:srgbClr>
          </a:solidFill>
          <a:ln w="19050">
            <a:solidFill>
              <a:srgbClr val="000000">
                <a:alpha val="41411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700"/>
            </a:lvl1pPr>
          </a:lstStyle>
          <a:p>
            <a:pPr/>
            <a:r>
              <a:t>Muriel</a:t>
            </a:r>
          </a:p>
        </p:txBody>
      </p:sp>
      <p:sp>
        <p:nvSpPr>
          <p:cNvPr id="800" name="Line"/>
          <p:cNvSpPr/>
          <p:nvPr/>
        </p:nvSpPr>
        <p:spPr>
          <a:xfrm>
            <a:off x="3405550" y="3432287"/>
            <a:ext cx="2060250" cy="1646005"/>
          </a:xfrm>
          <a:prstGeom prst="line">
            <a:avLst/>
          </a:prstGeom>
          <a:ln w="25400">
            <a:solidFill>
              <a:srgbClr val="000000">
                <a:alpha val="41411"/>
              </a:srgbClr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01" name="Line"/>
          <p:cNvSpPr/>
          <p:nvPr/>
        </p:nvSpPr>
        <p:spPr>
          <a:xfrm>
            <a:off x="3434956" y="2614703"/>
            <a:ext cx="2000844" cy="1413631"/>
          </a:xfrm>
          <a:prstGeom prst="line">
            <a:avLst/>
          </a:prstGeom>
          <a:ln w="25400">
            <a:solidFill>
              <a:srgbClr val="000000">
                <a:alpha val="41411"/>
              </a:srgbClr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02" name="Line"/>
          <p:cNvSpPr/>
          <p:nvPr/>
        </p:nvSpPr>
        <p:spPr>
          <a:xfrm flipV="1">
            <a:off x="3434956" y="2619804"/>
            <a:ext cx="2001349" cy="1614976"/>
          </a:xfrm>
          <a:prstGeom prst="line">
            <a:avLst/>
          </a:prstGeom>
          <a:ln w="25400">
            <a:solidFill>
              <a:srgbClr val="000000">
                <a:alpha val="41411"/>
              </a:srgbClr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03" name="Line"/>
          <p:cNvSpPr/>
          <p:nvPr/>
        </p:nvSpPr>
        <p:spPr>
          <a:xfrm flipV="1">
            <a:off x="3434956" y="3670897"/>
            <a:ext cx="2000987" cy="1378226"/>
          </a:xfrm>
          <a:prstGeom prst="line">
            <a:avLst/>
          </a:prstGeom>
          <a:ln w="25400">
            <a:solidFill>
              <a:srgbClr val="000000">
                <a:alpha val="41411"/>
              </a:srgbClr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04" name="Tabela de Espalhamento"/>
          <p:cNvSpPr txBox="1"/>
          <p:nvPr/>
        </p:nvSpPr>
        <p:spPr>
          <a:xfrm>
            <a:off x="4948100" y="1697255"/>
            <a:ext cx="2822189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100"/>
            </a:lvl1pPr>
          </a:lstStyle>
          <a:p>
            <a:pPr/>
            <a:r>
              <a:t>Tabela de Espalhamento</a:t>
            </a:r>
          </a:p>
        </p:txBody>
      </p:sp>
      <p:sp>
        <p:nvSpPr>
          <p:cNvPr id="805" name="Endereço direto: K → T[K]…"/>
          <p:cNvSpPr txBox="1"/>
          <p:nvPr/>
        </p:nvSpPr>
        <p:spPr>
          <a:xfrm>
            <a:off x="1953598" y="3488209"/>
            <a:ext cx="5236804" cy="1925121"/>
          </a:xfrm>
          <a:prstGeom prst="rect">
            <a:avLst/>
          </a:prstGeom>
          <a:solidFill>
            <a:srgbClr val="44FFCC"/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100"/>
            </a:pPr>
            <a:r>
              <a:t>Endereço direto: K → T[K]</a:t>
            </a:r>
          </a:p>
          <a:p>
            <a:pPr algn="ctr">
              <a:defRPr sz="2100"/>
            </a:pPr>
            <a:r>
              <a:t>                      </a:t>
            </a:r>
            <a:r>
              <a:rPr b="1"/>
              <a:t>Hash: K → T[ h(K) ]</a:t>
            </a:r>
          </a:p>
          <a:p>
            <a:pPr algn="ctr">
              <a:defRPr sz="2100"/>
            </a:pPr>
          </a:p>
          <a:p>
            <a:pPr algn="ctr">
              <a:defRPr sz="2100"/>
            </a:pPr>
          </a:p>
          <a:p>
            <a:pPr algn="ctr">
              <a:defRPr sz="2100"/>
            </a:pPr>
            <a:r>
              <a:t>h(K): função hash para calcular a posição de K</a:t>
            </a:r>
          </a:p>
          <a:p>
            <a:pPr algn="ctr">
              <a:defRPr sz="2100"/>
            </a:pPr>
            <a:r>
              <a:t>h: U → {0, 1, … , M-1}</a:t>
            </a:r>
          </a:p>
        </p:txBody>
      </p:sp>
      <p:sp>
        <p:nvSpPr>
          <p:cNvPr id="806" name="Tabela de Espalhament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Tabela de Espalhamento</a:t>
            </a:r>
          </a:p>
        </p:txBody>
      </p:sp>
      <p:sp>
        <p:nvSpPr>
          <p:cNvPr id="807" name="“Um elemento com a chave K se espalha até a posição h(K)”…"/>
          <p:cNvSpPr txBox="1"/>
          <p:nvPr/>
        </p:nvSpPr>
        <p:spPr>
          <a:xfrm>
            <a:off x="1435901" y="5564151"/>
            <a:ext cx="6272198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2000"/>
            </a:pPr>
            <a:r>
              <a:t>“Um elemento com a chave K </a:t>
            </a:r>
            <a:r>
              <a:rPr b="1">
                <a:solidFill>
                  <a:srgbClr val="FF2600"/>
                </a:solidFill>
              </a:rPr>
              <a:t>se espalha</a:t>
            </a:r>
            <a:r>
              <a:t> até a posição h(K)”</a:t>
            </a:r>
          </a:p>
          <a:p>
            <a:pPr algn="ctr">
              <a:defRPr sz="2000"/>
            </a:pPr>
            <a:r>
              <a:t>“h(K) é o valor hash de 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810" name="acesso (T, k)"/>
          <p:cNvSpPr/>
          <p:nvPr/>
        </p:nvSpPr>
        <p:spPr>
          <a:xfrm>
            <a:off x="1716914" y="4296832"/>
            <a:ext cx="1715681" cy="351791"/>
          </a:xfrm>
          <a:prstGeom prst="rect">
            <a:avLst/>
          </a:prstGeom>
          <a:solidFill>
            <a:srgbClr val="95D8FF"/>
          </a:solidFill>
          <a:ln w="19050">
            <a:solidFill>
              <a:srgbClr val="0433FF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acesso (T, k) </a:t>
            </a:r>
          </a:p>
        </p:txBody>
      </p:sp>
      <p:sp>
        <p:nvSpPr>
          <p:cNvPr id="811" name="inserir (T, x)"/>
          <p:cNvSpPr/>
          <p:nvPr/>
        </p:nvSpPr>
        <p:spPr>
          <a:xfrm>
            <a:off x="1716914" y="3297214"/>
            <a:ext cx="1715681" cy="351791"/>
          </a:xfrm>
          <a:prstGeom prst="rect">
            <a:avLst/>
          </a:prstGeom>
          <a:solidFill>
            <a:srgbClr val="95D8FF"/>
          </a:solidFill>
          <a:ln w="19050">
            <a:solidFill>
              <a:srgbClr val="0433FF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inserir (T, x) </a:t>
            </a:r>
          </a:p>
        </p:txBody>
      </p:sp>
      <p:sp>
        <p:nvSpPr>
          <p:cNvPr id="812" name="remover (T, x)"/>
          <p:cNvSpPr/>
          <p:nvPr/>
        </p:nvSpPr>
        <p:spPr>
          <a:xfrm>
            <a:off x="1716914" y="3797756"/>
            <a:ext cx="1715681" cy="351791"/>
          </a:xfrm>
          <a:prstGeom prst="rect">
            <a:avLst/>
          </a:prstGeom>
          <a:solidFill>
            <a:srgbClr val="95D8FF"/>
          </a:solidFill>
          <a:ln w="19050">
            <a:solidFill>
              <a:srgbClr val="0433FF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remover (T, x) </a:t>
            </a:r>
          </a:p>
        </p:txBody>
      </p:sp>
      <p:sp>
        <p:nvSpPr>
          <p:cNvPr id="813" name="Rectangle"/>
          <p:cNvSpPr/>
          <p:nvPr/>
        </p:nvSpPr>
        <p:spPr>
          <a:xfrm>
            <a:off x="1573557" y="2637607"/>
            <a:ext cx="2002395" cy="2672088"/>
          </a:xfrm>
          <a:prstGeom prst="rect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14" name="Operações de Modificação"/>
          <p:cNvSpPr txBox="1"/>
          <p:nvPr/>
        </p:nvSpPr>
        <p:spPr>
          <a:xfrm>
            <a:off x="1014018" y="2087074"/>
            <a:ext cx="31214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198054" indent="-198054" algn="ctr">
              <a:buClr>
                <a:schemeClr val="accent2"/>
              </a:buClr>
              <a:buSzPct val="60000"/>
              <a:buChar char="•"/>
              <a:defRPr b="1"/>
            </a:lvl1pPr>
          </a:lstStyle>
          <a:p>
            <a:pPr/>
            <a:r>
              <a:t>Operações de Modificação</a:t>
            </a:r>
          </a:p>
        </p:txBody>
      </p:sp>
      <p:sp>
        <p:nvSpPr>
          <p:cNvPr id="815" name="return(T[h(k)])"/>
          <p:cNvSpPr/>
          <p:nvPr/>
        </p:nvSpPr>
        <p:spPr>
          <a:xfrm>
            <a:off x="5169605" y="4297565"/>
            <a:ext cx="2202480" cy="351791"/>
          </a:xfrm>
          <a:prstGeom prst="rect">
            <a:avLst/>
          </a:prstGeom>
          <a:solidFill>
            <a:srgbClr val="FFC1B6"/>
          </a:solidFill>
          <a:ln w="19050">
            <a:solidFill>
              <a:srgbClr val="FF26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b="1">
                <a:solidFill>
                  <a:srgbClr val="FF2600"/>
                </a:solidFill>
              </a:defRPr>
            </a:pPr>
            <a:r>
              <a:t>return(T[</a:t>
            </a:r>
            <a:r>
              <a:rPr>
                <a:solidFill>
                  <a:srgbClr val="000000"/>
                </a:solidFill>
              </a:rPr>
              <a:t>h(</a:t>
            </a:r>
            <a:r>
              <a:t>k</a:t>
            </a:r>
            <a:r>
              <a:rPr>
                <a:solidFill>
                  <a:srgbClr val="000000"/>
                </a:solidFill>
              </a:rPr>
              <a:t>)</a:t>
            </a:r>
            <a:r>
              <a:t>])</a:t>
            </a:r>
          </a:p>
        </p:txBody>
      </p:sp>
      <p:sp>
        <p:nvSpPr>
          <p:cNvPr id="816" name="T[h(x.chave)] = x"/>
          <p:cNvSpPr/>
          <p:nvPr/>
        </p:nvSpPr>
        <p:spPr>
          <a:xfrm>
            <a:off x="5169605" y="3297947"/>
            <a:ext cx="2202480" cy="351791"/>
          </a:xfrm>
          <a:prstGeom prst="rect">
            <a:avLst/>
          </a:prstGeom>
          <a:solidFill>
            <a:srgbClr val="FFC1B6"/>
          </a:solidFill>
          <a:ln w="19050">
            <a:solidFill>
              <a:srgbClr val="FF26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b="1">
                <a:solidFill>
                  <a:srgbClr val="FF2600"/>
                </a:solidFill>
              </a:defRPr>
            </a:pPr>
            <a:r>
              <a:t>T[</a:t>
            </a:r>
            <a:r>
              <a:rPr>
                <a:solidFill>
                  <a:srgbClr val="000000"/>
                </a:solidFill>
              </a:rPr>
              <a:t>h(</a:t>
            </a:r>
            <a:r>
              <a:t>x.chave</a:t>
            </a:r>
            <a:r>
              <a:rPr>
                <a:solidFill>
                  <a:srgbClr val="000000"/>
                </a:solidFill>
              </a:rPr>
              <a:t>)</a:t>
            </a:r>
            <a:r>
              <a:t>] = x</a:t>
            </a:r>
          </a:p>
        </p:txBody>
      </p:sp>
      <p:sp>
        <p:nvSpPr>
          <p:cNvPr id="817" name="T[h(x.chave)] = NULL"/>
          <p:cNvSpPr/>
          <p:nvPr/>
        </p:nvSpPr>
        <p:spPr>
          <a:xfrm>
            <a:off x="5169605" y="3798488"/>
            <a:ext cx="2202480" cy="351791"/>
          </a:xfrm>
          <a:prstGeom prst="rect">
            <a:avLst/>
          </a:prstGeom>
          <a:solidFill>
            <a:srgbClr val="FFC1B6"/>
          </a:solidFill>
          <a:ln w="19050">
            <a:solidFill>
              <a:srgbClr val="FF26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b="1">
                <a:solidFill>
                  <a:srgbClr val="FF2600"/>
                </a:solidFill>
              </a:defRPr>
            </a:pPr>
            <a:r>
              <a:t>T[</a:t>
            </a:r>
            <a:r>
              <a:rPr>
                <a:solidFill>
                  <a:srgbClr val="000000"/>
                </a:solidFill>
              </a:rPr>
              <a:t>h(</a:t>
            </a:r>
            <a:r>
              <a:t>x.chave</a:t>
            </a:r>
            <a:r>
              <a:rPr>
                <a:solidFill>
                  <a:srgbClr val="000000"/>
                </a:solidFill>
              </a:rPr>
              <a:t>)]</a:t>
            </a:r>
            <a:r>
              <a:t> = NULL </a:t>
            </a:r>
          </a:p>
        </p:txBody>
      </p:sp>
      <p:sp>
        <p:nvSpPr>
          <p:cNvPr id="818" name="Line"/>
          <p:cNvSpPr/>
          <p:nvPr/>
        </p:nvSpPr>
        <p:spPr>
          <a:xfrm>
            <a:off x="3557866" y="3473842"/>
            <a:ext cx="1486468" cy="1"/>
          </a:xfrm>
          <a:prstGeom prst="line">
            <a:avLst/>
          </a:prstGeom>
          <a:ln w="2540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19" name="Line"/>
          <p:cNvSpPr/>
          <p:nvPr/>
        </p:nvSpPr>
        <p:spPr>
          <a:xfrm>
            <a:off x="3557866" y="3973651"/>
            <a:ext cx="1486468" cy="1"/>
          </a:xfrm>
          <a:prstGeom prst="line">
            <a:avLst/>
          </a:prstGeom>
          <a:ln w="2540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20" name="Line"/>
          <p:cNvSpPr/>
          <p:nvPr/>
        </p:nvSpPr>
        <p:spPr>
          <a:xfrm>
            <a:off x="3557866" y="4472727"/>
            <a:ext cx="1486468" cy="1"/>
          </a:xfrm>
          <a:prstGeom prst="line">
            <a:avLst/>
          </a:prstGeom>
          <a:ln w="2540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21" name="Tabela de Espalhament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Tabela de Espalhamento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824" name="Text"/>
          <p:cNvSpPr txBox="1"/>
          <p:nvPr/>
        </p:nvSpPr>
        <p:spPr>
          <a:xfrm>
            <a:off x="8301656" y="6302611"/>
            <a:ext cx="53340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>
              <a:defRPr b="1"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825" name="Rectangle"/>
          <p:cNvSpPr/>
          <p:nvPr/>
        </p:nvSpPr>
        <p:spPr>
          <a:xfrm>
            <a:off x="6040025" y="2436268"/>
            <a:ext cx="1270001" cy="351791"/>
          </a:xfrm>
          <a:prstGeom prst="rect">
            <a:avLst/>
          </a:prstGeom>
          <a:solidFill>
            <a:srgbClr val="A79F9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sz="1700"/>
            </a:pPr>
          </a:p>
        </p:txBody>
      </p:sp>
      <p:sp>
        <p:nvSpPr>
          <p:cNvPr id="826" name="Rectangle"/>
          <p:cNvSpPr/>
          <p:nvPr/>
        </p:nvSpPr>
        <p:spPr>
          <a:xfrm>
            <a:off x="6040025" y="2783740"/>
            <a:ext cx="1270001" cy="369571"/>
          </a:xfrm>
          <a:prstGeom prst="rect">
            <a:avLst/>
          </a:prstGeom>
          <a:solidFill>
            <a:srgbClr val="A79F9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>
              <a:defRPr sz="1700"/>
            </a:pPr>
          </a:p>
        </p:txBody>
      </p:sp>
      <p:sp>
        <p:nvSpPr>
          <p:cNvPr id="827" name="Rectangle"/>
          <p:cNvSpPr/>
          <p:nvPr/>
        </p:nvSpPr>
        <p:spPr>
          <a:xfrm>
            <a:off x="6040025" y="3140356"/>
            <a:ext cx="1270001" cy="351791"/>
          </a:xfrm>
          <a:prstGeom prst="rect">
            <a:avLst/>
          </a:prstGeom>
          <a:solidFill>
            <a:srgbClr val="A79F9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>
              <a:defRPr sz="1700"/>
            </a:pPr>
          </a:p>
        </p:txBody>
      </p:sp>
      <p:sp>
        <p:nvSpPr>
          <p:cNvPr id="828" name="Rectangle"/>
          <p:cNvSpPr/>
          <p:nvPr/>
        </p:nvSpPr>
        <p:spPr>
          <a:xfrm>
            <a:off x="6040025" y="3492844"/>
            <a:ext cx="1270001" cy="351791"/>
          </a:xfrm>
          <a:prstGeom prst="rect">
            <a:avLst/>
          </a:prstGeom>
          <a:solidFill>
            <a:srgbClr val="A79F9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sz="1700"/>
            </a:pPr>
          </a:p>
        </p:txBody>
      </p:sp>
      <p:sp>
        <p:nvSpPr>
          <p:cNvPr id="829" name="Rectangle"/>
          <p:cNvSpPr/>
          <p:nvPr/>
        </p:nvSpPr>
        <p:spPr>
          <a:xfrm>
            <a:off x="6040025" y="3844444"/>
            <a:ext cx="1270001" cy="351791"/>
          </a:xfrm>
          <a:prstGeom prst="rect">
            <a:avLst/>
          </a:prstGeom>
          <a:solidFill>
            <a:srgbClr val="A79F9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sz="1700"/>
            </a:pPr>
          </a:p>
        </p:txBody>
      </p:sp>
      <p:sp>
        <p:nvSpPr>
          <p:cNvPr id="830" name="Rectangle"/>
          <p:cNvSpPr/>
          <p:nvPr/>
        </p:nvSpPr>
        <p:spPr>
          <a:xfrm>
            <a:off x="6040025" y="4189248"/>
            <a:ext cx="1270001" cy="351791"/>
          </a:xfrm>
          <a:prstGeom prst="rect">
            <a:avLst/>
          </a:prstGeom>
          <a:solidFill>
            <a:srgbClr val="A79F9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>
              <a:defRPr sz="1700"/>
            </a:pPr>
          </a:p>
        </p:txBody>
      </p:sp>
      <p:sp>
        <p:nvSpPr>
          <p:cNvPr id="831" name="Rectangle"/>
          <p:cNvSpPr/>
          <p:nvPr/>
        </p:nvSpPr>
        <p:spPr>
          <a:xfrm>
            <a:off x="6040025" y="4535832"/>
            <a:ext cx="1270001" cy="351791"/>
          </a:xfrm>
          <a:prstGeom prst="rect">
            <a:avLst/>
          </a:prstGeom>
          <a:solidFill>
            <a:srgbClr val="A79F9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>
              <a:defRPr sz="1700"/>
            </a:pPr>
          </a:p>
        </p:txBody>
      </p:sp>
      <p:sp>
        <p:nvSpPr>
          <p:cNvPr id="832" name="Rectangle"/>
          <p:cNvSpPr/>
          <p:nvPr/>
        </p:nvSpPr>
        <p:spPr>
          <a:xfrm>
            <a:off x="6040025" y="4879748"/>
            <a:ext cx="1270001" cy="351791"/>
          </a:xfrm>
          <a:prstGeom prst="rect">
            <a:avLst/>
          </a:prstGeom>
          <a:solidFill>
            <a:srgbClr val="A79F9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sz="1700"/>
            </a:pPr>
          </a:p>
        </p:txBody>
      </p:sp>
      <p:sp>
        <p:nvSpPr>
          <p:cNvPr id="833" name="0"/>
          <p:cNvSpPr/>
          <p:nvPr/>
        </p:nvSpPr>
        <p:spPr>
          <a:xfrm>
            <a:off x="5536089" y="2426108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0</a:t>
            </a:r>
          </a:p>
        </p:txBody>
      </p:sp>
      <p:sp>
        <p:nvSpPr>
          <p:cNvPr id="834" name="1"/>
          <p:cNvSpPr/>
          <p:nvPr/>
        </p:nvSpPr>
        <p:spPr>
          <a:xfrm>
            <a:off x="5536089" y="2786280"/>
            <a:ext cx="514351" cy="37211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1</a:t>
            </a:r>
          </a:p>
        </p:txBody>
      </p:sp>
      <p:sp>
        <p:nvSpPr>
          <p:cNvPr id="835" name="2"/>
          <p:cNvSpPr/>
          <p:nvPr/>
        </p:nvSpPr>
        <p:spPr>
          <a:xfrm>
            <a:off x="5536089" y="3149976"/>
            <a:ext cx="514351" cy="34471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2</a:t>
            </a:r>
          </a:p>
        </p:txBody>
      </p:sp>
      <p:sp>
        <p:nvSpPr>
          <p:cNvPr id="836" name="3"/>
          <p:cNvSpPr/>
          <p:nvPr/>
        </p:nvSpPr>
        <p:spPr>
          <a:xfrm>
            <a:off x="5536089" y="3495384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3</a:t>
            </a:r>
          </a:p>
        </p:txBody>
      </p:sp>
      <p:sp>
        <p:nvSpPr>
          <p:cNvPr id="837" name="4"/>
          <p:cNvSpPr/>
          <p:nvPr/>
        </p:nvSpPr>
        <p:spPr>
          <a:xfrm>
            <a:off x="5536089" y="3846984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4</a:t>
            </a:r>
          </a:p>
        </p:txBody>
      </p:sp>
      <p:sp>
        <p:nvSpPr>
          <p:cNvPr id="838" name="5"/>
          <p:cNvSpPr/>
          <p:nvPr/>
        </p:nvSpPr>
        <p:spPr>
          <a:xfrm>
            <a:off x="5536089" y="4191788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5</a:t>
            </a:r>
          </a:p>
        </p:txBody>
      </p:sp>
      <p:sp>
        <p:nvSpPr>
          <p:cNvPr id="839" name="…"/>
          <p:cNvSpPr/>
          <p:nvPr/>
        </p:nvSpPr>
        <p:spPr>
          <a:xfrm>
            <a:off x="5536089" y="4538371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sz="1700"/>
            </a:lvl1pPr>
          </a:lstStyle>
          <a:p>
            <a:pPr/>
            <a:r>
              <a:t>…</a:t>
            </a:r>
          </a:p>
        </p:txBody>
      </p:sp>
      <p:sp>
        <p:nvSpPr>
          <p:cNvPr id="840" name="N"/>
          <p:cNvSpPr/>
          <p:nvPr/>
        </p:nvSpPr>
        <p:spPr>
          <a:xfrm>
            <a:off x="5536089" y="4882288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N</a:t>
            </a:r>
          </a:p>
        </p:txBody>
      </p:sp>
      <p:sp>
        <p:nvSpPr>
          <p:cNvPr id="841" name="T"/>
          <p:cNvSpPr txBox="1"/>
          <p:nvPr/>
        </p:nvSpPr>
        <p:spPr>
          <a:xfrm>
            <a:off x="5677318" y="1954162"/>
            <a:ext cx="231892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100"/>
            </a:lvl1pPr>
          </a:lstStyle>
          <a:p>
            <a:pPr/>
            <a:r>
              <a:t>T</a:t>
            </a:r>
          </a:p>
        </p:txBody>
      </p:sp>
      <p:sp>
        <p:nvSpPr>
          <p:cNvPr id="842" name="Tabela de Espalhament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Tabela de Espalhamento</a:t>
            </a:r>
          </a:p>
        </p:txBody>
      </p:sp>
      <p:sp>
        <p:nvSpPr>
          <p:cNvPr id="843" name="Oval"/>
          <p:cNvSpPr/>
          <p:nvPr/>
        </p:nvSpPr>
        <p:spPr>
          <a:xfrm>
            <a:off x="954058" y="2333525"/>
            <a:ext cx="2255063" cy="2190950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44" name="Oval"/>
          <p:cNvSpPr/>
          <p:nvPr/>
        </p:nvSpPr>
        <p:spPr>
          <a:xfrm>
            <a:off x="1617009" y="3037603"/>
            <a:ext cx="1378540" cy="12622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45" name="k1"/>
          <p:cNvSpPr txBox="1"/>
          <p:nvPr/>
        </p:nvSpPr>
        <p:spPr>
          <a:xfrm>
            <a:off x="2047096" y="3155961"/>
            <a:ext cx="33039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k1</a:t>
            </a:r>
          </a:p>
        </p:txBody>
      </p:sp>
      <p:sp>
        <p:nvSpPr>
          <p:cNvPr id="846" name="k2"/>
          <p:cNvSpPr txBox="1"/>
          <p:nvPr/>
        </p:nvSpPr>
        <p:spPr>
          <a:xfrm>
            <a:off x="1916391" y="3748274"/>
            <a:ext cx="33039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k2</a:t>
            </a:r>
          </a:p>
        </p:txBody>
      </p:sp>
      <p:sp>
        <p:nvSpPr>
          <p:cNvPr id="847" name="k3"/>
          <p:cNvSpPr txBox="1"/>
          <p:nvPr/>
        </p:nvSpPr>
        <p:spPr>
          <a:xfrm>
            <a:off x="2432461" y="3262629"/>
            <a:ext cx="33039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k3</a:t>
            </a:r>
          </a:p>
        </p:txBody>
      </p:sp>
      <p:sp>
        <p:nvSpPr>
          <p:cNvPr id="848" name="k4"/>
          <p:cNvSpPr txBox="1"/>
          <p:nvPr/>
        </p:nvSpPr>
        <p:spPr>
          <a:xfrm>
            <a:off x="2432461" y="3649233"/>
            <a:ext cx="33039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k4</a:t>
            </a:r>
          </a:p>
        </p:txBody>
      </p:sp>
      <p:sp>
        <p:nvSpPr>
          <p:cNvPr id="849" name="U"/>
          <p:cNvSpPr txBox="1"/>
          <p:nvPr/>
        </p:nvSpPr>
        <p:spPr>
          <a:xfrm>
            <a:off x="1363770" y="2073343"/>
            <a:ext cx="24924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U</a:t>
            </a:r>
          </a:p>
        </p:txBody>
      </p:sp>
      <p:sp>
        <p:nvSpPr>
          <p:cNvPr id="850" name="K"/>
          <p:cNvSpPr txBox="1"/>
          <p:nvPr/>
        </p:nvSpPr>
        <p:spPr>
          <a:xfrm>
            <a:off x="1363770" y="3057645"/>
            <a:ext cx="24924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853" name="Text"/>
          <p:cNvSpPr txBox="1"/>
          <p:nvPr/>
        </p:nvSpPr>
        <p:spPr>
          <a:xfrm>
            <a:off x="8301656" y="6302611"/>
            <a:ext cx="53340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>
              <a:defRPr b="1"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854" name="Rectangle"/>
          <p:cNvSpPr/>
          <p:nvPr/>
        </p:nvSpPr>
        <p:spPr>
          <a:xfrm>
            <a:off x="6040025" y="2436268"/>
            <a:ext cx="1270001" cy="351791"/>
          </a:xfrm>
          <a:prstGeom prst="rect">
            <a:avLst/>
          </a:prstGeom>
          <a:solidFill>
            <a:srgbClr val="A79F9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sz="1700"/>
            </a:pPr>
          </a:p>
        </p:txBody>
      </p:sp>
      <p:sp>
        <p:nvSpPr>
          <p:cNvPr id="855" name="Rectangle"/>
          <p:cNvSpPr/>
          <p:nvPr/>
        </p:nvSpPr>
        <p:spPr>
          <a:xfrm>
            <a:off x="6040025" y="2783740"/>
            <a:ext cx="1270001" cy="369571"/>
          </a:xfrm>
          <a:prstGeom prst="rect">
            <a:avLst/>
          </a:prstGeom>
          <a:solidFill>
            <a:srgbClr val="A79F9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>
              <a:defRPr sz="1700"/>
            </a:pPr>
          </a:p>
        </p:txBody>
      </p:sp>
      <p:sp>
        <p:nvSpPr>
          <p:cNvPr id="856" name="h(k1)"/>
          <p:cNvSpPr/>
          <p:nvPr/>
        </p:nvSpPr>
        <p:spPr>
          <a:xfrm>
            <a:off x="6040025" y="3140356"/>
            <a:ext cx="1270001" cy="351791"/>
          </a:xfrm>
          <a:prstGeom prst="rect">
            <a:avLst/>
          </a:prstGeom>
          <a:solidFill>
            <a:srgbClr val="D6D6D6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h(k1)</a:t>
            </a:r>
          </a:p>
        </p:txBody>
      </p:sp>
      <p:sp>
        <p:nvSpPr>
          <p:cNvPr id="857" name="Rectangle"/>
          <p:cNvSpPr/>
          <p:nvPr/>
        </p:nvSpPr>
        <p:spPr>
          <a:xfrm>
            <a:off x="6040025" y="3492844"/>
            <a:ext cx="1270001" cy="351791"/>
          </a:xfrm>
          <a:prstGeom prst="rect">
            <a:avLst/>
          </a:prstGeom>
          <a:solidFill>
            <a:srgbClr val="A79F9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sz="1700"/>
            </a:pPr>
          </a:p>
        </p:txBody>
      </p:sp>
      <p:sp>
        <p:nvSpPr>
          <p:cNvPr id="858" name="Rectangle"/>
          <p:cNvSpPr/>
          <p:nvPr/>
        </p:nvSpPr>
        <p:spPr>
          <a:xfrm>
            <a:off x="6040025" y="3844444"/>
            <a:ext cx="1270001" cy="351791"/>
          </a:xfrm>
          <a:prstGeom prst="rect">
            <a:avLst/>
          </a:prstGeom>
          <a:solidFill>
            <a:srgbClr val="A79F9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sz="1700"/>
            </a:pPr>
          </a:p>
        </p:txBody>
      </p:sp>
      <p:sp>
        <p:nvSpPr>
          <p:cNvPr id="859" name="Rectangle"/>
          <p:cNvSpPr/>
          <p:nvPr/>
        </p:nvSpPr>
        <p:spPr>
          <a:xfrm>
            <a:off x="6040025" y="4189248"/>
            <a:ext cx="1270001" cy="351791"/>
          </a:xfrm>
          <a:prstGeom prst="rect">
            <a:avLst/>
          </a:prstGeom>
          <a:solidFill>
            <a:srgbClr val="A79F9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>
              <a:defRPr sz="1700"/>
            </a:pPr>
          </a:p>
        </p:txBody>
      </p:sp>
      <p:sp>
        <p:nvSpPr>
          <p:cNvPr id="860" name="Rectangle"/>
          <p:cNvSpPr/>
          <p:nvPr/>
        </p:nvSpPr>
        <p:spPr>
          <a:xfrm>
            <a:off x="6040025" y="4535832"/>
            <a:ext cx="1270001" cy="351791"/>
          </a:xfrm>
          <a:prstGeom prst="rect">
            <a:avLst/>
          </a:prstGeom>
          <a:solidFill>
            <a:srgbClr val="A79F9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>
              <a:defRPr sz="1700"/>
            </a:pPr>
          </a:p>
        </p:txBody>
      </p:sp>
      <p:sp>
        <p:nvSpPr>
          <p:cNvPr id="861" name="Rectangle"/>
          <p:cNvSpPr/>
          <p:nvPr/>
        </p:nvSpPr>
        <p:spPr>
          <a:xfrm>
            <a:off x="6040025" y="4879748"/>
            <a:ext cx="1270001" cy="351791"/>
          </a:xfrm>
          <a:prstGeom prst="rect">
            <a:avLst/>
          </a:prstGeom>
          <a:solidFill>
            <a:srgbClr val="A79F9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sz="1700"/>
            </a:pPr>
          </a:p>
        </p:txBody>
      </p:sp>
      <p:sp>
        <p:nvSpPr>
          <p:cNvPr id="862" name="0"/>
          <p:cNvSpPr/>
          <p:nvPr/>
        </p:nvSpPr>
        <p:spPr>
          <a:xfrm>
            <a:off x="5536089" y="2426108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0</a:t>
            </a:r>
          </a:p>
        </p:txBody>
      </p:sp>
      <p:sp>
        <p:nvSpPr>
          <p:cNvPr id="863" name="1"/>
          <p:cNvSpPr/>
          <p:nvPr/>
        </p:nvSpPr>
        <p:spPr>
          <a:xfrm>
            <a:off x="5536089" y="2786280"/>
            <a:ext cx="514351" cy="37211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1</a:t>
            </a:r>
          </a:p>
        </p:txBody>
      </p:sp>
      <p:sp>
        <p:nvSpPr>
          <p:cNvPr id="864" name="2"/>
          <p:cNvSpPr/>
          <p:nvPr/>
        </p:nvSpPr>
        <p:spPr>
          <a:xfrm>
            <a:off x="5536089" y="3149976"/>
            <a:ext cx="514351" cy="34471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2</a:t>
            </a:r>
          </a:p>
        </p:txBody>
      </p:sp>
      <p:sp>
        <p:nvSpPr>
          <p:cNvPr id="865" name="3"/>
          <p:cNvSpPr/>
          <p:nvPr/>
        </p:nvSpPr>
        <p:spPr>
          <a:xfrm>
            <a:off x="5536089" y="3495384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3</a:t>
            </a:r>
          </a:p>
        </p:txBody>
      </p:sp>
      <p:sp>
        <p:nvSpPr>
          <p:cNvPr id="866" name="4"/>
          <p:cNvSpPr/>
          <p:nvPr/>
        </p:nvSpPr>
        <p:spPr>
          <a:xfrm>
            <a:off x="5536089" y="3846984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4</a:t>
            </a:r>
          </a:p>
        </p:txBody>
      </p:sp>
      <p:sp>
        <p:nvSpPr>
          <p:cNvPr id="867" name="5"/>
          <p:cNvSpPr/>
          <p:nvPr/>
        </p:nvSpPr>
        <p:spPr>
          <a:xfrm>
            <a:off x="5536089" y="4191788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5</a:t>
            </a:r>
          </a:p>
        </p:txBody>
      </p:sp>
      <p:sp>
        <p:nvSpPr>
          <p:cNvPr id="868" name="…"/>
          <p:cNvSpPr/>
          <p:nvPr/>
        </p:nvSpPr>
        <p:spPr>
          <a:xfrm>
            <a:off x="5536089" y="4538371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sz="1700"/>
            </a:lvl1pPr>
          </a:lstStyle>
          <a:p>
            <a:pPr/>
            <a:r>
              <a:t>…</a:t>
            </a:r>
          </a:p>
        </p:txBody>
      </p:sp>
      <p:sp>
        <p:nvSpPr>
          <p:cNvPr id="869" name="N"/>
          <p:cNvSpPr/>
          <p:nvPr/>
        </p:nvSpPr>
        <p:spPr>
          <a:xfrm>
            <a:off x="5536089" y="4882288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N</a:t>
            </a:r>
          </a:p>
        </p:txBody>
      </p:sp>
      <p:sp>
        <p:nvSpPr>
          <p:cNvPr id="870" name="T"/>
          <p:cNvSpPr txBox="1"/>
          <p:nvPr/>
        </p:nvSpPr>
        <p:spPr>
          <a:xfrm>
            <a:off x="5677318" y="1954162"/>
            <a:ext cx="231892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100"/>
            </a:lvl1pPr>
          </a:lstStyle>
          <a:p>
            <a:pPr/>
            <a:r>
              <a:t>T</a:t>
            </a:r>
          </a:p>
        </p:txBody>
      </p:sp>
      <p:sp>
        <p:nvSpPr>
          <p:cNvPr id="871" name="Tabela de Espalhament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Tabela de Espalhamento</a:t>
            </a:r>
          </a:p>
        </p:txBody>
      </p:sp>
      <p:sp>
        <p:nvSpPr>
          <p:cNvPr id="872" name="Oval"/>
          <p:cNvSpPr/>
          <p:nvPr/>
        </p:nvSpPr>
        <p:spPr>
          <a:xfrm>
            <a:off x="954058" y="2333525"/>
            <a:ext cx="2255063" cy="2190950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73" name="Oval"/>
          <p:cNvSpPr/>
          <p:nvPr/>
        </p:nvSpPr>
        <p:spPr>
          <a:xfrm>
            <a:off x="1617009" y="3037603"/>
            <a:ext cx="1378540" cy="12622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74" name="k1"/>
          <p:cNvSpPr txBox="1"/>
          <p:nvPr/>
        </p:nvSpPr>
        <p:spPr>
          <a:xfrm>
            <a:off x="2047096" y="3155961"/>
            <a:ext cx="33039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k1</a:t>
            </a:r>
          </a:p>
        </p:txBody>
      </p:sp>
      <p:sp>
        <p:nvSpPr>
          <p:cNvPr id="875" name="k2"/>
          <p:cNvSpPr txBox="1"/>
          <p:nvPr/>
        </p:nvSpPr>
        <p:spPr>
          <a:xfrm>
            <a:off x="1916391" y="3748274"/>
            <a:ext cx="33039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k2</a:t>
            </a:r>
          </a:p>
        </p:txBody>
      </p:sp>
      <p:sp>
        <p:nvSpPr>
          <p:cNvPr id="876" name="k3"/>
          <p:cNvSpPr txBox="1"/>
          <p:nvPr/>
        </p:nvSpPr>
        <p:spPr>
          <a:xfrm>
            <a:off x="2432461" y="3262629"/>
            <a:ext cx="33039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k3</a:t>
            </a:r>
          </a:p>
        </p:txBody>
      </p:sp>
      <p:sp>
        <p:nvSpPr>
          <p:cNvPr id="877" name="k4"/>
          <p:cNvSpPr txBox="1"/>
          <p:nvPr/>
        </p:nvSpPr>
        <p:spPr>
          <a:xfrm>
            <a:off x="2432461" y="3649233"/>
            <a:ext cx="33039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k4</a:t>
            </a:r>
          </a:p>
        </p:txBody>
      </p:sp>
      <p:sp>
        <p:nvSpPr>
          <p:cNvPr id="878" name="U"/>
          <p:cNvSpPr txBox="1"/>
          <p:nvPr/>
        </p:nvSpPr>
        <p:spPr>
          <a:xfrm>
            <a:off x="1363770" y="2073343"/>
            <a:ext cx="24924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U</a:t>
            </a:r>
          </a:p>
        </p:txBody>
      </p:sp>
      <p:sp>
        <p:nvSpPr>
          <p:cNvPr id="879" name="K"/>
          <p:cNvSpPr txBox="1"/>
          <p:nvPr/>
        </p:nvSpPr>
        <p:spPr>
          <a:xfrm>
            <a:off x="1363770" y="3057645"/>
            <a:ext cx="24924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K</a:t>
            </a:r>
          </a:p>
        </p:txBody>
      </p:sp>
      <p:sp>
        <p:nvSpPr>
          <p:cNvPr id="880" name="Line"/>
          <p:cNvSpPr/>
          <p:nvPr/>
        </p:nvSpPr>
        <p:spPr>
          <a:xfrm>
            <a:off x="2328284" y="3320943"/>
            <a:ext cx="2986950" cy="1"/>
          </a:xfrm>
          <a:prstGeom prst="line">
            <a:avLst/>
          </a:prstGeom>
          <a:ln w="2540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883" name="Text"/>
          <p:cNvSpPr txBox="1"/>
          <p:nvPr/>
        </p:nvSpPr>
        <p:spPr>
          <a:xfrm>
            <a:off x="8301656" y="6302611"/>
            <a:ext cx="53340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>
              <a:defRPr b="1"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884" name="Rectangle"/>
          <p:cNvSpPr/>
          <p:nvPr/>
        </p:nvSpPr>
        <p:spPr>
          <a:xfrm>
            <a:off x="6040025" y="2436268"/>
            <a:ext cx="1270001" cy="351791"/>
          </a:xfrm>
          <a:prstGeom prst="rect">
            <a:avLst/>
          </a:prstGeom>
          <a:solidFill>
            <a:srgbClr val="A79F9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sz="1700"/>
            </a:pPr>
          </a:p>
        </p:txBody>
      </p:sp>
      <p:sp>
        <p:nvSpPr>
          <p:cNvPr id="885" name="Rectangle"/>
          <p:cNvSpPr/>
          <p:nvPr/>
        </p:nvSpPr>
        <p:spPr>
          <a:xfrm>
            <a:off x="6040025" y="2783740"/>
            <a:ext cx="1270001" cy="369571"/>
          </a:xfrm>
          <a:prstGeom prst="rect">
            <a:avLst/>
          </a:prstGeom>
          <a:solidFill>
            <a:srgbClr val="A79F9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>
              <a:defRPr sz="1700"/>
            </a:pPr>
          </a:p>
        </p:txBody>
      </p:sp>
      <p:sp>
        <p:nvSpPr>
          <p:cNvPr id="886" name="h(k1)"/>
          <p:cNvSpPr/>
          <p:nvPr/>
        </p:nvSpPr>
        <p:spPr>
          <a:xfrm>
            <a:off x="6040025" y="3140356"/>
            <a:ext cx="1270001" cy="351791"/>
          </a:xfrm>
          <a:prstGeom prst="rect">
            <a:avLst/>
          </a:prstGeom>
          <a:solidFill>
            <a:srgbClr val="D6D6D6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h(k1)</a:t>
            </a:r>
          </a:p>
        </p:txBody>
      </p:sp>
      <p:sp>
        <p:nvSpPr>
          <p:cNvPr id="887" name="Rectangle"/>
          <p:cNvSpPr/>
          <p:nvPr/>
        </p:nvSpPr>
        <p:spPr>
          <a:xfrm>
            <a:off x="6040025" y="3492844"/>
            <a:ext cx="1270001" cy="351791"/>
          </a:xfrm>
          <a:prstGeom prst="rect">
            <a:avLst/>
          </a:prstGeom>
          <a:solidFill>
            <a:srgbClr val="A79F9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sz="1700"/>
            </a:pPr>
          </a:p>
        </p:txBody>
      </p:sp>
      <p:sp>
        <p:nvSpPr>
          <p:cNvPr id="888" name="h(k2)"/>
          <p:cNvSpPr/>
          <p:nvPr/>
        </p:nvSpPr>
        <p:spPr>
          <a:xfrm>
            <a:off x="6040025" y="3844444"/>
            <a:ext cx="1270001" cy="351791"/>
          </a:xfrm>
          <a:prstGeom prst="rect">
            <a:avLst/>
          </a:prstGeom>
          <a:solidFill>
            <a:srgbClr val="DDDDDD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h(k2)</a:t>
            </a:r>
          </a:p>
        </p:txBody>
      </p:sp>
      <p:sp>
        <p:nvSpPr>
          <p:cNvPr id="889" name="Rectangle"/>
          <p:cNvSpPr/>
          <p:nvPr/>
        </p:nvSpPr>
        <p:spPr>
          <a:xfrm>
            <a:off x="6040025" y="4189248"/>
            <a:ext cx="1270001" cy="351791"/>
          </a:xfrm>
          <a:prstGeom prst="rect">
            <a:avLst/>
          </a:prstGeom>
          <a:solidFill>
            <a:srgbClr val="A79F9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>
              <a:defRPr sz="1700"/>
            </a:pPr>
          </a:p>
        </p:txBody>
      </p:sp>
      <p:sp>
        <p:nvSpPr>
          <p:cNvPr id="890" name="Rectangle"/>
          <p:cNvSpPr/>
          <p:nvPr/>
        </p:nvSpPr>
        <p:spPr>
          <a:xfrm>
            <a:off x="6040025" y="4535832"/>
            <a:ext cx="1270001" cy="351791"/>
          </a:xfrm>
          <a:prstGeom prst="rect">
            <a:avLst/>
          </a:prstGeom>
          <a:solidFill>
            <a:srgbClr val="A79F9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>
              <a:defRPr sz="1700"/>
            </a:pPr>
          </a:p>
        </p:txBody>
      </p:sp>
      <p:sp>
        <p:nvSpPr>
          <p:cNvPr id="891" name="Rectangle"/>
          <p:cNvSpPr/>
          <p:nvPr/>
        </p:nvSpPr>
        <p:spPr>
          <a:xfrm>
            <a:off x="6040025" y="4879748"/>
            <a:ext cx="1270001" cy="351791"/>
          </a:xfrm>
          <a:prstGeom prst="rect">
            <a:avLst/>
          </a:prstGeom>
          <a:solidFill>
            <a:srgbClr val="A79F9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sz="1700"/>
            </a:pPr>
          </a:p>
        </p:txBody>
      </p:sp>
      <p:sp>
        <p:nvSpPr>
          <p:cNvPr id="892" name="0"/>
          <p:cNvSpPr/>
          <p:nvPr/>
        </p:nvSpPr>
        <p:spPr>
          <a:xfrm>
            <a:off x="5536089" y="2426108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0</a:t>
            </a:r>
          </a:p>
        </p:txBody>
      </p:sp>
      <p:sp>
        <p:nvSpPr>
          <p:cNvPr id="893" name="1"/>
          <p:cNvSpPr/>
          <p:nvPr/>
        </p:nvSpPr>
        <p:spPr>
          <a:xfrm>
            <a:off x="5536089" y="2786280"/>
            <a:ext cx="514351" cy="37211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1</a:t>
            </a:r>
          </a:p>
        </p:txBody>
      </p:sp>
      <p:sp>
        <p:nvSpPr>
          <p:cNvPr id="894" name="2"/>
          <p:cNvSpPr/>
          <p:nvPr/>
        </p:nvSpPr>
        <p:spPr>
          <a:xfrm>
            <a:off x="5536089" y="3149976"/>
            <a:ext cx="514351" cy="34471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2</a:t>
            </a:r>
          </a:p>
        </p:txBody>
      </p:sp>
      <p:sp>
        <p:nvSpPr>
          <p:cNvPr id="895" name="3"/>
          <p:cNvSpPr/>
          <p:nvPr/>
        </p:nvSpPr>
        <p:spPr>
          <a:xfrm>
            <a:off x="5536089" y="3495384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3</a:t>
            </a:r>
          </a:p>
        </p:txBody>
      </p:sp>
      <p:sp>
        <p:nvSpPr>
          <p:cNvPr id="896" name="4"/>
          <p:cNvSpPr/>
          <p:nvPr/>
        </p:nvSpPr>
        <p:spPr>
          <a:xfrm>
            <a:off x="5536089" y="3846984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4</a:t>
            </a:r>
          </a:p>
        </p:txBody>
      </p:sp>
      <p:sp>
        <p:nvSpPr>
          <p:cNvPr id="897" name="5"/>
          <p:cNvSpPr/>
          <p:nvPr/>
        </p:nvSpPr>
        <p:spPr>
          <a:xfrm>
            <a:off x="5536089" y="4191788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5</a:t>
            </a:r>
          </a:p>
        </p:txBody>
      </p:sp>
      <p:sp>
        <p:nvSpPr>
          <p:cNvPr id="898" name="…"/>
          <p:cNvSpPr/>
          <p:nvPr/>
        </p:nvSpPr>
        <p:spPr>
          <a:xfrm>
            <a:off x="5536089" y="4538371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sz="1700"/>
            </a:lvl1pPr>
          </a:lstStyle>
          <a:p>
            <a:pPr/>
            <a:r>
              <a:t>…</a:t>
            </a:r>
          </a:p>
        </p:txBody>
      </p:sp>
      <p:sp>
        <p:nvSpPr>
          <p:cNvPr id="899" name="N"/>
          <p:cNvSpPr/>
          <p:nvPr/>
        </p:nvSpPr>
        <p:spPr>
          <a:xfrm>
            <a:off x="5536089" y="4882288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N</a:t>
            </a:r>
          </a:p>
        </p:txBody>
      </p:sp>
      <p:sp>
        <p:nvSpPr>
          <p:cNvPr id="900" name="T"/>
          <p:cNvSpPr txBox="1"/>
          <p:nvPr/>
        </p:nvSpPr>
        <p:spPr>
          <a:xfrm>
            <a:off x="5677318" y="1954162"/>
            <a:ext cx="231892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100"/>
            </a:lvl1pPr>
          </a:lstStyle>
          <a:p>
            <a:pPr/>
            <a:r>
              <a:t>T</a:t>
            </a:r>
          </a:p>
        </p:txBody>
      </p:sp>
      <p:sp>
        <p:nvSpPr>
          <p:cNvPr id="901" name="Tabela de Espalhament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Tabela de Espalhamento</a:t>
            </a:r>
          </a:p>
        </p:txBody>
      </p:sp>
      <p:sp>
        <p:nvSpPr>
          <p:cNvPr id="902" name="Oval"/>
          <p:cNvSpPr/>
          <p:nvPr/>
        </p:nvSpPr>
        <p:spPr>
          <a:xfrm>
            <a:off x="954058" y="2333525"/>
            <a:ext cx="2255063" cy="2190950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03" name="Oval"/>
          <p:cNvSpPr/>
          <p:nvPr/>
        </p:nvSpPr>
        <p:spPr>
          <a:xfrm>
            <a:off x="1617009" y="3037603"/>
            <a:ext cx="1378540" cy="12622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04" name="k1"/>
          <p:cNvSpPr txBox="1"/>
          <p:nvPr/>
        </p:nvSpPr>
        <p:spPr>
          <a:xfrm>
            <a:off x="2047096" y="3155961"/>
            <a:ext cx="33039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k1</a:t>
            </a:r>
          </a:p>
        </p:txBody>
      </p:sp>
      <p:sp>
        <p:nvSpPr>
          <p:cNvPr id="905" name="k2"/>
          <p:cNvSpPr txBox="1"/>
          <p:nvPr/>
        </p:nvSpPr>
        <p:spPr>
          <a:xfrm>
            <a:off x="1916391" y="3748274"/>
            <a:ext cx="33039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k2</a:t>
            </a:r>
          </a:p>
        </p:txBody>
      </p:sp>
      <p:sp>
        <p:nvSpPr>
          <p:cNvPr id="906" name="k3"/>
          <p:cNvSpPr txBox="1"/>
          <p:nvPr/>
        </p:nvSpPr>
        <p:spPr>
          <a:xfrm>
            <a:off x="2432461" y="3262629"/>
            <a:ext cx="33039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k3</a:t>
            </a:r>
          </a:p>
        </p:txBody>
      </p:sp>
      <p:sp>
        <p:nvSpPr>
          <p:cNvPr id="907" name="k4"/>
          <p:cNvSpPr txBox="1"/>
          <p:nvPr/>
        </p:nvSpPr>
        <p:spPr>
          <a:xfrm>
            <a:off x="2432461" y="3649233"/>
            <a:ext cx="33039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k4</a:t>
            </a:r>
          </a:p>
        </p:txBody>
      </p:sp>
      <p:sp>
        <p:nvSpPr>
          <p:cNvPr id="908" name="U"/>
          <p:cNvSpPr txBox="1"/>
          <p:nvPr/>
        </p:nvSpPr>
        <p:spPr>
          <a:xfrm>
            <a:off x="1363770" y="2073343"/>
            <a:ext cx="24924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U</a:t>
            </a:r>
          </a:p>
        </p:txBody>
      </p:sp>
      <p:sp>
        <p:nvSpPr>
          <p:cNvPr id="909" name="K"/>
          <p:cNvSpPr txBox="1"/>
          <p:nvPr/>
        </p:nvSpPr>
        <p:spPr>
          <a:xfrm>
            <a:off x="1363770" y="3057645"/>
            <a:ext cx="24924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K</a:t>
            </a:r>
          </a:p>
        </p:txBody>
      </p:sp>
      <p:sp>
        <p:nvSpPr>
          <p:cNvPr id="910" name="Line"/>
          <p:cNvSpPr/>
          <p:nvPr/>
        </p:nvSpPr>
        <p:spPr>
          <a:xfrm>
            <a:off x="2328284" y="3320943"/>
            <a:ext cx="2986950" cy="1"/>
          </a:xfrm>
          <a:prstGeom prst="line">
            <a:avLst/>
          </a:prstGeom>
          <a:ln w="2540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11" name="Line"/>
          <p:cNvSpPr/>
          <p:nvPr/>
        </p:nvSpPr>
        <p:spPr>
          <a:xfrm>
            <a:off x="2328284" y="3914644"/>
            <a:ext cx="2987675" cy="170172"/>
          </a:xfrm>
          <a:prstGeom prst="line">
            <a:avLst/>
          </a:prstGeom>
          <a:ln w="2540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914" name="Text"/>
          <p:cNvSpPr txBox="1"/>
          <p:nvPr/>
        </p:nvSpPr>
        <p:spPr>
          <a:xfrm>
            <a:off x="8301656" y="6302611"/>
            <a:ext cx="53340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>
              <a:defRPr b="1"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915" name="Rectangle"/>
          <p:cNvSpPr/>
          <p:nvPr/>
        </p:nvSpPr>
        <p:spPr>
          <a:xfrm>
            <a:off x="6040025" y="2436268"/>
            <a:ext cx="1270001" cy="351791"/>
          </a:xfrm>
          <a:prstGeom prst="rect">
            <a:avLst/>
          </a:prstGeom>
          <a:solidFill>
            <a:srgbClr val="A79F9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sz="1700"/>
            </a:pPr>
          </a:p>
        </p:txBody>
      </p:sp>
      <p:sp>
        <p:nvSpPr>
          <p:cNvPr id="916" name="Rectangle"/>
          <p:cNvSpPr/>
          <p:nvPr/>
        </p:nvSpPr>
        <p:spPr>
          <a:xfrm>
            <a:off x="6040025" y="2783740"/>
            <a:ext cx="1270001" cy="369571"/>
          </a:xfrm>
          <a:prstGeom prst="rect">
            <a:avLst/>
          </a:prstGeom>
          <a:solidFill>
            <a:srgbClr val="A79F9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>
              <a:defRPr sz="1700"/>
            </a:pPr>
          </a:p>
        </p:txBody>
      </p:sp>
      <p:sp>
        <p:nvSpPr>
          <p:cNvPr id="917" name="h(k1)"/>
          <p:cNvSpPr/>
          <p:nvPr/>
        </p:nvSpPr>
        <p:spPr>
          <a:xfrm>
            <a:off x="6040025" y="3140356"/>
            <a:ext cx="1270001" cy="351791"/>
          </a:xfrm>
          <a:prstGeom prst="rect">
            <a:avLst/>
          </a:prstGeom>
          <a:solidFill>
            <a:srgbClr val="D6D6D6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h(k1)</a:t>
            </a:r>
          </a:p>
        </p:txBody>
      </p:sp>
      <p:sp>
        <p:nvSpPr>
          <p:cNvPr id="918" name="Rectangle"/>
          <p:cNvSpPr/>
          <p:nvPr/>
        </p:nvSpPr>
        <p:spPr>
          <a:xfrm>
            <a:off x="6040025" y="3492844"/>
            <a:ext cx="1270001" cy="351791"/>
          </a:xfrm>
          <a:prstGeom prst="rect">
            <a:avLst/>
          </a:prstGeom>
          <a:solidFill>
            <a:srgbClr val="A79F9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sz="1700"/>
            </a:pPr>
          </a:p>
        </p:txBody>
      </p:sp>
      <p:sp>
        <p:nvSpPr>
          <p:cNvPr id="919" name="h(k2)"/>
          <p:cNvSpPr/>
          <p:nvPr/>
        </p:nvSpPr>
        <p:spPr>
          <a:xfrm>
            <a:off x="6040025" y="3844444"/>
            <a:ext cx="1270001" cy="351791"/>
          </a:xfrm>
          <a:prstGeom prst="rect">
            <a:avLst/>
          </a:prstGeom>
          <a:solidFill>
            <a:srgbClr val="DDDDDD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h(k2)</a:t>
            </a:r>
          </a:p>
        </p:txBody>
      </p:sp>
      <p:sp>
        <p:nvSpPr>
          <p:cNvPr id="920" name="Rectangle"/>
          <p:cNvSpPr/>
          <p:nvPr/>
        </p:nvSpPr>
        <p:spPr>
          <a:xfrm>
            <a:off x="6040025" y="4189248"/>
            <a:ext cx="1270001" cy="351791"/>
          </a:xfrm>
          <a:prstGeom prst="rect">
            <a:avLst/>
          </a:prstGeom>
          <a:solidFill>
            <a:srgbClr val="A79F9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>
              <a:defRPr sz="1700"/>
            </a:pPr>
          </a:p>
        </p:txBody>
      </p:sp>
      <p:sp>
        <p:nvSpPr>
          <p:cNvPr id="921" name="Rectangle"/>
          <p:cNvSpPr/>
          <p:nvPr/>
        </p:nvSpPr>
        <p:spPr>
          <a:xfrm>
            <a:off x="6040025" y="4535832"/>
            <a:ext cx="1270001" cy="351791"/>
          </a:xfrm>
          <a:prstGeom prst="rect">
            <a:avLst/>
          </a:prstGeom>
          <a:solidFill>
            <a:srgbClr val="A79F9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>
              <a:defRPr sz="1700"/>
            </a:pPr>
          </a:p>
        </p:txBody>
      </p:sp>
      <p:sp>
        <p:nvSpPr>
          <p:cNvPr id="922" name="h(k3)"/>
          <p:cNvSpPr/>
          <p:nvPr/>
        </p:nvSpPr>
        <p:spPr>
          <a:xfrm>
            <a:off x="6040025" y="4879748"/>
            <a:ext cx="1270001" cy="351791"/>
          </a:xfrm>
          <a:prstGeom prst="rect">
            <a:avLst/>
          </a:prstGeom>
          <a:solidFill>
            <a:srgbClr val="DDDDDD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h(k3)</a:t>
            </a:r>
          </a:p>
        </p:txBody>
      </p:sp>
      <p:sp>
        <p:nvSpPr>
          <p:cNvPr id="923" name="0"/>
          <p:cNvSpPr/>
          <p:nvPr/>
        </p:nvSpPr>
        <p:spPr>
          <a:xfrm>
            <a:off x="5536089" y="2426108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0</a:t>
            </a:r>
          </a:p>
        </p:txBody>
      </p:sp>
      <p:sp>
        <p:nvSpPr>
          <p:cNvPr id="924" name="1"/>
          <p:cNvSpPr/>
          <p:nvPr/>
        </p:nvSpPr>
        <p:spPr>
          <a:xfrm>
            <a:off x="5536089" y="2786280"/>
            <a:ext cx="514351" cy="37211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1</a:t>
            </a:r>
          </a:p>
        </p:txBody>
      </p:sp>
      <p:sp>
        <p:nvSpPr>
          <p:cNvPr id="925" name="2"/>
          <p:cNvSpPr/>
          <p:nvPr/>
        </p:nvSpPr>
        <p:spPr>
          <a:xfrm>
            <a:off x="5536089" y="3149976"/>
            <a:ext cx="514351" cy="34471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2</a:t>
            </a:r>
          </a:p>
        </p:txBody>
      </p:sp>
      <p:sp>
        <p:nvSpPr>
          <p:cNvPr id="926" name="3"/>
          <p:cNvSpPr/>
          <p:nvPr/>
        </p:nvSpPr>
        <p:spPr>
          <a:xfrm>
            <a:off x="5536089" y="3495384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3</a:t>
            </a:r>
          </a:p>
        </p:txBody>
      </p:sp>
      <p:sp>
        <p:nvSpPr>
          <p:cNvPr id="927" name="4"/>
          <p:cNvSpPr/>
          <p:nvPr/>
        </p:nvSpPr>
        <p:spPr>
          <a:xfrm>
            <a:off x="5536089" y="3846984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4</a:t>
            </a:r>
          </a:p>
        </p:txBody>
      </p:sp>
      <p:sp>
        <p:nvSpPr>
          <p:cNvPr id="928" name="5"/>
          <p:cNvSpPr/>
          <p:nvPr/>
        </p:nvSpPr>
        <p:spPr>
          <a:xfrm>
            <a:off x="5536089" y="4191788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5</a:t>
            </a:r>
          </a:p>
        </p:txBody>
      </p:sp>
      <p:sp>
        <p:nvSpPr>
          <p:cNvPr id="929" name="…"/>
          <p:cNvSpPr/>
          <p:nvPr/>
        </p:nvSpPr>
        <p:spPr>
          <a:xfrm>
            <a:off x="5536089" y="4538371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sz="1700"/>
            </a:lvl1pPr>
          </a:lstStyle>
          <a:p>
            <a:pPr/>
            <a:r>
              <a:t>…</a:t>
            </a:r>
          </a:p>
        </p:txBody>
      </p:sp>
      <p:sp>
        <p:nvSpPr>
          <p:cNvPr id="930" name="N"/>
          <p:cNvSpPr/>
          <p:nvPr/>
        </p:nvSpPr>
        <p:spPr>
          <a:xfrm>
            <a:off x="5536089" y="4882288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N</a:t>
            </a:r>
          </a:p>
        </p:txBody>
      </p:sp>
      <p:sp>
        <p:nvSpPr>
          <p:cNvPr id="931" name="T"/>
          <p:cNvSpPr txBox="1"/>
          <p:nvPr/>
        </p:nvSpPr>
        <p:spPr>
          <a:xfrm>
            <a:off x="5677318" y="1954162"/>
            <a:ext cx="231892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100"/>
            </a:lvl1pPr>
          </a:lstStyle>
          <a:p>
            <a:pPr/>
            <a:r>
              <a:t>T</a:t>
            </a:r>
          </a:p>
        </p:txBody>
      </p:sp>
      <p:sp>
        <p:nvSpPr>
          <p:cNvPr id="932" name="Tabela de Espalhament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Tabela de Espalhamento</a:t>
            </a:r>
          </a:p>
        </p:txBody>
      </p:sp>
      <p:sp>
        <p:nvSpPr>
          <p:cNvPr id="933" name="Oval"/>
          <p:cNvSpPr/>
          <p:nvPr/>
        </p:nvSpPr>
        <p:spPr>
          <a:xfrm>
            <a:off x="954058" y="2333525"/>
            <a:ext cx="2255063" cy="2190950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34" name="Oval"/>
          <p:cNvSpPr/>
          <p:nvPr/>
        </p:nvSpPr>
        <p:spPr>
          <a:xfrm>
            <a:off x="1617009" y="3037603"/>
            <a:ext cx="1378540" cy="12622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35" name="k1"/>
          <p:cNvSpPr txBox="1"/>
          <p:nvPr/>
        </p:nvSpPr>
        <p:spPr>
          <a:xfrm>
            <a:off x="2047096" y="3155961"/>
            <a:ext cx="33039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k1</a:t>
            </a:r>
          </a:p>
        </p:txBody>
      </p:sp>
      <p:sp>
        <p:nvSpPr>
          <p:cNvPr id="936" name="k2"/>
          <p:cNvSpPr txBox="1"/>
          <p:nvPr/>
        </p:nvSpPr>
        <p:spPr>
          <a:xfrm>
            <a:off x="1916391" y="3748274"/>
            <a:ext cx="33039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k2</a:t>
            </a:r>
          </a:p>
        </p:txBody>
      </p:sp>
      <p:sp>
        <p:nvSpPr>
          <p:cNvPr id="937" name="k3"/>
          <p:cNvSpPr txBox="1"/>
          <p:nvPr/>
        </p:nvSpPr>
        <p:spPr>
          <a:xfrm>
            <a:off x="2432461" y="3262629"/>
            <a:ext cx="33039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k3</a:t>
            </a:r>
          </a:p>
        </p:txBody>
      </p:sp>
      <p:sp>
        <p:nvSpPr>
          <p:cNvPr id="938" name="k4"/>
          <p:cNvSpPr txBox="1"/>
          <p:nvPr/>
        </p:nvSpPr>
        <p:spPr>
          <a:xfrm>
            <a:off x="2432461" y="3649233"/>
            <a:ext cx="33039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k4</a:t>
            </a:r>
          </a:p>
        </p:txBody>
      </p:sp>
      <p:sp>
        <p:nvSpPr>
          <p:cNvPr id="939" name="U"/>
          <p:cNvSpPr txBox="1"/>
          <p:nvPr/>
        </p:nvSpPr>
        <p:spPr>
          <a:xfrm>
            <a:off x="1363770" y="2073343"/>
            <a:ext cx="24924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U</a:t>
            </a:r>
          </a:p>
        </p:txBody>
      </p:sp>
      <p:sp>
        <p:nvSpPr>
          <p:cNvPr id="940" name="K"/>
          <p:cNvSpPr txBox="1"/>
          <p:nvPr/>
        </p:nvSpPr>
        <p:spPr>
          <a:xfrm>
            <a:off x="1363770" y="3057645"/>
            <a:ext cx="24924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K</a:t>
            </a:r>
          </a:p>
        </p:txBody>
      </p:sp>
      <p:sp>
        <p:nvSpPr>
          <p:cNvPr id="941" name="Line"/>
          <p:cNvSpPr/>
          <p:nvPr/>
        </p:nvSpPr>
        <p:spPr>
          <a:xfrm>
            <a:off x="2328284" y="3320943"/>
            <a:ext cx="2986950" cy="1"/>
          </a:xfrm>
          <a:prstGeom prst="line">
            <a:avLst/>
          </a:prstGeom>
          <a:ln w="2540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42" name="Line"/>
          <p:cNvSpPr/>
          <p:nvPr/>
        </p:nvSpPr>
        <p:spPr>
          <a:xfrm>
            <a:off x="2328284" y="3914644"/>
            <a:ext cx="2987675" cy="170172"/>
          </a:xfrm>
          <a:prstGeom prst="line">
            <a:avLst/>
          </a:prstGeom>
          <a:ln w="2540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43" name="Line"/>
          <p:cNvSpPr/>
          <p:nvPr/>
        </p:nvSpPr>
        <p:spPr>
          <a:xfrm>
            <a:off x="2710520" y="3409857"/>
            <a:ext cx="2604714" cy="1621825"/>
          </a:xfrm>
          <a:prstGeom prst="line">
            <a:avLst/>
          </a:prstGeom>
          <a:ln w="2540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946" name="Text"/>
          <p:cNvSpPr txBox="1"/>
          <p:nvPr/>
        </p:nvSpPr>
        <p:spPr>
          <a:xfrm>
            <a:off x="8301656" y="6302611"/>
            <a:ext cx="53340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>
              <a:defRPr b="1"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947" name="Rectangle"/>
          <p:cNvSpPr/>
          <p:nvPr/>
        </p:nvSpPr>
        <p:spPr>
          <a:xfrm>
            <a:off x="6040025" y="2436268"/>
            <a:ext cx="1270001" cy="351791"/>
          </a:xfrm>
          <a:prstGeom prst="rect">
            <a:avLst/>
          </a:prstGeom>
          <a:solidFill>
            <a:srgbClr val="A79F9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sz="1700"/>
            </a:pPr>
          </a:p>
        </p:txBody>
      </p:sp>
      <p:sp>
        <p:nvSpPr>
          <p:cNvPr id="948" name="Rectangle"/>
          <p:cNvSpPr/>
          <p:nvPr/>
        </p:nvSpPr>
        <p:spPr>
          <a:xfrm>
            <a:off x="6040025" y="2783740"/>
            <a:ext cx="1270001" cy="369571"/>
          </a:xfrm>
          <a:prstGeom prst="rect">
            <a:avLst/>
          </a:prstGeom>
          <a:solidFill>
            <a:srgbClr val="A79F9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>
              <a:defRPr sz="1700"/>
            </a:pPr>
          </a:p>
        </p:txBody>
      </p:sp>
      <p:sp>
        <p:nvSpPr>
          <p:cNvPr id="949" name="h(k1)"/>
          <p:cNvSpPr/>
          <p:nvPr/>
        </p:nvSpPr>
        <p:spPr>
          <a:xfrm>
            <a:off x="6040025" y="3140356"/>
            <a:ext cx="1270001" cy="351791"/>
          </a:xfrm>
          <a:prstGeom prst="rect">
            <a:avLst/>
          </a:prstGeom>
          <a:solidFill>
            <a:srgbClr val="D6D6D6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h(k1)</a:t>
            </a:r>
          </a:p>
        </p:txBody>
      </p:sp>
      <p:sp>
        <p:nvSpPr>
          <p:cNvPr id="950" name="Rectangle"/>
          <p:cNvSpPr/>
          <p:nvPr/>
        </p:nvSpPr>
        <p:spPr>
          <a:xfrm>
            <a:off x="6040025" y="3492844"/>
            <a:ext cx="1270001" cy="351791"/>
          </a:xfrm>
          <a:prstGeom prst="rect">
            <a:avLst/>
          </a:prstGeom>
          <a:solidFill>
            <a:srgbClr val="A79F9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sz="1700"/>
            </a:pPr>
          </a:p>
        </p:txBody>
      </p:sp>
      <p:sp>
        <p:nvSpPr>
          <p:cNvPr id="951" name="h(k2) = h(k4)"/>
          <p:cNvSpPr/>
          <p:nvPr/>
        </p:nvSpPr>
        <p:spPr>
          <a:xfrm>
            <a:off x="6040025" y="3844444"/>
            <a:ext cx="1270001" cy="351791"/>
          </a:xfrm>
          <a:prstGeom prst="rect">
            <a:avLst/>
          </a:prstGeom>
          <a:solidFill>
            <a:srgbClr val="DDDDDD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h(k2) = h(k4)</a:t>
            </a:r>
          </a:p>
        </p:txBody>
      </p:sp>
      <p:sp>
        <p:nvSpPr>
          <p:cNvPr id="952" name="Rectangle"/>
          <p:cNvSpPr/>
          <p:nvPr/>
        </p:nvSpPr>
        <p:spPr>
          <a:xfrm>
            <a:off x="6040025" y="4189248"/>
            <a:ext cx="1270001" cy="351791"/>
          </a:xfrm>
          <a:prstGeom prst="rect">
            <a:avLst/>
          </a:prstGeom>
          <a:solidFill>
            <a:srgbClr val="A79F9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>
              <a:defRPr sz="1700"/>
            </a:pPr>
          </a:p>
        </p:txBody>
      </p:sp>
      <p:sp>
        <p:nvSpPr>
          <p:cNvPr id="953" name="Rectangle"/>
          <p:cNvSpPr/>
          <p:nvPr/>
        </p:nvSpPr>
        <p:spPr>
          <a:xfrm>
            <a:off x="6040025" y="4535832"/>
            <a:ext cx="1270001" cy="351791"/>
          </a:xfrm>
          <a:prstGeom prst="rect">
            <a:avLst/>
          </a:prstGeom>
          <a:solidFill>
            <a:srgbClr val="A79F9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>
              <a:defRPr sz="1700"/>
            </a:pPr>
          </a:p>
        </p:txBody>
      </p:sp>
      <p:sp>
        <p:nvSpPr>
          <p:cNvPr id="954" name="h(k3)"/>
          <p:cNvSpPr/>
          <p:nvPr/>
        </p:nvSpPr>
        <p:spPr>
          <a:xfrm>
            <a:off x="6040025" y="4879748"/>
            <a:ext cx="1270001" cy="351791"/>
          </a:xfrm>
          <a:prstGeom prst="rect">
            <a:avLst/>
          </a:prstGeom>
          <a:solidFill>
            <a:srgbClr val="DDDDDD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h(k3)</a:t>
            </a:r>
          </a:p>
        </p:txBody>
      </p:sp>
      <p:sp>
        <p:nvSpPr>
          <p:cNvPr id="955" name="0"/>
          <p:cNvSpPr/>
          <p:nvPr/>
        </p:nvSpPr>
        <p:spPr>
          <a:xfrm>
            <a:off x="5536089" y="2426108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0</a:t>
            </a:r>
          </a:p>
        </p:txBody>
      </p:sp>
      <p:sp>
        <p:nvSpPr>
          <p:cNvPr id="956" name="1"/>
          <p:cNvSpPr/>
          <p:nvPr/>
        </p:nvSpPr>
        <p:spPr>
          <a:xfrm>
            <a:off x="5536089" y="2786280"/>
            <a:ext cx="514351" cy="37211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1</a:t>
            </a:r>
          </a:p>
        </p:txBody>
      </p:sp>
      <p:sp>
        <p:nvSpPr>
          <p:cNvPr id="957" name="2"/>
          <p:cNvSpPr/>
          <p:nvPr/>
        </p:nvSpPr>
        <p:spPr>
          <a:xfrm>
            <a:off x="5536089" y="3149976"/>
            <a:ext cx="514351" cy="34471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2</a:t>
            </a:r>
          </a:p>
        </p:txBody>
      </p:sp>
      <p:sp>
        <p:nvSpPr>
          <p:cNvPr id="958" name="3"/>
          <p:cNvSpPr/>
          <p:nvPr/>
        </p:nvSpPr>
        <p:spPr>
          <a:xfrm>
            <a:off x="5536089" y="3495384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3</a:t>
            </a:r>
          </a:p>
        </p:txBody>
      </p:sp>
      <p:sp>
        <p:nvSpPr>
          <p:cNvPr id="959" name="4"/>
          <p:cNvSpPr/>
          <p:nvPr/>
        </p:nvSpPr>
        <p:spPr>
          <a:xfrm>
            <a:off x="5536089" y="3846984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4</a:t>
            </a:r>
          </a:p>
        </p:txBody>
      </p:sp>
      <p:sp>
        <p:nvSpPr>
          <p:cNvPr id="960" name="5"/>
          <p:cNvSpPr/>
          <p:nvPr/>
        </p:nvSpPr>
        <p:spPr>
          <a:xfrm>
            <a:off x="5536089" y="4191788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5</a:t>
            </a:r>
          </a:p>
        </p:txBody>
      </p:sp>
      <p:sp>
        <p:nvSpPr>
          <p:cNvPr id="961" name="…"/>
          <p:cNvSpPr/>
          <p:nvPr/>
        </p:nvSpPr>
        <p:spPr>
          <a:xfrm>
            <a:off x="5536089" y="4538371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sz="1700"/>
            </a:lvl1pPr>
          </a:lstStyle>
          <a:p>
            <a:pPr/>
            <a:r>
              <a:t>…</a:t>
            </a:r>
          </a:p>
        </p:txBody>
      </p:sp>
      <p:sp>
        <p:nvSpPr>
          <p:cNvPr id="962" name="N"/>
          <p:cNvSpPr/>
          <p:nvPr/>
        </p:nvSpPr>
        <p:spPr>
          <a:xfrm>
            <a:off x="5536089" y="4882288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N</a:t>
            </a:r>
          </a:p>
        </p:txBody>
      </p:sp>
      <p:sp>
        <p:nvSpPr>
          <p:cNvPr id="963" name="T"/>
          <p:cNvSpPr txBox="1"/>
          <p:nvPr/>
        </p:nvSpPr>
        <p:spPr>
          <a:xfrm>
            <a:off x="5677318" y="1954162"/>
            <a:ext cx="231892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100"/>
            </a:lvl1pPr>
          </a:lstStyle>
          <a:p>
            <a:pPr/>
            <a:r>
              <a:t>T</a:t>
            </a:r>
          </a:p>
        </p:txBody>
      </p:sp>
      <p:sp>
        <p:nvSpPr>
          <p:cNvPr id="964" name="Tabela de Espalhament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Tabela de Espalhamento</a:t>
            </a:r>
          </a:p>
        </p:txBody>
      </p:sp>
      <p:sp>
        <p:nvSpPr>
          <p:cNvPr id="965" name="Oval"/>
          <p:cNvSpPr/>
          <p:nvPr/>
        </p:nvSpPr>
        <p:spPr>
          <a:xfrm>
            <a:off x="954058" y="2333525"/>
            <a:ext cx="2255063" cy="2190950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66" name="Oval"/>
          <p:cNvSpPr/>
          <p:nvPr/>
        </p:nvSpPr>
        <p:spPr>
          <a:xfrm>
            <a:off x="1617009" y="3037603"/>
            <a:ext cx="1378540" cy="12622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67" name="k1"/>
          <p:cNvSpPr txBox="1"/>
          <p:nvPr/>
        </p:nvSpPr>
        <p:spPr>
          <a:xfrm>
            <a:off x="2047096" y="3155961"/>
            <a:ext cx="33039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k1</a:t>
            </a:r>
          </a:p>
        </p:txBody>
      </p:sp>
      <p:sp>
        <p:nvSpPr>
          <p:cNvPr id="968" name="k2"/>
          <p:cNvSpPr txBox="1"/>
          <p:nvPr/>
        </p:nvSpPr>
        <p:spPr>
          <a:xfrm>
            <a:off x="1916391" y="3748274"/>
            <a:ext cx="33039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k2</a:t>
            </a:r>
          </a:p>
        </p:txBody>
      </p:sp>
      <p:sp>
        <p:nvSpPr>
          <p:cNvPr id="969" name="k3"/>
          <p:cNvSpPr txBox="1"/>
          <p:nvPr/>
        </p:nvSpPr>
        <p:spPr>
          <a:xfrm>
            <a:off x="2432461" y="3262629"/>
            <a:ext cx="33039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k3</a:t>
            </a:r>
          </a:p>
        </p:txBody>
      </p:sp>
      <p:sp>
        <p:nvSpPr>
          <p:cNvPr id="970" name="k4"/>
          <p:cNvSpPr txBox="1"/>
          <p:nvPr/>
        </p:nvSpPr>
        <p:spPr>
          <a:xfrm>
            <a:off x="2432461" y="3649233"/>
            <a:ext cx="33039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k4</a:t>
            </a:r>
          </a:p>
        </p:txBody>
      </p:sp>
      <p:sp>
        <p:nvSpPr>
          <p:cNvPr id="971" name="U"/>
          <p:cNvSpPr txBox="1"/>
          <p:nvPr/>
        </p:nvSpPr>
        <p:spPr>
          <a:xfrm>
            <a:off x="1363770" y="2073343"/>
            <a:ext cx="24924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U</a:t>
            </a:r>
          </a:p>
        </p:txBody>
      </p:sp>
      <p:sp>
        <p:nvSpPr>
          <p:cNvPr id="972" name="K"/>
          <p:cNvSpPr txBox="1"/>
          <p:nvPr/>
        </p:nvSpPr>
        <p:spPr>
          <a:xfrm>
            <a:off x="1363770" y="3057645"/>
            <a:ext cx="24924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K</a:t>
            </a:r>
          </a:p>
        </p:txBody>
      </p:sp>
      <p:sp>
        <p:nvSpPr>
          <p:cNvPr id="973" name="Line"/>
          <p:cNvSpPr/>
          <p:nvPr/>
        </p:nvSpPr>
        <p:spPr>
          <a:xfrm>
            <a:off x="2328284" y="3320943"/>
            <a:ext cx="2986950" cy="1"/>
          </a:xfrm>
          <a:prstGeom prst="line">
            <a:avLst/>
          </a:prstGeom>
          <a:ln w="2540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74" name="Line"/>
          <p:cNvSpPr/>
          <p:nvPr/>
        </p:nvSpPr>
        <p:spPr>
          <a:xfrm>
            <a:off x="2328284" y="3914644"/>
            <a:ext cx="2987675" cy="170172"/>
          </a:xfrm>
          <a:prstGeom prst="line">
            <a:avLst/>
          </a:prstGeom>
          <a:ln w="2540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75" name="Line"/>
          <p:cNvSpPr/>
          <p:nvPr/>
        </p:nvSpPr>
        <p:spPr>
          <a:xfrm>
            <a:off x="2710520" y="3409857"/>
            <a:ext cx="2604714" cy="1621825"/>
          </a:xfrm>
          <a:prstGeom prst="line">
            <a:avLst/>
          </a:prstGeom>
          <a:ln w="2540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76" name="Line"/>
          <p:cNvSpPr/>
          <p:nvPr/>
        </p:nvSpPr>
        <p:spPr>
          <a:xfrm>
            <a:off x="2772368" y="3846582"/>
            <a:ext cx="2475326" cy="184037"/>
          </a:xfrm>
          <a:prstGeom prst="line">
            <a:avLst/>
          </a:prstGeom>
          <a:ln w="2540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979" name="Text"/>
          <p:cNvSpPr txBox="1"/>
          <p:nvPr/>
        </p:nvSpPr>
        <p:spPr>
          <a:xfrm>
            <a:off x="8301656" y="6302611"/>
            <a:ext cx="53340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>
              <a:defRPr b="1"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980" name="Rectangle"/>
          <p:cNvSpPr/>
          <p:nvPr/>
        </p:nvSpPr>
        <p:spPr>
          <a:xfrm>
            <a:off x="6040025" y="2436268"/>
            <a:ext cx="1270001" cy="351791"/>
          </a:xfrm>
          <a:prstGeom prst="rect">
            <a:avLst/>
          </a:prstGeom>
          <a:solidFill>
            <a:srgbClr val="A79F9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sz="1700"/>
            </a:pPr>
          </a:p>
        </p:txBody>
      </p:sp>
      <p:sp>
        <p:nvSpPr>
          <p:cNvPr id="981" name="Rectangle"/>
          <p:cNvSpPr/>
          <p:nvPr/>
        </p:nvSpPr>
        <p:spPr>
          <a:xfrm>
            <a:off x="6040025" y="2783740"/>
            <a:ext cx="1270001" cy="369571"/>
          </a:xfrm>
          <a:prstGeom prst="rect">
            <a:avLst/>
          </a:prstGeom>
          <a:solidFill>
            <a:srgbClr val="A79F9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>
              <a:defRPr sz="1700"/>
            </a:pPr>
          </a:p>
        </p:txBody>
      </p:sp>
      <p:sp>
        <p:nvSpPr>
          <p:cNvPr id="982" name="h(k1)"/>
          <p:cNvSpPr/>
          <p:nvPr/>
        </p:nvSpPr>
        <p:spPr>
          <a:xfrm>
            <a:off x="6040025" y="3140356"/>
            <a:ext cx="1270001" cy="351791"/>
          </a:xfrm>
          <a:prstGeom prst="rect">
            <a:avLst/>
          </a:prstGeom>
          <a:solidFill>
            <a:srgbClr val="D6D6D6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h(k1)</a:t>
            </a:r>
          </a:p>
        </p:txBody>
      </p:sp>
      <p:sp>
        <p:nvSpPr>
          <p:cNvPr id="983" name="Rectangle"/>
          <p:cNvSpPr/>
          <p:nvPr/>
        </p:nvSpPr>
        <p:spPr>
          <a:xfrm>
            <a:off x="6040025" y="3492844"/>
            <a:ext cx="1270001" cy="351791"/>
          </a:xfrm>
          <a:prstGeom prst="rect">
            <a:avLst/>
          </a:prstGeom>
          <a:solidFill>
            <a:srgbClr val="A79F9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sz="1700"/>
            </a:pPr>
          </a:p>
        </p:txBody>
      </p:sp>
      <p:sp>
        <p:nvSpPr>
          <p:cNvPr id="984" name="h(k2) = h(k4)"/>
          <p:cNvSpPr/>
          <p:nvPr/>
        </p:nvSpPr>
        <p:spPr>
          <a:xfrm>
            <a:off x="6040025" y="3844444"/>
            <a:ext cx="1270001" cy="351791"/>
          </a:xfrm>
          <a:prstGeom prst="rect">
            <a:avLst/>
          </a:prstGeom>
          <a:solidFill>
            <a:srgbClr val="FFC1B6"/>
          </a:solidFill>
          <a:ln w="19050">
            <a:solidFill>
              <a:srgbClr val="FF26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>
                <a:solidFill>
                  <a:srgbClr val="FF2600"/>
                </a:solidFill>
              </a:defRPr>
            </a:lvl1pPr>
          </a:lstStyle>
          <a:p>
            <a:pPr/>
            <a:r>
              <a:t>h(k2) = h(k4)</a:t>
            </a:r>
          </a:p>
        </p:txBody>
      </p:sp>
      <p:sp>
        <p:nvSpPr>
          <p:cNvPr id="985" name="Rectangle"/>
          <p:cNvSpPr/>
          <p:nvPr/>
        </p:nvSpPr>
        <p:spPr>
          <a:xfrm>
            <a:off x="6040025" y="4189248"/>
            <a:ext cx="1270001" cy="351791"/>
          </a:xfrm>
          <a:prstGeom prst="rect">
            <a:avLst/>
          </a:prstGeom>
          <a:solidFill>
            <a:srgbClr val="A79F9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>
              <a:defRPr sz="1700"/>
            </a:pPr>
          </a:p>
        </p:txBody>
      </p:sp>
      <p:sp>
        <p:nvSpPr>
          <p:cNvPr id="986" name="Rectangle"/>
          <p:cNvSpPr/>
          <p:nvPr/>
        </p:nvSpPr>
        <p:spPr>
          <a:xfrm>
            <a:off x="6040025" y="4535832"/>
            <a:ext cx="1270001" cy="351791"/>
          </a:xfrm>
          <a:prstGeom prst="rect">
            <a:avLst/>
          </a:prstGeom>
          <a:solidFill>
            <a:srgbClr val="A79F9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>
              <a:defRPr sz="1700"/>
            </a:pPr>
          </a:p>
        </p:txBody>
      </p:sp>
      <p:sp>
        <p:nvSpPr>
          <p:cNvPr id="987" name="h(k3)"/>
          <p:cNvSpPr/>
          <p:nvPr/>
        </p:nvSpPr>
        <p:spPr>
          <a:xfrm>
            <a:off x="6040025" y="4879748"/>
            <a:ext cx="1270001" cy="351791"/>
          </a:xfrm>
          <a:prstGeom prst="rect">
            <a:avLst/>
          </a:prstGeom>
          <a:solidFill>
            <a:srgbClr val="DDDDDD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h(k3)</a:t>
            </a:r>
          </a:p>
        </p:txBody>
      </p:sp>
      <p:sp>
        <p:nvSpPr>
          <p:cNvPr id="988" name="0"/>
          <p:cNvSpPr/>
          <p:nvPr/>
        </p:nvSpPr>
        <p:spPr>
          <a:xfrm>
            <a:off x="5536089" y="2426108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0</a:t>
            </a:r>
          </a:p>
        </p:txBody>
      </p:sp>
      <p:sp>
        <p:nvSpPr>
          <p:cNvPr id="989" name="1"/>
          <p:cNvSpPr/>
          <p:nvPr/>
        </p:nvSpPr>
        <p:spPr>
          <a:xfrm>
            <a:off x="5536089" y="2786280"/>
            <a:ext cx="514351" cy="37211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1</a:t>
            </a:r>
          </a:p>
        </p:txBody>
      </p:sp>
      <p:sp>
        <p:nvSpPr>
          <p:cNvPr id="990" name="2"/>
          <p:cNvSpPr/>
          <p:nvPr/>
        </p:nvSpPr>
        <p:spPr>
          <a:xfrm>
            <a:off x="5536089" y="3149976"/>
            <a:ext cx="514351" cy="34471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2</a:t>
            </a:r>
          </a:p>
        </p:txBody>
      </p:sp>
      <p:sp>
        <p:nvSpPr>
          <p:cNvPr id="991" name="3"/>
          <p:cNvSpPr/>
          <p:nvPr/>
        </p:nvSpPr>
        <p:spPr>
          <a:xfrm>
            <a:off x="5536089" y="3495384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3</a:t>
            </a:r>
          </a:p>
        </p:txBody>
      </p:sp>
      <p:sp>
        <p:nvSpPr>
          <p:cNvPr id="992" name="4"/>
          <p:cNvSpPr/>
          <p:nvPr/>
        </p:nvSpPr>
        <p:spPr>
          <a:xfrm>
            <a:off x="5536089" y="3846984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4</a:t>
            </a:r>
          </a:p>
        </p:txBody>
      </p:sp>
      <p:sp>
        <p:nvSpPr>
          <p:cNvPr id="993" name="5"/>
          <p:cNvSpPr/>
          <p:nvPr/>
        </p:nvSpPr>
        <p:spPr>
          <a:xfrm>
            <a:off x="5536089" y="4191788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5</a:t>
            </a:r>
          </a:p>
        </p:txBody>
      </p:sp>
      <p:sp>
        <p:nvSpPr>
          <p:cNvPr id="994" name="…"/>
          <p:cNvSpPr/>
          <p:nvPr/>
        </p:nvSpPr>
        <p:spPr>
          <a:xfrm>
            <a:off x="5536089" y="4538371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sz="1700"/>
            </a:lvl1pPr>
          </a:lstStyle>
          <a:p>
            <a:pPr/>
            <a:r>
              <a:t>…</a:t>
            </a:r>
          </a:p>
        </p:txBody>
      </p:sp>
      <p:sp>
        <p:nvSpPr>
          <p:cNvPr id="995" name="N"/>
          <p:cNvSpPr/>
          <p:nvPr/>
        </p:nvSpPr>
        <p:spPr>
          <a:xfrm>
            <a:off x="5536089" y="4882288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N</a:t>
            </a:r>
          </a:p>
        </p:txBody>
      </p:sp>
      <p:sp>
        <p:nvSpPr>
          <p:cNvPr id="996" name="T"/>
          <p:cNvSpPr txBox="1"/>
          <p:nvPr/>
        </p:nvSpPr>
        <p:spPr>
          <a:xfrm>
            <a:off x="5677318" y="1954162"/>
            <a:ext cx="231892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100"/>
            </a:lvl1pPr>
          </a:lstStyle>
          <a:p>
            <a:pPr/>
            <a:r>
              <a:t>T</a:t>
            </a:r>
          </a:p>
        </p:txBody>
      </p:sp>
      <p:sp>
        <p:nvSpPr>
          <p:cNvPr id="997" name="Tabela de Espalhament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Tabela de Espalhamento</a:t>
            </a:r>
          </a:p>
        </p:txBody>
      </p:sp>
      <p:sp>
        <p:nvSpPr>
          <p:cNvPr id="998" name="Oval"/>
          <p:cNvSpPr/>
          <p:nvPr/>
        </p:nvSpPr>
        <p:spPr>
          <a:xfrm>
            <a:off x="954058" y="2333525"/>
            <a:ext cx="2255063" cy="2190950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99" name="Oval"/>
          <p:cNvSpPr/>
          <p:nvPr/>
        </p:nvSpPr>
        <p:spPr>
          <a:xfrm>
            <a:off x="1617009" y="3037603"/>
            <a:ext cx="1378540" cy="12622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00" name="k1"/>
          <p:cNvSpPr txBox="1"/>
          <p:nvPr/>
        </p:nvSpPr>
        <p:spPr>
          <a:xfrm>
            <a:off x="2047096" y="3155961"/>
            <a:ext cx="33039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k1</a:t>
            </a:r>
          </a:p>
        </p:txBody>
      </p:sp>
      <p:sp>
        <p:nvSpPr>
          <p:cNvPr id="1001" name="k2"/>
          <p:cNvSpPr txBox="1"/>
          <p:nvPr/>
        </p:nvSpPr>
        <p:spPr>
          <a:xfrm>
            <a:off x="1916391" y="3748274"/>
            <a:ext cx="33039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k2</a:t>
            </a:r>
          </a:p>
        </p:txBody>
      </p:sp>
      <p:sp>
        <p:nvSpPr>
          <p:cNvPr id="1002" name="k3"/>
          <p:cNvSpPr txBox="1"/>
          <p:nvPr/>
        </p:nvSpPr>
        <p:spPr>
          <a:xfrm>
            <a:off x="2432461" y="3262629"/>
            <a:ext cx="33039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k3</a:t>
            </a:r>
          </a:p>
        </p:txBody>
      </p:sp>
      <p:sp>
        <p:nvSpPr>
          <p:cNvPr id="1003" name="k4"/>
          <p:cNvSpPr txBox="1"/>
          <p:nvPr/>
        </p:nvSpPr>
        <p:spPr>
          <a:xfrm>
            <a:off x="2432461" y="3649233"/>
            <a:ext cx="33039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k4</a:t>
            </a:r>
          </a:p>
        </p:txBody>
      </p:sp>
      <p:sp>
        <p:nvSpPr>
          <p:cNvPr id="1004" name="U"/>
          <p:cNvSpPr txBox="1"/>
          <p:nvPr/>
        </p:nvSpPr>
        <p:spPr>
          <a:xfrm>
            <a:off x="1363770" y="2073343"/>
            <a:ext cx="24924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U</a:t>
            </a:r>
          </a:p>
        </p:txBody>
      </p:sp>
      <p:sp>
        <p:nvSpPr>
          <p:cNvPr id="1005" name="K"/>
          <p:cNvSpPr txBox="1"/>
          <p:nvPr/>
        </p:nvSpPr>
        <p:spPr>
          <a:xfrm>
            <a:off x="1363770" y="3057645"/>
            <a:ext cx="24924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K</a:t>
            </a:r>
          </a:p>
        </p:txBody>
      </p:sp>
      <p:sp>
        <p:nvSpPr>
          <p:cNvPr id="1006" name="Line"/>
          <p:cNvSpPr/>
          <p:nvPr/>
        </p:nvSpPr>
        <p:spPr>
          <a:xfrm>
            <a:off x="2328284" y="3320943"/>
            <a:ext cx="2986950" cy="1"/>
          </a:xfrm>
          <a:prstGeom prst="line">
            <a:avLst/>
          </a:prstGeom>
          <a:ln w="2540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07" name="Line"/>
          <p:cNvSpPr/>
          <p:nvPr/>
        </p:nvSpPr>
        <p:spPr>
          <a:xfrm>
            <a:off x="2328284" y="3914644"/>
            <a:ext cx="2987675" cy="170172"/>
          </a:xfrm>
          <a:prstGeom prst="line">
            <a:avLst/>
          </a:prstGeom>
          <a:ln w="2540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08" name="Line"/>
          <p:cNvSpPr/>
          <p:nvPr/>
        </p:nvSpPr>
        <p:spPr>
          <a:xfrm>
            <a:off x="2710520" y="3409857"/>
            <a:ext cx="2604714" cy="1621825"/>
          </a:xfrm>
          <a:prstGeom prst="line">
            <a:avLst/>
          </a:prstGeom>
          <a:ln w="2540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09" name="Line"/>
          <p:cNvSpPr/>
          <p:nvPr/>
        </p:nvSpPr>
        <p:spPr>
          <a:xfrm>
            <a:off x="2772368" y="3846582"/>
            <a:ext cx="2475326" cy="184037"/>
          </a:xfrm>
          <a:prstGeom prst="line">
            <a:avLst/>
          </a:prstGeom>
          <a:ln w="2540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10" name="colisão"/>
          <p:cNvSpPr txBox="1"/>
          <p:nvPr/>
        </p:nvSpPr>
        <p:spPr>
          <a:xfrm>
            <a:off x="7423294" y="3853969"/>
            <a:ext cx="77610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colisão</a:t>
            </a:r>
          </a:p>
        </p:txBody>
      </p:sp>
      <p:sp>
        <p:nvSpPr>
          <p:cNvPr id="1011" name="Colisão: duas ou mais chaves mapeadas para a mesma posição"/>
          <p:cNvSpPr txBox="1"/>
          <p:nvPr/>
        </p:nvSpPr>
        <p:spPr>
          <a:xfrm>
            <a:off x="1919153" y="5648852"/>
            <a:ext cx="5540390" cy="701041"/>
          </a:xfrm>
          <a:prstGeom prst="rect">
            <a:avLst/>
          </a:prstGeom>
          <a:solidFill>
            <a:srgbClr val="FFFB00"/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100"/>
            </a:pPr>
            <a:r>
              <a:rPr b="1"/>
              <a:t>Colisão</a:t>
            </a:r>
            <a:r>
              <a:t>: duas ou mais chaves mapeadas para a mesma posição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014" name="Text"/>
          <p:cNvSpPr txBox="1"/>
          <p:nvPr/>
        </p:nvSpPr>
        <p:spPr>
          <a:xfrm>
            <a:off x="8301656" y="6302611"/>
            <a:ext cx="53340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>
              <a:defRPr b="1"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015" name="Rectangle"/>
          <p:cNvSpPr/>
          <p:nvPr/>
        </p:nvSpPr>
        <p:spPr>
          <a:xfrm>
            <a:off x="6040025" y="2436268"/>
            <a:ext cx="1270001" cy="351791"/>
          </a:xfrm>
          <a:prstGeom prst="rect">
            <a:avLst/>
          </a:prstGeom>
          <a:solidFill>
            <a:srgbClr val="A79F9F">
              <a:alpha val="21818"/>
            </a:srgbClr>
          </a:solidFill>
          <a:ln w="19050">
            <a:solidFill>
              <a:srgbClr val="000000">
                <a:alpha val="21818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 sz="1700"/>
            </a:pPr>
          </a:p>
        </p:txBody>
      </p:sp>
      <p:sp>
        <p:nvSpPr>
          <p:cNvPr id="1016" name="Rectangle"/>
          <p:cNvSpPr/>
          <p:nvPr/>
        </p:nvSpPr>
        <p:spPr>
          <a:xfrm>
            <a:off x="6040025" y="2783740"/>
            <a:ext cx="1270001" cy="369571"/>
          </a:xfrm>
          <a:prstGeom prst="rect">
            <a:avLst/>
          </a:prstGeom>
          <a:solidFill>
            <a:srgbClr val="A79F9F">
              <a:alpha val="21818"/>
            </a:srgbClr>
          </a:solidFill>
          <a:ln w="19050">
            <a:solidFill>
              <a:srgbClr val="000000">
                <a:alpha val="21818"/>
              </a:srgbClr>
            </a:solidFill>
            <a:bevel/>
          </a:ln>
        </p:spPr>
        <p:txBody>
          <a:bodyPr lIns="45719" rIns="45719" anchor="ctr"/>
          <a:lstStyle/>
          <a:p>
            <a:pPr>
              <a:defRPr sz="1700"/>
            </a:pPr>
          </a:p>
        </p:txBody>
      </p:sp>
      <p:sp>
        <p:nvSpPr>
          <p:cNvPr id="1017" name="h(k1)"/>
          <p:cNvSpPr/>
          <p:nvPr/>
        </p:nvSpPr>
        <p:spPr>
          <a:xfrm>
            <a:off x="6040025" y="3140356"/>
            <a:ext cx="1270001" cy="351791"/>
          </a:xfrm>
          <a:prstGeom prst="rect">
            <a:avLst/>
          </a:prstGeom>
          <a:solidFill>
            <a:srgbClr val="D6D6D6">
              <a:alpha val="21818"/>
            </a:srgbClr>
          </a:solidFill>
          <a:ln w="19050">
            <a:solidFill>
              <a:srgbClr val="000000">
                <a:alpha val="21818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h(k1)</a:t>
            </a:r>
          </a:p>
        </p:txBody>
      </p:sp>
      <p:sp>
        <p:nvSpPr>
          <p:cNvPr id="1018" name="Rectangle"/>
          <p:cNvSpPr/>
          <p:nvPr/>
        </p:nvSpPr>
        <p:spPr>
          <a:xfrm>
            <a:off x="6040025" y="3492844"/>
            <a:ext cx="1270001" cy="351791"/>
          </a:xfrm>
          <a:prstGeom prst="rect">
            <a:avLst/>
          </a:prstGeom>
          <a:solidFill>
            <a:srgbClr val="A79F9F">
              <a:alpha val="21818"/>
            </a:srgbClr>
          </a:solidFill>
          <a:ln w="19050">
            <a:solidFill>
              <a:srgbClr val="000000">
                <a:alpha val="21818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 sz="1700"/>
            </a:pPr>
          </a:p>
        </p:txBody>
      </p:sp>
      <p:sp>
        <p:nvSpPr>
          <p:cNvPr id="1019" name="h(k2) = h(k4)"/>
          <p:cNvSpPr/>
          <p:nvPr/>
        </p:nvSpPr>
        <p:spPr>
          <a:xfrm>
            <a:off x="6040025" y="3844444"/>
            <a:ext cx="1270001" cy="351791"/>
          </a:xfrm>
          <a:prstGeom prst="rect">
            <a:avLst/>
          </a:prstGeom>
          <a:solidFill>
            <a:srgbClr val="FFC1B6">
              <a:alpha val="21818"/>
            </a:srgbClr>
          </a:solidFill>
          <a:ln w="19050">
            <a:solidFill>
              <a:srgbClr val="FF2600">
                <a:alpha val="21818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>
                <a:solidFill>
                  <a:srgbClr val="FF2600"/>
                </a:solidFill>
              </a:defRPr>
            </a:lvl1pPr>
          </a:lstStyle>
          <a:p>
            <a:pPr/>
            <a:r>
              <a:t>h(k2) = h(k4)</a:t>
            </a:r>
          </a:p>
        </p:txBody>
      </p:sp>
      <p:sp>
        <p:nvSpPr>
          <p:cNvPr id="1020" name="Rectangle"/>
          <p:cNvSpPr/>
          <p:nvPr/>
        </p:nvSpPr>
        <p:spPr>
          <a:xfrm>
            <a:off x="6040025" y="4189248"/>
            <a:ext cx="1270001" cy="351791"/>
          </a:xfrm>
          <a:prstGeom prst="rect">
            <a:avLst/>
          </a:prstGeom>
          <a:solidFill>
            <a:srgbClr val="A79F9F">
              <a:alpha val="21818"/>
            </a:srgbClr>
          </a:solidFill>
          <a:ln w="19050">
            <a:solidFill>
              <a:srgbClr val="000000">
                <a:alpha val="21818"/>
              </a:srgbClr>
            </a:solidFill>
            <a:bevel/>
          </a:ln>
        </p:spPr>
        <p:txBody>
          <a:bodyPr lIns="45719" rIns="45719" anchor="ctr"/>
          <a:lstStyle/>
          <a:p>
            <a:pPr>
              <a:defRPr sz="1700"/>
            </a:pPr>
          </a:p>
        </p:txBody>
      </p:sp>
      <p:sp>
        <p:nvSpPr>
          <p:cNvPr id="1021" name="Rectangle"/>
          <p:cNvSpPr/>
          <p:nvPr/>
        </p:nvSpPr>
        <p:spPr>
          <a:xfrm>
            <a:off x="6040025" y="4535832"/>
            <a:ext cx="1270001" cy="351791"/>
          </a:xfrm>
          <a:prstGeom prst="rect">
            <a:avLst/>
          </a:prstGeom>
          <a:solidFill>
            <a:srgbClr val="A79F9F">
              <a:alpha val="21818"/>
            </a:srgbClr>
          </a:solidFill>
          <a:ln w="19050">
            <a:solidFill>
              <a:srgbClr val="000000">
                <a:alpha val="21818"/>
              </a:srgbClr>
            </a:solidFill>
            <a:bevel/>
          </a:ln>
        </p:spPr>
        <p:txBody>
          <a:bodyPr lIns="45719" rIns="45719" anchor="ctr"/>
          <a:lstStyle/>
          <a:p>
            <a:pPr>
              <a:defRPr sz="1700"/>
            </a:pPr>
          </a:p>
        </p:txBody>
      </p:sp>
      <p:sp>
        <p:nvSpPr>
          <p:cNvPr id="1022" name="h(k3)"/>
          <p:cNvSpPr/>
          <p:nvPr/>
        </p:nvSpPr>
        <p:spPr>
          <a:xfrm>
            <a:off x="6040025" y="4879748"/>
            <a:ext cx="1270001" cy="351791"/>
          </a:xfrm>
          <a:prstGeom prst="rect">
            <a:avLst/>
          </a:prstGeom>
          <a:solidFill>
            <a:srgbClr val="DDDDDD">
              <a:alpha val="21818"/>
            </a:srgbClr>
          </a:solidFill>
          <a:ln w="19050">
            <a:solidFill>
              <a:srgbClr val="000000">
                <a:alpha val="21818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h(k3)</a:t>
            </a:r>
          </a:p>
        </p:txBody>
      </p:sp>
      <p:sp>
        <p:nvSpPr>
          <p:cNvPr id="1023" name="0"/>
          <p:cNvSpPr/>
          <p:nvPr/>
        </p:nvSpPr>
        <p:spPr>
          <a:xfrm>
            <a:off x="5536089" y="2426108"/>
            <a:ext cx="514351" cy="351791"/>
          </a:xfrm>
          <a:prstGeom prst="rect">
            <a:avLst/>
          </a:prstGeom>
          <a:solidFill>
            <a:srgbClr val="E7E7E7">
              <a:alpha val="21818"/>
            </a:srgbClr>
          </a:solidFill>
          <a:ln w="19050">
            <a:solidFill>
              <a:srgbClr val="000000">
                <a:alpha val="21818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0</a:t>
            </a:r>
          </a:p>
        </p:txBody>
      </p:sp>
      <p:sp>
        <p:nvSpPr>
          <p:cNvPr id="1024" name="1"/>
          <p:cNvSpPr/>
          <p:nvPr/>
        </p:nvSpPr>
        <p:spPr>
          <a:xfrm>
            <a:off x="5536089" y="2786280"/>
            <a:ext cx="514351" cy="372111"/>
          </a:xfrm>
          <a:prstGeom prst="rect">
            <a:avLst/>
          </a:prstGeom>
          <a:solidFill>
            <a:srgbClr val="E7E7E7">
              <a:alpha val="21818"/>
            </a:srgbClr>
          </a:solidFill>
          <a:ln w="19050">
            <a:solidFill>
              <a:srgbClr val="000000">
                <a:alpha val="21818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1</a:t>
            </a:r>
          </a:p>
        </p:txBody>
      </p:sp>
      <p:sp>
        <p:nvSpPr>
          <p:cNvPr id="1025" name="2"/>
          <p:cNvSpPr/>
          <p:nvPr/>
        </p:nvSpPr>
        <p:spPr>
          <a:xfrm>
            <a:off x="5536089" y="3149976"/>
            <a:ext cx="514351" cy="344711"/>
          </a:xfrm>
          <a:prstGeom prst="rect">
            <a:avLst/>
          </a:prstGeom>
          <a:solidFill>
            <a:srgbClr val="E7E7E7">
              <a:alpha val="21818"/>
            </a:srgbClr>
          </a:solidFill>
          <a:ln w="19050">
            <a:solidFill>
              <a:srgbClr val="000000">
                <a:alpha val="21818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2</a:t>
            </a:r>
          </a:p>
        </p:txBody>
      </p:sp>
      <p:sp>
        <p:nvSpPr>
          <p:cNvPr id="1026" name="3"/>
          <p:cNvSpPr/>
          <p:nvPr/>
        </p:nvSpPr>
        <p:spPr>
          <a:xfrm>
            <a:off x="5536089" y="3495384"/>
            <a:ext cx="514351" cy="351791"/>
          </a:xfrm>
          <a:prstGeom prst="rect">
            <a:avLst/>
          </a:prstGeom>
          <a:solidFill>
            <a:srgbClr val="E7E7E7">
              <a:alpha val="21818"/>
            </a:srgbClr>
          </a:solidFill>
          <a:ln w="19050">
            <a:solidFill>
              <a:srgbClr val="000000">
                <a:alpha val="21818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3</a:t>
            </a:r>
          </a:p>
        </p:txBody>
      </p:sp>
      <p:sp>
        <p:nvSpPr>
          <p:cNvPr id="1027" name="4"/>
          <p:cNvSpPr/>
          <p:nvPr/>
        </p:nvSpPr>
        <p:spPr>
          <a:xfrm>
            <a:off x="5536089" y="3846984"/>
            <a:ext cx="514351" cy="351791"/>
          </a:xfrm>
          <a:prstGeom prst="rect">
            <a:avLst/>
          </a:prstGeom>
          <a:solidFill>
            <a:srgbClr val="E7E7E7">
              <a:alpha val="21818"/>
            </a:srgbClr>
          </a:solidFill>
          <a:ln w="19050">
            <a:solidFill>
              <a:srgbClr val="000000">
                <a:alpha val="21818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4</a:t>
            </a:r>
          </a:p>
        </p:txBody>
      </p:sp>
      <p:sp>
        <p:nvSpPr>
          <p:cNvPr id="1028" name="5"/>
          <p:cNvSpPr/>
          <p:nvPr/>
        </p:nvSpPr>
        <p:spPr>
          <a:xfrm>
            <a:off x="5536089" y="4191788"/>
            <a:ext cx="514351" cy="351791"/>
          </a:xfrm>
          <a:prstGeom prst="rect">
            <a:avLst/>
          </a:prstGeom>
          <a:solidFill>
            <a:srgbClr val="E7E7E7">
              <a:alpha val="21818"/>
            </a:srgbClr>
          </a:solidFill>
          <a:ln w="19050">
            <a:solidFill>
              <a:srgbClr val="000000">
                <a:alpha val="21818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5</a:t>
            </a:r>
          </a:p>
        </p:txBody>
      </p:sp>
      <p:sp>
        <p:nvSpPr>
          <p:cNvPr id="1029" name="…"/>
          <p:cNvSpPr/>
          <p:nvPr/>
        </p:nvSpPr>
        <p:spPr>
          <a:xfrm>
            <a:off x="5536089" y="4538371"/>
            <a:ext cx="514351" cy="351791"/>
          </a:xfrm>
          <a:prstGeom prst="rect">
            <a:avLst/>
          </a:prstGeom>
          <a:solidFill>
            <a:srgbClr val="E7E7E7">
              <a:alpha val="21818"/>
            </a:srgbClr>
          </a:solidFill>
          <a:ln w="19050">
            <a:solidFill>
              <a:srgbClr val="000000">
                <a:alpha val="21818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sz="1700"/>
            </a:lvl1pPr>
          </a:lstStyle>
          <a:p>
            <a:pPr/>
            <a:r>
              <a:t>…</a:t>
            </a:r>
          </a:p>
        </p:txBody>
      </p:sp>
      <p:sp>
        <p:nvSpPr>
          <p:cNvPr id="1030" name="N"/>
          <p:cNvSpPr/>
          <p:nvPr/>
        </p:nvSpPr>
        <p:spPr>
          <a:xfrm>
            <a:off x="5536089" y="4882288"/>
            <a:ext cx="514351" cy="351791"/>
          </a:xfrm>
          <a:prstGeom prst="rect">
            <a:avLst/>
          </a:prstGeom>
          <a:solidFill>
            <a:srgbClr val="E7E7E7">
              <a:alpha val="21818"/>
            </a:srgbClr>
          </a:solidFill>
          <a:ln w="19050">
            <a:solidFill>
              <a:srgbClr val="000000">
                <a:alpha val="21818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N</a:t>
            </a:r>
          </a:p>
        </p:txBody>
      </p:sp>
      <p:sp>
        <p:nvSpPr>
          <p:cNvPr id="1031" name="T"/>
          <p:cNvSpPr txBox="1"/>
          <p:nvPr/>
        </p:nvSpPr>
        <p:spPr>
          <a:xfrm>
            <a:off x="5677318" y="1954162"/>
            <a:ext cx="231892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100"/>
            </a:lvl1pPr>
          </a:lstStyle>
          <a:p>
            <a:pPr/>
            <a:r>
              <a:t>T</a:t>
            </a:r>
          </a:p>
        </p:txBody>
      </p:sp>
      <p:sp>
        <p:nvSpPr>
          <p:cNvPr id="1032" name="Tabela de Espalhament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Tabela de Espalhamento</a:t>
            </a:r>
          </a:p>
        </p:txBody>
      </p:sp>
      <p:sp>
        <p:nvSpPr>
          <p:cNvPr id="1033" name="Oval"/>
          <p:cNvSpPr/>
          <p:nvPr/>
        </p:nvSpPr>
        <p:spPr>
          <a:xfrm>
            <a:off x="954058" y="2333525"/>
            <a:ext cx="2255063" cy="2190950"/>
          </a:xfrm>
          <a:prstGeom prst="ellipse">
            <a:avLst/>
          </a:prstGeom>
          <a:solidFill>
            <a:srgbClr val="FFFFFF">
              <a:alpha val="21818"/>
            </a:srgbClr>
          </a:solidFill>
          <a:ln w="19050">
            <a:solidFill>
              <a:schemeClr val="accent1">
                <a:alpha val="21818"/>
              </a:schemeClr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34" name="Oval"/>
          <p:cNvSpPr/>
          <p:nvPr/>
        </p:nvSpPr>
        <p:spPr>
          <a:xfrm>
            <a:off x="1617009" y="3037603"/>
            <a:ext cx="1378540" cy="1262272"/>
          </a:xfrm>
          <a:prstGeom prst="ellipse">
            <a:avLst/>
          </a:prstGeom>
          <a:solidFill>
            <a:srgbClr val="FFFFFF">
              <a:alpha val="21818"/>
            </a:srgbClr>
          </a:solidFill>
          <a:ln w="19050">
            <a:solidFill>
              <a:schemeClr val="accent1">
                <a:alpha val="21818"/>
              </a:schemeClr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35" name="k1"/>
          <p:cNvSpPr txBox="1"/>
          <p:nvPr/>
        </p:nvSpPr>
        <p:spPr>
          <a:xfrm>
            <a:off x="2047096" y="3155961"/>
            <a:ext cx="33039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k1</a:t>
            </a:r>
          </a:p>
        </p:txBody>
      </p:sp>
      <p:sp>
        <p:nvSpPr>
          <p:cNvPr id="1036" name="k2"/>
          <p:cNvSpPr txBox="1"/>
          <p:nvPr/>
        </p:nvSpPr>
        <p:spPr>
          <a:xfrm>
            <a:off x="1916391" y="3748274"/>
            <a:ext cx="33039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k2</a:t>
            </a:r>
          </a:p>
        </p:txBody>
      </p:sp>
      <p:sp>
        <p:nvSpPr>
          <p:cNvPr id="1037" name="k3"/>
          <p:cNvSpPr txBox="1"/>
          <p:nvPr/>
        </p:nvSpPr>
        <p:spPr>
          <a:xfrm>
            <a:off x="2432461" y="3262629"/>
            <a:ext cx="33039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k3</a:t>
            </a:r>
          </a:p>
        </p:txBody>
      </p:sp>
      <p:sp>
        <p:nvSpPr>
          <p:cNvPr id="1038" name="k4"/>
          <p:cNvSpPr txBox="1"/>
          <p:nvPr/>
        </p:nvSpPr>
        <p:spPr>
          <a:xfrm>
            <a:off x="2432461" y="3649233"/>
            <a:ext cx="33039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k4</a:t>
            </a:r>
          </a:p>
        </p:txBody>
      </p:sp>
      <p:sp>
        <p:nvSpPr>
          <p:cNvPr id="1039" name="U"/>
          <p:cNvSpPr txBox="1"/>
          <p:nvPr/>
        </p:nvSpPr>
        <p:spPr>
          <a:xfrm>
            <a:off x="1363770" y="2073343"/>
            <a:ext cx="24924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U</a:t>
            </a:r>
          </a:p>
        </p:txBody>
      </p:sp>
      <p:sp>
        <p:nvSpPr>
          <p:cNvPr id="1040" name="K"/>
          <p:cNvSpPr txBox="1"/>
          <p:nvPr/>
        </p:nvSpPr>
        <p:spPr>
          <a:xfrm>
            <a:off x="1363770" y="3057645"/>
            <a:ext cx="24924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K</a:t>
            </a:r>
          </a:p>
        </p:txBody>
      </p:sp>
      <p:sp>
        <p:nvSpPr>
          <p:cNvPr id="1041" name="Line"/>
          <p:cNvSpPr/>
          <p:nvPr/>
        </p:nvSpPr>
        <p:spPr>
          <a:xfrm>
            <a:off x="2328284" y="3320943"/>
            <a:ext cx="2986950" cy="1"/>
          </a:xfrm>
          <a:prstGeom prst="line">
            <a:avLst/>
          </a:prstGeom>
          <a:ln w="25400">
            <a:solidFill>
              <a:srgbClr val="000000">
                <a:alpha val="21818"/>
              </a:srgbClr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42" name="Line"/>
          <p:cNvSpPr/>
          <p:nvPr/>
        </p:nvSpPr>
        <p:spPr>
          <a:xfrm>
            <a:off x="2328284" y="3914644"/>
            <a:ext cx="2987675" cy="170172"/>
          </a:xfrm>
          <a:prstGeom prst="line">
            <a:avLst/>
          </a:prstGeom>
          <a:ln w="25400">
            <a:solidFill>
              <a:srgbClr val="000000">
                <a:alpha val="21818"/>
              </a:srgbClr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43" name="Line"/>
          <p:cNvSpPr/>
          <p:nvPr/>
        </p:nvSpPr>
        <p:spPr>
          <a:xfrm>
            <a:off x="2710520" y="3409857"/>
            <a:ext cx="2604714" cy="1621825"/>
          </a:xfrm>
          <a:prstGeom prst="line">
            <a:avLst/>
          </a:prstGeom>
          <a:ln w="25400">
            <a:solidFill>
              <a:srgbClr val="000000">
                <a:alpha val="21818"/>
              </a:srgbClr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44" name="Line"/>
          <p:cNvSpPr/>
          <p:nvPr/>
        </p:nvSpPr>
        <p:spPr>
          <a:xfrm>
            <a:off x="2772368" y="3846582"/>
            <a:ext cx="2475326" cy="184037"/>
          </a:xfrm>
          <a:prstGeom prst="line">
            <a:avLst/>
          </a:prstGeom>
          <a:ln w="25400">
            <a:solidFill>
              <a:srgbClr val="000000">
                <a:alpha val="21818"/>
              </a:srgbClr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45" name="colisão"/>
          <p:cNvSpPr txBox="1"/>
          <p:nvPr/>
        </p:nvSpPr>
        <p:spPr>
          <a:xfrm>
            <a:off x="7423294" y="3853969"/>
            <a:ext cx="77610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colisão</a:t>
            </a:r>
          </a:p>
        </p:txBody>
      </p:sp>
      <p:sp>
        <p:nvSpPr>
          <p:cNvPr id="1046" name="Colisão: duas ou mais chaves mapeadas para a mesma posição"/>
          <p:cNvSpPr txBox="1"/>
          <p:nvPr/>
        </p:nvSpPr>
        <p:spPr>
          <a:xfrm>
            <a:off x="1919153" y="5648852"/>
            <a:ext cx="5540390" cy="701041"/>
          </a:xfrm>
          <a:prstGeom prst="rect">
            <a:avLst/>
          </a:prstGeom>
          <a:solidFill>
            <a:srgbClr val="FFFB00">
              <a:alpha val="21818"/>
            </a:srgbClr>
          </a:solidFill>
          <a:ln w="25400">
            <a:solidFill>
              <a:srgbClr val="000000">
                <a:alpha val="21818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100"/>
            </a:pPr>
            <a:r>
              <a:rPr b="1"/>
              <a:t>Colisão</a:t>
            </a:r>
            <a:r>
              <a:t>: duas ou mais chaves mapeadas para a mesma posição</a:t>
            </a:r>
          </a:p>
        </p:txBody>
      </p:sp>
      <p:sp>
        <p:nvSpPr>
          <p:cNvPr id="1047" name="Ideal: evitar colisões por completo…"/>
          <p:cNvSpPr/>
          <p:nvPr/>
        </p:nvSpPr>
        <p:spPr>
          <a:xfrm>
            <a:off x="1255244" y="2654632"/>
            <a:ext cx="6868208" cy="2321943"/>
          </a:xfrm>
          <a:prstGeom prst="rect">
            <a:avLst/>
          </a:prstGeom>
          <a:solidFill>
            <a:schemeClr val="accent1">
              <a:lumOff val="14901"/>
            </a:schemeClr>
          </a:solidFill>
          <a:ln w="25400">
            <a:solidFill>
              <a:srgbClr val="0433FF"/>
            </a:solidFill>
            <a:prstDash val="sysDot"/>
            <a:miter lim="400000"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marL="228600" indent="-228600">
              <a:buSzPct val="120000"/>
              <a:buChar char="•"/>
              <a:defRPr sz="2300"/>
            </a:pPr>
            <a:r>
              <a:t>Ideal: evitar colisões por completo</a:t>
            </a:r>
          </a:p>
          <a:p>
            <a:pPr lvl="1" indent="228600">
              <a:defRPr sz="2300"/>
            </a:pPr>
            <a:r>
              <a:t>- função h adequada, "aleatória" no sentido de espalhar</a:t>
            </a:r>
          </a:p>
          <a:p>
            <a:pPr lvl="1" indent="228600">
              <a:defRPr sz="2300"/>
            </a:pPr>
            <a:r>
              <a:t>- h deve ser determinística, k sempre produz h(k)</a:t>
            </a:r>
          </a:p>
          <a:p>
            <a:pPr lvl="1" indent="228600">
              <a:defRPr sz="2300"/>
            </a:pPr>
            <a:r>
              <a:t>- como |U| &gt; M, haverão colisões</a:t>
            </a:r>
          </a:p>
          <a:p>
            <a:pPr lvl="3" indent="685800">
              <a:defRPr sz="2300"/>
            </a:pPr>
            <a:r>
              <a:t>- devemos tratá-las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1052" name="Group"/>
          <p:cNvGrpSpPr/>
          <p:nvPr/>
        </p:nvGrpSpPr>
        <p:grpSpPr>
          <a:xfrm>
            <a:off x="876300" y="4155948"/>
            <a:ext cx="366713" cy="373791"/>
            <a:chOff x="0" y="0"/>
            <a:chExt cx="366712" cy="373790"/>
          </a:xfrm>
        </p:grpSpPr>
        <p:sp>
          <p:nvSpPr>
            <p:cNvPr id="1050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51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1055" name="Group"/>
          <p:cNvGrpSpPr/>
          <p:nvPr/>
        </p:nvGrpSpPr>
        <p:grpSpPr>
          <a:xfrm>
            <a:off x="880455" y="4722595"/>
            <a:ext cx="366714" cy="373791"/>
            <a:chOff x="0" y="0"/>
            <a:chExt cx="366712" cy="373790"/>
          </a:xfrm>
        </p:grpSpPr>
        <p:sp>
          <p:nvSpPr>
            <p:cNvPr id="1053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54" name="6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sp>
        <p:nvSpPr>
          <p:cNvPr id="1056" name="Funções Hash"/>
          <p:cNvSpPr txBox="1"/>
          <p:nvPr/>
        </p:nvSpPr>
        <p:spPr>
          <a:xfrm>
            <a:off x="1361598" y="4164047"/>
            <a:ext cx="183878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Funções Hash</a:t>
            </a:r>
          </a:p>
        </p:txBody>
      </p:sp>
      <p:sp>
        <p:nvSpPr>
          <p:cNvPr id="1057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Roteiro</a:t>
            </a:r>
          </a:p>
        </p:txBody>
      </p:sp>
      <p:sp>
        <p:nvSpPr>
          <p:cNvPr id="1058" name="Referências"/>
          <p:cNvSpPr txBox="1"/>
          <p:nvPr/>
        </p:nvSpPr>
        <p:spPr>
          <a:xfrm>
            <a:off x="1366727" y="4722595"/>
            <a:ext cx="1542861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  <p:sp>
        <p:nvSpPr>
          <p:cNvPr id="1059" name="Introdução"/>
          <p:cNvSpPr txBox="1"/>
          <p:nvPr/>
        </p:nvSpPr>
        <p:spPr>
          <a:xfrm>
            <a:off x="1343058" y="1935127"/>
            <a:ext cx="141499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grpSp>
        <p:nvGrpSpPr>
          <p:cNvPr id="1062" name="Group"/>
          <p:cNvGrpSpPr/>
          <p:nvPr/>
        </p:nvGrpSpPr>
        <p:grpSpPr>
          <a:xfrm>
            <a:off x="876300" y="1916542"/>
            <a:ext cx="366713" cy="373791"/>
            <a:chOff x="0" y="0"/>
            <a:chExt cx="366712" cy="373790"/>
          </a:xfrm>
        </p:grpSpPr>
        <p:sp>
          <p:nvSpPr>
            <p:cNvPr id="1060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61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1063" name="Rounded Rectangle"/>
          <p:cNvSpPr/>
          <p:nvPr/>
        </p:nvSpPr>
        <p:spPr>
          <a:xfrm>
            <a:off x="777748" y="3512797"/>
            <a:ext cx="7772401" cy="549276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grpSp>
        <p:nvGrpSpPr>
          <p:cNvPr id="1066" name="Group"/>
          <p:cNvGrpSpPr/>
          <p:nvPr/>
        </p:nvGrpSpPr>
        <p:grpSpPr>
          <a:xfrm>
            <a:off x="879475" y="2482940"/>
            <a:ext cx="366713" cy="373791"/>
            <a:chOff x="0" y="0"/>
            <a:chExt cx="366712" cy="373790"/>
          </a:xfrm>
        </p:grpSpPr>
        <p:sp>
          <p:nvSpPr>
            <p:cNvPr id="1064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65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1067" name="Tabelas de Endereçamento Direto"/>
          <p:cNvSpPr txBox="1"/>
          <p:nvPr/>
        </p:nvSpPr>
        <p:spPr>
          <a:xfrm>
            <a:off x="1345584" y="2501851"/>
            <a:ext cx="4177367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Tabelas de Endereçamento Direto</a:t>
            </a:r>
          </a:p>
        </p:txBody>
      </p:sp>
      <p:grpSp>
        <p:nvGrpSpPr>
          <p:cNvPr id="1070" name="Group"/>
          <p:cNvGrpSpPr/>
          <p:nvPr/>
        </p:nvGrpSpPr>
        <p:grpSpPr>
          <a:xfrm>
            <a:off x="879475" y="3049587"/>
            <a:ext cx="366713" cy="373791"/>
            <a:chOff x="0" y="0"/>
            <a:chExt cx="366712" cy="373790"/>
          </a:xfrm>
        </p:grpSpPr>
        <p:sp>
          <p:nvSpPr>
            <p:cNvPr id="1068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69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1071" name="Tabelas de Espalhamento"/>
          <p:cNvSpPr txBox="1"/>
          <p:nvPr/>
        </p:nvSpPr>
        <p:spPr>
          <a:xfrm>
            <a:off x="1350425" y="3049538"/>
            <a:ext cx="320341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Tabelas de Espalhamento</a:t>
            </a:r>
          </a:p>
        </p:txBody>
      </p:sp>
      <p:grpSp>
        <p:nvGrpSpPr>
          <p:cNvPr id="1074" name="Group"/>
          <p:cNvGrpSpPr/>
          <p:nvPr/>
        </p:nvGrpSpPr>
        <p:grpSpPr>
          <a:xfrm>
            <a:off x="876300" y="3606347"/>
            <a:ext cx="366713" cy="373792"/>
            <a:chOff x="0" y="0"/>
            <a:chExt cx="366712" cy="373790"/>
          </a:xfrm>
        </p:grpSpPr>
        <p:sp>
          <p:nvSpPr>
            <p:cNvPr id="1072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73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1075" name="Resolução de colisões"/>
          <p:cNvSpPr txBox="1"/>
          <p:nvPr/>
        </p:nvSpPr>
        <p:spPr>
          <a:xfrm>
            <a:off x="1361598" y="3616283"/>
            <a:ext cx="284126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Resolução de colisões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91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Roteiro</a:t>
            </a:r>
          </a:p>
        </p:txBody>
      </p:sp>
      <p:grpSp>
        <p:nvGrpSpPr>
          <p:cNvPr id="194" name="Group"/>
          <p:cNvGrpSpPr/>
          <p:nvPr/>
        </p:nvGrpSpPr>
        <p:grpSpPr>
          <a:xfrm>
            <a:off x="879475" y="3049587"/>
            <a:ext cx="366713" cy="373791"/>
            <a:chOff x="0" y="0"/>
            <a:chExt cx="366712" cy="373790"/>
          </a:xfrm>
        </p:grpSpPr>
        <p:sp>
          <p:nvSpPr>
            <p:cNvPr id="192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93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197" name="Group"/>
          <p:cNvGrpSpPr/>
          <p:nvPr/>
        </p:nvGrpSpPr>
        <p:grpSpPr>
          <a:xfrm>
            <a:off x="876300" y="3606347"/>
            <a:ext cx="366713" cy="373792"/>
            <a:chOff x="0" y="0"/>
            <a:chExt cx="366712" cy="373790"/>
          </a:xfrm>
        </p:grpSpPr>
        <p:sp>
          <p:nvSpPr>
            <p:cNvPr id="195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96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200" name="Group"/>
          <p:cNvGrpSpPr/>
          <p:nvPr/>
        </p:nvGrpSpPr>
        <p:grpSpPr>
          <a:xfrm>
            <a:off x="876300" y="4155948"/>
            <a:ext cx="366713" cy="373791"/>
            <a:chOff x="0" y="0"/>
            <a:chExt cx="366712" cy="373790"/>
          </a:xfrm>
        </p:grpSpPr>
        <p:sp>
          <p:nvSpPr>
            <p:cNvPr id="198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99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201" name="Tabelas de Espalhamento"/>
          <p:cNvSpPr txBox="1"/>
          <p:nvPr/>
        </p:nvSpPr>
        <p:spPr>
          <a:xfrm>
            <a:off x="1350425" y="3049538"/>
            <a:ext cx="320341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Tabelas de Espalhamento</a:t>
            </a:r>
          </a:p>
        </p:txBody>
      </p:sp>
      <p:grpSp>
        <p:nvGrpSpPr>
          <p:cNvPr id="204" name="Group"/>
          <p:cNvGrpSpPr/>
          <p:nvPr/>
        </p:nvGrpSpPr>
        <p:grpSpPr>
          <a:xfrm>
            <a:off x="880455" y="4722595"/>
            <a:ext cx="366714" cy="373791"/>
            <a:chOff x="0" y="0"/>
            <a:chExt cx="366712" cy="373790"/>
          </a:xfrm>
        </p:grpSpPr>
        <p:sp>
          <p:nvSpPr>
            <p:cNvPr id="202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03" name="6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sp>
        <p:nvSpPr>
          <p:cNvPr id="205" name="Resolução de colisões"/>
          <p:cNvSpPr txBox="1"/>
          <p:nvPr/>
        </p:nvSpPr>
        <p:spPr>
          <a:xfrm>
            <a:off x="1361598" y="3616283"/>
            <a:ext cx="284126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Resolução de colisões</a:t>
            </a:r>
          </a:p>
        </p:txBody>
      </p:sp>
      <p:sp>
        <p:nvSpPr>
          <p:cNvPr id="206" name="Funções Hash"/>
          <p:cNvSpPr txBox="1"/>
          <p:nvPr/>
        </p:nvSpPr>
        <p:spPr>
          <a:xfrm>
            <a:off x="1361598" y="4164047"/>
            <a:ext cx="183878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Funções Hash</a:t>
            </a:r>
          </a:p>
        </p:txBody>
      </p:sp>
      <p:sp>
        <p:nvSpPr>
          <p:cNvPr id="207" name="Referências"/>
          <p:cNvSpPr txBox="1"/>
          <p:nvPr/>
        </p:nvSpPr>
        <p:spPr>
          <a:xfrm>
            <a:off x="1366727" y="4722595"/>
            <a:ext cx="1542861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  <p:sp>
        <p:nvSpPr>
          <p:cNvPr id="208" name="Rounded Rectangle"/>
          <p:cNvSpPr/>
          <p:nvPr/>
        </p:nvSpPr>
        <p:spPr>
          <a:xfrm>
            <a:off x="777748" y="1836398"/>
            <a:ext cx="7772401" cy="549276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grpSp>
        <p:nvGrpSpPr>
          <p:cNvPr id="211" name="Group"/>
          <p:cNvGrpSpPr/>
          <p:nvPr/>
        </p:nvGrpSpPr>
        <p:grpSpPr>
          <a:xfrm>
            <a:off x="879475" y="2482940"/>
            <a:ext cx="366713" cy="373791"/>
            <a:chOff x="0" y="0"/>
            <a:chExt cx="366712" cy="373790"/>
          </a:xfrm>
        </p:grpSpPr>
        <p:sp>
          <p:nvSpPr>
            <p:cNvPr id="209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10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212" name="Tabelas de Endereçamento Direto"/>
          <p:cNvSpPr txBox="1"/>
          <p:nvPr/>
        </p:nvSpPr>
        <p:spPr>
          <a:xfrm>
            <a:off x="1345584" y="2501851"/>
            <a:ext cx="4177367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Tabelas de Endereçamento Direto</a:t>
            </a:r>
          </a:p>
        </p:txBody>
      </p:sp>
      <p:sp>
        <p:nvSpPr>
          <p:cNvPr id="213" name="Introdução"/>
          <p:cNvSpPr txBox="1"/>
          <p:nvPr/>
        </p:nvSpPr>
        <p:spPr>
          <a:xfrm>
            <a:off x="1343058" y="1935127"/>
            <a:ext cx="141499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grpSp>
        <p:nvGrpSpPr>
          <p:cNvPr id="216" name="Group"/>
          <p:cNvGrpSpPr/>
          <p:nvPr/>
        </p:nvGrpSpPr>
        <p:grpSpPr>
          <a:xfrm>
            <a:off x="876300" y="1916542"/>
            <a:ext cx="366713" cy="373791"/>
            <a:chOff x="0" y="0"/>
            <a:chExt cx="366712" cy="373790"/>
          </a:xfrm>
        </p:grpSpPr>
        <p:sp>
          <p:nvSpPr>
            <p:cNvPr id="214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15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078" name="Resolução de Colisõe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Resolução de Colisões</a:t>
            </a:r>
          </a:p>
        </p:txBody>
      </p:sp>
      <p:grpSp>
        <p:nvGrpSpPr>
          <p:cNvPr id="1081" name="Group"/>
          <p:cNvGrpSpPr/>
          <p:nvPr/>
        </p:nvGrpSpPr>
        <p:grpSpPr>
          <a:xfrm>
            <a:off x="782349" y="2103133"/>
            <a:ext cx="366713" cy="373791"/>
            <a:chOff x="0" y="0"/>
            <a:chExt cx="366712" cy="373790"/>
          </a:xfrm>
        </p:grpSpPr>
        <p:sp>
          <p:nvSpPr>
            <p:cNvPr id="1079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80" name="A"/>
            <p:cNvSpPr txBox="1"/>
            <p:nvPr/>
          </p:nvSpPr>
          <p:spPr>
            <a:xfrm>
              <a:off x="40290" y="-1"/>
              <a:ext cx="286132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A</a:t>
              </a:r>
            </a:p>
          </p:txBody>
        </p:sp>
      </p:grpSp>
      <p:grpSp>
        <p:nvGrpSpPr>
          <p:cNvPr id="1084" name="Group"/>
          <p:cNvGrpSpPr/>
          <p:nvPr/>
        </p:nvGrpSpPr>
        <p:grpSpPr>
          <a:xfrm>
            <a:off x="782349" y="2652733"/>
            <a:ext cx="366713" cy="373792"/>
            <a:chOff x="0" y="0"/>
            <a:chExt cx="366712" cy="373790"/>
          </a:xfrm>
        </p:grpSpPr>
        <p:sp>
          <p:nvSpPr>
            <p:cNvPr id="1082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83" name="B"/>
            <p:cNvSpPr txBox="1"/>
            <p:nvPr/>
          </p:nvSpPr>
          <p:spPr>
            <a:xfrm>
              <a:off x="40290" y="-1"/>
              <a:ext cx="286132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B</a:t>
              </a:r>
            </a:p>
          </p:txBody>
        </p:sp>
      </p:grpSp>
      <p:sp>
        <p:nvSpPr>
          <p:cNvPr id="1085" name="Endereçamento Aberto"/>
          <p:cNvSpPr txBox="1"/>
          <p:nvPr/>
        </p:nvSpPr>
        <p:spPr>
          <a:xfrm>
            <a:off x="1267647" y="2113068"/>
            <a:ext cx="2887895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Endereçamento Aberto</a:t>
            </a:r>
          </a:p>
        </p:txBody>
      </p:sp>
      <p:sp>
        <p:nvSpPr>
          <p:cNvPr id="1086" name="Resolução por encadeamento"/>
          <p:cNvSpPr txBox="1"/>
          <p:nvPr/>
        </p:nvSpPr>
        <p:spPr>
          <a:xfrm>
            <a:off x="1267647" y="2660833"/>
            <a:ext cx="3716124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Resolução por encadeamento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089" name="Resolução de Colisõe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Resolução de Colisões</a:t>
            </a:r>
          </a:p>
        </p:txBody>
      </p:sp>
      <p:grpSp>
        <p:nvGrpSpPr>
          <p:cNvPr id="1092" name="Group"/>
          <p:cNvGrpSpPr/>
          <p:nvPr/>
        </p:nvGrpSpPr>
        <p:grpSpPr>
          <a:xfrm>
            <a:off x="782349" y="2103133"/>
            <a:ext cx="366713" cy="373791"/>
            <a:chOff x="0" y="0"/>
            <a:chExt cx="366712" cy="373790"/>
          </a:xfrm>
        </p:grpSpPr>
        <p:sp>
          <p:nvSpPr>
            <p:cNvPr id="1090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91" name="A"/>
            <p:cNvSpPr txBox="1"/>
            <p:nvPr/>
          </p:nvSpPr>
          <p:spPr>
            <a:xfrm>
              <a:off x="40290" y="-1"/>
              <a:ext cx="286132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A</a:t>
              </a:r>
            </a:p>
          </p:txBody>
        </p:sp>
      </p:grpSp>
      <p:grpSp>
        <p:nvGrpSpPr>
          <p:cNvPr id="1095" name="Group"/>
          <p:cNvGrpSpPr/>
          <p:nvPr/>
        </p:nvGrpSpPr>
        <p:grpSpPr>
          <a:xfrm>
            <a:off x="782349" y="2652733"/>
            <a:ext cx="366713" cy="373792"/>
            <a:chOff x="0" y="0"/>
            <a:chExt cx="366712" cy="373790"/>
          </a:xfrm>
        </p:grpSpPr>
        <p:sp>
          <p:nvSpPr>
            <p:cNvPr id="1093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94" name="B"/>
            <p:cNvSpPr txBox="1"/>
            <p:nvPr/>
          </p:nvSpPr>
          <p:spPr>
            <a:xfrm>
              <a:off x="40290" y="-1"/>
              <a:ext cx="286132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B</a:t>
              </a:r>
            </a:p>
          </p:txBody>
        </p:sp>
      </p:grpSp>
      <p:sp>
        <p:nvSpPr>
          <p:cNvPr id="1096" name="Endereçamento Aberto"/>
          <p:cNvSpPr txBox="1"/>
          <p:nvPr/>
        </p:nvSpPr>
        <p:spPr>
          <a:xfrm>
            <a:off x="1267647" y="2113068"/>
            <a:ext cx="2887895" cy="373792"/>
          </a:xfrm>
          <a:prstGeom prst="rect">
            <a:avLst/>
          </a:prstGeom>
          <a:solidFill>
            <a:srgbClr val="FFFC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Endereçamento Aberto</a:t>
            </a:r>
          </a:p>
        </p:txBody>
      </p:sp>
      <p:sp>
        <p:nvSpPr>
          <p:cNvPr id="1097" name="Resolução por encadeamento"/>
          <p:cNvSpPr txBox="1"/>
          <p:nvPr/>
        </p:nvSpPr>
        <p:spPr>
          <a:xfrm>
            <a:off x="1267647" y="2660833"/>
            <a:ext cx="3716124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Resolução por encadeamento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100" name="Endereçamento abert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Endereçamento aberto</a:t>
            </a:r>
          </a:p>
        </p:txBody>
      </p:sp>
      <p:sp>
        <p:nvSpPr>
          <p:cNvPr id="1101" name="&quot;Quando uma chave colide com outra, a colisão é resolvida…"/>
          <p:cNvSpPr txBox="1"/>
          <p:nvPr/>
        </p:nvSpPr>
        <p:spPr>
          <a:xfrm>
            <a:off x="762661" y="1819472"/>
            <a:ext cx="7618678" cy="260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/>
            </a:pPr>
            <a:r>
              <a:t>"Quando uma chave colide com outra, a colisão é resolvida </a:t>
            </a:r>
          </a:p>
          <a:p>
            <a: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/>
            </a:pPr>
            <a:r>
              <a:t>encontrando-se uma entrada diferente, e disponível”</a:t>
            </a:r>
          </a:p>
          <a:p>
            <a: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/>
            </a:pPr>
          </a:p>
          <a:p>
            <a: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/>
            </a:pPr>
          </a:p>
          <a:p>
            <a: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/>
            </a:pPr>
            <a:r>
              <a:t>- Se h(k) está ocupada, verifica:</a:t>
            </a:r>
          </a:p>
          <a:p>
            <a: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/>
            </a:pPr>
          </a:p>
          <a:p>
            <a: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/>
            </a:pPr>
            <a:r>
              <a:t>  … , h(k) + 1, h(k) + 2, h(k) + 3, …  </a:t>
            </a:r>
          </a:p>
          <a:p>
            <a: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/>
            </a:pPr>
          </a:p>
          <a:p>
            <a: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/>
            </a:pPr>
            <a:r>
              <a:t>- </a:t>
            </a:r>
            <a:r>
              <a:rPr b="1"/>
              <a:t>Sondagem linear</a:t>
            </a:r>
          </a:p>
        </p:txBody>
      </p:sp>
      <p:sp>
        <p:nvSpPr>
          <p:cNvPr id="1102" name="Exemplo: A2, A3, A5, B2, B5, A9, C2, B9…"/>
          <p:cNvSpPr txBox="1"/>
          <p:nvPr/>
        </p:nvSpPr>
        <p:spPr>
          <a:xfrm>
            <a:off x="792599" y="4918238"/>
            <a:ext cx="4294397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000"/>
            </a:pPr>
            <a:r>
              <a:rPr b="1"/>
              <a:t>Exemplo</a:t>
            </a:r>
            <a:r>
              <a:t>: A2, A3, A5, B2, B5, A9, C2, B9</a:t>
            </a:r>
          </a:p>
          <a:p>
            <a:pPr>
              <a:defRPr sz="2000"/>
            </a:pPr>
            <a:r>
              <a:t>Tabela Hash de 10 espaços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105" name="Endereçamento abert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Endereçamento aberto</a:t>
            </a:r>
          </a:p>
        </p:txBody>
      </p:sp>
      <p:sp>
        <p:nvSpPr>
          <p:cNvPr id="1106" name="Rectangle"/>
          <p:cNvSpPr/>
          <p:nvPr/>
        </p:nvSpPr>
        <p:spPr>
          <a:xfrm>
            <a:off x="1153576" y="2662824"/>
            <a:ext cx="1270001" cy="351791"/>
          </a:xfrm>
          <a:prstGeom prst="rect">
            <a:avLst/>
          </a:prstGeom>
          <a:solidFill>
            <a:srgbClr val="A79F9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sz="1700"/>
            </a:pPr>
          </a:p>
        </p:txBody>
      </p:sp>
      <p:sp>
        <p:nvSpPr>
          <p:cNvPr id="1107" name="Rectangle"/>
          <p:cNvSpPr/>
          <p:nvPr/>
        </p:nvSpPr>
        <p:spPr>
          <a:xfrm>
            <a:off x="1153576" y="3010296"/>
            <a:ext cx="1270001" cy="369571"/>
          </a:xfrm>
          <a:prstGeom prst="rect">
            <a:avLst/>
          </a:prstGeom>
          <a:solidFill>
            <a:srgbClr val="A79F9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>
              <a:defRPr sz="1700"/>
            </a:pPr>
          </a:p>
        </p:txBody>
      </p:sp>
      <p:sp>
        <p:nvSpPr>
          <p:cNvPr id="1108" name="A2"/>
          <p:cNvSpPr/>
          <p:nvPr/>
        </p:nvSpPr>
        <p:spPr>
          <a:xfrm>
            <a:off x="1153576" y="3366912"/>
            <a:ext cx="1270001" cy="351791"/>
          </a:xfrm>
          <a:prstGeom prst="rect">
            <a:avLst/>
          </a:prstGeom>
          <a:solidFill>
            <a:srgbClr val="DDDDDD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A2</a:t>
            </a:r>
          </a:p>
        </p:txBody>
      </p:sp>
      <p:sp>
        <p:nvSpPr>
          <p:cNvPr id="1109" name="A3"/>
          <p:cNvSpPr/>
          <p:nvPr/>
        </p:nvSpPr>
        <p:spPr>
          <a:xfrm>
            <a:off x="1153576" y="3719400"/>
            <a:ext cx="1270001" cy="351791"/>
          </a:xfrm>
          <a:prstGeom prst="rect">
            <a:avLst/>
          </a:prstGeom>
          <a:solidFill>
            <a:srgbClr val="DDDDDD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A3</a:t>
            </a:r>
          </a:p>
        </p:txBody>
      </p:sp>
      <p:sp>
        <p:nvSpPr>
          <p:cNvPr id="1110" name="Rectangle"/>
          <p:cNvSpPr/>
          <p:nvPr/>
        </p:nvSpPr>
        <p:spPr>
          <a:xfrm>
            <a:off x="1153576" y="4071000"/>
            <a:ext cx="1270001" cy="351791"/>
          </a:xfrm>
          <a:prstGeom prst="rect">
            <a:avLst/>
          </a:prstGeom>
          <a:solidFill>
            <a:srgbClr val="A79F9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sz="1700"/>
            </a:pPr>
          </a:p>
        </p:txBody>
      </p:sp>
      <p:sp>
        <p:nvSpPr>
          <p:cNvPr id="1111" name="A5"/>
          <p:cNvSpPr/>
          <p:nvPr/>
        </p:nvSpPr>
        <p:spPr>
          <a:xfrm>
            <a:off x="1153576" y="4415804"/>
            <a:ext cx="1270001" cy="351791"/>
          </a:xfrm>
          <a:prstGeom prst="rect">
            <a:avLst/>
          </a:prstGeom>
          <a:solidFill>
            <a:srgbClr val="DDDDDD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A5</a:t>
            </a:r>
          </a:p>
        </p:txBody>
      </p:sp>
      <p:sp>
        <p:nvSpPr>
          <p:cNvPr id="1112" name="Rectangle"/>
          <p:cNvSpPr/>
          <p:nvPr/>
        </p:nvSpPr>
        <p:spPr>
          <a:xfrm>
            <a:off x="1153576" y="4762388"/>
            <a:ext cx="1270001" cy="351791"/>
          </a:xfrm>
          <a:prstGeom prst="rect">
            <a:avLst/>
          </a:prstGeom>
          <a:solidFill>
            <a:srgbClr val="A79F9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>
              <a:defRPr sz="1700"/>
            </a:pPr>
          </a:p>
        </p:txBody>
      </p:sp>
      <p:sp>
        <p:nvSpPr>
          <p:cNvPr id="1113" name="Rectangle"/>
          <p:cNvSpPr/>
          <p:nvPr/>
        </p:nvSpPr>
        <p:spPr>
          <a:xfrm>
            <a:off x="1153576" y="5106304"/>
            <a:ext cx="1270001" cy="351791"/>
          </a:xfrm>
          <a:prstGeom prst="rect">
            <a:avLst/>
          </a:prstGeom>
          <a:solidFill>
            <a:srgbClr val="A79F9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sz="1700"/>
            </a:pPr>
          </a:p>
        </p:txBody>
      </p:sp>
      <p:sp>
        <p:nvSpPr>
          <p:cNvPr id="1114" name="0"/>
          <p:cNvSpPr/>
          <p:nvPr/>
        </p:nvSpPr>
        <p:spPr>
          <a:xfrm>
            <a:off x="649640" y="2665364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0</a:t>
            </a:r>
          </a:p>
        </p:txBody>
      </p:sp>
      <p:sp>
        <p:nvSpPr>
          <p:cNvPr id="1115" name="1"/>
          <p:cNvSpPr/>
          <p:nvPr/>
        </p:nvSpPr>
        <p:spPr>
          <a:xfrm>
            <a:off x="649640" y="3012836"/>
            <a:ext cx="514351" cy="37211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1</a:t>
            </a:r>
          </a:p>
        </p:txBody>
      </p:sp>
      <p:sp>
        <p:nvSpPr>
          <p:cNvPr id="1116" name="2"/>
          <p:cNvSpPr/>
          <p:nvPr/>
        </p:nvSpPr>
        <p:spPr>
          <a:xfrm>
            <a:off x="649640" y="3376532"/>
            <a:ext cx="514351" cy="34471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2</a:t>
            </a:r>
          </a:p>
        </p:txBody>
      </p:sp>
      <p:sp>
        <p:nvSpPr>
          <p:cNvPr id="1117" name="3"/>
          <p:cNvSpPr/>
          <p:nvPr/>
        </p:nvSpPr>
        <p:spPr>
          <a:xfrm>
            <a:off x="649640" y="3721940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3</a:t>
            </a:r>
          </a:p>
        </p:txBody>
      </p:sp>
      <p:sp>
        <p:nvSpPr>
          <p:cNvPr id="1118" name="4"/>
          <p:cNvSpPr/>
          <p:nvPr/>
        </p:nvSpPr>
        <p:spPr>
          <a:xfrm>
            <a:off x="649640" y="4073540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4</a:t>
            </a:r>
          </a:p>
        </p:txBody>
      </p:sp>
      <p:sp>
        <p:nvSpPr>
          <p:cNvPr id="1119" name="5"/>
          <p:cNvSpPr/>
          <p:nvPr/>
        </p:nvSpPr>
        <p:spPr>
          <a:xfrm>
            <a:off x="649640" y="4418344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5</a:t>
            </a:r>
          </a:p>
        </p:txBody>
      </p:sp>
      <p:sp>
        <p:nvSpPr>
          <p:cNvPr id="1120" name="6"/>
          <p:cNvSpPr/>
          <p:nvPr/>
        </p:nvSpPr>
        <p:spPr>
          <a:xfrm>
            <a:off x="649640" y="4764928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6</a:t>
            </a:r>
          </a:p>
        </p:txBody>
      </p:sp>
      <p:sp>
        <p:nvSpPr>
          <p:cNvPr id="1121" name="7"/>
          <p:cNvSpPr/>
          <p:nvPr/>
        </p:nvSpPr>
        <p:spPr>
          <a:xfrm>
            <a:off x="649640" y="5108844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7</a:t>
            </a:r>
          </a:p>
        </p:txBody>
      </p:sp>
      <p:sp>
        <p:nvSpPr>
          <p:cNvPr id="1122" name="T"/>
          <p:cNvSpPr txBox="1"/>
          <p:nvPr/>
        </p:nvSpPr>
        <p:spPr>
          <a:xfrm>
            <a:off x="790870" y="2245748"/>
            <a:ext cx="231891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100"/>
            </a:lvl1pPr>
          </a:lstStyle>
          <a:p>
            <a:pPr/>
            <a:r>
              <a:t>T</a:t>
            </a:r>
          </a:p>
        </p:txBody>
      </p:sp>
      <p:sp>
        <p:nvSpPr>
          <p:cNvPr id="1123" name="Rectangle"/>
          <p:cNvSpPr/>
          <p:nvPr/>
        </p:nvSpPr>
        <p:spPr>
          <a:xfrm>
            <a:off x="1152350" y="5451997"/>
            <a:ext cx="1270001" cy="351791"/>
          </a:xfrm>
          <a:prstGeom prst="rect">
            <a:avLst/>
          </a:prstGeom>
          <a:solidFill>
            <a:srgbClr val="A79F9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sz="1700"/>
            </a:pPr>
          </a:p>
        </p:txBody>
      </p:sp>
      <p:sp>
        <p:nvSpPr>
          <p:cNvPr id="1124" name="8"/>
          <p:cNvSpPr/>
          <p:nvPr/>
        </p:nvSpPr>
        <p:spPr>
          <a:xfrm>
            <a:off x="648414" y="5454537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8</a:t>
            </a:r>
          </a:p>
        </p:txBody>
      </p:sp>
      <p:sp>
        <p:nvSpPr>
          <p:cNvPr id="1125" name="Rectangle"/>
          <p:cNvSpPr/>
          <p:nvPr/>
        </p:nvSpPr>
        <p:spPr>
          <a:xfrm>
            <a:off x="1151394" y="5798580"/>
            <a:ext cx="1270001" cy="351791"/>
          </a:xfrm>
          <a:prstGeom prst="rect">
            <a:avLst/>
          </a:prstGeom>
          <a:solidFill>
            <a:srgbClr val="A79F9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sz="1700"/>
            </a:pPr>
          </a:p>
        </p:txBody>
      </p:sp>
      <p:sp>
        <p:nvSpPr>
          <p:cNvPr id="1126" name="9"/>
          <p:cNvSpPr/>
          <p:nvPr/>
        </p:nvSpPr>
        <p:spPr>
          <a:xfrm>
            <a:off x="647458" y="5801120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9</a:t>
            </a:r>
          </a:p>
        </p:txBody>
      </p:sp>
      <p:sp>
        <p:nvSpPr>
          <p:cNvPr id="1127" name="Ex: A2, A3, A5, B2, B5, A9, C2, B9"/>
          <p:cNvSpPr txBox="1"/>
          <p:nvPr/>
        </p:nvSpPr>
        <p:spPr>
          <a:xfrm>
            <a:off x="710392" y="1620535"/>
            <a:ext cx="363595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000"/>
            </a:pPr>
            <a:r>
              <a:rPr b="1"/>
              <a:t>Ex</a:t>
            </a:r>
            <a:r>
              <a:t>: A2, A3, A5, B2, B5, A9, C2, B9</a:t>
            </a:r>
          </a:p>
        </p:txBody>
      </p:sp>
      <p:sp>
        <p:nvSpPr>
          <p:cNvPr id="1128" name="Rectangle"/>
          <p:cNvSpPr/>
          <p:nvPr/>
        </p:nvSpPr>
        <p:spPr>
          <a:xfrm>
            <a:off x="4188967" y="2656975"/>
            <a:ext cx="1270001" cy="351791"/>
          </a:xfrm>
          <a:prstGeom prst="rect">
            <a:avLst/>
          </a:prstGeom>
          <a:solidFill>
            <a:srgbClr val="A79F9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sz="1700"/>
            </a:pPr>
          </a:p>
        </p:txBody>
      </p:sp>
      <p:sp>
        <p:nvSpPr>
          <p:cNvPr id="1129" name="Rectangle"/>
          <p:cNvSpPr/>
          <p:nvPr/>
        </p:nvSpPr>
        <p:spPr>
          <a:xfrm>
            <a:off x="4188967" y="3004447"/>
            <a:ext cx="1270001" cy="369571"/>
          </a:xfrm>
          <a:prstGeom prst="rect">
            <a:avLst/>
          </a:prstGeom>
          <a:solidFill>
            <a:srgbClr val="A79F9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>
              <a:defRPr sz="1700"/>
            </a:pPr>
          </a:p>
        </p:txBody>
      </p:sp>
      <p:sp>
        <p:nvSpPr>
          <p:cNvPr id="1130" name="A2"/>
          <p:cNvSpPr/>
          <p:nvPr/>
        </p:nvSpPr>
        <p:spPr>
          <a:xfrm>
            <a:off x="4188967" y="3361063"/>
            <a:ext cx="1270001" cy="351791"/>
          </a:xfrm>
          <a:prstGeom prst="rect">
            <a:avLst/>
          </a:prstGeom>
          <a:solidFill>
            <a:srgbClr val="DDDDDD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A2</a:t>
            </a:r>
          </a:p>
        </p:txBody>
      </p:sp>
      <p:sp>
        <p:nvSpPr>
          <p:cNvPr id="1131" name="A3"/>
          <p:cNvSpPr/>
          <p:nvPr/>
        </p:nvSpPr>
        <p:spPr>
          <a:xfrm>
            <a:off x="4188967" y="3713550"/>
            <a:ext cx="1270001" cy="351791"/>
          </a:xfrm>
          <a:prstGeom prst="rect">
            <a:avLst/>
          </a:prstGeom>
          <a:solidFill>
            <a:srgbClr val="DDDDDD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A3</a:t>
            </a:r>
          </a:p>
        </p:txBody>
      </p:sp>
      <p:sp>
        <p:nvSpPr>
          <p:cNvPr id="1132" name="B2"/>
          <p:cNvSpPr/>
          <p:nvPr/>
        </p:nvSpPr>
        <p:spPr>
          <a:xfrm>
            <a:off x="4188967" y="4065151"/>
            <a:ext cx="1270001" cy="351791"/>
          </a:xfrm>
          <a:prstGeom prst="rect">
            <a:avLst/>
          </a:prstGeom>
          <a:solidFill>
            <a:srgbClr val="DDDDDD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>
                <a:solidFill>
                  <a:srgbClr val="FF2600"/>
                </a:solidFill>
              </a:defRPr>
            </a:lvl1pPr>
          </a:lstStyle>
          <a:p>
            <a:pPr/>
            <a:r>
              <a:t>B2</a:t>
            </a:r>
          </a:p>
        </p:txBody>
      </p:sp>
      <p:sp>
        <p:nvSpPr>
          <p:cNvPr id="1133" name="A5"/>
          <p:cNvSpPr/>
          <p:nvPr/>
        </p:nvSpPr>
        <p:spPr>
          <a:xfrm>
            <a:off x="4188967" y="4409955"/>
            <a:ext cx="1270001" cy="351791"/>
          </a:xfrm>
          <a:prstGeom prst="rect">
            <a:avLst/>
          </a:prstGeom>
          <a:solidFill>
            <a:srgbClr val="DDDDDD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A5</a:t>
            </a:r>
          </a:p>
        </p:txBody>
      </p:sp>
      <p:sp>
        <p:nvSpPr>
          <p:cNvPr id="1134" name="B5"/>
          <p:cNvSpPr/>
          <p:nvPr/>
        </p:nvSpPr>
        <p:spPr>
          <a:xfrm>
            <a:off x="4188967" y="4756538"/>
            <a:ext cx="1270001" cy="351791"/>
          </a:xfrm>
          <a:prstGeom prst="rect">
            <a:avLst/>
          </a:prstGeom>
          <a:solidFill>
            <a:srgbClr val="DDDDDD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>
                <a:solidFill>
                  <a:srgbClr val="FF2600"/>
                </a:solidFill>
              </a:defRPr>
            </a:lvl1pPr>
          </a:lstStyle>
          <a:p>
            <a:pPr/>
            <a:r>
              <a:t>B5</a:t>
            </a:r>
          </a:p>
        </p:txBody>
      </p:sp>
      <p:sp>
        <p:nvSpPr>
          <p:cNvPr id="1135" name="Rectangle"/>
          <p:cNvSpPr/>
          <p:nvPr/>
        </p:nvSpPr>
        <p:spPr>
          <a:xfrm>
            <a:off x="4188967" y="5100454"/>
            <a:ext cx="1270001" cy="351791"/>
          </a:xfrm>
          <a:prstGeom prst="rect">
            <a:avLst/>
          </a:prstGeom>
          <a:solidFill>
            <a:srgbClr val="A79F9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sz="1700"/>
            </a:pPr>
          </a:p>
        </p:txBody>
      </p:sp>
      <p:sp>
        <p:nvSpPr>
          <p:cNvPr id="1136" name="0"/>
          <p:cNvSpPr/>
          <p:nvPr/>
        </p:nvSpPr>
        <p:spPr>
          <a:xfrm>
            <a:off x="3685032" y="2659514"/>
            <a:ext cx="514351" cy="351792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0</a:t>
            </a:r>
          </a:p>
        </p:txBody>
      </p:sp>
      <p:sp>
        <p:nvSpPr>
          <p:cNvPr id="1137" name="1"/>
          <p:cNvSpPr/>
          <p:nvPr/>
        </p:nvSpPr>
        <p:spPr>
          <a:xfrm>
            <a:off x="3685032" y="3006986"/>
            <a:ext cx="514351" cy="37211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1</a:t>
            </a:r>
          </a:p>
        </p:txBody>
      </p:sp>
      <p:sp>
        <p:nvSpPr>
          <p:cNvPr id="1138" name="2"/>
          <p:cNvSpPr/>
          <p:nvPr/>
        </p:nvSpPr>
        <p:spPr>
          <a:xfrm>
            <a:off x="3685032" y="3370683"/>
            <a:ext cx="514351" cy="344710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2</a:t>
            </a:r>
          </a:p>
        </p:txBody>
      </p:sp>
      <p:sp>
        <p:nvSpPr>
          <p:cNvPr id="1139" name="3"/>
          <p:cNvSpPr/>
          <p:nvPr/>
        </p:nvSpPr>
        <p:spPr>
          <a:xfrm>
            <a:off x="3685032" y="3716091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3</a:t>
            </a:r>
          </a:p>
        </p:txBody>
      </p:sp>
      <p:sp>
        <p:nvSpPr>
          <p:cNvPr id="1140" name="4"/>
          <p:cNvSpPr/>
          <p:nvPr/>
        </p:nvSpPr>
        <p:spPr>
          <a:xfrm>
            <a:off x="3685032" y="4067690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4</a:t>
            </a:r>
          </a:p>
        </p:txBody>
      </p:sp>
      <p:sp>
        <p:nvSpPr>
          <p:cNvPr id="1141" name="5"/>
          <p:cNvSpPr/>
          <p:nvPr/>
        </p:nvSpPr>
        <p:spPr>
          <a:xfrm>
            <a:off x="3685032" y="4412495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5</a:t>
            </a:r>
          </a:p>
        </p:txBody>
      </p:sp>
      <p:sp>
        <p:nvSpPr>
          <p:cNvPr id="1142" name="6"/>
          <p:cNvSpPr/>
          <p:nvPr/>
        </p:nvSpPr>
        <p:spPr>
          <a:xfrm>
            <a:off x="3685032" y="4759078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6</a:t>
            </a:r>
          </a:p>
        </p:txBody>
      </p:sp>
      <p:sp>
        <p:nvSpPr>
          <p:cNvPr id="1143" name="7"/>
          <p:cNvSpPr/>
          <p:nvPr/>
        </p:nvSpPr>
        <p:spPr>
          <a:xfrm>
            <a:off x="3685032" y="5102994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7</a:t>
            </a:r>
          </a:p>
        </p:txBody>
      </p:sp>
      <p:sp>
        <p:nvSpPr>
          <p:cNvPr id="1144" name="T"/>
          <p:cNvSpPr txBox="1"/>
          <p:nvPr/>
        </p:nvSpPr>
        <p:spPr>
          <a:xfrm>
            <a:off x="3826261" y="2239899"/>
            <a:ext cx="231892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100"/>
            </a:lvl1pPr>
          </a:lstStyle>
          <a:p>
            <a:pPr/>
            <a:r>
              <a:t>T</a:t>
            </a:r>
          </a:p>
        </p:txBody>
      </p:sp>
      <p:sp>
        <p:nvSpPr>
          <p:cNvPr id="1145" name="Rectangle"/>
          <p:cNvSpPr/>
          <p:nvPr/>
        </p:nvSpPr>
        <p:spPr>
          <a:xfrm>
            <a:off x="4187741" y="5446147"/>
            <a:ext cx="1270001" cy="351791"/>
          </a:xfrm>
          <a:prstGeom prst="rect">
            <a:avLst/>
          </a:prstGeom>
          <a:solidFill>
            <a:srgbClr val="A79F9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sz="1700"/>
            </a:pPr>
          </a:p>
        </p:txBody>
      </p:sp>
      <p:sp>
        <p:nvSpPr>
          <p:cNvPr id="1146" name="8"/>
          <p:cNvSpPr/>
          <p:nvPr/>
        </p:nvSpPr>
        <p:spPr>
          <a:xfrm>
            <a:off x="3683805" y="5448687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8</a:t>
            </a:r>
          </a:p>
        </p:txBody>
      </p:sp>
      <p:sp>
        <p:nvSpPr>
          <p:cNvPr id="1147" name="A9"/>
          <p:cNvSpPr/>
          <p:nvPr/>
        </p:nvSpPr>
        <p:spPr>
          <a:xfrm>
            <a:off x="4186785" y="5792731"/>
            <a:ext cx="1270001" cy="351791"/>
          </a:xfrm>
          <a:prstGeom prst="rect">
            <a:avLst/>
          </a:prstGeom>
          <a:solidFill>
            <a:srgbClr val="DDDDDD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>
                <a:solidFill>
                  <a:srgbClr val="FF2600"/>
                </a:solidFill>
              </a:defRPr>
            </a:lvl1pPr>
          </a:lstStyle>
          <a:p>
            <a:pPr/>
            <a:r>
              <a:t>A9</a:t>
            </a:r>
          </a:p>
        </p:txBody>
      </p:sp>
      <p:sp>
        <p:nvSpPr>
          <p:cNvPr id="1148" name="9"/>
          <p:cNvSpPr/>
          <p:nvPr/>
        </p:nvSpPr>
        <p:spPr>
          <a:xfrm>
            <a:off x="3682849" y="5795271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9</a:t>
            </a:r>
          </a:p>
        </p:txBody>
      </p:sp>
      <p:sp>
        <p:nvSpPr>
          <p:cNvPr id="1149" name="B9"/>
          <p:cNvSpPr/>
          <p:nvPr/>
        </p:nvSpPr>
        <p:spPr>
          <a:xfrm>
            <a:off x="7226541" y="2662824"/>
            <a:ext cx="1270001" cy="351791"/>
          </a:xfrm>
          <a:prstGeom prst="rect">
            <a:avLst/>
          </a:prstGeom>
          <a:solidFill>
            <a:srgbClr val="DDDDDD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>
                <a:solidFill>
                  <a:srgbClr val="FF2600"/>
                </a:solidFill>
              </a:defRPr>
            </a:lvl1pPr>
          </a:lstStyle>
          <a:p>
            <a:pPr/>
            <a:r>
              <a:t>B9</a:t>
            </a:r>
          </a:p>
        </p:txBody>
      </p:sp>
      <p:sp>
        <p:nvSpPr>
          <p:cNvPr id="1150" name="Rectangle"/>
          <p:cNvSpPr/>
          <p:nvPr/>
        </p:nvSpPr>
        <p:spPr>
          <a:xfrm>
            <a:off x="7226541" y="3010296"/>
            <a:ext cx="1270001" cy="369571"/>
          </a:xfrm>
          <a:prstGeom prst="rect">
            <a:avLst/>
          </a:prstGeom>
          <a:solidFill>
            <a:srgbClr val="A79F9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>
              <a:defRPr sz="1700"/>
            </a:pPr>
          </a:p>
        </p:txBody>
      </p:sp>
      <p:sp>
        <p:nvSpPr>
          <p:cNvPr id="1151" name="A2"/>
          <p:cNvSpPr/>
          <p:nvPr/>
        </p:nvSpPr>
        <p:spPr>
          <a:xfrm>
            <a:off x="7226541" y="3366912"/>
            <a:ext cx="1270001" cy="351791"/>
          </a:xfrm>
          <a:prstGeom prst="rect">
            <a:avLst/>
          </a:prstGeom>
          <a:solidFill>
            <a:srgbClr val="DDDDDD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A2</a:t>
            </a:r>
          </a:p>
        </p:txBody>
      </p:sp>
      <p:sp>
        <p:nvSpPr>
          <p:cNvPr id="1152" name="A3"/>
          <p:cNvSpPr/>
          <p:nvPr/>
        </p:nvSpPr>
        <p:spPr>
          <a:xfrm>
            <a:off x="7226541" y="3719400"/>
            <a:ext cx="1270001" cy="351791"/>
          </a:xfrm>
          <a:prstGeom prst="rect">
            <a:avLst/>
          </a:prstGeom>
          <a:solidFill>
            <a:srgbClr val="DDDDDD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A3</a:t>
            </a:r>
          </a:p>
        </p:txBody>
      </p:sp>
      <p:sp>
        <p:nvSpPr>
          <p:cNvPr id="1153" name="B2"/>
          <p:cNvSpPr/>
          <p:nvPr/>
        </p:nvSpPr>
        <p:spPr>
          <a:xfrm>
            <a:off x="7226541" y="4071000"/>
            <a:ext cx="1270001" cy="351791"/>
          </a:xfrm>
          <a:prstGeom prst="rect">
            <a:avLst/>
          </a:prstGeom>
          <a:solidFill>
            <a:srgbClr val="A79F9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B2</a:t>
            </a:r>
          </a:p>
        </p:txBody>
      </p:sp>
      <p:sp>
        <p:nvSpPr>
          <p:cNvPr id="1154" name="A5"/>
          <p:cNvSpPr/>
          <p:nvPr/>
        </p:nvSpPr>
        <p:spPr>
          <a:xfrm>
            <a:off x="7226541" y="4415804"/>
            <a:ext cx="1270001" cy="351791"/>
          </a:xfrm>
          <a:prstGeom prst="rect">
            <a:avLst/>
          </a:prstGeom>
          <a:solidFill>
            <a:srgbClr val="DDDDDD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A5</a:t>
            </a:r>
          </a:p>
        </p:txBody>
      </p:sp>
      <p:sp>
        <p:nvSpPr>
          <p:cNvPr id="1155" name="B5"/>
          <p:cNvSpPr/>
          <p:nvPr/>
        </p:nvSpPr>
        <p:spPr>
          <a:xfrm>
            <a:off x="7226541" y="4762388"/>
            <a:ext cx="1270001" cy="351791"/>
          </a:xfrm>
          <a:prstGeom prst="rect">
            <a:avLst/>
          </a:prstGeom>
          <a:solidFill>
            <a:srgbClr val="A79F9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B5</a:t>
            </a:r>
          </a:p>
        </p:txBody>
      </p:sp>
      <p:sp>
        <p:nvSpPr>
          <p:cNvPr id="1156" name="C2"/>
          <p:cNvSpPr/>
          <p:nvPr/>
        </p:nvSpPr>
        <p:spPr>
          <a:xfrm>
            <a:off x="7226541" y="5106304"/>
            <a:ext cx="1270001" cy="351791"/>
          </a:xfrm>
          <a:prstGeom prst="rect">
            <a:avLst/>
          </a:prstGeom>
          <a:solidFill>
            <a:srgbClr val="DDDDDD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>
                <a:solidFill>
                  <a:srgbClr val="FF2600"/>
                </a:solidFill>
              </a:defRPr>
            </a:lvl1pPr>
          </a:lstStyle>
          <a:p>
            <a:pPr/>
            <a:r>
              <a:t>C2</a:t>
            </a:r>
          </a:p>
        </p:txBody>
      </p:sp>
      <p:sp>
        <p:nvSpPr>
          <p:cNvPr id="1157" name="0"/>
          <p:cNvSpPr/>
          <p:nvPr/>
        </p:nvSpPr>
        <p:spPr>
          <a:xfrm>
            <a:off x="6722605" y="2665364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0</a:t>
            </a:r>
          </a:p>
        </p:txBody>
      </p:sp>
      <p:sp>
        <p:nvSpPr>
          <p:cNvPr id="1158" name="1"/>
          <p:cNvSpPr/>
          <p:nvPr/>
        </p:nvSpPr>
        <p:spPr>
          <a:xfrm>
            <a:off x="6722605" y="3012836"/>
            <a:ext cx="514351" cy="37211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1</a:t>
            </a:r>
          </a:p>
        </p:txBody>
      </p:sp>
      <p:sp>
        <p:nvSpPr>
          <p:cNvPr id="1159" name="2"/>
          <p:cNvSpPr/>
          <p:nvPr/>
        </p:nvSpPr>
        <p:spPr>
          <a:xfrm>
            <a:off x="6722605" y="3376532"/>
            <a:ext cx="514351" cy="34471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2</a:t>
            </a:r>
          </a:p>
        </p:txBody>
      </p:sp>
      <p:sp>
        <p:nvSpPr>
          <p:cNvPr id="1160" name="3"/>
          <p:cNvSpPr/>
          <p:nvPr/>
        </p:nvSpPr>
        <p:spPr>
          <a:xfrm>
            <a:off x="6722605" y="3721940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3</a:t>
            </a:r>
          </a:p>
        </p:txBody>
      </p:sp>
      <p:sp>
        <p:nvSpPr>
          <p:cNvPr id="1161" name="4"/>
          <p:cNvSpPr/>
          <p:nvPr/>
        </p:nvSpPr>
        <p:spPr>
          <a:xfrm>
            <a:off x="6722605" y="4073540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4</a:t>
            </a:r>
          </a:p>
        </p:txBody>
      </p:sp>
      <p:sp>
        <p:nvSpPr>
          <p:cNvPr id="1162" name="5"/>
          <p:cNvSpPr/>
          <p:nvPr/>
        </p:nvSpPr>
        <p:spPr>
          <a:xfrm>
            <a:off x="6722605" y="4418344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5</a:t>
            </a:r>
          </a:p>
        </p:txBody>
      </p:sp>
      <p:sp>
        <p:nvSpPr>
          <p:cNvPr id="1163" name="6"/>
          <p:cNvSpPr/>
          <p:nvPr/>
        </p:nvSpPr>
        <p:spPr>
          <a:xfrm>
            <a:off x="6722605" y="4764928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6</a:t>
            </a:r>
          </a:p>
        </p:txBody>
      </p:sp>
      <p:sp>
        <p:nvSpPr>
          <p:cNvPr id="1164" name="7"/>
          <p:cNvSpPr/>
          <p:nvPr/>
        </p:nvSpPr>
        <p:spPr>
          <a:xfrm>
            <a:off x="6722605" y="5108844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7</a:t>
            </a:r>
          </a:p>
        </p:txBody>
      </p:sp>
      <p:sp>
        <p:nvSpPr>
          <p:cNvPr id="1165" name="T"/>
          <p:cNvSpPr txBox="1"/>
          <p:nvPr/>
        </p:nvSpPr>
        <p:spPr>
          <a:xfrm>
            <a:off x="6863835" y="2245748"/>
            <a:ext cx="231891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100"/>
            </a:lvl1pPr>
          </a:lstStyle>
          <a:p>
            <a:pPr/>
            <a:r>
              <a:t>T</a:t>
            </a:r>
          </a:p>
        </p:txBody>
      </p:sp>
      <p:sp>
        <p:nvSpPr>
          <p:cNvPr id="1166" name="Rectangle"/>
          <p:cNvSpPr/>
          <p:nvPr/>
        </p:nvSpPr>
        <p:spPr>
          <a:xfrm>
            <a:off x="7225314" y="5451997"/>
            <a:ext cx="1270001" cy="351791"/>
          </a:xfrm>
          <a:prstGeom prst="rect">
            <a:avLst/>
          </a:prstGeom>
          <a:solidFill>
            <a:srgbClr val="A79F9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sz="1700"/>
            </a:pPr>
          </a:p>
        </p:txBody>
      </p:sp>
      <p:sp>
        <p:nvSpPr>
          <p:cNvPr id="1167" name="8"/>
          <p:cNvSpPr/>
          <p:nvPr/>
        </p:nvSpPr>
        <p:spPr>
          <a:xfrm>
            <a:off x="6721379" y="5454537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8</a:t>
            </a:r>
          </a:p>
        </p:txBody>
      </p:sp>
      <p:sp>
        <p:nvSpPr>
          <p:cNvPr id="1168" name="A9"/>
          <p:cNvSpPr/>
          <p:nvPr/>
        </p:nvSpPr>
        <p:spPr>
          <a:xfrm>
            <a:off x="7224359" y="5798580"/>
            <a:ext cx="1270001" cy="351791"/>
          </a:xfrm>
          <a:prstGeom prst="rect">
            <a:avLst/>
          </a:prstGeom>
          <a:solidFill>
            <a:srgbClr val="DDDDDD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>
                <a:solidFill>
                  <a:srgbClr val="FF2600"/>
                </a:solidFill>
              </a:defRPr>
            </a:lvl1pPr>
          </a:lstStyle>
          <a:p>
            <a:pPr/>
            <a:r>
              <a:t>A9</a:t>
            </a:r>
          </a:p>
        </p:txBody>
      </p:sp>
      <p:sp>
        <p:nvSpPr>
          <p:cNvPr id="1169" name="9"/>
          <p:cNvSpPr/>
          <p:nvPr/>
        </p:nvSpPr>
        <p:spPr>
          <a:xfrm>
            <a:off x="6720423" y="5801120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9</a:t>
            </a:r>
          </a:p>
        </p:txBody>
      </p:sp>
      <p:sp>
        <p:nvSpPr>
          <p:cNvPr id="1170" name="(a)"/>
          <p:cNvSpPr txBox="1"/>
          <p:nvPr/>
        </p:nvSpPr>
        <p:spPr>
          <a:xfrm>
            <a:off x="1387770" y="6159896"/>
            <a:ext cx="411862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100"/>
            </a:lvl1pPr>
          </a:lstStyle>
          <a:p>
            <a:pPr/>
            <a:r>
              <a:t>(a)</a:t>
            </a:r>
          </a:p>
        </p:txBody>
      </p:sp>
      <p:sp>
        <p:nvSpPr>
          <p:cNvPr id="1171" name="(b)"/>
          <p:cNvSpPr txBox="1"/>
          <p:nvPr/>
        </p:nvSpPr>
        <p:spPr>
          <a:xfrm>
            <a:off x="4483417" y="6159896"/>
            <a:ext cx="412643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100"/>
            </a:lvl1pPr>
          </a:lstStyle>
          <a:p>
            <a:pPr/>
            <a:r>
              <a:t>(b)</a:t>
            </a:r>
          </a:p>
        </p:txBody>
      </p:sp>
      <p:sp>
        <p:nvSpPr>
          <p:cNvPr id="1172" name="(c)"/>
          <p:cNvSpPr txBox="1"/>
          <p:nvPr/>
        </p:nvSpPr>
        <p:spPr>
          <a:xfrm>
            <a:off x="7579845" y="6159896"/>
            <a:ext cx="378785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100"/>
            </a:lvl1pPr>
          </a:lstStyle>
          <a:p>
            <a:pPr/>
            <a:r>
              <a:t>(c)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175" name="Endereçamento abert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Endereçamento aberto</a:t>
            </a:r>
          </a:p>
        </p:txBody>
      </p:sp>
      <p:sp>
        <p:nvSpPr>
          <p:cNvPr id="1176" name="Rectangle"/>
          <p:cNvSpPr/>
          <p:nvPr/>
        </p:nvSpPr>
        <p:spPr>
          <a:xfrm>
            <a:off x="1153576" y="2662824"/>
            <a:ext cx="1270001" cy="351791"/>
          </a:xfrm>
          <a:prstGeom prst="rect">
            <a:avLst/>
          </a:prstGeom>
          <a:solidFill>
            <a:srgbClr val="A79F9F">
              <a:alpha val="29512"/>
            </a:srgbClr>
          </a:solidFill>
          <a:ln w="19050">
            <a:solidFill>
              <a:srgbClr val="000000">
                <a:alpha val="29512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 sz="1700"/>
            </a:pPr>
          </a:p>
        </p:txBody>
      </p:sp>
      <p:sp>
        <p:nvSpPr>
          <p:cNvPr id="1177" name="Rectangle"/>
          <p:cNvSpPr/>
          <p:nvPr/>
        </p:nvSpPr>
        <p:spPr>
          <a:xfrm>
            <a:off x="1153576" y="3010296"/>
            <a:ext cx="1270001" cy="369571"/>
          </a:xfrm>
          <a:prstGeom prst="rect">
            <a:avLst/>
          </a:prstGeom>
          <a:solidFill>
            <a:srgbClr val="A79F9F">
              <a:alpha val="29512"/>
            </a:srgbClr>
          </a:solidFill>
          <a:ln w="19050">
            <a:solidFill>
              <a:srgbClr val="000000">
                <a:alpha val="29512"/>
              </a:srgbClr>
            </a:solidFill>
            <a:bevel/>
          </a:ln>
        </p:spPr>
        <p:txBody>
          <a:bodyPr lIns="45719" rIns="45719" anchor="ctr"/>
          <a:lstStyle/>
          <a:p>
            <a:pPr>
              <a:defRPr sz="1700"/>
            </a:pPr>
          </a:p>
        </p:txBody>
      </p:sp>
      <p:sp>
        <p:nvSpPr>
          <p:cNvPr id="1178" name="A2"/>
          <p:cNvSpPr/>
          <p:nvPr/>
        </p:nvSpPr>
        <p:spPr>
          <a:xfrm>
            <a:off x="1153576" y="3366912"/>
            <a:ext cx="1270001" cy="351791"/>
          </a:xfrm>
          <a:prstGeom prst="rect">
            <a:avLst/>
          </a:prstGeom>
          <a:solidFill>
            <a:srgbClr val="DDDDDD">
              <a:alpha val="29512"/>
            </a:srgbClr>
          </a:solidFill>
          <a:ln w="19050">
            <a:solidFill>
              <a:srgbClr val="000000">
                <a:alpha val="29512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A2</a:t>
            </a:r>
          </a:p>
        </p:txBody>
      </p:sp>
      <p:sp>
        <p:nvSpPr>
          <p:cNvPr id="1179" name="A3"/>
          <p:cNvSpPr/>
          <p:nvPr/>
        </p:nvSpPr>
        <p:spPr>
          <a:xfrm>
            <a:off x="1153576" y="3719400"/>
            <a:ext cx="1270001" cy="351791"/>
          </a:xfrm>
          <a:prstGeom prst="rect">
            <a:avLst/>
          </a:prstGeom>
          <a:solidFill>
            <a:srgbClr val="DDDDDD">
              <a:alpha val="29512"/>
            </a:srgbClr>
          </a:solidFill>
          <a:ln w="19050">
            <a:solidFill>
              <a:srgbClr val="000000">
                <a:alpha val="29512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A3</a:t>
            </a:r>
          </a:p>
        </p:txBody>
      </p:sp>
      <p:sp>
        <p:nvSpPr>
          <p:cNvPr id="1180" name="Rectangle"/>
          <p:cNvSpPr/>
          <p:nvPr/>
        </p:nvSpPr>
        <p:spPr>
          <a:xfrm>
            <a:off x="1153576" y="4071000"/>
            <a:ext cx="1270001" cy="351791"/>
          </a:xfrm>
          <a:prstGeom prst="rect">
            <a:avLst/>
          </a:prstGeom>
          <a:solidFill>
            <a:srgbClr val="A79F9F">
              <a:alpha val="29512"/>
            </a:srgbClr>
          </a:solidFill>
          <a:ln w="19050">
            <a:solidFill>
              <a:srgbClr val="000000">
                <a:alpha val="29512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 sz="1700"/>
            </a:pPr>
          </a:p>
        </p:txBody>
      </p:sp>
      <p:sp>
        <p:nvSpPr>
          <p:cNvPr id="1181" name="A5"/>
          <p:cNvSpPr/>
          <p:nvPr/>
        </p:nvSpPr>
        <p:spPr>
          <a:xfrm>
            <a:off x="1153576" y="4415804"/>
            <a:ext cx="1270001" cy="351791"/>
          </a:xfrm>
          <a:prstGeom prst="rect">
            <a:avLst/>
          </a:prstGeom>
          <a:solidFill>
            <a:srgbClr val="DDDDDD">
              <a:alpha val="29512"/>
            </a:srgbClr>
          </a:solidFill>
          <a:ln w="19050">
            <a:solidFill>
              <a:srgbClr val="000000">
                <a:alpha val="29512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A5</a:t>
            </a:r>
          </a:p>
        </p:txBody>
      </p:sp>
      <p:sp>
        <p:nvSpPr>
          <p:cNvPr id="1182" name="Rectangle"/>
          <p:cNvSpPr/>
          <p:nvPr/>
        </p:nvSpPr>
        <p:spPr>
          <a:xfrm>
            <a:off x="1153576" y="4762388"/>
            <a:ext cx="1270001" cy="351791"/>
          </a:xfrm>
          <a:prstGeom prst="rect">
            <a:avLst/>
          </a:prstGeom>
          <a:solidFill>
            <a:srgbClr val="A79F9F">
              <a:alpha val="29512"/>
            </a:srgbClr>
          </a:solidFill>
          <a:ln w="19050">
            <a:solidFill>
              <a:srgbClr val="000000">
                <a:alpha val="29512"/>
              </a:srgbClr>
            </a:solidFill>
            <a:bevel/>
          </a:ln>
        </p:spPr>
        <p:txBody>
          <a:bodyPr lIns="45719" rIns="45719" anchor="ctr"/>
          <a:lstStyle/>
          <a:p>
            <a:pPr>
              <a:defRPr sz="1700"/>
            </a:pPr>
          </a:p>
        </p:txBody>
      </p:sp>
      <p:sp>
        <p:nvSpPr>
          <p:cNvPr id="1183" name="Rectangle"/>
          <p:cNvSpPr/>
          <p:nvPr/>
        </p:nvSpPr>
        <p:spPr>
          <a:xfrm>
            <a:off x="1153576" y="5106304"/>
            <a:ext cx="1270001" cy="351791"/>
          </a:xfrm>
          <a:prstGeom prst="rect">
            <a:avLst/>
          </a:prstGeom>
          <a:solidFill>
            <a:srgbClr val="A79F9F">
              <a:alpha val="29512"/>
            </a:srgbClr>
          </a:solidFill>
          <a:ln w="19050">
            <a:solidFill>
              <a:srgbClr val="000000">
                <a:alpha val="29512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 sz="1700"/>
            </a:pPr>
          </a:p>
        </p:txBody>
      </p:sp>
      <p:sp>
        <p:nvSpPr>
          <p:cNvPr id="1184" name="0"/>
          <p:cNvSpPr/>
          <p:nvPr/>
        </p:nvSpPr>
        <p:spPr>
          <a:xfrm>
            <a:off x="649640" y="2665364"/>
            <a:ext cx="514351" cy="351791"/>
          </a:xfrm>
          <a:prstGeom prst="rect">
            <a:avLst/>
          </a:prstGeom>
          <a:solidFill>
            <a:srgbClr val="E7E7E7">
              <a:alpha val="29512"/>
            </a:srgbClr>
          </a:solidFill>
          <a:ln w="19050">
            <a:solidFill>
              <a:srgbClr val="000000">
                <a:alpha val="29512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0</a:t>
            </a:r>
          </a:p>
        </p:txBody>
      </p:sp>
      <p:sp>
        <p:nvSpPr>
          <p:cNvPr id="1185" name="1"/>
          <p:cNvSpPr/>
          <p:nvPr/>
        </p:nvSpPr>
        <p:spPr>
          <a:xfrm>
            <a:off x="649640" y="3012836"/>
            <a:ext cx="514351" cy="372111"/>
          </a:xfrm>
          <a:prstGeom prst="rect">
            <a:avLst/>
          </a:prstGeom>
          <a:solidFill>
            <a:srgbClr val="E7E7E7">
              <a:alpha val="29512"/>
            </a:srgbClr>
          </a:solidFill>
          <a:ln w="19050">
            <a:solidFill>
              <a:srgbClr val="000000">
                <a:alpha val="29512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1</a:t>
            </a:r>
          </a:p>
        </p:txBody>
      </p:sp>
      <p:sp>
        <p:nvSpPr>
          <p:cNvPr id="1186" name="2"/>
          <p:cNvSpPr/>
          <p:nvPr/>
        </p:nvSpPr>
        <p:spPr>
          <a:xfrm>
            <a:off x="649640" y="3376532"/>
            <a:ext cx="514351" cy="344711"/>
          </a:xfrm>
          <a:prstGeom prst="rect">
            <a:avLst/>
          </a:prstGeom>
          <a:solidFill>
            <a:srgbClr val="E7E7E7">
              <a:alpha val="29512"/>
            </a:srgbClr>
          </a:solidFill>
          <a:ln w="19050">
            <a:solidFill>
              <a:srgbClr val="000000">
                <a:alpha val="29512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2</a:t>
            </a:r>
          </a:p>
        </p:txBody>
      </p:sp>
      <p:sp>
        <p:nvSpPr>
          <p:cNvPr id="1187" name="3"/>
          <p:cNvSpPr/>
          <p:nvPr/>
        </p:nvSpPr>
        <p:spPr>
          <a:xfrm>
            <a:off x="649640" y="3721940"/>
            <a:ext cx="514351" cy="351791"/>
          </a:xfrm>
          <a:prstGeom prst="rect">
            <a:avLst/>
          </a:prstGeom>
          <a:solidFill>
            <a:srgbClr val="E7E7E7">
              <a:alpha val="29512"/>
            </a:srgbClr>
          </a:solidFill>
          <a:ln w="19050">
            <a:solidFill>
              <a:srgbClr val="000000">
                <a:alpha val="29512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3</a:t>
            </a:r>
          </a:p>
        </p:txBody>
      </p:sp>
      <p:sp>
        <p:nvSpPr>
          <p:cNvPr id="1188" name="4"/>
          <p:cNvSpPr/>
          <p:nvPr/>
        </p:nvSpPr>
        <p:spPr>
          <a:xfrm>
            <a:off x="649640" y="4073540"/>
            <a:ext cx="514351" cy="351791"/>
          </a:xfrm>
          <a:prstGeom prst="rect">
            <a:avLst/>
          </a:prstGeom>
          <a:solidFill>
            <a:srgbClr val="E7E7E7">
              <a:alpha val="29512"/>
            </a:srgbClr>
          </a:solidFill>
          <a:ln w="19050">
            <a:solidFill>
              <a:srgbClr val="000000">
                <a:alpha val="29512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4</a:t>
            </a:r>
          </a:p>
        </p:txBody>
      </p:sp>
      <p:sp>
        <p:nvSpPr>
          <p:cNvPr id="1189" name="5"/>
          <p:cNvSpPr/>
          <p:nvPr/>
        </p:nvSpPr>
        <p:spPr>
          <a:xfrm>
            <a:off x="649640" y="4418344"/>
            <a:ext cx="514351" cy="351791"/>
          </a:xfrm>
          <a:prstGeom prst="rect">
            <a:avLst/>
          </a:prstGeom>
          <a:solidFill>
            <a:srgbClr val="E7E7E7">
              <a:alpha val="29512"/>
            </a:srgbClr>
          </a:solidFill>
          <a:ln w="19050">
            <a:solidFill>
              <a:srgbClr val="000000">
                <a:alpha val="29512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5</a:t>
            </a:r>
          </a:p>
        </p:txBody>
      </p:sp>
      <p:sp>
        <p:nvSpPr>
          <p:cNvPr id="1190" name="6"/>
          <p:cNvSpPr/>
          <p:nvPr/>
        </p:nvSpPr>
        <p:spPr>
          <a:xfrm>
            <a:off x="649640" y="4764928"/>
            <a:ext cx="514351" cy="351791"/>
          </a:xfrm>
          <a:prstGeom prst="rect">
            <a:avLst/>
          </a:prstGeom>
          <a:solidFill>
            <a:srgbClr val="E7E7E7">
              <a:alpha val="29512"/>
            </a:srgbClr>
          </a:solidFill>
          <a:ln w="19050">
            <a:solidFill>
              <a:srgbClr val="000000">
                <a:alpha val="29512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6</a:t>
            </a:r>
          </a:p>
        </p:txBody>
      </p:sp>
      <p:sp>
        <p:nvSpPr>
          <p:cNvPr id="1191" name="7"/>
          <p:cNvSpPr/>
          <p:nvPr/>
        </p:nvSpPr>
        <p:spPr>
          <a:xfrm>
            <a:off x="649640" y="5108844"/>
            <a:ext cx="514351" cy="351791"/>
          </a:xfrm>
          <a:prstGeom prst="rect">
            <a:avLst/>
          </a:prstGeom>
          <a:solidFill>
            <a:srgbClr val="E7E7E7">
              <a:alpha val="29512"/>
            </a:srgbClr>
          </a:solidFill>
          <a:ln w="19050">
            <a:solidFill>
              <a:srgbClr val="000000">
                <a:alpha val="29512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7</a:t>
            </a:r>
          </a:p>
        </p:txBody>
      </p:sp>
      <p:sp>
        <p:nvSpPr>
          <p:cNvPr id="1192" name="T"/>
          <p:cNvSpPr txBox="1"/>
          <p:nvPr/>
        </p:nvSpPr>
        <p:spPr>
          <a:xfrm>
            <a:off x="790870" y="2245748"/>
            <a:ext cx="231891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100"/>
            </a:lvl1pPr>
          </a:lstStyle>
          <a:p>
            <a:pPr/>
            <a:r>
              <a:t>T</a:t>
            </a:r>
          </a:p>
        </p:txBody>
      </p:sp>
      <p:sp>
        <p:nvSpPr>
          <p:cNvPr id="1193" name="Rectangle"/>
          <p:cNvSpPr/>
          <p:nvPr/>
        </p:nvSpPr>
        <p:spPr>
          <a:xfrm>
            <a:off x="1152350" y="5451997"/>
            <a:ext cx="1270001" cy="351791"/>
          </a:xfrm>
          <a:prstGeom prst="rect">
            <a:avLst/>
          </a:prstGeom>
          <a:solidFill>
            <a:srgbClr val="A79F9F">
              <a:alpha val="29512"/>
            </a:srgbClr>
          </a:solidFill>
          <a:ln w="19050">
            <a:solidFill>
              <a:srgbClr val="000000">
                <a:alpha val="29512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 sz="1700"/>
            </a:pPr>
          </a:p>
        </p:txBody>
      </p:sp>
      <p:sp>
        <p:nvSpPr>
          <p:cNvPr id="1194" name="8"/>
          <p:cNvSpPr/>
          <p:nvPr/>
        </p:nvSpPr>
        <p:spPr>
          <a:xfrm>
            <a:off x="648414" y="5454537"/>
            <a:ext cx="514351" cy="351791"/>
          </a:xfrm>
          <a:prstGeom prst="rect">
            <a:avLst/>
          </a:prstGeom>
          <a:solidFill>
            <a:srgbClr val="E7E7E7">
              <a:alpha val="29512"/>
            </a:srgbClr>
          </a:solidFill>
          <a:ln w="19050">
            <a:solidFill>
              <a:srgbClr val="000000">
                <a:alpha val="29512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8</a:t>
            </a:r>
          </a:p>
        </p:txBody>
      </p:sp>
      <p:sp>
        <p:nvSpPr>
          <p:cNvPr id="1195" name="Rectangle"/>
          <p:cNvSpPr/>
          <p:nvPr/>
        </p:nvSpPr>
        <p:spPr>
          <a:xfrm>
            <a:off x="1151394" y="5798580"/>
            <a:ext cx="1270001" cy="351791"/>
          </a:xfrm>
          <a:prstGeom prst="rect">
            <a:avLst/>
          </a:prstGeom>
          <a:solidFill>
            <a:srgbClr val="A79F9F">
              <a:alpha val="29512"/>
            </a:srgbClr>
          </a:solidFill>
          <a:ln w="19050">
            <a:solidFill>
              <a:srgbClr val="000000">
                <a:alpha val="29512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 sz="1700"/>
            </a:pPr>
          </a:p>
        </p:txBody>
      </p:sp>
      <p:sp>
        <p:nvSpPr>
          <p:cNvPr id="1196" name="9"/>
          <p:cNvSpPr/>
          <p:nvPr/>
        </p:nvSpPr>
        <p:spPr>
          <a:xfrm>
            <a:off x="647458" y="5801120"/>
            <a:ext cx="514351" cy="351791"/>
          </a:xfrm>
          <a:prstGeom prst="rect">
            <a:avLst/>
          </a:prstGeom>
          <a:solidFill>
            <a:srgbClr val="E7E7E7">
              <a:alpha val="29512"/>
            </a:srgbClr>
          </a:solidFill>
          <a:ln w="19050">
            <a:solidFill>
              <a:srgbClr val="000000">
                <a:alpha val="29512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9</a:t>
            </a:r>
          </a:p>
        </p:txBody>
      </p:sp>
      <p:sp>
        <p:nvSpPr>
          <p:cNvPr id="1197" name="Ex: A2, A3, A5, B2, B5, A9, C2, B9"/>
          <p:cNvSpPr txBox="1"/>
          <p:nvPr/>
        </p:nvSpPr>
        <p:spPr>
          <a:xfrm>
            <a:off x="710392" y="1620535"/>
            <a:ext cx="363595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000"/>
            </a:pPr>
            <a:r>
              <a:rPr b="1"/>
              <a:t>Ex</a:t>
            </a:r>
            <a:r>
              <a:t>: A2, A3, A5, B2, B5, A9, C2, B9</a:t>
            </a:r>
          </a:p>
        </p:txBody>
      </p:sp>
      <p:sp>
        <p:nvSpPr>
          <p:cNvPr id="1198" name="Rectangle"/>
          <p:cNvSpPr/>
          <p:nvPr/>
        </p:nvSpPr>
        <p:spPr>
          <a:xfrm>
            <a:off x="4188967" y="2656975"/>
            <a:ext cx="1270001" cy="351791"/>
          </a:xfrm>
          <a:prstGeom prst="rect">
            <a:avLst/>
          </a:prstGeom>
          <a:solidFill>
            <a:srgbClr val="A79F9F">
              <a:alpha val="29512"/>
            </a:srgbClr>
          </a:solidFill>
          <a:ln w="19050">
            <a:solidFill>
              <a:srgbClr val="000000">
                <a:alpha val="29512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 sz="1700"/>
            </a:pPr>
          </a:p>
        </p:txBody>
      </p:sp>
      <p:sp>
        <p:nvSpPr>
          <p:cNvPr id="1199" name="Rectangle"/>
          <p:cNvSpPr/>
          <p:nvPr/>
        </p:nvSpPr>
        <p:spPr>
          <a:xfrm>
            <a:off x="4188967" y="3004447"/>
            <a:ext cx="1270001" cy="369571"/>
          </a:xfrm>
          <a:prstGeom prst="rect">
            <a:avLst/>
          </a:prstGeom>
          <a:solidFill>
            <a:srgbClr val="A79F9F">
              <a:alpha val="29512"/>
            </a:srgbClr>
          </a:solidFill>
          <a:ln w="19050">
            <a:solidFill>
              <a:srgbClr val="000000">
                <a:alpha val="29512"/>
              </a:srgbClr>
            </a:solidFill>
            <a:bevel/>
          </a:ln>
        </p:spPr>
        <p:txBody>
          <a:bodyPr lIns="45719" rIns="45719" anchor="ctr"/>
          <a:lstStyle/>
          <a:p>
            <a:pPr>
              <a:defRPr sz="1700"/>
            </a:pPr>
          </a:p>
        </p:txBody>
      </p:sp>
      <p:sp>
        <p:nvSpPr>
          <p:cNvPr id="1200" name="A2"/>
          <p:cNvSpPr/>
          <p:nvPr/>
        </p:nvSpPr>
        <p:spPr>
          <a:xfrm>
            <a:off x="4188967" y="3361063"/>
            <a:ext cx="1270001" cy="351791"/>
          </a:xfrm>
          <a:prstGeom prst="rect">
            <a:avLst/>
          </a:prstGeom>
          <a:solidFill>
            <a:srgbClr val="DDDDDD">
              <a:alpha val="29512"/>
            </a:srgbClr>
          </a:solidFill>
          <a:ln w="19050">
            <a:solidFill>
              <a:srgbClr val="000000">
                <a:alpha val="29512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A2</a:t>
            </a:r>
          </a:p>
        </p:txBody>
      </p:sp>
      <p:sp>
        <p:nvSpPr>
          <p:cNvPr id="1201" name="A3"/>
          <p:cNvSpPr/>
          <p:nvPr/>
        </p:nvSpPr>
        <p:spPr>
          <a:xfrm>
            <a:off x="4188967" y="3713550"/>
            <a:ext cx="1270001" cy="351791"/>
          </a:xfrm>
          <a:prstGeom prst="rect">
            <a:avLst/>
          </a:prstGeom>
          <a:solidFill>
            <a:srgbClr val="DDDDDD">
              <a:alpha val="29512"/>
            </a:srgbClr>
          </a:solidFill>
          <a:ln w="19050">
            <a:solidFill>
              <a:srgbClr val="000000">
                <a:alpha val="29512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A3</a:t>
            </a:r>
          </a:p>
        </p:txBody>
      </p:sp>
      <p:sp>
        <p:nvSpPr>
          <p:cNvPr id="1202" name="B2"/>
          <p:cNvSpPr/>
          <p:nvPr/>
        </p:nvSpPr>
        <p:spPr>
          <a:xfrm>
            <a:off x="4188967" y="4065151"/>
            <a:ext cx="1270001" cy="351791"/>
          </a:xfrm>
          <a:prstGeom prst="rect">
            <a:avLst/>
          </a:prstGeom>
          <a:solidFill>
            <a:srgbClr val="DDDDDD">
              <a:alpha val="29512"/>
            </a:srgbClr>
          </a:solidFill>
          <a:ln w="19050">
            <a:solidFill>
              <a:srgbClr val="000000">
                <a:alpha val="29512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>
                <a:solidFill>
                  <a:srgbClr val="FF2600"/>
                </a:solidFill>
              </a:defRPr>
            </a:lvl1pPr>
          </a:lstStyle>
          <a:p>
            <a:pPr/>
            <a:r>
              <a:t>B2</a:t>
            </a:r>
          </a:p>
        </p:txBody>
      </p:sp>
      <p:sp>
        <p:nvSpPr>
          <p:cNvPr id="1203" name="A5"/>
          <p:cNvSpPr/>
          <p:nvPr/>
        </p:nvSpPr>
        <p:spPr>
          <a:xfrm>
            <a:off x="4188967" y="4409955"/>
            <a:ext cx="1270001" cy="351791"/>
          </a:xfrm>
          <a:prstGeom prst="rect">
            <a:avLst/>
          </a:prstGeom>
          <a:solidFill>
            <a:srgbClr val="DDDDDD">
              <a:alpha val="29512"/>
            </a:srgbClr>
          </a:solidFill>
          <a:ln w="19050">
            <a:solidFill>
              <a:srgbClr val="000000">
                <a:alpha val="29512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A5</a:t>
            </a:r>
          </a:p>
        </p:txBody>
      </p:sp>
      <p:sp>
        <p:nvSpPr>
          <p:cNvPr id="1204" name="B5"/>
          <p:cNvSpPr/>
          <p:nvPr/>
        </p:nvSpPr>
        <p:spPr>
          <a:xfrm>
            <a:off x="4188967" y="4756538"/>
            <a:ext cx="1270001" cy="351791"/>
          </a:xfrm>
          <a:prstGeom prst="rect">
            <a:avLst/>
          </a:prstGeom>
          <a:solidFill>
            <a:srgbClr val="DDDDDD">
              <a:alpha val="29512"/>
            </a:srgbClr>
          </a:solidFill>
          <a:ln w="19050">
            <a:solidFill>
              <a:srgbClr val="000000">
                <a:alpha val="29512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>
                <a:solidFill>
                  <a:srgbClr val="FF2600"/>
                </a:solidFill>
              </a:defRPr>
            </a:lvl1pPr>
          </a:lstStyle>
          <a:p>
            <a:pPr/>
            <a:r>
              <a:t>B5</a:t>
            </a:r>
          </a:p>
        </p:txBody>
      </p:sp>
      <p:sp>
        <p:nvSpPr>
          <p:cNvPr id="1205" name="Rectangle"/>
          <p:cNvSpPr/>
          <p:nvPr/>
        </p:nvSpPr>
        <p:spPr>
          <a:xfrm>
            <a:off x="4188967" y="5100454"/>
            <a:ext cx="1270001" cy="351791"/>
          </a:xfrm>
          <a:prstGeom prst="rect">
            <a:avLst/>
          </a:prstGeom>
          <a:solidFill>
            <a:srgbClr val="A79F9F">
              <a:alpha val="29512"/>
            </a:srgbClr>
          </a:solidFill>
          <a:ln w="19050">
            <a:solidFill>
              <a:srgbClr val="000000">
                <a:alpha val="29512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 sz="1700"/>
            </a:pPr>
          </a:p>
        </p:txBody>
      </p:sp>
      <p:sp>
        <p:nvSpPr>
          <p:cNvPr id="1206" name="0"/>
          <p:cNvSpPr/>
          <p:nvPr/>
        </p:nvSpPr>
        <p:spPr>
          <a:xfrm>
            <a:off x="3685032" y="2659514"/>
            <a:ext cx="514351" cy="351792"/>
          </a:xfrm>
          <a:prstGeom prst="rect">
            <a:avLst/>
          </a:prstGeom>
          <a:solidFill>
            <a:srgbClr val="E7E7E7">
              <a:alpha val="29512"/>
            </a:srgbClr>
          </a:solidFill>
          <a:ln w="19050">
            <a:solidFill>
              <a:srgbClr val="000000">
                <a:alpha val="29512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0</a:t>
            </a:r>
          </a:p>
        </p:txBody>
      </p:sp>
      <p:sp>
        <p:nvSpPr>
          <p:cNvPr id="1207" name="1"/>
          <p:cNvSpPr/>
          <p:nvPr/>
        </p:nvSpPr>
        <p:spPr>
          <a:xfrm>
            <a:off x="3685032" y="3006986"/>
            <a:ext cx="514351" cy="372111"/>
          </a:xfrm>
          <a:prstGeom prst="rect">
            <a:avLst/>
          </a:prstGeom>
          <a:solidFill>
            <a:srgbClr val="E7E7E7">
              <a:alpha val="29512"/>
            </a:srgbClr>
          </a:solidFill>
          <a:ln w="19050">
            <a:solidFill>
              <a:srgbClr val="000000">
                <a:alpha val="29512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1</a:t>
            </a:r>
          </a:p>
        </p:txBody>
      </p:sp>
      <p:sp>
        <p:nvSpPr>
          <p:cNvPr id="1208" name="2"/>
          <p:cNvSpPr/>
          <p:nvPr/>
        </p:nvSpPr>
        <p:spPr>
          <a:xfrm>
            <a:off x="3685032" y="3370683"/>
            <a:ext cx="514351" cy="344710"/>
          </a:xfrm>
          <a:prstGeom prst="rect">
            <a:avLst/>
          </a:prstGeom>
          <a:solidFill>
            <a:srgbClr val="E7E7E7">
              <a:alpha val="29512"/>
            </a:srgbClr>
          </a:solidFill>
          <a:ln w="19050">
            <a:solidFill>
              <a:srgbClr val="000000">
                <a:alpha val="29512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2</a:t>
            </a:r>
          </a:p>
        </p:txBody>
      </p:sp>
      <p:sp>
        <p:nvSpPr>
          <p:cNvPr id="1209" name="3"/>
          <p:cNvSpPr/>
          <p:nvPr/>
        </p:nvSpPr>
        <p:spPr>
          <a:xfrm>
            <a:off x="3685032" y="3716091"/>
            <a:ext cx="514351" cy="351791"/>
          </a:xfrm>
          <a:prstGeom prst="rect">
            <a:avLst/>
          </a:prstGeom>
          <a:solidFill>
            <a:srgbClr val="E7E7E7">
              <a:alpha val="29512"/>
            </a:srgbClr>
          </a:solidFill>
          <a:ln w="19050">
            <a:solidFill>
              <a:srgbClr val="000000">
                <a:alpha val="29512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3</a:t>
            </a:r>
          </a:p>
        </p:txBody>
      </p:sp>
      <p:sp>
        <p:nvSpPr>
          <p:cNvPr id="1210" name="4"/>
          <p:cNvSpPr/>
          <p:nvPr/>
        </p:nvSpPr>
        <p:spPr>
          <a:xfrm>
            <a:off x="3685032" y="4067690"/>
            <a:ext cx="514351" cy="351791"/>
          </a:xfrm>
          <a:prstGeom prst="rect">
            <a:avLst/>
          </a:prstGeom>
          <a:solidFill>
            <a:srgbClr val="E7E7E7">
              <a:alpha val="29512"/>
            </a:srgbClr>
          </a:solidFill>
          <a:ln w="19050">
            <a:solidFill>
              <a:srgbClr val="000000">
                <a:alpha val="29512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4</a:t>
            </a:r>
          </a:p>
        </p:txBody>
      </p:sp>
      <p:sp>
        <p:nvSpPr>
          <p:cNvPr id="1211" name="5"/>
          <p:cNvSpPr/>
          <p:nvPr/>
        </p:nvSpPr>
        <p:spPr>
          <a:xfrm>
            <a:off x="3685032" y="4412495"/>
            <a:ext cx="514351" cy="351791"/>
          </a:xfrm>
          <a:prstGeom prst="rect">
            <a:avLst/>
          </a:prstGeom>
          <a:solidFill>
            <a:srgbClr val="E7E7E7">
              <a:alpha val="29512"/>
            </a:srgbClr>
          </a:solidFill>
          <a:ln w="19050">
            <a:solidFill>
              <a:srgbClr val="000000">
                <a:alpha val="29512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5</a:t>
            </a:r>
          </a:p>
        </p:txBody>
      </p:sp>
      <p:sp>
        <p:nvSpPr>
          <p:cNvPr id="1212" name="6"/>
          <p:cNvSpPr/>
          <p:nvPr/>
        </p:nvSpPr>
        <p:spPr>
          <a:xfrm>
            <a:off x="3685032" y="4759078"/>
            <a:ext cx="514351" cy="351791"/>
          </a:xfrm>
          <a:prstGeom prst="rect">
            <a:avLst/>
          </a:prstGeom>
          <a:solidFill>
            <a:srgbClr val="E7E7E7">
              <a:alpha val="29512"/>
            </a:srgbClr>
          </a:solidFill>
          <a:ln w="19050">
            <a:solidFill>
              <a:srgbClr val="000000">
                <a:alpha val="29512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6</a:t>
            </a:r>
          </a:p>
        </p:txBody>
      </p:sp>
      <p:sp>
        <p:nvSpPr>
          <p:cNvPr id="1213" name="7"/>
          <p:cNvSpPr/>
          <p:nvPr/>
        </p:nvSpPr>
        <p:spPr>
          <a:xfrm>
            <a:off x="3685032" y="5102994"/>
            <a:ext cx="514351" cy="351791"/>
          </a:xfrm>
          <a:prstGeom prst="rect">
            <a:avLst/>
          </a:prstGeom>
          <a:solidFill>
            <a:srgbClr val="E7E7E7">
              <a:alpha val="29512"/>
            </a:srgbClr>
          </a:solidFill>
          <a:ln w="19050">
            <a:solidFill>
              <a:srgbClr val="000000">
                <a:alpha val="29512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7</a:t>
            </a:r>
          </a:p>
        </p:txBody>
      </p:sp>
      <p:sp>
        <p:nvSpPr>
          <p:cNvPr id="1214" name="T"/>
          <p:cNvSpPr txBox="1"/>
          <p:nvPr/>
        </p:nvSpPr>
        <p:spPr>
          <a:xfrm>
            <a:off x="3826261" y="2239899"/>
            <a:ext cx="231892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100"/>
            </a:lvl1pPr>
          </a:lstStyle>
          <a:p>
            <a:pPr/>
            <a:r>
              <a:t>T</a:t>
            </a:r>
          </a:p>
        </p:txBody>
      </p:sp>
      <p:sp>
        <p:nvSpPr>
          <p:cNvPr id="1215" name="Rectangle"/>
          <p:cNvSpPr/>
          <p:nvPr/>
        </p:nvSpPr>
        <p:spPr>
          <a:xfrm>
            <a:off x="4187741" y="5446147"/>
            <a:ext cx="1270001" cy="351791"/>
          </a:xfrm>
          <a:prstGeom prst="rect">
            <a:avLst/>
          </a:prstGeom>
          <a:solidFill>
            <a:srgbClr val="A79F9F">
              <a:alpha val="29512"/>
            </a:srgbClr>
          </a:solidFill>
          <a:ln w="19050">
            <a:solidFill>
              <a:srgbClr val="000000">
                <a:alpha val="29512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 sz="1700"/>
            </a:pPr>
          </a:p>
        </p:txBody>
      </p:sp>
      <p:sp>
        <p:nvSpPr>
          <p:cNvPr id="1216" name="8"/>
          <p:cNvSpPr/>
          <p:nvPr/>
        </p:nvSpPr>
        <p:spPr>
          <a:xfrm>
            <a:off x="3683805" y="5448687"/>
            <a:ext cx="514351" cy="351791"/>
          </a:xfrm>
          <a:prstGeom prst="rect">
            <a:avLst/>
          </a:prstGeom>
          <a:solidFill>
            <a:srgbClr val="E7E7E7">
              <a:alpha val="29512"/>
            </a:srgbClr>
          </a:solidFill>
          <a:ln w="19050">
            <a:solidFill>
              <a:srgbClr val="000000">
                <a:alpha val="29512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8</a:t>
            </a:r>
          </a:p>
        </p:txBody>
      </p:sp>
      <p:sp>
        <p:nvSpPr>
          <p:cNvPr id="1217" name="A9"/>
          <p:cNvSpPr/>
          <p:nvPr/>
        </p:nvSpPr>
        <p:spPr>
          <a:xfrm>
            <a:off x="4186785" y="5792731"/>
            <a:ext cx="1270001" cy="351791"/>
          </a:xfrm>
          <a:prstGeom prst="rect">
            <a:avLst/>
          </a:prstGeom>
          <a:solidFill>
            <a:srgbClr val="DDDDDD">
              <a:alpha val="29512"/>
            </a:srgbClr>
          </a:solidFill>
          <a:ln w="19050">
            <a:solidFill>
              <a:srgbClr val="000000">
                <a:alpha val="29512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>
                <a:solidFill>
                  <a:srgbClr val="FF2600"/>
                </a:solidFill>
              </a:defRPr>
            </a:lvl1pPr>
          </a:lstStyle>
          <a:p>
            <a:pPr/>
            <a:r>
              <a:t>A9</a:t>
            </a:r>
          </a:p>
        </p:txBody>
      </p:sp>
      <p:sp>
        <p:nvSpPr>
          <p:cNvPr id="1218" name="9"/>
          <p:cNvSpPr/>
          <p:nvPr/>
        </p:nvSpPr>
        <p:spPr>
          <a:xfrm>
            <a:off x="3682849" y="5795271"/>
            <a:ext cx="514351" cy="351791"/>
          </a:xfrm>
          <a:prstGeom prst="rect">
            <a:avLst/>
          </a:prstGeom>
          <a:solidFill>
            <a:srgbClr val="E7E7E7">
              <a:alpha val="29512"/>
            </a:srgbClr>
          </a:solidFill>
          <a:ln w="19050">
            <a:solidFill>
              <a:srgbClr val="000000">
                <a:alpha val="29512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9</a:t>
            </a:r>
          </a:p>
        </p:txBody>
      </p:sp>
      <p:sp>
        <p:nvSpPr>
          <p:cNvPr id="1219" name="B9"/>
          <p:cNvSpPr/>
          <p:nvPr/>
        </p:nvSpPr>
        <p:spPr>
          <a:xfrm>
            <a:off x="7226541" y="2662824"/>
            <a:ext cx="1270001" cy="351791"/>
          </a:xfrm>
          <a:prstGeom prst="rect">
            <a:avLst/>
          </a:prstGeom>
          <a:solidFill>
            <a:srgbClr val="DDDDDD">
              <a:alpha val="29512"/>
            </a:srgbClr>
          </a:solidFill>
          <a:ln w="19050">
            <a:solidFill>
              <a:srgbClr val="000000">
                <a:alpha val="29512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>
                <a:solidFill>
                  <a:srgbClr val="FF2600"/>
                </a:solidFill>
              </a:defRPr>
            </a:lvl1pPr>
          </a:lstStyle>
          <a:p>
            <a:pPr/>
            <a:r>
              <a:t>B9</a:t>
            </a:r>
          </a:p>
        </p:txBody>
      </p:sp>
      <p:sp>
        <p:nvSpPr>
          <p:cNvPr id="1220" name="Rectangle"/>
          <p:cNvSpPr/>
          <p:nvPr/>
        </p:nvSpPr>
        <p:spPr>
          <a:xfrm>
            <a:off x="7226541" y="3010296"/>
            <a:ext cx="1270001" cy="369571"/>
          </a:xfrm>
          <a:prstGeom prst="rect">
            <a:avLst/>
          </a:prstGeom>
          <a:solidFill>
            <a:srgbClr val="A79F9F">
              <a:alpha val="29512"/>
            </a:srgbClr>
          </a:solidFill>
          <a:ln w="19050">
            <a:solidFill>
              <a:srgbClr val="000000">
                <a:alpha val="29512"/>
              </a:srgbClr>
            </a:solidFill>
            <a:bevel/>
          </a:ln>
        </p:spPr>
        <p:txBody>
          <a:bodyPr lIns="45719" rIns="45719" anchor="ctr"/>
          <a:lstStyle/>
          <a:p>
            <a:pPr>
              <a:defRPr sz="1700"/>
            </a:pPr>
          </a:p>
        </p:txBody>
      </p:sp>
      <p:sp>
        <p:nvSpPr>
          <p:cNvPr id="1221" name="A2"/>
          <p:cNvSpPr/>
          <p:nvPr/>
        </p:nvSpPr>
        <p:spPr>
          <a:xfrm>
            <a:off x="7226541" y="3366912"/>
            <a:ext cx="1270001" cy="351791"/>
          </a:xfrm>
          <a:prstGeom prst="rect">
            <a:avLst/>
          </a:prstGeom>
          <a:solidFill>
            <a:srgbClr val="DDDDDD">
              <a:alpha val="29512"/>
            </a:srgbClr>
          </a:solidFill>
          <a:ln w="19050">
            <a:solidFill>
              <a:srgbClr val="000000">
                <a:alpha val="29512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A2</a:t>
            </a:r>
          </a:p>
        </p:txBody>
      </p:sp>
      <p:sp>
        <p:nvSpPr>
          <p:cNvPr id="1222" name="A3"/>
          <p:cNvSpPr/>
          <p:nvPr/>
        </p:nvSpPr>
        <p:spPr>
          <a:xfrm>
            <a:off x="7226541" y="3719400"/>
            <a:ext cx="1270001" cy="351791"/>
          </a:xfrm>
          <a:prstGeom prst="rect">
            <a:avLst/>
          </a:prstGeom>
          <a:solidFill>
            <a:srgbClr val="DDDDDD">
              <a:alpha val="29512"/>
            </a:srgbClr>
          </a:solidFill>
          <a:ln w="19050">
            <a:solidFill>
              <a:srgbClr val="000000">
                <a:alpha val="29512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A3</a:t>
            </a:r>
          </a:p>
        </p:txBody>
      </p:sp>
      <p:sp>
        <p:nvSpPr>
          <p:cNvPr id="1223" name="B2"/>
          <p:cNvSpPr/>
          <p:nvPr/>
        </p:nvSpPr>
        <p:spPr>
          <a:xfrm>
            <a:off x="7226541" y="4071000"/>
            <a:ext cx="1270001" cy="351791"/>
          </a:xfrm>
          <a:prstGeom prst="rect">
            <a:avLst/>
          </a:prstGeom>
          <a:solidFill>
            <a:srgbClr val="A79F9F">
              <a:alpha val="29512"/>
            </a:srgbClr>
          </a:solidFill>
          <a:ln w="19050">
            <a:solidFill>
              <a:srgbClr val="000000">
                <a:alpha val="29512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B2</a:t>
            </a:r>
          </a:p>
        </p:txBody>
      </p:sp>
      <p:sp>
        <p:nvSpPr>
          <p:cNvPr id="1224" name="A5"/>
          <p:cNvSpPr/>
          <p:nvPr/>
        </p:nvSpPr>
        <p:spPr>
          <a:xfrm>
            <a:off x="7226541" y="4415804"/>
            <a:ext cx="1270001" cy="351791"/>
          </a:xfrm>
          <a:prstGeom prst="rect">
            <a:avLst/>
          </a:prstGeom>
          <a:solidFill>
            <a:srgbClr val="DDDDDD">
              <a:alpha val="29512"/>
            </a:srgbClr>
          </a:solidFill>
          <a:ln w="19050">
            <a:solidFill>
              <a:srgbClr val="000000">
                <a:alpha val="29512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A5</a:t>
            </a:r>
          </a:p>
        </p:txBody>
      </p:sp>
      <p:sp>
        <p:nvSpPr>
          <p:cNvPr id="1225" name="B5"/>
          <p:cNvSpPr/>
          <p:nvPr/>
        </p:nvSpPr>
        <p:spPr>
          <a:xfrm>
            <a:off x="7226541" y="4762388"/>
            <a:ext cx="1270001" cy="351791"/>
          </a:xfrm>
          <a:prstGeom prst="rect">
            <a:avLst/>
          </a:prstGeom>
          <a:solidFill>
            <a:srgbClr val="A79F9F">
              <a:alpha val="29512"/>
            </a:srgbClr>
          </a:solidFill>
          <a:ln w="19050">
            <a:solidFill>
              <a:srgbClr val="000000">
                <a:alpha val="29512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B5</a:t>
            </a:r>
          </a:p>
        </p:txBody>
      </p:sp>
      <p:sp>
        <p:nvSpPr>
          <p:cNvPr id="1226" name="C2"/>
          <p:cNvSpPr/>
          <p:nvPr/>
        </p:nvSpPr>
        <p:spPr>
          <a:xfrm>
            <a:off x="7226541" y="5106304"/>
            <a:ext cx="1270001" cy="351791"/>
          </a:xfrm>
          <a:prstGeom prst="rect">
            <a:avLst/>
          </a:prstGeom>
          <a:solidFill>
            <a:srgbClr val="DDDDDD">
              <a:alpha val="29512"/>
            </a:srgbClr>
          </a:solidFill>
          <a:ln w="19050">
            <a:solidFill>
              <a:srgbClr val="000000">
                <a:alpha val="29512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>
                <a:solidFill>
                  <a:srgbClr val="FF2600"/>
                </a:solidFill>
              </a:defRPr>
            </a:lvl1pPr>
          </a:lstStyle>
          <a:p>
            <a:pPr/>
            <a:r>
              <a:t>C2</a:t>
            </a:r>
          </a:p>
        </p:txBody>
      </p:sp>
      <p:sp>
        <p:nvSpPr>
          <p:cNvPr id="1227" name="0"/>
          <p:cNvSpPr/>
          <p:nvPr/>
        </p:nvSpPr>
        <p:spPr>
          <a:xfrm>
            <a:off x="6722605" y="2665364"/>
            <a:ext cx="514351" cy="351791"/>
          </a:xfrm>
          <a:prstGeom prst="rect">
            <a:avLst/>
          </a:prstGeom>
          <a:solidFill>
            <a:srgbClr val="E7E7E7">
              <a:alpha val="29512"/>
            </a:srgbClr>
          </a:solidFill>
          <a:ln w="19050">
            <a:solidFill>
              <a:srgbClr val="000000">
                <a:alpha val="29512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0</a:t>
            </a:r>
          </a:p>
        </p:txBody>
      </p:sp>
      <p:sp>
        <p:nvSpPr>
          <p:cNvPr id="1228" name="1"/>
          <p:cNvSpPr/>
          <p:nvPr/>
        </p:nvSpPr>
        <p:spPr>
          <a:xfrm>
            <a:off x="6722605" y="3012836"/>
            <a:ext cx="514351" cy="372111"/>
          </a:xfrm>
          <a:prstGeom prst="rect">
            <a:avLst/>
          </a:prstGeom>
          <a:solidFill>
            <a:srgbClr val="E7E7E7">
              <a:alpha val="29512"/>
            </a:srgbClr>
          </a:solidFill>
          <a:ln w="19050">
            <a:solidFill>
              <a:srgbClr val="000000">
                <a:alpha val="29512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1</a:t>
            </a:r>
          </a:p>
        </p:txBody>
      </p:sp>
      <p:sp>
        <p:nvSpPr>
          <p:cNvPr id="1229" name="2"/>
          <p:cNvSpPr/>
          <p:nvPr/>
        </p:nvSpPr>
        <p:spPr>
          <a:xfrm>
            <a:off x="6722605" y="3376532"/>
            <a:ext cx="514351" cy="344711"/>
          </a:xfrm>
          <a:prstGeom prst="rect">
            <a:avLst/>
          </a:prstGeom>
          <a:solidFill>
            <a:srgbClr val="E7E7E7">
              <a:alpha val="29512"/>
            </a:srgbClr>
          </a:solidFill>
          <a:ln w="19050">
            <a:solidFill>
              <a:srgbClr val="000000">
                <a:alpha val="29512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2</a:t>
            </a:r>
          </a:p>
        </p:txBody>
      </p:sp>
      <p:sp>
        <p:nvSpPr>
          <p:cNvPr id="1230" name="3"/>
          <p:cNvSpPr/>
          <p:nvPr/>
        </p:nvSpPr>
        <p:spPr>
          <a:xfrm>
            <a:off x="6722605" y="3721940"/>
            <a:ext cx="514351" cy="351791"/>
          </a:xfrm>
          <a:prstGeom prst="rect">
            <a:avLst/>
          </a:prstGeom>
          <a:solidFill>
            <a:srgbClr val="E7E7E7">
              <a:alpha val="29512"/>
            </a:srgbClr>
          </a:solidFill>
          <a:ln w="19050">
            <a:solidFill>
              <a:srgbClr val="000000">
                <a:alpha val="29512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3</a:t>
            </a:r>
          </a:p>
        </p:txBody>
      </p:sp>
      <p:sp>
        <p:nvSpPr>
          <p:cNvPr id="1231" name="4"/>
          <p:cNvSpPr/>
          <p:nvPr/>
        </p:nvSpPr>
        <p:spPr>
          <a:xfrm>
            <a:off x="6722605" y="4073540"/>
            <a:ext cx="514351" cy="351791"/>
          </a:xfrm>
          <a:prstGeom prst="rect">
            <a:avLst/>
          </a:prstGeom>
          <a:solidFill>
            <a:srgbClr val="E7E7E7">
              <a:alpha val="29512"/>
            </a:srgbClr>
          </a:solidFill>
          <a:ln w="19050">
            <a:solidFill>
              <a:srgbClr val="000000">
                <a:alpha val="29512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4</a:t>
            </a:r>
          </a:p>
        </p:txBody>
      </p:sp>
      <p:sp>
        <p:nvSpPr>
          <p:cNvPr id="1232" name="5"/>
          <p:cNvSpPr/>
          <p:nvPr/>
        </p:nvSpPr>
        <p:spPr>
          <a:xfrm>
            <a:off x="6722605" y="4418344"/>
            <a:ext cx="514351" cy="351791"/>
          </a:xfrm>
          <a:prstGeom prst="rect">
            <a:avLst/>
          </a:prstGeom>
          <a:solidFill>
            <a:srgbClr val="E7E7E7">
              <a:alpha val="29512"/>
            </a:srgbClr>
          </a:solidFill>
          <a:ln w="19050">
            <a:solidFill>
              <a:srgbClr val="000000">
                <a:alpha val="29512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5</a:t>
            </a:r>
          </a:p>
        </p:txBody>
      </p:sp>
      <p:sp>
        <p:nvSpPr>
          <p:cNvPr id="1233" name="6"/>
          <p:cNvSpPr/>
          <p:nvPr/>
        </p:nvSpPr>
        <p:spPr>
          <a:xfrm>
            <a:off x="6722605" y="4764928"/>
            <a:ext cx="514351" cy="351791"/>
          </a:xfrm>
          <a:prstGeom prst="rect">
            <a:avLst/>
          </a:prstGeom>
          <a:solidFill>
            <a:srgbClr val="E7E7E7">
              <a:alpha val="29512"/>
            </a:srgbClr>
          </a:solidFill>
          <a:ln w="19050">
            <a:solidFill>
              <a:srgbClr val="000000">
                <a:alpha val="29512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6</a:t>
            </a:r>
          </a:p>
        </p:txBody>
      </p:sp>
      <p:sp>
        <p:nvSpPr>
          <p:cNvPr id="1234" name="7"/>
          <p:cNvSpPr/>
          <p:nvPr/>
        </p:nvSpPr>
        <p:spPr>
          <a:xfrm>
            <a:off x="6722605" y="5108844"/>
            <a:ext cx="514351" cy="351791"/>
          </a:xfrm>
          <a:prstGeom prst="rect">
            <a:avLst/>
          </a:prstGeom>
          <a:solidFill>
            <a:srgbClr val="E7E7E7">
              <a:alpha val="29512"/>
            </a:srgbClr>
          </a:solidFill>
          <a:ln w="19050">
            <a:solidFill>
              <a:srgbClr val="000000">
                <a:alpha val="29512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7</a:t>
            </a:r>
          </a:p>
        </p:txBody>
      </p:sp>
      <p:sp>
        <p:nvSpPr>
          <p:cNvPr id="1235" name="T"/>
          <p:cNvSpPr txBox="1"/>
          <p:nvPr/>
        </p:nvSpPr>
        <p:spPr>
          <a:xfrm>
            <a:off x="6863835" y="2245748"/>
            <a:ext cx="231891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100"/>
            </a:lvl1pPr>
          </a:lstStyle>
          <a:p>
            <a:pPr/>
            <a:r>
              <a:t>T</a:t>
            </a:r>
          </a:p>
        </p:txBody>
      </p:sp>
      <p:sp>
        <p:nvSpPr>
          <p:cNvPr id="1236" name="Rectangle"/>
          <p:cNvSpPr/>
          <p:nvPr/>
        </p:nvSpPr>
        <p:spPr>
          <a:xfrm>
            <a:off x="7225314" y="5451997"/>
            <a:ext cx="1270001" cy="351791"/>
          </a:xfrm>
          <a:prstGeom prst="rect">
            <a:avLst/>
          </a:prstGeom>
          <a:solidFill>
            <a:srgbClr val="A79F9F">
              <a:alpha val="29512"/>
            </a:srgbClr>
          </a:solidFill>
          <a:ln w="19050">
            <a:solidFill>
              <a:srgbClr val="000000">
                <a:alpha val="29512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 sz="1700"/>
            </a:pPr>
          </a:p>
        </p:txBody>
      </p:sp>
      <p:sp>
        <p:nvSpPr>
          <p:cNvPr id="1237" name="8"/>
          <p:cNvSpPr/>
          <p:nvPr/>
        </p:nvSpPr>
        <p:spPr>
          <a:xfrm>
            <a:off x="6721379" y="5454537"/>
            <a:ext cx="514351" cy="351791"/>
          </a:xfrm>
          <a:prstGeom prst="rect">
            <a:avLst/>
          </a:prstGeom>
          <a:solidFill>
            <a:srgbClr val="E7E7E7">
              <a:alpha val="29512"/>
            </a:srgbClr>
          </a:solidFill>
          <a:ln w="19050">
            <a:solidFill>
              <a:srgbClr val="000000">
                <a:alpha val="29512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8</a:t>
            </a:r>
          </a:p>
        </p:txBody>
      </p:sp>
      <p:sp>
        <p:nvSpPr>
          <p:cNvPr id="1238" name="A9"/>
          <p:cNvSpPr/>
          <p:nvPr/>
        </p:nvSpPr>
        <p:spPr>
          <a:xfrm>
            <a:off x="7224359" y="5798580"/>
            <a:ext cx="1270001" cy="351791"/>
          </a:xfrm>
          <a:prstGeom prst="rect">
            <a:avLst/>
          </a:prstGeom>
          <a:solidFill>
            <a:srgbClr val="DDDDDD">
              <a:alpha val="29512"/>
            </a:srgbClr>
          </a:solidFill>
          <a:ln w="19050">
            <a:solidFill>
              <a:srgbClr val="000000">
                <a:alpha val="29512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>
                <a:solidFill>
                  <a:srgbClr val="FF2600"/>
                </a:solidFill>
              </a:defRPr>
            </a:lvl1pPr>
          </a:lstStyle>
          <a:p>
            <a:pPr/>
            <a:r>
              <a:t>A9</a:t>
            </a:r>
          </a:p>
        </p:txBody>
      </p:sp>
      <p:sp>
        <p:nvSpPr>
          <p:cNvPr id="1239" name="9"/>
          <p:cNvSpPr/>
          <p:nvPr/>
        </p:nvSpPr>
        <p:spPr>
          <a:xfrm>
            <a:off x="6720423" y="5801120"/>
            <a:ext cx="514351" cy="351791"/>
          </a:xfrm>
          <a:prstGeom prst="rect">
            <a:avLst/>
          </a:prstGeom>
          <a:solidFill>
            <a:srgbClr val="E7E7E7">
              <a:alpha val="29512"/>
            </a:srgbClr>
          </a:solidFill>
          <a:ln w="19050">
            <a:solidFill>
              <a:srgbClr val="000000">
                <a:alpha val="29512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9</a:t>
            </a:r>
          </a:p>
        </p:txBody>
      </p:sp>
      <p:sp>
        <p:nvSpPr>
          <p:cNvPr id="1240" name="(a)"/>
          <p:cNvSpPr txBox="1"/>
          <p:nvPr/>
        </p:nvSpPr>
        <p:spPr>
          <a:xfrm>
            <a:off x="1387770" y="6159896"/>
            <a:ext cx="411862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100"/>
            </a:lvl1pPr>
          </a:lstStyle>
          <a:p>
            <a:pPr/>
            <a:r>
              <a:t>(a)</a:t>
            </a:r>
          </a:p>
        </p:txBody>
      </p:sp>
      <p:sp>
        <p:nvSpPr>
          <p:cNvPr id="1241" name="(b)"/>
          <p:cNvSpPr txBox="1"/>
          <p:nvPr/>
        </p:nvSpPr>
        <p:spPr>
          <a:xfrm>
            <a:off x="4483417" y="6159896"/>
            <a:ext cx="412643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100"/>
            </a:lvl1pPr>
          </a:lstStyle>
          <a:p>
            <a:pPr/>
            <a:r>
              <a:t>(b)</a:t>
            </a:r>
          </a:p>
        </p:txBody>
      </p:sp>
      <p:sp>
        <p:nvSpPr>
          <p:cNvPr id="1242" name="(c)"/>
          <p:cNvSpPr txBox="1"/>
          <p:nvPr/>
        </p:nvSpPr>
        <p:spPr>
          <a:xfrm>
            <a:off x="7579845" y="6159896"/>
            <a:ext cx="378785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100"/>
            </a:lvl1pPr>
          </a:lstStyle>
          <a:p>
            <a:pPr/>
            <a:r>
              <a:t>(c)</a:t>
            </a:r>
          </a:p>
        </p:txBody>
      </p:sp>
      <p:sp>
        <p:nvSpPr>
          <p:cNvPr id="1243" name="Desvantagem: gera “agrupamentos”, dados não ficam espalhados"/>
          <p:cNvSpPr txBox="1"/>
          <p:nvPr/>
        </p:nvSpPr>
        <p:spPr>
          <a:xfrm>
            <a:off x="2053773" y="2405410"/>
            <a:ext cx="5540390" cy="701041"/>
          </a:xfrm>
          <a:prstGeom prst="rect">
            <a:avLst/>
          </a:prstGeom>
          <a:solidFill>
            <a:srgbClr val="FFFB00"/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100"/>
            </a:pPr>
            <a:r>
              <a:rPr b="1"/>
              <a:t>Desvantagem</a:t>
            </a:r>
            <a:r>
              <a:t>: gera “agrupamentos”, dados não ficam espalhados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246" name="Endereçamento abert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Endereçamento aberto</a:t>
            </a:r>
          </a:p>
        </p:txBody>
      </p:sp>
      <p:sp>
        <p:nvSpPr>
          <p:cNvPr id="1247" name="Alternativa: Sondagem quadrática…"/>
          <p:cNvSpPr txBox="1"/>
          <p:nvPr/>
        </p:nvSpPr>
        <p:spPr>
          <a:xfrm>
            <a:off x="762661" y="1819472"/>
            <a:ext cx="7618678" cy="92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/>
            </a:pPr>
            <a:r>
              <a:rPr b="1"/>
              <a:t>Alternativa</a:t>
            </a:r>
            <a:r>
              <a:t>: Sondagem quadrática</a:t>
            </a:r>
          </a:p>
          <a:p>
            <a: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/>
            </a:pPr>
          </a:p>
          <a:p>
            <a: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/>
            </a:pPr>
            <a:r>
              <a:t>h(k) + i^2, h(k) - i^2    para i = 1, 2, …, (M-1)/2</a:t>
            </a:r>
          </a:p>
        </p:txBody>
      </p:sp>
      <p:sp>
        <p:nvSpPr>
          <p:cNvPr id="1248" name="Sequencia de sondagens:"/>
          <p:cNvSpPr txBox="1"/>
          <p:nvPr/>
        </p:nvSpPr>
        <p:spPr>
          <a:xfrm>
            <a:off x="716399" y="3243579"/>
            <a:ext cx="277325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000"/>
            </a:pPr>
            <a:r>
              <a:rPr b="1"/>
              <a:t>Sequencia de sondagens</a:t>
            </a:r>
            <a:r>
              <a:t>:</a:t>
            </a:r>
          </a:p>
        </p:txBody>
      </p:sp>
      <p:sp>
        <p:nvSpPr>
          <p:cNvPr id="1249" name="h(k), h(k) + 1, h(k) - 1, h(k) + 4, h(k) - 4, h(k) + 9, h(k) - 9, …"/>
          <p:cNvSpPr txBox="1"/>
          <p:nvPr/>
        </p:nvSpPr>
        <p:spPr>
          <a:xfrm>
            <a:off x="1057936" y="3743687"/>
            <a:ext cx="7618678" cy="36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000"/>
            </a:lvl1pPr>
          </a:lstStyle>
          <a:p>
            <a:pPr/>
            <a:r>
              <a:t>h(k), h(k) + 1, h(k) - 1, h(k) + 4, h(k) - 4, h(k) + 9, h(k) - 9, …</a:t>
            </a:r>
          </a:p>
        </p:txBody>
      </p:sp>
      <p:sp>
        <p:nvSpPr>
          <p:cNvPr id="1250" name="Ex: A2, A3, A5, B2, B5, A9, C2, B9"/>
          <p:cNvSpPr txBox="1"/>
          <p:nvPr/>
        </p:nvSpPr>
        <p:spPr>
          <a:xfrm>
            <a:off x="811992" y="4706635"/>
            <a:ext cx="363595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000"/>
            </a:pPr>
            <a:r>
              <a:rPr b="1"/>
              <a:t>Ex</a:t>
            </a:r>
            <a:r>
              <a:t>: A2, A3, A5, B2, B5, A9, C2, B9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253" name="Rectangle"/>
          <p:cNvSpPr/>
          <p:nvPr/>
        </p:nvSpPr>
        <p:spPr>
          <a:xfrm>
            <a:off x="1153576" y="2662824"/>
            <a:ext cx="1270001" cy="351791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sz="1700"/>
            </a:pPr>
          </a:p>
        </p:txBody>
      </p:sp>
      <p:sp>
        <p:nvSpPr>
          <p:cNvPr id="1254" name="Rectangle"/>
          <p:cNvSpPr/>
          <p:nvPr/>
        </p:nvSpPr>
        <p:spPr>
          <a:xfrm>
            <a:off x="1153576" y="3010296"/>
            <a:ext cx="1270001" cy="369571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>
              <a:defRPr sz="1700"/>
            </a:pPr>
          </a:p>
        </p:txBody>
      </p:sp>
      <p:sp>
        <p:nvSpPr>
          <p:cNvPr id="1255" name="Rectangle"/>
          <p:cNvSpPr/>
          <p:nvPr/>
        </p:nvSpPr>
        <p:spPr>
          <a:xfrm>
            <a:off x="1153576" y="3366912"/>
            <a:ext cx="1270001" cy="351791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sz="1700"/>
            </a:pPr>
          </a:p>
        </p:txBody>
      </p:sp>
      <p:sp>
        <p:nvSpPr>
          <p:cNvPr id="1256" name="Rectangle"/>
          <p:cNvSpPr/>
          <p:nvPr/>
        </p:nvSpPr>
        <p:spPr>
          <a:xfrm>
            <a:off x="1153576" y="3719400"/>
            <a:ext cx="1270001" cy="351791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sz="1700"/>
            </a:pPr>
          </a:p>
        </p:txBody>
      </p:sp>
      <p:sp>
        <p:nvSpPr>
          <p:cNvPr id="1257" name="Rectangle"/>
          <p:cNvSpPr/>
          <p:nvPr/>
        </p:nvSpPr>
        <p:spPr>
          <a:xfrm>
            <a:off x="1153576" y="4071000"/>
            <a:ext cx="1270001" cy="351791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sz="1700"/>
            </a:pPr>
          </a:p>
        </p:txBody>
      </p:sp>
      <p:sp>
        <p:nvSpPr>
          <p:cNvPr id="1258" name="Rectangle"/>
          <p:cNvSpPr/>
          <p:nvPr/>
        </p:nvSpPr>
        <p:spPr>
          <a:xfrm>
            <a:off x="1153576" y="4415804"/>
            <a:ext cx="1270001" cy="351791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sz="1700"/>
            </a:pPr>
          </a:p>
        </p:txBody>
      </p:sp>
      <p:sp>
        <p:nvSpPr>
          <p:cNvPr id="1259" name="Rectangle"/>
          <p:cNvSpPr/>
          <p:nvPr/>
        </p:nvSpPr>
        <p:spPr>
          <a:xfrm>
            <a:off x="1153576" y="4762388"/>
            <a:ext cx="1270001" cy="351791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>
              <a:defRPr sz="1700"/>
            </a:pPr>
          </a:p>
        </p:txBody>
      </p:sp>
      <p:sp>
        <p:nvSpPr>
          <p:cNvPr id="1260" name="Rectangle"/>
          <p:cNvSpPr/>
          <p:nvPr/>
        </p:nvSpPr>
        <p:spPr>
          <a:xfrm>
            <a:off x="1153576" y="5106304"/>
            <a:ext cx="1270001" cy="351791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sz="1700"/>
            </a:pPr>
          </a:p>
        </p:txBody>
      </p:sp>
      <p:sp>
        <p:nvSpPr>
          <p:cNvPr id="1261" name="0"/>
          <p:cNvSpPr/>
          <p:nvPr/>
        </p:nvSpPr>
        <p:spPr>
          <a:xfrm>
            <a:off x="649640" y="2665364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0</a:t>
            </a:r>
          </a:p>
        </p:txBody>
      </p:sp>
      <p:sp>
        <p:nvSpPr>
          <p:cNvPr id="1262" name="1"/>
          <p:cNvSpPr/>
          <p:nvPr/>
        </p:nvSpPr>
        <p:spPr>
          <a:xfrm>
            <a:off x="649640" y="3012836"/>
            <a:ext cx="514351" cy="37211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1</a:t>
            </a:r>
          </a:p>
        </p:txBody>
      </p:sp>
      <p:sp>
        <p:nvSpPr>
          <p:cNvPr id="1263" name="2"/>
          <p:cNvSpPr/>
          <p:nvPr/>
        </p:nvSpPr>
        <p:spPr>
          <a:xfrm>
            <a:off x="649640" y="3376532"/>
            <a:ext cx="514351" cy="34471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2</a:t>
            </a:r>
          </a:p>
        </p:txBody>
      </p:sp>
      <p:sp>
        <p:nvSpPr>
          <p:cNvPr id="1264" name="3"/>
          <p:cNvSpPr/>
          <p:nvPr/>
        </p:nvSpPr>
        <p:spPr>
          <a:xfrm>
            <a:off x="649640" y="3721940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3</a:t>
            </a:r>
          </a:p>
        </p:txBody>
      </p:sp>
      <p:sp>
        <p:nvSpPr>
          <p:cNvPr id="1265" name="4"/>
          <p:cNvSpPr/>
          <p:nvPr/>
        </p:nvSpPr>
        <p:spPr>
          <a:xfrm>
            <a:off x="649640" y="4073540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4</a:t>
            </a:r>
          </a:p>
        </p:txBody>
      </p:sp>
      <p:sp>
        <p:nvSpPr>
          <p:cNvPr id="1266" name="5"/>
          <p:cNvSpPr/>
          <p:nvPr/>
        </p:nvSpPr>
        <p:spPr>
          <a:xfrm>
            <a:off x="649640" y="4418344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5</a:t>
            </a:r>
          </a:p>
        </p:txBody>
      </p:sp>
      <p:sp>
        <p:nvSpPr>
          <p:cNvPr id="1267" name="6"/>
          <p:cNvSpPr/>
          <p:nvPr/>
        </p:nvSpPr>
        <p:spPr>
          <a:xfrm>
            <a:off x="649640" y="4764928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6</a:t>
            </a:r>
          </a:p>
        </p:txBody>
      </p:sp>
      <p:sp>
        <p:nvSpPr>
          <p:cNvPr id="1268" name="7"/>
          <p:cNvSpPr/>
          <p:nvPr/>
        </p:nvSpPr>
        <p:spPr>
          <a:xfrm>
            <a:off x="649640" y="5108844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7</a:t>
            </a:r>
          </a:p>
        </p:txBody>
      </p:sp>
      <p:sp>
        <p:nvSpPr>
          <p:cNvPr id="1269" name="T"/>
          <p:cNvSpPr txBox="1"/>
          <p:nvPr/>
        </p:nvSpPr>
        <p:spPr>
          <a:xfrm>
            <a:off x="790870" y="2245748"/>
            <a:ext cx="231891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100"/>
            </a:lvl1pPr>
          </a:lstStyle>
          <a:p>
            <a:pPr/>
            <a:r>
              <a:t>T</a:t>
            </a:r>
          </a:p>
        </p:txBody>
      </p:sp>
      <p:sp>
        <p:nvSpPr>
          <p:cNvPr id="1270" name="Rectangle"/>
          <p:cNvSpPr/>
          <p:nvPr/>
        </p:nvSpPr>
        <p:spPr>
          <a:xfrm>
            <a:off x="1152350" y="5451997"/>
            <a:ext cx="1270001" cy="351791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sz="1700"/>
            </a:pPr>
          </a:p>
        </p:txBody>
      </p:sp>
      <p:sp>
        <p:nvSpPr>
          <p:cNvPr id="1271" name="8"/>
          <p:cNvSpPr/>
          <p:nvPr/>
        </p:nvSpPr>
        <p:spPr>
          <a:xfrm>
            <a:off x="648414" y="5454537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8</a:t>
            </a:r>
          </a:p>
        </p:txBody>
      </p:sp>
      <p:sp>
        <p:nvSpPr>
          <p:cNvPr id="1272" name="Rectangle"/>
          <p:cNvSpPr/>
          <p:nvPr/>
        </p:nvSpPr>
        <p:spPr>
          <a:xfrm>
            <a:off x="1151394" y="5798580"/>
            <a:ext cx="1270001" cy="351791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sz="1700"/>
            </a:pPr>
          </a:p>
        </p:txBody>
      </p:sp>
      <p:sp>
        <p:nvSpPr>
          <p:cNvPr id="1273" name="9"/>
          <p:cNvSpPr/>
          <p:nvPr/>
        </p:nvSpPr>
        <p:spPr>
          <a:xfrm>
            <a:off x="647458" y="5801120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9</a:t>
            </a:r>
          </a:p>
        </p:txBody>
      </p:sp>
      <p:sp>
        <p:nvSpPr>
          <p:cNvPr id="1274" name="Ex: A2, A3, A5, B2, B5, A9, C2, B9  → Sondagem Quadrática"/>
          <p:cNvSpPr txBox="1"/>
          <p:nvPr/>
        </p:nvSpPr>
        <p:spPr>
          <a:xfrm>
            <a:off x="710392" y="1620535"/>
            <a:ext cx="6421771" cy="3891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000"/>
            </a:pPr>
            <a:r>
              <a:rPr b="1"/>
              <a:t>Ex</a:t>
            </a:r>
            <a:r>
              <a:t>: A2, A3, A5, B2, B5, A9, C2, B9  → Sondagem Quadrática</a:t>
            </a:r>
          </a:p>
        </p:txBody>
      </p:sp>
      <p:sp>
        <p:nvSpPr>
          <p:cNvPr id="1275" name="(a)"/>
          <p:cNvSpPr txBox="1"/>
          <p:nvPr/>
        </p:nvSpPr>
        <p:spPr>
          <a:xfrm>
            <a:off x="1387770" y="6159896"/>
            <a:ext cx="411862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100"/>
            </a:lvl1pPr>
          </a:lstStyle>
          <a:p>
            <a:pPr/>
            <a:r>
              <a:t>(a)</a:t>
            </a:r>
          </a:p>
        </p:txBody>
      </p:sp>
      <p:sp>
        <p:nvSpPr>
          <p:cNvPr id="1276" name="(b)"/>
          <p:cNvSpPr txBox="1"/>
          <p:nvPr/>
        </p:nvSpPr>
        <p:spPr>
          <a:xfrm>
            <a:off x="4483417" y="6159896"/>
            <a:ext cx="412643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100"/>
            </a:lvl1pPr>
          </a:lstStyle>
          <a:p>
            <a:pPr/>
            <a:r>
              <a:t>(b)</a:t>
            </a:r>
          </a:p>
        </p:txBody>
      </p:sp>
      <p:sp>
        <p:nvSpPr>
          <p:cNvPr id="1277" name="(c)"/>
          <p:cNvSpPr txBox="1"/>
          <p:nvPr/>
        </p:nvSpPr>
        <p:spPr>
          <a:xfrm>
            <a:off x="7579845" y="6159896"/>
            <a:ext cx="378785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100"/>
            </a:lvl1pPr>
          </a:lstStyle>
          <a:p>
            <a:pPr/>
            <a:r>
              <a:t>(c)</a:t>
            </a:r>
          </a:p>
        </p:txBody>
      </p:sp>
      <p:sp>
        <p:nvSpPr>
          <p:cNvPr id="1278" name="Exercício 02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2600"/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Exercício 02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281" name="Resolução de Colisõe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Resolução de Colisões</a:t>
            </a:r>
          </a:p>
        </p:txBody>
      </p:sp>
      <p:grpSp>
        <p:nvGrpSpPr>
          <p:cNvPr id="1284" name="Group"/>
          <p:cNvGrpSpPr/>
          <p:nvPr/>
        </p:nvGrpSpPr>
        <p:grpSpPr>
          <a:xfrm>
            <a:off x="782349" y="2103133"/>
            <a:ext cx="366713" cy="373791"/>
            <a:chOff x="0" y="0"/>
            <a:chExt cx="366712" cy="373790"/>
          </a:xfrm>
        </p:grpSpPr>
        <p:sp>
          <p:nvSpPr>
            <p:cNvPr id="1282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83" name="A"/>
            <p:cNvSpPr txBox="1"/>
            <p:nvPr/>
          </p:nvSpPr>
          <p:spPr>
            <a:xfrm>
              <a:off x="40290" y="-1"/>
              <a:ext cx="286132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A</a:t>
              </a:r>
            </a:p>
          </p:txBody>
        </p:sp>
      </p:grpSp>
      <p:grpSp>
        <p:nvGrpSpPr>
          <p:cNvPr id="1287" name="Group"/>
          <p:cNvGrpSpPr/>
          <p:nvPr/>
        </p:nvGrpSpPr>
        <p:grpSpPr>
          <a:xfrm>
            <a:off x="782349" y="2652733"/>
            <a:ext cx="366713" cy="373792"/>
            <a:chOff x="0" y="0"/>
            <a:chExt cx="366712" cy="373790"/>
          </a:xfrm>
        </p:grpSpPr>
        <p:sp>
          <p:nvSpPr>
            <p:cNvPr id="1285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86" name="B"/>
            <p:cNvSpPr txBox="1"/>
            <p:nvPr/>
          </p:nvSpPr>
          <p:spPr>
            <a:xfrm>
              <a:off x="40290" y="-1"/>
              <a:ext cx="286132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B</a:t>
              </a:r>
            </a:p>
          </p:txBody>
        </p:sp>
      </p:grpSp>
      <p:sp>
        <p:nvSpPr>
          <p:cNvPr id="1288" name="Endereçamento Aberto"/>
          <p:cNvSpPr txBox="1"/>
          <p:nvPr/>
        </p:nvSpPr>
        <p:spPr>
          <a:xfrm>
            <a:off x="1267647" y="2113068"/>
            <a:ext cx="2887895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Endereçamento Aberto</a:t>
            </a:r>
          </a:p>
        </p:txBody>
      </p:sp>
      <p:sp>
        <p:nvSpPr>
          <p:cNvPr id="1289" name="Resolução por encadeamento"/>
          <p:cNvSpPr txBox="1"/>
          <p:nvPr/>
        </p:nvSpPr>
        <p:spPr>
          <a:xfrm>
            <a:off x="1267647" y="2660833"/>
            <a:ext cx="3716124" cy="373791"/>
          </a:xfrm>
          <a:prstGeom prst="rect">
            <a:avLst/>
          </a:prstGeom>
          <a:solidFill>
            <a:srgbClr val="FFFC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Resolução por encadeamento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0"/>
          <p:cNvSpPr/>
          <p:nvPr/>
        </p:nvSpPr>
        <p:spPr>
          <a:xfrm>
            <a:off x="4037489" y="2503584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0</a:t>
            </a:r>
          </a:p>
        </p:txBody>
      </p:sp>
      <p:sp>
        <p:nvSpPr>
          <p:cNvPr id="1292" name="1"/>
          <p:cNvSpPr/>
          <p:nvPr/>
        </p:nvSpPr>
        <p:spPr>
          <a:xfrm>
            <a:off x="4037489" y="2851056"/>
            <a:ext cx="514351" cy="37211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1</a:t>
            </a:r>
          </a:p>
        </p:txBody>
      </p:sp>
      <p:sp>
        <p:nvSpPr>
          <p:cNvPr id="1293" name="2"/>
          <p:cNvSpPr/>
          <p:nvPr/>
        </p:nvSpPr>
        <p:spPr>
          <a:xfrm>
            <a:off x="4037489" y="3214752"/>
            <a:ext cx="514351" cy="34471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2</a:t>
            </a:r>
          </a:p>
        </p:txBody>
      </p:sp>
      <p:sp>
        <p:nvSpPr>
          <p:cNvPr id="1294" name="3"/>
          <p:cNvSpPr/>
          <p:nvPr/>
        </p:nvSpPr>
        <p:spPr>
          <a:xfrm>
            <a:off x="4037489" y="3560160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3</a:t>
            </a:r>
          </a:p>
        </p:txBody>
      </p:sp>
      <p:sp>
        <p:nvSpPr>
          <p:cNvPr id="1295" name="4"/>
          <p:cNvSpPr/>
          <p:nvPr/>
        </p:nvSpPr>
        <p:spPr>
          <a:xfrm>
            <a:off x="4037489" y="3911760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4</a:t>
            </a:r>
          </a:p>
        </p:txBody>
      </p:sp>
      <p:sp>
        <p:nvSpPr>
          <p:cNvPr id="1296" name="5"/>
          <p:cNvSpPr/>
          <p:nvPr/>
        </p:nvSpPr>
        <p:spPr>
          <a:xfrm>
            <a:off x="4037489" y="4256564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5</a:t>
            </a:r>
          </a:p>
        </p:txBody>
      </p:sp>
      <p:sp>
        <p:nvSpPr>
          <p:cNvPr id="1297" name="…"/>
          <p:cNvSpPr/>
          <p:nvPr/>
        </p:nvSpPr>
        <p:spPr>
          <a:xfrm>
            <a:off x="4037489" y="4603148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sz="1700"/>
            </a:lvl1pPr>
          </a:lstStyle>
          <a:p>
            <a:pPr/>
            <a:r>
              <a:t>…</a:t>
            </a:r>
          </a:p>
        </p:txBody>
      </p:sp>
      <p:sp>
        <p:nvSpPr>
          <p:cNvPr id="1298" name="N"/>
          <p:cNvSpPr/>
          <p:nvPr/>
        </p:nvSpPr>
        <p:spPr>
          <a:xfrm>
            <a:off x="4037489" y="4947064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N</a:t>
            </a:r>
          </a:p>
        </p:txBody>
      </p:sp>
      <p:sp>
        <p:nvSpPr>
          <p:cNvPr id="1299" name="T"/>
          <p:cNvSpPr txBox="1"/>
          <p:nvPr/>
        </p:nvSpPr>
        <p:spPr>
          <a:xfrm>
            <a:off x="4178718" y="2018938"/>
            <a:ext cx="231892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100"/>
            </a:lvl1pPr>
          </a:lstStyle>
          <a:p>
            <a:pPr/>
            <a:r>
              <a:t>T</a:t>
            </a:r>
          </a:p>
        </p:txBody>
      </p:sp>
      <p:sp>
        <p:nvSpPr>
          <p:cNvPr id="1300" name="Resolução por encadeament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Resolução por encadeamento</a:t>
            </a:r>
          </a:p>
        </p:txBody>
      </p:sp>
      <p:sp>
        <p:nvSpPr>
          <p:cNvPr id="1301" name="Oval"/>
          <p:cNvSpPr/>
          <p:nvPr/>
        </p:nvSpPr>
        <p:spPr>
          <a:xfrm>
            <a:off x="954058" y="2333525"/>
            <a:ext cx="2255063" cy="2190950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02" name="Oval"/>
          <p:cNvSpPr/>
          <p:nvPr/>
        </p:nvSpPr>
        <p:spPr>
          <a:xfrm>
            <a:off x="1617009" y="3037603"/>
            <a:ext cx="1378540" cy="12622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03" name="k1"/>
          <p:cNvSpPr txBox="1"/>
          <p:nvPr/>
        </p:nvSpPr>
        <p:spPr>
          <a:xfrm>
            <a:off x="2047096" y="3155961"/>
            <a:ext cx="33039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k1</a:t>
            </a:r>
          </a:p>
        </p:txBody>
      </p:sp>
      <p:sp>
        <p:nvSpPr>
          <p:cNvPr id="1304" name="k2"/>
          <p:cNvSpPr txBox="1"/>
          <p:nvPr/>
        </p:nvSpPr>
        <p:spPr>
          <a:xfrm>
            <a:off x="1916391" y="3856509"/>
            <a:ext cx="33039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k2</a:t>
            </a:r>
          </a:p>
        </p:txBody>
      </p:sp>
      <p:sp>
        <p:nvSpPr>
          <p:cNvPr id="1305" name="k3"/>
          <p:cNvSpPr txBox="1"/>
          <p:nvPr/>
        </p:nvSpPr>
        <p:spPr>
          <a:xfrm>
            <a:off x="2432461" y="3262629"/>
            <a:ext cx="33039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k3</a:t>
            </a:r>
          </a:p>
        </p:txBody>
      </p:sp>
      <p:sp>
        <p:nvSpPr>
          <p:cNvPr id="1306" name="k4"/>
          <p:cNvSpPr txBox="1"/>
          <p:nvPr/>
        </p:nvSpPr>
        <p:spPr>
          <a:xfrm>
            <a:off x="2559461" y="3504909"/>
            <a:ext cx="33039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k4</a:t>
            </a:r>
          </a:p>
        </p:txBody>
      </p:sp>
      <p:sp>
        <p:nvSpPr>
          <p:cNvPr id="1307" name="U"/>
          <p:cNvSpPr txBox="1"/>
          <p:nvPr/>
        </p:nvSpPr>
        <p:spPr>
          <a:xfrm>
            <a:off x="1363770" y="2073343"/>
            <a:ext cx="24924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U</a:t>
            </a:r>
          </a:p>
        </p:txBody>
      </p:sp>
      <p:sp>
        <p:nvSpPr>
          <p:cNvPr id="1308" name="K"/>
          <p:cNvSpPr txBox="1"/>
          <p:nvPr/>
        </p:nvSpPr>
        <p:spPr>
          <a:xfrm>
            <a:off x="1363770" y="3057645"/>
            <a:ext cx="24924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K</a:t>
            </a:r>
          </a:p>
        </p:txBody>
      </p:sp>
      <p:sp>
        <p:nvSpPr>
          <p:cNvPr id="1309" name="k5"/>
          <p:cNvSpPr txBox="1"/>
          <p:nvPr/>
        </p:nvSpPr>
        <p:spPr>
          <a:xfrm>
            <a:off x="1784761" y="3504909"/>
            <a:ext cx="33039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k5</a:t>
            </a:r>
          </a:p>
        </p:txBody>
      </p:sp>
      <p:sp>
        <p:nvSpPr>
          <p:cNvPr id="1310" name="k6"/>
          <p:cNvSpPr txBox="1"/>
          <p:nvPr/>
        </p:nvSpPr>
        <p:spPr>
          <a:xfrm>
            <a:off x="2286411" y="3733509"/>
            <a:ext cx="33039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k6</a:t>
            </a:r>
          </a:p>
        </p:txBody>
      </p:sp>
      <p:sp>
        <p:nvSpPr>
          <p:cNvPr id="1311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0"/>
          <p:cNvSpPr/>
          <p:nvPr/>
        </p:nvSpPr>
        <p:spPr>
          <a:xfrm>
            <a:off x="4037489" y="2503584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0</a:t>
            </a:r>
          </a:p>
        </p:txBody>
      </p:sp>
      <p:sp>
        <p:nvSpPr>
          <p:cNvPr id="1314" name="1"/>
          <p:cNvSpPr/>
          <p:nvPr/>
        </p:nvSpPr>
        <p:spPr>
          <a:xfrm>
            <a:off x="4037489" y="2851056"/>
            <a:ext cx="514351" cy="37211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1</a:t>
            </a:r>
          </a:p>
        </p:txBody>
      </p:sp>
      <p:sp>
        <p:nvSpPr>
          <p:cNvPr id="1315" name="2"/>
          <p:cNvSpPr/>
          <p:nvPr/>
        </p:nvSpPr>
        <p:spPr>
          <a:xfrm>
            <a:off x="4037489" y="3214752"/>
            <a:ext cx="514351" cy="34471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2</a:t>
            </a:r>
          </a:p>
        </p:txBody>
      </p:sp>
      <p:sp>
        <p:nvSpPr>
          <p:cNvPr id="1316" name="3"/>
          <p:cNvSpPr/>
          <p:nvPr/>
        </p:nvSpPr>
        <p:spPr>
          <a:xfrm>
            <a:off x="4037489" y="3560160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3</a:t>
            </a:r>
          </a:p>
        </p:txBody>
      </p:sp>
      <p:sp>
        <p:nvSpPr>
          <p:cNvPr id="1317" name="4"/>
          <p:cNvSpPr/>
          <p:nvPr/>
        </p:nvSpPr>
        <p:spPr>
          <a:xfrm>
            <a:off x="4037489" y="3911760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4</a:t>
            </a:r>
          </a:p>
        </p:txBody>
      </p:sp>
      <p:sp>
        <p:nvSpPr>
          <p:cNvPr id="1318" name="5"/>
          <p:cNvSpPr/>
          <p:nvPr/>
        </p:nvSpPr>
        <p:spPr>
          <a:xfrm>
            <a:off x="4037489" y="4256564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5</a:t>
            </a:r>
          </a:p>
        </p:txBody>
      </p:sp>
      <p:sp>
        <p:nvSpPr>
          <p:cNvPr id="1319" name="…"/>
          <p:cNvSpPr/>
          <p:nvPr/>
        </p:nvSpPr>
        <p:spPr>
          <a:xfrm>
            <a:off x="4037489" y="4603148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sz="1700"/>
            </a:lvl1pPr>
          </a:lstStyle>
          <a:p>
            <a:pPr/>
            <a:r>
              <a:t>…</a:t>
            </a:r>
          </a:p>
        </p:txBody>
      </p:sp>
      <p:sp>
        <p:nvSpPr>
          <p:cNvPr id="1320" name="N"/>
          <p:cNvSpPr/>
          <p:nvPr/>
        </p:nvSpPr>
        <p:spPr>
          <a:xfrm>
            <a:off x="4037489" y="4947064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N</a:t>
            </a:r>
          </a:p>
        </p:txBody>
      </p:sp>
      <p:sp>
        <p:nvSpPr>
          <p:cNvPr id="1321" name="T"/>
          <p:cNvSpPr txBox="1"/>
          <p:nvPr/>
        </p:nvSpPr>
        <p:spPr>
          <a:xfrm>
            <a:off x="4178718" y="2018938"/>
            <a:ext cx="231892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100"/>
            </a:lvl1pPr>
          </a:lstStyle>
          <a:p>
            <a:pPr/>
            <a:r>
              <a:t>T</a:t>
            </a:r>
          </a:p>
        </p:txBody>
      </p:sp>
      <p:sp>
        <p:nvSpPr>
          <p:cNvPr id="1322" name="Resolução por encadeament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Resolução por encadeamento</a:t>
            </a:r>
          </a:p>
        </p:txBody>
      </p:sp>
      <p:sp>
        <p:nvSpPr>
          <p:cNvPr id="1323" name="Oval"/>
          <p:cNvSpPr/>
          <p:nvPr/>
        </p:nvSpPr>
        <p:spPr>
          <a:xfrm>
            <a:off x="954058" y="2333525"/>
            <a:ext cx="2255063" cy="2190950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24" name="Oval"/>
          <p:cNvSpPr/>
          <p:nvPr/>
        </p:nvSpPr>
        <p:spPr>
          <a:xfrm>
            <a:off x="1617009" y="3037603"/>
            <a:ext cx="1378540" cy="12622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25" name="k1"/>
          <p:cNvSpPr txBox="1"/>
          <p:nvPr/>
        </p:nvSpPr>
        <p:spPr>
          <a:xfrm>
            <a:off x="2047096" y="3155961"/>
            <a:ext cx="33039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k1</a:t>
            </a:r>
          </a:p>
        </p:txBody>
      </p:sp>
      <p:sp>
        <p:nvSpPr>
          <p:cNvPr id="1326" name="k2"/>
          <p:cNvSpPr txBox="1"/>
          <p:nvPr/>
        </p:nvSpPr>
        <p:spPr>
          <a:xfrm>
            <a:off x="1916391" y="3856509"/>
            <a:ext cx="33039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k2</a:t>
            </a:r>
          </a:p>
        </p:txBody>
      </p:sp>
      <p:sp>
        <p:nvSpPr>
          <p:cNvPr id="1327" name="k3"/>
          <p:cNvSpPr txBox="1"/>
          <p:nvPr/>
        </p:nvSpPr>
        <p:spPr>
          <a:xfrm>
            <a:off x="2432461" y="3262629"/>
            <a:ext cx="33039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k3</a:t>
            </a:r>
          </a:p>
        </p:txBody>
      </p:sp>
      <p:sp>
        <p:nvSpPr>
          <p:cNvPr id="1328" name="k4"/>
          <p:cNvSpPr txBox="1"/>
          <p:nvPr/>
        </p:nvSpPr>
        <p:spPr>
          <a:xfrm>
            <a:off x="2559461" y="3504909"/>
            <a:ext cx="33039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k4</a:t>
            </a:r>
          </a:p>
        </p:txBody>
      </p:sp>
      <p:sp>
        <p:nvSpPr>
          <p:cNvPr id="1329" name="U"/>
          <p:cNvSpPr txBox="1"/>
          <p:nvPr/>
        </p:nvSpPr>
        <p:spPr>
          <a:xfrm>
            <a:off x="1363770" y="2073343"/>
            <a:ext cx="24924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U</a:t>
            </a:r>
          </a:p>
        </p:txBody>
      </p:sp>
      <p:sp>
        <p:nvSpPr>
          <p:cNvPr id="1330" name="K"/>
          <p:cNvSpPr txBox="1"/>
          <p:nvPr/>
        </p:nvSpPr>
        <p:spPr>
          <a:xfrm>
            <a:off x="1363770" y="3057645"/>
            <a:ext cx="24924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K</a:t>
            </a:r>
          </a:p>
        </p:txBody>
      </p:sp>
      <p:sp>
        <p:nvSpPr>
          <p:cNvPr id="1331" name="k5"/>
          <p:cNvSpPr txBox="1"/>
          <p:nvPr/>
        </p:nvSpPr>
        <p:spPr>
          <a:xfrm>
            <a:off x="1784761" y="3504909"/>
            <a:ext cx="33039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k5</a:t>
            </a:r>
          </a:p>
        </p:txBody>
      </p:sp>
      <p:sp>
        <p:nvSpPr>
          <p:cNvPr id="1332" name="k6"/>
          <p:cNvSpPr txBox="1"/>
          <p:nvPr/>
        </p:nvSpPr>
        <p:spPr>
          <a:xfrm>
            <a:off x="2286411" y="3733509"/>
            <a:ext cx="33039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k6</a:t>
            </a:r>
          </a:p>
        </p:txBody>
      </p:sp>
      <p:sp>
        <p:nvSpPr>
          <p:cNvPr id="1333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334" name="k1"/>
          <p:cNvSpPr/>
          <p:nvPr/>
        </p:nvSpPr>
        <p:spPr>
          <a:xfrm>
            <a:off x="4828039" y="2851056"/>
            <a:ext cx="915344" cy="37211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k1</a:t>
            </a:r>
          </a:p>
        </p:txBody>
      </p:sp>
      <p:sp>
        <p:nvSpPr>
          <p:cNvPr id="1335" name="Rectangle"/>
          <p:cNvSpPr/>
          <p:nvPr/>
        </p:nvSpPr>
        <p:spPr>
          <a:xfrm>
            <a:off x="5432036" y="2851056"/>
            <a:ext cx="311347" cy="37211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36" name="k4"/>
          <p:cNvSpPr/>
          <p:nvPr/>
        </p:nvSpPr>
        <p:spPr>
          <a:xfrm>
            <a:off x="6019582" y="2851056"/>
            <a:ext cx="915344" cy="37211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k4</a:t>
            </a:r>
          </a:p>
        </p:txBody>
      </p:sp>
      <p:sp>
        <p:nvSpPr>
          <p:cNvPr id="1337" name="Rectangle"/>
          <p:cNvSpPr/>
          <p:nvPr/>
        </p:nvSpPr>
        <p:spPr>
          <a:xfrm>
            <a:off x="6623579" y="2851056"/>
            <a:ext cx="311347" cy="37211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38" name="k2"/>
          <p:cNvSpPr/>
          <p:nvPr/>
        </p:nvSpPr>
        <p:spPr>
          <a:xfrm>
            <a:off x="4828039" y="3576988"/>
            <a:ext cx="915344" cy="37211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k2</a:t>
            </a:r>
          </a:p>
        </p:txBody>
      </p:sp>
      <p:sp>
        <p:nvSpPr>
          <p:cNvPr id="1339" name="Rectangle"/>
          <p:cNvSpPr/>
          <p:nvPr/>
        </p:nvSpPr>
        <p:spPr>
          <a:xfrm>
            <a:off x="5432036" y="3576988"/>
            <a:ext cx="311347" cy="37211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40" name="k5"/>
          <p:cNvSpPr/>
          <p:nvPr/>
        </p:nvSpPr>
        <p:spPr>
          <a:xfrm>
            <a:off x="6019582" y="3576988"/>
            <a:ext cx="915344" cy="37211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k5</a:t>
            </a:r>
          </a:p>
        </p:txBody>
      </p:sp>
      <p:sp>
        <p:nvSpPr>
          <p:cNvPr id="1341" name="Rectangle"/>
          <p:cNvSpPr/>
          <p:nvPr/>
        </p:nvSpPr>
        <p:spPr>
          <a:xfrm>
            <a:off x="6623579" y="3576988"/>
            <a:ext cx="311347" cy="37211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42" name="k3"/>
          <p:cNvSpPr/>
          <p:nvPr/>
        </p:nvSpPr>
        <p:spPr>
          <a:xfrm>
            <a:off x="4828039" y="4936904"/>
            <a:ext cx="915344" cy="37211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k3</a:t>
            </a:r>
          </a:p>
        </p:txBody>
      </p:sp>
      <p:sp>
        <p:nvSpPr>
          <p:cNvPr id="1343" name="Rectangle"/>
          <p:cNvSpPr/>
          <p:nvPr/>
        </p:nvSpPr>
        <p:spPr>
          <a:xfrm>
            <a:off x="5432036" y="4936904"/>
            <a:ext cx="311347" cy="37211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44" name="k6"/>
          <p:cNvSpPr/>
          <p:nvPr/>
        </p:nvSpPr>
        <p:spPr>
          <a:xfrm>
            <a:off x="7238971" y="3576988"/>
            <a:ext cx="791171" cy="37211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k6</a:t>
            </a:r>
          </a:p>
        </p:txBody>
      </p:sp>
      <p:sp>
        <p:nvSpPr>
          <p:cNvPr id="1345" name="Rectangle"/>
          <p:cNvSpPr/>
          <p:nvPr/>
        </p:nvSpPr>
        <p:spPr>
          <a:xfrm>
            <a:off x="7815122" y="3576988"/>
            <a:ext cx="311347" cy="37211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46" name="Line"/>
          <p:cNvSpPr/>
          <p:nvPr/>
        </p:nvSpPr>
        <p:spPr>
          <a:xfrm>
            <a:off x="4562250" y="3037111"/>
            <a:ext cx="254197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347" name="Line"/>
          <p:cNvSpPr/>
          <p:nvPr/>
        </p:nvSpPr>
        <p:spPr>
          <a:xfrm>
            <a:off x="4562250" y="3763043"/>
            <a:ext cx="254197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348" name="Line"/>
          <p:cNvSpPr/>
          <p:nvPr/>
        </p:nvSpPr>
        <p:spPr>
          <a:xfrm>
            <a:off x="4562250" y="5122959"/>
            <a:ext cx="254197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349" name="Line"/>
          <p:cNvSpPr/>
          <p:nvPr/>
        </p:nvSpPr>
        <p:spPr>
          <a:xfrm>
            <a:off x="5768750" y="3037111"/>
            <a:ext cx="254197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350" name="Line"/>
          <p:cNvSpPr/>
          <p:nvPr/>
        </p:nvSpPr>
        <p:spPr>
          <a:xfrm>
            <a:off x="5768750" y="3763043"/>
            <a:ext cx="254197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351" name="Line"/>
          <p:cNvSpPr/>
          <p:nvPr/>
        </p:nvSpPr>
        <p:spPr>
          <a:xfrm>
            <a:off x="6975250" y="3763043"/>
            <a:ext cx="254197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352" name="Line"/>
          <p:cNvSpPr/>
          <p:nvPr/>
        </p:nvSpPr>
        <p:spPr>
          <a:xfrm flipV="1">
            <a:off x="2325074" y="3088250"/>
            <a:ext cx="1632294" cy="234082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353" name="Line"/>
          <p:cNvSpPr/>
          <p:nvPr/>
        </p:nvSpPr>
        <p:spPr>
          <a:xfrm flipV="1">
            <a:off x="2821842" y="3138228"/>
            <a:ext cx="1151366" cy="489633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354" name="Line"/>
          <p:cNvSpPr/>
          <p:nvPr/>
        </p:nvSpPr>
        <p:spPr>
          <a:xfrm flipV="1">
            <a:off x="2256090" y="3754246"/>
            <a:ext cx="1736576" cy="275443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355" name="Line"/>
          <p:cNvSpPr/>
          <p:nvPr/>
        </p:nvSpPr>
        <p:spPr>
          <a:xfrm>
            <a:off x="2136541" y="3662443"/>
            <a:ext cx="1817860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356" name="Line"/>
          <p:cNvSpPr/>
          <p:nvPr/>
        </p:nvSpPr>
        <p:spPr>
          <a:xfrm flipV="1">
            <a:off x="2567875" y="3696161"/>
            <a:ext cx="1386526" cy="183992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357" name="Line"/>
          <p:cNvSpPr/>
          <p:nvPr/>
        </p:nvSpPr>
        <p:spPr>
          <a:xfrm>
            <a:off x="2701048" y="3452140"/>
            <a:ext cx="1272160" cy="1717999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19" name="Introdu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Introdução</a:t>
            </a:r>
          </a:p>
        </p:txBody>
      </p:sp>
      <p:pic>
        <p:nvPicPr>
          <p:cNvPr id="220" name="problem.jpg" descr="problem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79325" y="3059666"/>
            <a:ext cx="1220046" cy="1220047"/>
          </a:xfrm>
          <a:prstGeom prst="rect">
            <a:avLst/>
          </a:prstGeom>
          <a:ln w="12700">
            <a:miter lim="400000"/>
          </a:ln>
        </p:spPr>
      </p:pic>
      <p:sp>
        <p:nvSpPr>
          <p:cNvPr id="221" name="Problema"/>
          <p:cNvSpPr txBox="1"/>
          <p:nvPr/>
        </p:nvSpPr>
        <p:spPr>
          <a:xfrm>
            <a:off x="4106036" y="4296578"/>
            <a:ext cx="116662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/>
            <a:r>
              <a:t>Problema</a:t>
            </a:r>
          </a:p>
        </p:txBody>
      </p:sp>
      <p:pic>
        <p:nvPicPr>
          <p:cNvPr id="222" name="stack_1.jpg" descr="stack_1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5649" y="1814408"/>
            <a:ext cx="1220047" cy="849826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Pilhas"/>
          <p:cNvSpPr txBox="1"/>
          <p:nvPr/>
        </p:nvSpPr>
        <p:spPr>
          <a:xfrm>
            <a:off x="1922913" y="2122945"/>
            <a:ext cx="735928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/>
            <a:r>
              <a:t>Pilhas</a:t>
            </a:r>
          </a:p>
        </p:txBody>
      </p:sp>
      <p:pic>
        <p:nvPicPr>
          <p:cNvPr id="224" name="queue.png" descr="queu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34746" y="3722333"/>
            <a:ext cx="1341193" cy="598883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Filas"/>
          <p:cNvSpPr txBox="1"/>
          <p:nvPr/>
        </p:nvSpPr>
        <p:spPr>
          <a:xfrm>
            <a:off x="1992762" y="3823654"/>
            <a:ext cx="596229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/>
            <a:r>
              <a:t>Filas</a:t>
            </a:r>
          </a:p>
        </p:txBody>
      </p:sp>
      <p:pic>
        <p:nvPicPr>
          <p:cNvPr id="226" name="grafos.png" descr="grafos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573817" y="3482512"/>
            <a:ext cx="1078524" cy="1078524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Grafos"/>
          <p:cNvSpPr txBox="1"/>
          <p:nvPr/>
        </p:nvSpPr>
        <p:spPr>
          <a:xfrm>
            <a:off x="6535984" y="3823654"/>
            <a:ext cx="884224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/>
            <a:r>
              <a:t>Grafos</a:t>
            </a:r>
          </a:p>
        </p:txBody>
      </p:sp>
      <p:pic>
        <p:nvPicPr>
          <p:cNvPr id="228" name="array.png" descr="array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801997" y="1917878"/>
            <a:ext cx="642886" cy="642886"/>
          </a:xfrm>
          <a:prstGeom prst="rect">
            <a:avLst/>
          </a:prstGeom>
          <a:ln w="12700">
            <a:miter lim="400000"/>
          </a:ln>
        </p:spPr>
      </p:pic>
      <p:sp>
        <p:nvSpPr>
          <p:cNvPr id="229" name="Vetores"/>
          <p:cNvSpPr txBox="1"/>
          <p:nvPr/>
        </p:nvSpPr>
        <p:spPr>
          <a:xfrm>
            <a:off x="6509586" y="2041200"/>
            <a:ext cx="937020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/>
            <a:r>
              <a:t>Vetores</a:t>
            </a:r>
          </a:p>
        </p:txBody>
      </p:sp>
      <p:sp>
        <p:nvSpPr>
          <p:cNvPr id="230" name="Etc"/>
          <p:cNvSpPr txBox="1"/>
          <p:nvPr/>
        </p:nvSpPr>
        <p:spPr>
          <a:xfrm>
            <a:off x="6773229" y="5523971"/>
            <a:ext cx="409734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/>
            <a:r>
              <a:t>Etc</a:t>
            </a:r>
          </a:p>
        </p:txBody>
      </p:sp>
      <p:pic>
        <p:nvPicPr>
          <p:cNvPr id="231" name="etc.png" descr="etc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688166" y="5297178"/>
            <a:ext cx="849826" cy="849826"/>
          </a:xfrm>
          <a:prstGeom prst="rect">
            <a:avLst/>
          </a:prstGeom>
          <a:ln w="12700">
            <a:miter lim="400000"/>
          </a:ln>
        </p:spPr>
      </p:pic>
      <p:sp>
        <p:nvSpPr>
          <p:cNvPr id="232" name="Line"/>
          <p:cNvSpPr/>
          <p:nvPr/>
        </p:nvSpPr>
        <p:spPr>
          <a:xfrm>
            <a:off x="2681367" y="2455836"/>
            <a:ext cx="1161264" cy="767647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33" name="Line"/>
          <p:cNvSpPr/>
          <p:nvPr/>
        </p:nvSpPr>
        <p:spPr>
          <a:xfrm>
            <a:off x="2703210" y="3980515"/>
            <a:ext cx="1166625" cy="1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34" name="Line"/>
          <p:cNvSpPr/>
          <p:nvPr/>
        </p:nvSpPr>
        <p:spPr>
          <a:xfrm flipV="1">
            <a:off x="2904718" y="4757549"/>
            <a:ext cx="877489" cy="877488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35" name="Line"/>
          <p:cNvSpPr/>
          <p:nvPr/>
        </p:nvSpPr>
        <p:spPr>
          <a:xfrm flipH="1">
            <a:off x="5536782" y="2321741"/>
            <a:ext cx="876055" cy="876056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36" name="Line"/>
          <p:cNvSpPr/>
          <p:nvPr/>
        </p:nvSpPr>
        <p:spPr>
          <a:xfrm flipH="1">
            <a:off x="5536065" y="3980515"/>
            <a:ext cx="884223" cy="1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37" name="Line"/>
          <p:cNvSpPr/>
          <p:nvPr/>
        </p:nvSpPr>
        <p:spPr>
          <a:xfrm flipH="1" flipV="1">
            <a:off x="5478070" y="4622436"/>
            <a:ext cx="1071789" cy="1071789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pic>
        <p:nvPicPr>
          <p:cNvPr id="238" name="question.png" descr="question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239634" y="4621451"/>
            <a:ext cx="899428" cy="899428"/>
          </a:xfrm>
          <a:prstGeom prst="rect">
            <a:avLst/>
          </a:prstGeom>
          <a:ln w="12700">
            <a:miter lim="400000"/>
          </a:ln>
        </p:spPr>
      </p:pic>
      <p:pic>
        <p:nvPicPr>
          <p:cNvPr id="239" name="tree.png" descr="tree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551133" y="5149760"/>
            <a:ext cx="884224" cy="884223"/>
          </a:xfrm>
          <a:prstGeom prst="rect">
            <a:avLst/>
          </a:prstGeom>
          <a:ln w="12700">
            <a:miter lim="400000"/>
          </a:ln>
        </p:spPr>
      </p:pic>
      <p:sp>
        <p:nvSpPr>
          <p:cNvPr id="240" name="Árvores"/>
          <p:cNvSpPr txBox="1"/>
          <p:nvPr/>
        </p:nvSpPr>
        <p:spPr>
          <a:xfrm>
            <a:off x="1811180" y="5393751"/>
            <a:ext cx="959394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/>
            <a:r>
              <a:t>Árvores</a:t>
            </a:r>
          </a:p>
        </p:txBody>
      </p:sp>
      <p:sp>
        <p:nvSpPr>
          <p:cNvPr id="241" name="Text"/>
          <p:cNvSpPr txBox="1"/>
          <p:nvPr/>
        </p:nvSpPr>
        <p:spPr>
          <a:xfrm>
            <a:off x="8301656" y="6302611"/>
            <a:ext cx="53340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>
              <a:defRPr b="1" sz="20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0"/>
          <p:cNvSpPr/>
          <p:nvPr/>
        </p:nvSpPr>
        <p:spPr>
          <a:xfrm>
            <a:off x="4037489" y="2503584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0</a:t>
            </a:r>
          </a:p>
        </p:txBody>
      </p:sp>
      <p:sp>
        <p:nvSpPr>
          <p:cNvPr id="1360" name="1"/>
          <p:cNvSpPr/>
          <p:nvPr/>
        </p:nvSpPr>
        <p:spPr>
          <a:xfrm>
            <a:off x="4037489" y="2851056"/>
            <a:ext cx="514351" cy="37211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1</a:t>
            </a:r>
          </a:p>
        </p:txBody>
      </p:sp>
      <p:sp>
        <p:nvSpPr>
          <p:cNvPr id="1361" name="2"/>
          <p:cNvSpPr/>
          <p:nvPr/>
        </p:nvSpPr>
        <p:spPr>
          <a:xfrm>
            <a:off x="4037489" y="3214752"/>
            <a:ext cx="514351" cy="34471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2</a:t>
            </a:r>
          </a:p>
        </p:txBody>
      </p:sp>
      <p:sp>
        <p:nvSpPr>
          <p:cNvPr id="1362" name="3"/>
          <p:cNvSpPr/>
          <p:nvPr/>
        </p:nvSpPr>
        <p:spPr>
          <a:xfrm>
            <a:off x="4037489" y="3560160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3</a:t>
            </a:r>
          </a:p>
        </p:txBody>
      </p:sp>
      <p:sp>
        <p:nvSpPr>
          <p:cNvPr id="1363" name="4"/>
          <p:cNvSpPr/>
          <p:nvPr/>
        </p:nvSpPr>
        <p:spPr>
          <a:xfrm>
            <a:off x="4037489" y="3911760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4</a:t>
            </a:r>
          </a:p>
        </p:txBody>
      </p:sp>
      <p:sp>
        <p:nvSpPr>
          <p:cNvPr id="1364" name="5"/>
          <p:cNvSpPr/>
          <p:nvPr/>
        </p:nvSpPr>
        <p:spPr>
          <a:xfrm>
            <a:off x="4037489" y="4256564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5</a:t>
            </a:r>
          </a:p>
        </p:txBody>
      </p:sp>
      <p:sp>
        <p:nvSpPr>
          <p:cNvPr id="1365" name="…"/>
          <p:cNvSpPr/>
          <p:nvPr/>
        </p:nvSpPr>
        <p:spPr>
          <a:xfrm>
            <a:off x="4037489" y="4603148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sz="1700"/>
            </a:lvl1pPr>
          </a:lstStyle>
          <a:p>
            <a:pPr/>
            <a:r>
              <a:t>…</a:t>
            </a:r>
          </a:p>
        </p:txBody>
      </p:sp>
      <p:sp>
        <p:nvSpPr>
          <p:cNvPr id="1366" name="N"/>
          <p:cNvSpPr/>
          <p:nvPr/>
        </p:nvSpPr>
        <p:spPr>
          <a:xfrm>
            <a:off x="4037489" y="4947064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N</a:t>
            </a:r>
          </a:p>
        </p:txBody>
      </p:sp>
      <p:sp>
        <p:nvSpPr>
          <p:cNvPr id="1367" name="T"/>
          <p:cNvSpPr txBox="1"/>
          <p:nvPr/>
        </p:nvSpPr>
        <p:spPr>
          <a:xfrm>
            <a:off x="4178718" y="2018938"/>
            <a:ext cx="231892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100"/>
            </a:lvl1pPr>
          </a:lstStyle>
          <a:p>
            <a:pPr/>
            <a:r>
              <a:t>T</a:t>
            </a:r>
          </a:p>
        </p:txBody>
      </p:sp>
      <p:sp>
        <p:nvSpPr>
          <p:cNvPr id="1368" name="Resolução por encadeament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Resolução por encadeamento</a:t>
            </a:r>
          </a:p>
        </p:txBody>
      </p:sp>
      <p:sp>
        <p:nvSpPr>
          <p:cNvPr id="1369" name="Oval"/>
          <p:cNvSpPr/>
          <p:nvPr/>
        </p:nvSpPr>
        <p:spPr>
          <a:xfrm>
            <a:off x="954058" y="2333525"/>
            <a:ext cx="2255063" cy="2190950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70" name="Oval"/>
          <p:cNvSpPr/>
          <p:nvPr/>
        </p:nvSpPr>
        <p:spPr>
          <a:xfrm>
            <a:off x="1617009" y="3037603"/>
            <a:ext cx="1378540" cy="12622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71" name="k1"/>
          <p:cNvSpPr txBox="1"/>
          <p:nvPr/>
        </p:nvSpPr>
        <p:spPr>
          <a:xfrm>
            <a:off x="2047096" y="3155961"/>
            <a:ext cx="33039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k1</a:t>
            </a:r>
          </a:p>
        </p:txBody>
      </p:sp>
      <p:sp>
        <p:nvSpPr>
          <p:cNvPr id="1372" name="k2"/>
          <p:cNvSpPr txBox="1"/>
          <p:nvPr/>
        </p:nvSpPr>
        <p:spPr>
          <a:xfrm>
            <a:off x="1916391" y="3856509"/>
            <a:ext cx="33039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k2</a:t>
            </a:r>
          </a:p>
        </p:txBody>
      </p:sp>
      <p:sp>
        <p:nvSpPr>
          <p:cNvPr id="1373" name="k3"/>
          <p:cNvSpPr txBox="1"/>
          <p:nvPr/>
        </p:nvSpPr>
        <p:spPr>
          <a:xfrm>
            <a:off x="2432461" y="3262629"/>
            <a:ext cx="33039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k3</a:t>
            </a:r>
          </a:p>
        </p:txBody>
      </p:sp>
      <p:sp>
        <p:nvSpPr>
          <p:cNvPr id="1374" name="k4"/>
          <p:cNvSpPr txBox="1"/>
          <p:nvPr/>
        </p:nvSpPr>
        <p:spPr>
          <a:xfrm>
            <a:off x="2559461" y="3504909"/>
            <a:ext cx="33039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k4</a:t>
            </a:r>
          </a:p>
        </p:txBody>
      </p:sp>
      <p:sp>
        <p:nvSpPr>
          <p:cNvPr id="1375" name="U"/>
          <p:cNvSpPr txBox="1"/>
          <p:nvPr/>
        </p:nvSpPr>
        <p:spPr>
          <a:xfrm>
            <a:off x="1363770" y="2073343"/>
            <a:ext cx="24924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U</a:t>
            </a:r>
          </a:p>
        </p:txBody>
      </p:sp>
      <p:sp>
        <p:nvSpPr>
          <p:cNvPr id="1376" name="K"/>
          <p:cNvSpPr txBox="1"/>
          <p:nvPr/>
        </p:nvSpPr>
        <p:spPr>
          <a:xfrm>
            <a:off x="1363770" y="3057645"/>
            <a:ext cx="24924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K</a:t>
            </a:r>
          </a:p>
        </p:txBody>
      </p:sp>
      <p:sp>
        <p:nvSpPr>
          <p:cNvPr id="1377" name="k5"/>
          <p:cNvSpPr txBox="1"/>
          <p:nvPr/>
        </p:nvSpPr>
        <p:spPr>
          <a:xfrm>
            <a:off x="1784761" y="3504909"/>
            <a:ext cx="33039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k5</a:t>
            </a:r>
          </a:p>
        </p:txBody>
      </p:sp>
      <p:sp>
        <p:nvSpPr>
          <p:cNvPr id="1378" name="k6"/>
          <p:cNvSpPr txBox="1"/>
          <p:nvPr/>
        </p:nvSpPr>
        <p:spPr>
          <a:xfrm>
            <a:off x="2286411" y="3733509"/>
            <a:ext cx="33039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k6</a:t>
            </a:r>
          </a:p>
        </p:txBody>
      </p:sp>
      <p:sp>
        <p:nvSpPr>
          <p:cNvPr id="1379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380" name="k1"/>
          <p:cNvSpPr/>
          <p:nvPr/>
        </p:nvSpPr>
        <p:spPr>
          <a:xfrm>
            <a:off x="4828039" y="2851056"/>
            <a:ext cx="915344" cy="37211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k1</a:t>
            </a:r>
          </a:p>
        </p:txBody>
      </p:sp>
      <p:sp>
        <p:nvSpPr>
          <p:cNvPr id="1381" name="Rectangle"/>
          <p:cNvSpPr/>
          <p:nvPr/>
        </p:nvSpPr>
        <p:spPr>
          <a:xfrm>
            <a:off x="5432036" y="2851056"/>
            <a:ext cx="311347" cy="37211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82" name="k4"/>
          <p:cNvSpPr/>
          <p:nvPr/>
        </p:nvSpPr>
        <p:spPr>
          <a:xfrm>
            <a:off x="6019582" y="2851056"/>
            <a:ext cx="915344" cy="37211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k4</a:t>
            </a:r>
          </a:p>
        </p:txBody>
      </p:sp>
      <p:sp>
        <p:nvSpPr>
          <p:cNvPr id="1383" name="Rectangle"/>
          <p:cNvSpPr/>
          <p:nvPr/>
        </p:nvSpPr>
        <p:spPr>
          <a:xfrm>
            <a:off x="6623579" y="2851056"/>
            <a:ext cx="311347" cy="37211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84" name="k2"/>
          <p:cNvSpPr/>
          <p:nvPr/>
        </p:nvSpPr>
        <p:spPr>
          <a:xfrm>
            <a:off x="4828039" y="3576988"/>
            <a:ext cx="915344" cy="37211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k2</a:t>
            </a:r>
          </a:p>
        </p:txBody>
      </p:sp>
      <p:sp>
        <p:nvSpPr>
          <p:cNvPr id="1385" name="Rectangle"/>
          <p:cNvSpPr/>
          <p:nvPr/>
        </p:nvSpPr>
        <p:spPr>
          <a:xfrm>
            <a:off x="5432036" y="3576988"/>
            <a:ext cx="311347" cy="37211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86" name="k5"/>
          <p:cNvSpPr/>
          <p:nvPr/>
        </p:nvSpPr>
        <p:spPr>
          <a:xfrm>
            <a:off x="6019582" y="3576988"/>
            <a:ext cx="915344" cy="37211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k5</a:t>
            </a:r>
          </a:p>
        </p:txBody>
      </p:sp>
      <p:sp>
        <p:nvSpPr>
          <p:cNvPr id="1387" name="Rectangle"/>
          <p:cNvSpPr/>
          <p:nvPr/>
        </p:nvSpPr>
        <p:spPr>
          <a:xfrm>
            <a:off x="6623579" y="3576988"/>
            <a:ext cx="311347" cy="37211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88" name="k3"/>
          <p:cNvSpPr/>
          <p:nvPr/>
        </p:nvSpPr>
        <p:spPr>
          <a:xfrm>
            <a:off x="4828039" y="4936904"/>
            <a:ext cx="915344" cy="37211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k3</a:t>
            </a:r>
          </a:p>
        </p:txBody>
      </p:sp>
      <p:sp>
        <p:nvSpPr>
          <p:cNvPr id="1389" name="Rectangle"/>
          <p:cNvSpPr/>
          <p:nvPr/>
        </p:nvSpPr>
        <p:spPr>
          <a:xfrm>
            <a:off x="5432036" y="4936904"/>
            <a:ext cx="311347" cy="37211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90" name="k6"/>
          <p:cNvSpPr/>
          <p:nvPr/>
        </p:nvSpPr>
        <p:spPr>
          <a:xfrm>
            <a:off x="7238971" y="3576988"/>
            <a:ext cx="791171" cy="37211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k6</a:t>
            </a:r>
          </a:p>
        </p:txBody>
      </p:sp>
      <p:sp>
        <p:nvSpPr>
          <p:cNvPr id="1391" name="Rectangle"/>
          <p:cNvSpPr/>
          <p:nvPr/>
        </p:nvSpPr>
        <p:spPr>
          <a:xfrm>
            <a:off x="7815122" y="3576988"/>
            <a:ext cx="311347" cy="37211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92" name="Line"/>
          <p:cNvSpPr/>
          <p:nvPr/>
        </p:nvSpPr>
        <p:spPr>
          <a:xfrm>
            <a:off x="4562250" y="3037111"/>
            <a:ext cx="254197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393" name="Line"/>
          <p:cNvSpPr/>
          <p:nvPr/>
        </p:nvSpPr>
        <p:spPr>
          <a:xfrm>
            <a:off x="4562250" y="3763043"/>
            <a:ext cx="254197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394" name="Line"/>
          <p:cNvSpPr/>
          <p:nvPr/>
        </p:nvSpPr>
        <p:spPr>
          <a:xfrm>
            <a:off x="4562250" y="5122959"/>
            <a:ext cx="254197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395" name="Line"/>
          <p:cNvSpPr/>
          <p:nvPr/>
        </p:nvSpPr>
        <p:spPr>
          <a:xfrm>
            <a:off x="5768750" y="3037111"/>
            <a:ext cx="254197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396" name="Line"/>
          <p:cNvSpPr/>
          <p:nvPr/>
        </p:nvSpPr>
        <p:spPr>
          <a:xfrm>
            <a:off x="5768750" y="3763043"/>
            <a:ext cx="254197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397" name="Line"/>
          <p:cNvSpPr/>
          <p:nvPr/>
        </p:nvSpPr>
        <p:spPr>
          <a:xfrm>
            <a:off x="6975250" y="3763043"/>
            <a:ext cx="254197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398" name="Line"/>
          <p:cNvSpPr/>
          <p:nvPr/>
        </p:nvSpPr>
        <p:spPr>
          <a:xfrm flipV="1">
            <a:off x="2325074" y="3088250"/>
            <a:ext cx="1632294" cy="234082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399" name="Line"/>
          <p:cNvSpPr/>
          <p:nvPr/>
        </p:nvSpPr>
        <p:spPr>
          <a:xfrm flipV="1">
            <a:off x="2821842" y="3138228"/>
            <a:ext cx="1151366" cy="489633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400" name="Line"/>
          <p:cNvSpPr/>
          <p:nvPr/>
        </p:nvSpPr>
        <p:spPr>
          <a:xfrm flipV="1">
            <a:off x="2256090" y="3754246"/>
            <a:ext cx="1736576" cy="275443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401" name="Line"/>
          <p:cNvSpPr/>
          <p:nvPr/>
        </p:nvSpPr>
        <p:spPr>
          <a:xfrm>
            <a:off x="2136541" y="3662443"/>
            <a:ext cx="1817860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402" name="Line"/>
          <p:cNvSpPr/>
          <p:nvPr/>
        </p:nvSpPr>
        <p:spPr>
          <a:xfrm flipV="1">
            <a:off x="2567875" y="3696161"/>
            <a:ext cx="1386526" cy="183992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403" name="Line"/>
          <p:cNvSpPr/>
          <p:nvPr/>
        </p:nvSpPr>
        <p:spPr>
          <a:xfrm>
            <a:off x="2701048" y="3452140"/>
            <a:ext cx="1272160" cy="1717999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404" name="Rounded Rectangle"/>
          <p:cNvSpPr/>
          <p:nvPr/>
        </p:nvSpPr>
        <p:spPr>
          <a:xfrm>
            <a:off x="4725589" y="2367279"/>
            <a:ext cx="3955138" cy="3122216"/>
          </a:xfrm>
          <a:prstGeom prst="roundRect">
            <a:avLst>
              <a:gd name="adj" fmla="val 6101"/>
            </a:avLst>
          </a:prstGeom>
          <a:ln w="2540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405" name="listas encadeadas"/>
          <p:cNvSpPr txBox="1"/>
          <p:nvPr/>
        </p:nvSpPr>
        <p:spPr>
          <a:xfrm>
            <a:off x="5882378" y="5555769"/>
            <a:ext cx="179374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listas encadeadas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408" name="acesso (T, k)"/>
          <p:cNvSpPr/>
          <p:nvPr/>
        </p:nvSpPr>
        <p:spPr>
          <a:xfrm>
            <a:off x="1716914" y="4296832"/>
            <a:ext cx="1715681" cy="351791"/>
          </a:xfrm>
          <a:prstGeom prst="rect">
            <a:avLst/>
          </a:prstGeom>
          <a:solidFill>
            <a:srgbClr val="95D8FF"/>
          </a:solidFill>
          <a:ln w="19050">
            <a:solidFill>
              <a:srgbClr val="0433FF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acesso (T, k) </a:t>
            </a:r>
          </a:p>
        </p:txBody>
      </p:sp>
      <p:sp>
        <p:nvSpPr>
          <p:cNvPr id="1409" name="inserir (T, x)"/>
          <p:cNvSpPr/>
          <p:nvPr/>
        </p:nvSpPr>
        <p:spPr>
          <a:xfrm>
            <a:off x="1716914" y="3297214"/>
            <a:ext cx="1715681" cy="351791"/>
          </a:xfrm>
          <a:prstGeom prst="rect">
            <a:avLst/>
          </a:prstGeom>
          <a:solidFill>
            <a:srgbClr val="95D8FF"/>
          </a:solidFill>
          <a:ln w="19050">
            <a:solidFill>
              <a:srgbClr val="0433FF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inserir (T, x) </a:t>
            </a:r>
          </a:p>
        </p:txBody>
      </p:sp>
      <p:sp>
        <p:nvSpPr>
          <p:cNvPr id="1410" name="remover (T, x)"/>
          <p:cNvSpPr/>
          <p:nvPr/>
        </p:nvSpPr>
        <p:spPr>
          <a:xfrm>
            <a:off x="1716914" y="3797756"/>
            <a:ext cx="1715681" cy="351791"/>
          </a:xfrm>
          <a:prstGeom prst="rect">
            <a:avLst/>
          </a:prstGeom>
          <a:solidFill>
            <a:srgbClr val="95D8FF"/>
          </a:solidFill>
          <a:ln w="19050">
            <a:solidFill>
              <a:srgbClr val="0433FF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remover (T, x) </a:t>
            </a:r>
          </a:p>
        </p:txBody>
      </p:sp>
      <p:sp>
        <p:nvSpPr>
          <p:cNvPr id="1411" name="Rectangle"/>
          <p:cNvSpPr/>
          <p:nvPr/>
        </p:nvSpPr>
        <p:spPr>
          <a:xfrm>
            <a:off x="1573557" y="2637607"/>
            <a:ext cx="2002395" cy="2672088"/>
          </a:xfrm>
          <a:prstGeom prst="rect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412" name="Operações de Modificação"/>
          <p:cNvSpPr txBox="1"/>
          <p:nvPr/>
        </p:nvSpPr>
        <p:spPr>
          <a:xfrm>
            <a:off x="1014018" y="2087074"/>
            <a:ext cx="31214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198054" indent="-198054" algn="ctr">
              <a:buClr>
                <a:schemeClr val="accent2"/>
              </a:buClr>
              <a:buSzPct val="60000"/>
              <a:buChar char="•"/>
              <a:defRPr b="1"/>
            </a:lvl1pPr>
          </a:lstStyle>
          <a:p>
            <a:pPr/>
            <a:r>
              <a:t>Operações de Modificação</a:t>
            </a:r>
          </a:p>
        </p:txBody>
      </p:sp>
      <p:sp>
        <p:nvSpPr>
          <p:cNvPr id="1413" name="return(T[h(k)])"/>
          <p:cNvSpPr/>
          <p:nvPr/>
        </p:nvSpPr>
        <p:spPr>
          <a:xfrm>
            <a:off x="5169605" y="4297565"/>
            <a:ext cx="2202480" cy="351791"/>
          </a:xfrm>
          <a:prstGeom prst="rect">
            <a:avLst/>
          </a:prstGeom>
          <a:solidFill>
            <a:srgbClr val="FFC1B6"/>
          </a:solidFill>
          <a:ln w="19050">
            <a:solidFill>
              <a:srgbClr val="FF26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b="1">
                <a:solidFill>
                  <a:srgbClr val="FF2600"/>
                </a:solidFill>
              </a:defRPr>
            </a:pPr>
            <a:r>
              <a:t>return(T[</a:t>
            </a:r>
            <a:r>
              <a:rPr>
                <a:solidFill>
                  <a:srgbClr val="000000"/>
                </a:solidFill>
              </a:rPr>
              <a:t>h(</a:t>
            </a:r>
            <a:r>
              <a:t>k</a:t>
            </a:r>
            <a:r>
              <a:rPr>
                <a:solidFill>
                  <a:srgbClr val="000000"/>
                </a:solidFill>
              </a:rPr>
              <a:t>)</a:t>
            </a:r>
            <a:r>
              <a:t>])</a:t>
            </a:r>
          </a:p>
        </p:txBody>
      </p:sp>
      <p:sp>
        <p:nvSpPr>
          <p:cNvPr id="1414" name="T[h(x.chave)] = x"/>
          <p:cNvSpPr/>
          <p:nvPr/>
        </p:nvSpPr>
        <p:spPr>
          <a:xfrm>
            <a:off x="5169605" y="3297947"/>
            <a:ext cx="2202480" cy="351791"/>
          </a:xfrm>
          <a:prstGeom prst="rect">
            <a:avLst/>
          </a:prstGeom>
          <a:solidFill>
            <a:srgbClr val="FFC1B6"/>
          </a:solidFill>
          <a:ln w="19050">
            <a:solidFill>
              <a:srgbClr val="FF26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b="1">
                <a:solidFill>
                  <a:srgbClr val="FF2600"/>
                </a:solidFill>
              </a:defRPr>
            </a:pPr>
            <a:r>
              <a:t>T[</a:t>
            </a:r>
            <a:r>
              <a:rPr>
                <a:solidFill>
                  <a:srgbClr val="000000"/>
                </a:solidFill>
              </a:rPr>
              <a:t>h(</a:t>
            </a:r>
            <a:r>
              <a:t>x.chave</a:t>
            </a:r>
            <a:r>
              <a:rPr>
                <a:solidFill>
                  <a:srgbClr val="000000"/>
                </a:solidFill>
              </a:rPr>
              <a:t>)</a:t>
            </a:r>
            <a:r>
              <a:t>] = x</a:t>
            </a:r>
          </a:p>
        </p:txBody>
      </p:sp>
      <p:sp>
        <p:nvSpPr>
          <p:cNvPr id="1415" name="T[h(x.chave)] = NULL"/>
          <p:cNvSpPr/>
          <p:nvPr/>
        </p:nvSpPr>
        <p:spPr>
          <a:xfrm>
            <a:off x="5169605" y="3798488"/>
            <a:ext cx="2202480" cy="351791"/>
          </a:xfrm>
          <a:prstGeom prst="rect">
            <a:avLst/>
          </a:prstGeom>
          <a:solidFill>
            <a:srgbClr val="FFC1B6"/>
          </a:solidFill>
          <a:ln w="19050">
            <a:solidFill>
              <a:srgbClr val="FF26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b="1">
                <a:solidFill>
                  <a:srgbClr val="FF2600"/>
                </a:solidFill>
              </a:defRPr>
            </a:pPr>
            <a:r>
              <a:t>T[</a:t>
            </a:r>
            <a:r>
              <a:rPr>
                <a:solidFill>
                  <a:srgbClr val="000000"/>
                </a:solidFill>
              </a:rPr>
              <a:t>h(</a:t>
            </a:r>
            <a:r>
              <a:t>x.chave</a:t>
            </a:r>
            <a:r>
              <a:rPr>
                <a:solidFill>
                  <a:srgbClr val="000000"/>
                </a:solidFill>
              </a:rPr>
              <a:t>)]</a:t>
            </a:r>
            <a:r>
              <a:t> = NULL </a:t>
            </a:r>
          </a:p>
        </p:txBody>
      </p:sp>
      <p:sp>
        <p:nvSpPr>
          <p:cNvPr id="1416" name="Line"/>
          <p:cNvSpPr/>
          <p:nvPr/>
        </p:nvSpPr>
        <p:spPr>
          <a:xfrm>
            <a:off x="3557866" y="3473842"/>
            <a:ext cx="1486468" cy="1"/>
          </a:xfrm>
          <a:prstGeom prst="line">
            <a:avLst/>
          </a:prstGeom>
          <a:ln w="2540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417" name="Line"/>
          <p:cNvSpPr/>
          <p:nvPr/>
        </p:nvSpPr>
        <p:spPr>
          <a:xfrm>
            <a:off x="3557866" y="3973651"/>
            <a:ext cx="1486468" cy="1"/>
          </a:xfrm>
          <a:prstGeom prst="line">
            <a:avLst/>
          </a:prstGeom>
          <a:ln w="2540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418" name="Line"/>
          <p:cNvSpPr/>
          <p:nvPr/>
        </p:nvSpPr>
        <p:spPr>
          <a:xfrm>
            <a:off x="3557866" y="4472727"/>
            <a:ext cx="1486468" cy="1"/>
          </a:xfrm>
          <a:prstGeom prst="line">
            <a:avLst/>
          </a:prstGeom>
          <a:ln w="2540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419" name="Resolução por encadeament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Resolução por encadeamento</a:t>
            </a:r>
          </a:p>
        </p:txBody>
      </p:sp>
      <p:sp>
        <p:nvSpPr>
          <p:cNvPr id="1420" name="Rounded Rectangle"/>
          <p:cNvSpPr/>
          <p:nvPr/>
        </p:nvSpPr>
        <p:spPr>
          <a:xfrm>
            <a:off x="5085505" y="2985561"/>
            <a:ext cx="2370680" cy="1874987"/>
          </a:xfrm>
          <a:prstGeom prst="roundRect">
            <a:avLst>
              <a:gd name="adj" fmla="val 10160"/>
            </a:avLst>
          </a:prstGeom>
          <a:ln w="2540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421" name="Inserir/procurar/remover nas listas…"/>
          <p:cNvSpPr txBox="1"/>
          <p:nvPr/>
        </p:nvSpPr>
        <p:spPr>
          <a:xfrm>
            <a:off x="4668194" y="5051276"/>
            <a:ext cx="3391718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FF2600"/>
                </a:solidFill>
              </a:defRPr>
            </a:pPr>
            <a:r>
              <a:t>Inserir/procurar/remover nas listas</a:t>
            </a:r>
          </a:p>
          <a:p>
            <a:pPr algn="ctr">
              <a:defRPr b="1">
                <a:solidFill>
                  <a:srgbClr val="FF2600"/>
                </a:solidFill>
              </a:defRPr>
            </a:pPr>
            <a:r>
              <a:t>indexadas pela posição da tabela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1426" name="Group"/>
          <p:cNvGrpSpPr/>
          <p:nvPr/>
        </p:nvGrpSpPr>
        <p:grpSpPr>
          <a:xfrm>
            <a:off x="880455" y="4722595"/>
            <a:ext cx="366714" cy="373791"/>
            <a:chOff x="0" y="0"/>
            <a:chExt cx="366712" cy="373790"/>
          </a:xfrm>
        </p:grpSpPr>
        <p:sp>
          <p:nvSpPr>
            <p:cNvPr id="1424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425" name="6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sp>
        <p:nvSpPr>
          <p:cNvPr id="1427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Roteiro</a:t>
            </a:r>
          </a:p>
        </p:txBody>
      </p:sp>
      <p:sp>
        <p:nvSpPr>
          <p:cNvPr id="1428" name="Referências"/>
          <p:cNvSpPr txBox="1"/>
          <p:nvPr/>
        </p:nvSpPr>
        <p:spPr>
          <a:xfrm>
            <a:off x="1366727" y="4722595"/>
            <a:ext cx="1542861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  <p:sp>
        <p:nvSpPr>
          <p:cNvPr id="1429" name="Introdução"/>
          <p:cNvSpPr txBox="1"/>
          <p:nvPr/>
        </p:nvSpPr>
        <p:spPr>
          <a:xfrm>
            <a:off x="1343058" y="1935127"/>
            <a:ext cx="141499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grpSp>
        <p:nvGrpSpPr>
          <p:cNvPr id="1432" name="Group"/>
          <p:cNvGrpSpPr/>
          <p:nvPr/>
        </p:nvGrpSpPr>
        <p:grpSpPr>
          <a:xfrm>
            <a:off x="876300" y="1916542"/>
            <a:ext cx="366713" cy="373791"/>
            <a:chOff x="0" y="0"/>
            <a:chExt cx="366712" cy="373790"/>
          </a:xfrm>
        </p:grpSpPr>
        <p:sp>
          <p:nvSpPr>
            <p:cNvPr id="1430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431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1433" name="Rounded Rectangle"/>
          <p:cNvSpPr/>
          <p:nvPr/>
        </p:nvSpPr>
        <p:spPr>
          <a:xfrm>
            <a:off x="777748" y="4058897"/>
            <a:ext cx="7772401" cy="549276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grpSp>
        <p:nvGrpSpPr>
          <p:cNvPr id="1436" name="Group"/>
          <p:cNvGrpSpPr/>
          <p:nvPr/>
        </p:nvGrpSpPr>
        <p:grpSpPr>
          <a:xfrm>
            <a:off x="879475" y="2482940"/>
            <a:ext cx="366713" cy="373791"/>
            <a:chOff x="0" y="0"/>
            <a:chExt cx="366712" cy="373790"/>
          </a:xfrm>
        </p:grpSpPr>
        <p:sp>
          <p:nvSpPr>
            <p:cNvPr id="1434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435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1437" name="Tabelas de Endereçamento Direto"/>
          <p:cNvSpPr txBox="1"/>
          <p:nvPr/>
        </p:nvSpPr>
        <p:spPr>
          <a:xfrm>
            <a:off x="1345584" y="2501851"/>
            <a:ext cx="4177367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Tabelas de Endereçamento Direto</a:t>
            </a:r>
          </a:p>
        </p:txBody>
      </p:sp>
      <p:grpSp>
        <p:nvGrpSpPr>
          <p:cNvPr id="1440" name="Group"/>
          <p:cNvGrpSpPr/>
          <p:nvPr/>
        </p:nvGrpSpPr>
        <p:grpSpPr>
          <a:xfrm>
            <a:off x="879475" y="3049587"/>
            <a:ext cx="366713" cy="373791"/>
            <a:chOff x="0" y="0"/>
            <a:chExt cx="366712" cy="373790"/>
          </a:xfrm>
        </p:grpSpPr>
        <p:sp>
          <p:nvSpPr>
            <p:cNvPr id="1438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439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1441" name="Tabelas de Espalhamento"/>
          <p:cNvSpPr txBox="1"/>
          <p:nvPr/>
        </p:nvSpPr>
        <p:spPr>
          <a:xfrm>
            <a:off x="1350425" y="3049538"/>
            <a:ext cx="320341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Tabelas de Espalhamento</a:t>
            </a:r>
          </a:p>
        </p:txBody>
      </p:sp>
      <p:grpSp>
        <p:nvGrpSpPr>
          <p:cNvPr id="1444" name="Group"/>
          <p:cNvGrpSpPr/>
          <p:nvPr/>
        </p:nvGrpSpPr>
        <p:grpSpPr>
          <a:xfrm>
            <a:off x="876300" y="3606347"/>
            <a:ext cx="366713" cy="373792"/>
            <a:chOff x="0" y="0"/>
            <a:chExt cx="366712" cy="373790"/>
          </a:xfrm>
        </p:grpSpPr>
        <p:sp>
          <p:nvSpPr>
            <p:cNvPr id="1442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443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1445" name="Resolução de colisões"/>
          <p:cNvSpPr txBox="1"/>
          <p:nvPr/>
        </p:nvSpPr>
        <p:spPr>
          <a:xfrm>
            <a:off x="1361598" y="3616283"/>
            <a:ext cx="284126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Resolução de colisões</a:t>
            </a:r>
          </a:p>
        </p:txBody>
      </p:sp>
      <p:grpSp>
        <p:nvGrpSpPr>
          <p:cNvPr id="1448" name="Group"/>
          <p:cNvGrpSpPr/>
          <p:nvPr/>
        </p:nvGrpSpPr>
        <p:grpSpPr>
          <a:xfrm>
            <a:off x="876300" y="4155948"/>
            <a:ext cx="366713" cy="373791"/>
            <a:chOff x="0" y="0"/>
            <a:chExt cx="366712" cy="373790"/>
          </a:xfrm>
        </p:grpSpPr>
        <p:sp>
          <p:nvSpPr>
            <p:cNvPr id="1446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447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1449" name="Funções Hash"/>
          <p:cNvSpPr txBox="1"/>
          <p:nvPr/>
        </p:nvSpPr>
        <p:spPr>
          <a:xfrm>
            <a:off x="1361598" y="4164047"/>
            <a:ext cx="183878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Funções Hash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452" name="Funções Hash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Funções Hash</a:t>
            </a:r>
          </a:p>
        </p:txBody>
      </p:sp>
      <p:sp>
        <p:nvSpPr>
          <p:cNvPr id="1453" name="Uma boa função deve:…"/>
          <p:cNvSpPr txBox="1"/>
          <p:nvPr>
            <p:ph type="body" sz="half" idx="1"/>
          </p:nvPr>
        </p:nvSpPr>
        <p:spPr>
          <a:xfrm>
            <a:off x="290791" y="1637826"/>
            <a:ext cx="8229601" cy="2455199"/>
          </a:xfrm>
          <a:prstGeom prst="rect">
            <a:avLst/>
          </a:prstGeom>
        </p:spPr>
        <p:txBody>
          <a:bodyPr/>
          <a:lstStyle/>
          <a:p>
            <a:pPr marL="228600" indent="-228600" defTabSz="457200">
              <a:spcBef>
                <a:spcPts val="0"/>
              </a:spcBef>
              <a:buClrTx/>
              <a:buSzTx/>
              <a:buNone/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Uma boa função deve:</a:t>
            </a:r>
          </a:p>
          <a:p>
            <a:pPr marL="228600" indent="-228600" defTabSz="457200">
              <a:spcBef>
                <a:spcPts val="0"/>
              </a:spcBef>
              <a:buClrTx/>
              <a:buSzTx/>
              <a:buNone/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marL="685800" indent="-228600" defTabSz="457200">
              <a:spcBef>
                <a:spcPts val="0"/>
              </a:spcBef>
              <a:buClrTx/>
              <a:buSzPct val="100000"/>
              <a:buChar char="•"/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distribuir as chaves com igual probabilidade nas M posições</a:t>
            </a:r>
          </a:p>
          <a:p>
            <a:pPr marL="685800" indent="-228600" defTabSz="457200">
              <a:spcBef>
                <a:spcPts val="0"/>
              </a:spcBef>
              <a:buClrTx/>
              <a:buSzPct val="100000"/>
              <a:buChar char="•"/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na prática não se pode garantir, pois não temos ideia da distribuição de probabilidade das chaves</a:t>
            </a:r>
          </a:p>
          <a:p>
            <a:pPr marL="685800" indent="-228600" defTabSz="457200">
              <a:spcBef>
                <a:spcPts val="0"/>
              </a:spcBef>
              <a:buClrTx/>
              <a:buSzPct val="100000"/>
              <a:buChar char="•"/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usamos então </a:t>
            </a:r>
            <a:r>
              <a:rPr b="1"/>
              <a:t>heurísticas</a:t>
            </a:r>
          </a:p>
        </p:txBody>
      </p:sp>
      <p:grpSp>
        <p:nvGrpSpPr>
          <p:cNvPr id="1456" name="Group"/>
          <p:cNvGrpSpPr/>
          <p:nvPr/>
        </p:nvGrpSpPr>
        <p:grpSpPr>
          <a:xfrm>
            <a:off x="1252249" y="4058932"/>
            <a:ext cx="366713" cy="373792"/>
            <a:chOff x="0" y="0"/>
            <a:chExt cx="366712" cy="373790"/>
          </a:xfrm>
        </p:grpSpPr>
        <p:sp>
          <p:nvSpPr>
            <p:cNvPr id="1454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455" name="A"/>
            <p:cNvSpPr txBox="1"/>
            <p:nvPr/>
          </p:nvSpPr>
          <p:spPr>
            <a:xfrm>
              <a:off x="40290" y="-1"/>
              <a:ext cx="286132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A</a:t>
              </a:r>
            </a:p>
          </p:txBody>
        </p:sp>
      </p:grpSp>
      <p:grpSp>
        <p:nvGrpSpPr>
          <p:cNvPr id="1459" name="Group"/>
          <p:cNvGrpSpPr/>
          <p:nvPr/>
        </p:nvGrpSpPr>
        <p:grpSpPr>
          <a:xfrm>
            <a:off x="1252249" y="4608533"/>
            <a:ext cx="366713" cy="373791"/>
            <a:chOff x="0" y="0"/>
            <a:chExt cx="366712" cy="373790"/>
          </a:xfrm>
        </p:grpSpPr>
        <p:sp>
          <p:nvSpPr>
            <p:cNvPr id="1457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458" name="B"/>
            <p:cNvSpPr txBox="1"/>
            <p:nvPr/>
          </p:nvSpPr>
          <p:spPr>
            <a:xfrm>
              <a:off x="40290" y="-1"/>
              <a:ext cx="286132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B</a:t>
              </a:r>
            </a:p>
          </p:txBody>
        </p:sp>
      </p:grpSp>
      <p:sp>
        <p:nvSpPr>
          <p:cNvPr id="1460" name="Método da divisão"/>
          <p:cNvSpPr txBox="1"/>
          <p:nvPr/>
        </p:nvSpPr>
        <p:spPr>
          <a:xfrm>
            <a:off x="1737547" y="4068868"/>
            <a:ext cx="2318380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Método da divisão</a:t>
            </a:r>
          </a:p>
        </p:txBody>
      </p:sp>
      <p:sp>
        <p:nvSpPr>
          <p:cNvPr id="1461" name="Método da multiplicação"/>
          <p:cNvSpPr txBox="1"/>
          <p:nvPr/>
        </p:nvSpPr>
        <p:spPr>
          <a:xfrm>
            <a:off x="1737547" y="4616632"/>
            <a:ext cx="3066365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Método da multiplicação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464" name="Método da Divis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Método da Divisão</a:t>
            </a:r>
          </a:p>
        </p:txBody>
      </p:sp>
      <p:sp>
        <p:nvSpPr>
          <p:cNvPr id="1465" name="Usa o resto da divisão de K por M:…"/>
          <p:cNvSpPr txBox="1"/>
          <p:nvPr>
            <p:ph type="body" sz="half" idx="1"/>
          </p:nvPr>
        </p:nvSpPr>
        <p:spPr>
          <a:xfrm>
            <a:off x="290791" y="1637826"/>
            <a:ext cx="8229601" cy="2455199"/>
          </a:xfrm>
          <a:prstGeom prst="rect">
            <a:avLst/>
          </a:prstGeom>
        </p:spPr>
        <p:txBody>
          <a:bodyPr/>
          <a:lstStyle/>
          <a:p>
            <a:pPr marL="228600" indent="-228600" defTabSz="457200">
              <a:spcBef>
                <a:spcPts val="0"/>
              </a:spcBef>
              <a:buClrTx/>
              <a:buSzTx/>
              <a:buNone/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Usa o resto da divisão de K por M:</a:t>
            </a:r>
          </a:p>
          <a:p>
            <a:pPr marL="228600" indent="-228600" defTabSz="457200">
              <a:spcBef>
                <a:spcPts val="0"/>
              </a:spcBef>
              <a:buClrTx/>
              <a:buSzTx/>
              <a:buNone/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          </a:t>
            </a:r>
          </a:p>
          <a:p>
            <a:pPr marL="228600" indent="-228600" defTabSz="457200">
              <a:spcBef>
                <a:spcPts val="0"/>
              </a:spcBef>
              <a:buClrTx/>
              <a:buSzTx/>
              <a:buNone/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                         h(k) = K mod M</a:t>
            </a:r>
          </a:p>
          <a:p>
            <a:pPr marL="228600" indent="-228600" algn="ctr" defTabSz="457200">
              <a:spcBef>
                <a:spcPts val="0"/>
              </a:spcBef>
              <a:buClrTx/>
              <a:buSzTx/>
              <a:buNone/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66" name="* Evitar potência de 2…"/>
          <p:cNvSpPr txBox="1"/>
          <p:nvPr/>
        </p:nvSpPr>
        <p:spPr>
          <a:xfrm>
            <a:off x="910613" y="3692597"/>
            <a:ext cx="3905349" cy="624841"/>
          </a:xfrm>
          <a:prstGeom prst="rect">
            <a:avLst/>
          </a:prstGeom>
          <a:solidFill>
            <a:srgbClr val="44FFCC"/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900"/>
            </a:pPr>
            <a:r>
              <a:t>* Evitar potência de 2</a:t>
            </a:r>
          </a:p>
          <a:p>
            <a:pPr>
              <a:defRPr sz="1900"/>
            </a:pPr>
            <a:r>
              <a:t>* Preferência por </a:t>
            </a:r>
            <a:r>
              <a:rPr b="1"/>
              <a:t>números primos</a:t>
            </a:r>
          </a:p>
        </p:txBody>
      </p:sp>
      <p:sp>
        <p:nvSpPr>
          <p:cNvPr id="1467" name="&quot;Valores de M”"/>
          <p:cNvSpPr txBox="1"/>
          <p:nvPr/>
        </p:nvSpPr>
        <p:spPr>
          <a:xfrm>
            <a:off x="1087058" y="3237229"/>
            <a:ext cx="1821413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100">
                <a:solidFill>
                  <a:srgbClr val="FF2600"/>
                </a:solidFill>
              </a:defRPr>
            </a:lvl1pPr>
          </a:lstStyle>
          <a:p>
            <a:pPr/>
            <a:r>
              <a:t>"Valores de M”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470" name="Exercício 03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2600"/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Exercício 03</a:t>
            </a:r>
          </a:p>
        </p:txBody>
      </p:sp>
      <p:sp>
        <p:nvSpPr>
          <p:cNvPr id="1471" name="Criar tabela Hash com M = 13, e inserir as chaves apresentadas abaixo. Use encadeamento para tratar das colisões."/>
          <p:cNvSpPr txBox="1"/>
          <p:nvPr>
            <p:ph type="body" sz="quarter" idx="1"/>
          </p:nvPr>
        </p:nvSpPr>
        <p:spPr>
          <a:xfrm>
            <a:off x="290791" y="1637826"/>
            <a:ext cx="8229601" cy="862255"/>
          </a:xfrm>
          <a:prstGeom prst="rect">
            <a:avLst/>
          </a:prstGeom>
        </p:spPr>
        <p:txBody>
          <a:bodyPr/>
          <a:lstStyle>
            <a:lvl1pPr marL="228600" indent="-228600" defTabSz="457200">
              <a:spcBef>
                <a:spcPts val="0"/>
              </a:spcBef>
              <a:buClrTx/>
              <a:buSzTx/>
              <a:buNone/>
              <a:defRPr sz="2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Criar tabela Hash com M = 13, e inserir as chaves apresentadas abaixo. Use encadeamento para tratar das colisões.</a:t>
            </a:r>
          </a:p>
        </p:txBody>
      </p:sp>
      <p:sp>
        <p:nvSpPr>
          <p:cNvPr id="1472" name="k = 100"/>
          <p:cNvSpPr txBox="1"/>
          <p:nvPr/>
        </p:nvSpPr>
        <p:spPr>
          <a:xfrm>
            <a:off x="1086830" y="2931406"/>
            <a:ext cx="1966540" cy="408941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100"/>
            </a:lvl1pPr>
          </a:lstStyle>
          <a:p>
            <a:pPr/>
            <a:r>
              <a:t>k = 100</a:t>
            </a:r>
          </a:p>
        </p:txBody>
      </p:sp>
      <p:sp>
        <p:nvSpPr>
          <p:cNvPr id="1473" name="k = 0"/>
          <p:cNvSpPr txBox="1"/>
          <p:nvPr/>
        </p:nvSpPr>
        <p:spPr>
          <a:xfrm>
            <a:off x="1086830" y="3454901"/>
            <a:ext cx="1966540" cy="408941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100"/>
            </a:lvl1pPr>
          </a:lstStyle>
          <a:p>
            <a:pPr/>
            <a:r>
              <a:t>k = 0</a:t>
            </a:r>
          </a:p>
        </p:txBody>
      </p:sp>
      <p:sp>
        <p:nvSpPr>
          <p:cNvPr id="1474" name="k = 4"/>
          <p:cNvSpPr txBox="1"/>
          <p:nvPr/>
        </p:nvSpPr>
        <p:spPr>
          <a:xfrm>
            <a:off x="1086830" y="3972905"/>
            <a:ext cx="1966540" cy="408941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100"/>
            </a:lvl1pPr>
          </a:lstStyle>
          <a:p>
            <a:pPr/>
            <a:r>
              <a:t>k = 4</a:t>
            </a:r>
          </a:p>
        </p:txBody>
      </p:sp>
      <p:sp>
        <p:nvSpPr>
          <p:cNvPr id="1475" name="k = 48"/>
          <p:cNvSpPr txBox="1"/>
          <p:nvPr/>
        </p:nvSpPr>
        <p:spPr>
          <a:xfrm>
            <a:off x="1086830" y="4490909"/>
            <a:ext cx="1966540" cy="408941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100"/>
            </a:lvl1pPr>
          </a:lstStyle>
          <a:p>
            <a:pPr/>
            <a:r>
              <a:t>k = 48</a:t>
            </a:r>
          </a:p>
        </p:txBody>
      </p:sp>
      <p:sp>
        <p:nvSpPr>
          <p:cNvPr id="1476" name="k = 40"/>
          <p:cNvSpPr txBox="1"/>
          <p:nvPr/>
        </p:nvSpPr>
        <p:spPr>
          <a:xfrm>
            <a:off x="3588730" y="2931406"/>
            <a:ext cx="1966540" cy="408941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100"/>
            </a:lvl1pPr>
          </a:lstStyle>
          <a:p>
            <a:pPr/>
            <a:r>
              <a:t>k = 40</a:t>
            </a:r>
          </a:p>
        </p:txBody>
      </p:sp>
      <p:sp>
        <p:nvSpPr>
          <p:cNvPr id="1477" name="k = 17"/>
          <p:cNvSpPr txBox="1"/>
          <p:nvPr/>
        </p:nvSpPr>
        <p:spPr>
          <a:xfrm>
            <a:off x="3588730" y="3454901"/>
            <a:ext cx="1966540" cy="408941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100"/>
            </a:lvl1pPr>
          </a:lstStyle>
          <a:p>
            <a:pPr/>
            <a:r>
              <a:t>k = 17</a:t>
            </a:r>
          </a:p>
        </p:txBody>
      </p:sp>
      <p:sp>
        <p:nvSpPr>
          <p:cNvPr id="1478" name="k = 25"/>
          <p:cNvSpPr txBox="1"/>
          <p:nvPr/>
        </p:nvSpPr>
        <p:spPr>
          <a:xfrm>
            <a:off x="3588730" y="3972905"/>
            <a:ext cx="1966540" cy="408941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100"/>
            </a:lvl1pPr>
          </a:lstStyle>
          <a:p>
            <a:pPr/>
            <a:r>
              <a:t>k = 25</a:t>
            </a:r>
          </a:p>
        </p:txBody>
      </p:sp>
      <p:sp>
        <p:nvSpPr>
          <p:cNvPr id="1479" name="k = 96"/>
          <p:cNvSpPr txBox="1"/>
          <p:nvPr/>
        </p:nvSpPr>
        <p:spPr>
          <a:xfrm>
            <a:off x="3588730" y="4490909"/>
            <a:ext cx="1966540" cy="408941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100"/>
            </a:lvl1pPr>
          </a:lstStyle>
          <a:p>
            <a:pPr/>
            <a:r>
              <a:t>k = 96</a:t>
            </a:r>
          </a:p>
        </p:txBody>
      </p:sp>
      <p:sp>
        <p:nvSpPr>
          <p:cNvPr id="1480" name="k = 6"/>
          <p:cNvSpPr txBox="1"/>
          <p:nvPr/>
        </p:nvSpPr>
        <p:spPr>
          <a:xfrm>
            <a:off x="6090630" y="2931406"/>
            <a:ext cx="1966540" cy="408941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100"/>
            </a:lvl1pPr>
          </a:lstStyle>
          <a:p>
            <a:pPr/>
            <a:r>
              <a:t>k = 6</a:t>
            </a:r>
          </a:p>
        </p:txBody>
      </p:sp>
      <p:sp>
        <p:nvSpPr>
          <p:cNvPr id="1481" name="k = 15"/>
          <p:cNvSpPr txBox="1"/>
          <p:nvPr/>
        </p:nvSpPr>
        <p:spPr>
          <a:xfrm>
            <a:off x="6090630" y="3454901"/>
            <a:ext cx="1966540" cy="408941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100"/>
            </a:lvl1pPr>
          </a:lstStyle>
          <a:p>
            <a:pPr/>
            <a:r>
              <a:t>k = 15</a:t>
            </a:r>
          </a:p>
        </p:txBody>
      </p:sp>
      <p:sp>
        <p:nvSpPr>
          <p:cNvPr id="1482" name="k = 63"/>
          <p:cNvSpPr txBox="1"/>
          <p:nvPr/>
        </p:nvSpPr>
        <p:spPr>
          <a:xfrm>
            <a:off x="6090630" y="3972905"/>
            <a:ext cx="1966540" cy="408941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100"/>
            </a:lvl1pPr>
          </a:lstStyle>
          <a:p>
            <a:pPr/>
            <a:r>
              <a:t>k = 63</a:t>
            </a:r>
          </a:p>
        </p:txBody>
      </p:sp>
      <p:sp>
        <p:nvSpPr>
          <p:cNvPr id="1483" name="k = 2"/>
          <p:cNvSpPr txBox="1"/>
          <p:nvPr/>
        </p:nvSpPr>
        <p:spPr>
          <a:xfrm>
            <a:off x="6090630" y="4490909"/>
            <a:ext cx="1966540" cy="408941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100"/>
            </a:lvl1pPr>
          </a:lstStyle>
          <a:p>
            <a:pPr/>
            <a:r>
              <a:t>k = 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486" name="Método da Multiplica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Método da Multiplicação</a:t>
            </a:r>
          </a:p>
        </p:txBody>
      </p:sp>
      <p:sp>
        <p:nvSpPr>
          <p:cNvPr id="1487" name="Cria a função hash em duas etapas:…"/>
          <p:cNvSpPr txBox="1"/>
          <p:nvPr>
            <p:ph type="body" idx="1"/>
          </p:nvPr>
        </p:nvSpPr>
        <p:spPr>
          <a:xfrm>
            <a:off x="290791" y="1637826"/>
            <a:ext cx="8229601" cy="3906643"/>
          </a:xfrm>
          <a:prstGeom prst="rect">
            <a:avLst/>
          </a:prstGeom>
        </p:spPr>
        <p:txBody>
          <a:bodyPr/>
          <a:lstStyle/>
          <a:p>
            <a:pPr marL="226313" indent="-226313" defTabSz="452627">
              <a:spcBef>
                <a:spcPts val="0"/>
              </a:spcBef>
              <a:buClrTx/>
              <a:buSzTx/>
              <a:buNone/>
              <a:defRPr sz="2178">
                <a:latin typeface="Calibri"/>
                <a:ea typeface="Calibri"/>
                <a:cs typeface="Calibri"/>
                <a:sym typeface="Calibri"/>
              </a:defRPr>
            </a:pPr>
            <a:r>
              <a:t>Cria a função hash em duas etapas:</a:t>
            </a:r>
          </a:p>
          <a:p>
            <a:pPr marL="226313" indent="-226313" defTabSz="452627">
              <a:spcBef>
                <a:spcPts val="0"/>
              </a:spcBef>
              <a:buClrTx/>
              <a:buSzTx/>
              <a:buNone/>
              <a:defRPr sz="2178">
                <a:latin typeface="Calibri"/>
                <a:ea typeface="Calibri"/>
                <a:cs typeface="Calibri"/>
                <a:sym typeface="Calibri"/>
              </a:defRPr>
            </a:pPr>
          </a:p>
          <a:p>
            <a:pPr marL="226313" indent="-226313" defTabSz="452627">
              <a:spcBef>
                <a:spcPts val="0"/>
              </a:spcBef>
              <a:buClrTx/>
              <a:buSzTx/>
              <a:buNone/>
              <a:defRPr sz="2178">
                <a:latin typeface="Calibri"/>
                <a:ea typeface="Calibri"/>
                <a:cs typeface="Calibri"/>
                <a:sym typeface="Calibri"/>
              </a:defRPr>
            </a:pPr>
            <a:r>
              <a:t>1) primeiro, multiplica K por uma constante A</a:t>
            </a:r>
          </a:p>
          <a:p>
            <a:pPr marL="226313" indent="-226313" defTabSz="452627">
              <a:spcBef>
                <a:spcPts val="0"/>
              </a:spcBef>
              <a:buClrTx/>
              <a:buSzTx/>
              <a:buNone/>
              <a:defRPr sz="2178">
                <a:latin typeface="Calibri"/>
                <a:ea typeface="Calibri"/>
                <a:cs typeface="Calibri"/>
                <a:sym typeface="Calibri"/>
              </a:defRPr>
            </a:pPr>
          </a:p>
          <a:p>
            <a:pPr marL="226313" indent="-226313" algn="ctr" defTabSz="452627">
              <a:spcBef>
                <a:spcPts val="0"/>
              </a:spcBef>
              <a:buClrTx/>
              <a:buSzTx/>
              <a:buNone/>
              <a:defRPr sz="2178">
                <a:latin typeface="Calibri"/>
                <a:ea typeface="Calibri"/>
                <a:cs typeface="Calibri"/>
                <a:sym typeface="Calibri"/>
              </a:defRPr>
            </a:pPr>
            <a:r>
              <a:t>0 &lt; A &lt; 1 → ( K * A)</a:t>
            </a:r>
          </a:p>
          <a:p>
            <a:pPr marL="226313" indent="-226313" defTabSz="452627">
              <a:spcBef>
                <a:spcPts val="0"/>
              </a:spcBef>
              <a:buClrTx/>
              <a:buSzTx/>
              <a:buNone/>
              <a:defRPr sz="2178">
                <a:latin typeface="Calibri"/>
                <a:ea typeface="Calibri"/>
                <a:cs typeface="Calibri"/>
                <a:sym typeface="Calibri"/>
              </a:defRPr>
            </a:pPr>
          </a:p>
          <a:p>
            <a:pPr marL="226313" indent="-226313" defTabSz="452627">
              <a:spcBef>
                <a:spcPts val="0"/>
              </a:spcBef>
              <a:buClrTx/>
              <a:buSzTx/>
              <a:buNone/>
              <a:defRPr sz="2178">
                <a:latin typeface="Calibri"/>
                <a:ea typeface="Calibri"/>
                <a:cs typeface="Calibri"/>
                <a:sym typeface="Calibri"/>
              </a:defRPr>
            </a:pPr>
            <a:r>
              <a:t>2) multiplica por M, e toma o piso do resultado:</a:t>
            </a:r>
          </a:p>
          <a:p>
            <a:pPr marL="226313" indent="-226313" defTabSz="452627">
              <a:spcBef>
                <a:spcPts val="0"/>
              </a:spcBef>
              <a:buClrTx/>
              <a:buSzTx/>
              <a:buNone/>
              <a:defRPr sz="2178">
                <a:latin typeface="Calibri"/>
                <a:ea typeface="Calibri"/>
                <a:cs typeface="Calibri"/>
                <a:sym typeface="Calibri"/>
              </a:defRPr>
            </a:pPr>
          </a:p>
          <a:p>
            <a:pPr marL="226313" indent="-226313" algn="ctr" defTabSz="452627">
              <a:spcBef>
                <a:spcPts val="0"/>
              </a:spcBef>
              <a:buClrTx/>
              <a:buSzTx/>
              <a:buNone/>
              <a:defRPr sz="2178">
                <a:latin typeface="Calibri"/>
                <a:ea typeface="Calibri"/>
                <a:cs typeface="Calibri"/>
                <a:sym typeface="Calibri"/>
              </a:defRPr>
            </a:pPr>
            <a:r>
              <a:t>h(K) = ground( M * ((K * A) mod 1))</a:t>
            </a:r>
          </a:p>
          <a:p>
            <a:pPr marL="226313" indent="-226313" defTabSz="452627">
              <a:spcBef>
                <a:spcPts val="0"/>
              </a:spcBef>
              <a:buClrTx/>
              <a:buSzTx/>
              <a:buNone/>
              <a:defRPr sz="2178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88" name="* Literatura sugere A = 0.618…"/>
          <p:cNvSpPr txBox="1"/>
          <p:nvPr/>
        </p:nvSpPr>
        <p:spPr>
          <a:xfrm>
            <a:off x="2736673" y="5077435"/>
            <a:ext cx="3905350" cy="624841"/>
          </a:xfrm>
          <a:prstGeom prst="rect">
            <a:avLst/>
          </a:prstGeom>
          <a:solidFill>
            <a:srgbClr val="44FFCC"/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900"/>
            </a:pPr>
            <a:r>
              <a:t>* Literatura sugere A = 0.618</a:t>
            </a:r>
          </a:p>
          <a:p>
            <a:pPr>
              <a:defRPr sz="1900"/>
            </a:pPr>
            <a:r>
              <a:t>* Pegar a parte inteira de h(k)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491" name="Exercício 04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2600"/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Exercício 04</a:t>
            </a:r>
          </a:p>
        </p:txBody>
      </p:sp>
      <p:sp>
        <p:nvSpPr>
          <p:cNvPr id="1492" name="Criar tabela Hash com M = 13 e A = 0.618, e inserir as chaves abaixo. Use encadeamento para tratar as colisões."/>
          <p:cNvSpPr txBox="1"/>
          <p:nvPr>
            <p:ph type="body" sz="quarter" idx="1"/>
          </p:nvPr>
        </p:nvSpPr>
        <p:spPr>
          <a:xfrm>
            <a:off x="290791" y="1637826"/>
            <a:ext cx="8229601" cy="862255"/>
          </a:xfrm>
          <a:prstGeom prst="rect">
            <a:avLst/>
          </a:prstGeom>
        </p:spPr>
        <p:txBody>
          <a:bodyPr/>
          <a:lstStyle>
            <a:lvl1pPr marL="228600" indent="-228600" defTabSz="457200">
              <a:spcBef>
                <a:spcPts val="0"/>
              </a:spcBef>
              <a:buClrTx/>
              <a:buSzTx/>
              <a:buNone/>
              <a:defRPr sz="2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Criar tabela Hash com M = 13 e A = 0.618, e inserir as chaves abaixo. Use encadeamento para tratar as colisões.</a:t>
            </a:r>
          </a:p>
        </p:txBody>
      </p:sp>
      <p:sp>
        <p:nvSpPr>
          <p:cNvPr id="1493" name="k = 100"/>
          <p:cNvSpPr txBox="1"/>
          <p:nvPr/>
        </p:nvSpPr>
        <p:spPr>
          <a:xfrm>
            <a:off x="1086830" y="2931406"/>
            <a:ext cx="1966540" cy="408941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100"/>
            </a:lvl1pPr>
          </a:lstStyle>
          <a:p>
            <a:pPr/>
            <a:r>
              <a:t>k = 100</a:t>
            </a:r>
          </a:p>
        </p:txBody>
      </p:sp>
      <p:sp>
        <p:nvSpPr>
          <p:cNvPr id="1494" name="k = 0"/>
          <p:cNvSpPr txBox="1"/>
          <p:nvPr/>
        </p:nvSpPr>
        <p:spPr>
          <a:xfrm>
            <a:off x="1086830" y="3454901"/>
            <a:ext cx="1966540" cy="408941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100"/>
            </a:lvl1pPr>
          </a:lstStyle>
          <a:p>
            <a:pPr/>
            <a:r>
              <a:t>k = 0</a:t>
            </a:r>
          </a:p>
        </p:txBody>
      </p:sp>
      <p:sp>
        <p:nvSpPr>
          <p:cNvPr id="1495" name="k = 4"/>
          <p:cNvSpPr txBox="1"/>
          <p:nvPr/>
        </p:nvSpPr>
        <p:spPr>
          <a:xfrm>
            <a:off x="1086830" y="3972905"/>
            <a:ext cx="1966540" cy="408941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100"/>
            </a:lvl1pPr>
          </a:lstStyle>
          <a:p>
            <a:pPr/>
            <a:r>
              <a:t>k = 4</a:t>
            </a:r>
          </a:p>
        </p:txBody>
      </p:sp>
      <p:sp>
        <p:nvSpPr>
          <p:cNvPr id="1496" name="k = 48"/>
          <p:cNvSpPr txBox="1"/>
          <p:nvPr/>
        </p:nvSpPr>
        <p:spPr>
          <a:xfrm>
            <a:off x="1086830" y="4490909"/>
            <a:ext cx="1966540" cy="408941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100"/>
            </a:lvl1pPr>
          </a:lstStyle>
          <a:p>
            <a:pPr/>
            <a:r>
              <a:t>k = 48</a:t>
            </a:r>
          </a:p>
        </p:txBody>
      </p:sp>
      <p:sp>
        <p:nvSpPr>
          <p:cNvPr id="1497" name="k = 40"/>
          <p:cNvSpPr txBox="1"/>
          <p:nvPr/>
        </p:nvSpPr>
        <p:spPr>
          <a:xfrm>
            <a:off x="3588730" y="2931406"/>
            <a:ext cx="1966540" cy="408941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100"/>
            </a:lvl1pPr>
          </a:lstStyle>
          <a:p>
            <a:pPr/>
            <a:r>
              <a:t>k = 40</a:t>
            </a:r>
          </a:p>
        </p:txBody>
      </p:sp>
      <p:sp>
        <p:nvSpPr>
          <p:cNvPr id="1498" name="k = 17"/>
          <p:cNvSpPr txBox="1"/>
          <p:nvPr/>
        </p:nvSpPr>
        <p:spPr>
          <a:xfrm>
            <a:off x="3588730" y="3454901"/>
            <a:ext cx="1966540" cy="408941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100"/>
            </a:lvl1pPr>
          </a:lstStyle>
          <a:p>
            <a:pPr/>
            <a:r>
              <a:t>k = 17</a:t>
            </a:r>
          </a:p>
        </p:txBody>
      </p:sp>
      <p:sp>
        <p:nvSpPr>
          <p:cNvPr id="1499" name="k = 25"/>
          <p:cNvSpPr txBox="1"/>
          <p:nvPr/>
        </p:nvSpPr>
        <p:spPr>
          <a:xfrm>
            <a:off x="3588730" y="3972905"/>
            <a:ext cx="1966540" cy="408941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100"/>
            </a:lvl1pPr>
          </a:lstStyle>
          <a:p>
            <a:pPr/>
            <a:r>
              <a:t>k = 25</a:t>
            </a:r>
          </a:p>
        </p:txBody>
      </p:sp>
      <p:sp>
        <p:nvSpPr>
          <p:cNvPr id="1500" name="k = 96"/>
          <p:cNvSpPr txBox="1"/>
          <p:nvPr/>
        </p:nvSpPr>
        <p:spPr>
          <a:xfrm>
            <a:off x="3588730" y="4490909"/>
            <a:ext cx="1966540" cy="408941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100"/>
            </a:lvl1pPr>
          </a:lstStyle>
          <a:p>
            <a:pPr/>
            <a:r>
              <a:t>k = 96</a:t>
            </a:r>
          </a:p>
        </p:txBody>
      </p:sp>
      <p:sp>
        <p:nvSpPr>
          <p:cNvPr id="1501" name="k = 6"/>
          <p:cNvSpPr txBox="1"/>
          <p:nvPr/>
        </p:nvSpPr>
        <p:spPr>
          <a:xfrm>
            <a:off x="6090630" y="2931406"/>
            <a:ext cx="1966540" cy="408941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100"/>
            </a:lvl1pPr>
          </a:lstStyle>
          <a:p>
            <a:pPr/>
            <a:r>
              <a:t>k = 6</a:t>
            </a:r>
          </a:p>
        </p:txBody>
      </p:sp>
      <p:sp>
        <p:nvSpPr>
          <p:cNvPr id="1502" name="k = 15"/>
          <p:cNvSpPr txBox="1"/>
          <p:nvPr/>
        </p:nvSpPr>
        <p:spPr>
          <a:xfrm>
            <a:off x="6090630" y="3454901"/>
            <a:ext cx="1966540" cy="408941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100"/>
            </a:lvl1pPr>
          </a:lstStyle>
          <a:p>
            <a:pPr/>
            <a:r>
              <a:t>k = 15</a:t>
            </a:r>
          </a:p>
        </p:txBody>
      </p:sp>
      <p:sp>
        <p:nvSpPr>
          <p:cNvPr id="1503" name="k = 63"/>
          <p:cNvSpPr txBox="1"/>
          <p:nvPr/>
        </p:nvSpPr>
        <p:spPr>
          <a:xfrm>
            <a:off x="6090630" y="3972905"/>
            <a:ext cx="1966540" cy="408941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100"/>
            </a:lvl1pPr>
          </a:lstStyle>
          <a:p>
            <a:pPr/>
            <a:r>
              <a:t>k = 63</a:t>
            </a:r>
          </a:p>
        </p:txBody>
      </p:sp>
      <p:sp>
        <p:nvSpPr>
          <p:cNvPr id="1504" name="k = 2"/>
          <p:cNvSpPr txBox="1"/>
          <p:nvPr/>
        </p:nvSpPr>
        <p:spPr>
          <a:xfrm>
            <a:off x="6090630" y="4490909"/>
            <a:ext cx="1966540" cy="408941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100"/>
            </a:lvl1pPr>
          </a:lstStyle>
          <a:p>
            <a:pPr/>
            <a:r>
              <a:t>k = 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507" name="Exercício 05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2600"/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Exercício 05</a:t>
            </a:r>
          </a:p>
        </p:txBody>
      </p:sp>
      <p:sp>
        <p:nvSpPr>
          <p:cNvPr id="1508" name="Comparar as tabelas resultantes dos exercícios 3 e 4."/>
          <p:cNvSpPr txBox="1"/>
          <p:nvPr>
            <p:ph type="body" sz="quarter" idx="1"/>
          </p:nvPr>
        </p:nvSpPr>
        <p:spPr>
          <a:xfrm>
            <a:off x="290791" y="1637826"/>
            <a:ext cx="8229601" cy="862255"/>
          </a:xfrm>
          <a:prstGeom prst="rect">
            <a:avLst/>
          </a:prstGeom>
        </p:spPr>
        <p:txBody>
          <a:bodyPr/>
          <a:lstStyle>
            <a:lvl1pPr marL="228600" indent="-228600" defTabSz="457200">
              <a:spcBef>
                <a:spcPts val="0"/>
              </a:spcBef>
              <a:buClrTx/>
              <a:buSzTx/>
              <a:buNone/>
              <a:defRPr sz="2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Comparar as tabelas resultantes dos exercícios 3 e 4.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511" name="Exercício 06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2600"/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Exercício 06</a:t>
            </a:r>
          </a:p>
        </p:txBody>
      </p:sp>
      <p:sp>
        <p:nvSpPr>
          <p:cNvPr id="1512" name="Desenhe o conteúdo da tabela hash resultante da inserção de registros com as chaves: {A, G, U, D, E, S, L, I, C, H, P, R} nesta ordem, em uma tabela inicialmente vazia de tamanho 19 (dezenove), usando endereçamento aberto com hashing linear para a escolh"/>
          <p:cNvSpPr txBox="1"/>
          <p:nvPr>
            <p:ph type="body" sz="half" idx="1"/>
          </p:nvPr>
        </p:nvSpPr>
        <p:spPr>
          <a:xfrm>
            <a:off x="290791" y="1637826"/>
            <a:ext cx="8229601" cy="2455199"/>
          </a:xfrm>
          <a:prstGeom prst="rect">
            <a:avLst/>
          </a:prstGeom>
        </p:spPr>
        <p:txBody>
          <a:bodyPr/>
          <a:lstStyle>
            <a:lvl1pPr marL="228600" indent="-228600" defTabSz="457200">
              <a:spcBef>
                <a:spcPts val="0"/>
              </a:spcBef>
              <a:buClrTx/>
              <a:buSzTx/>
              <a:buNone/>
              <a:defRPr sz="2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Desenhe o conteúdo da tabela hash resultante da inserção de registros com as chaves: {A, G, U, D, E, S, L, I, C, H, P, R} nesta ordem, em uma tabela inicialmente vazia de tamanho 19 (dezenove), usando endereçamento aberto com hashing linear para a escolha de localizações alternativas. Use a função hash h(k) = k mod 19, para a k-ésima letra do alfabeto.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44" name="Introdu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Introdução</a:t>
            </a:r>
          </a:p>
        </p:txBody>
      </p:sp>
      <p:pic>
        <p:nvPicPr>
          <p:cNvPr id="245" name="problem.jpg" descr="problem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79325" y="3059666"/>
            <a:ext cx="1220046" cy="1220047"/>
          </a:xfrm>
          <a:prstGeom prst="rect">
            <a:avLst/>
          </a:prstGeom>
          <a:ln w="12700">
            <a:miter lim="400000"/>
          </a:ln>
        </p:spPr>
      </p:pic>
      <p:sp>
        <p:nvSpPr>
          <p:cNvPr id="246" name="Problema"/>
          <p:cNvSpPr txBox="1"/>
          <p:nvPr/>
        </p:nvSpPr>
        <p:spPr>
          <a:xfrm>
            <a:off x="4106036" y="4296578"/>
            <a:ext cx="116662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/>
            <a:r>
              <a:t>Problema</a:t>
            </a:r>
          </a:p>
        </p:txBody>
      </p:sp>
      <p:pic>
        <p:nvPicPr>
          <p:cNvPr id="247" name="stack_1.jpg" descr="stack_1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5649" y="1814408"/>
            <a:ext cx="1220047" cy="849826"/>
          </a:xfrm>
          <a:prstGeom prst="rect">
            <a:avLst/>
          </a:prstGeom>
          <a:ln w="12700">
            <a:miter lim="400000"/>
          </a:ln>
        </p:spPr>
      </p:pic>
      <p:sp>
        <p:nvSpPr>
          <p:cNvPr id="248" name="Pilhas"/>
          <p:cNvSpPr txBox="1"/>
          <p:nvPr/>
        </p:nvSpPr>
        <p:spPr>
          <a:xfrm>
            <a:off x="1922913" y="2122945"/>
            <a:ext cx="735928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/>
            <a:r>
              <a:t>Pilhas</a:t>
            </a:r>
          </a:p>
        </p:txBody>
      </p:sp>
      <p:pic>
        <p:nvPicPr>
          <p:cNvPr id="249" name="queue.png" descr="queu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34746" y="3722333"/>
            <a:ext cx="1341193" cy="598883"/>
          </a:xfrm>
          <a:prstGeom prst="rect">
            <a:avLst/>
          </a:prstGeom>
          <a:ln w="12700">
            <a:miter lim="400000"/>
          </a:ln>
        </p:spPr>
      </p:pic>
      <p:sp>
        <p:nvSpPr>
          <p:cNvPr id="250" name="Filas"/>
          <p:cNvSpPr txBox="1"/>
          <p:nvPr/>
        </p:nvSpPr>
        <p:spPr>
          <a:xfrm>
            <a:off x="1992762" y="3823654"/>
            <a:ext cx="596229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/>
            <a:r>
              <a:t>Filas</a:t>
            </a:r>
          </a:p>
        </p:txBody>
      </p:sp>
      <p:pic>
        <p:nvPicPr>
          <p:cNvPr id="251" name="grafos.png" descr="grafos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573817" y="3482512"/>
            <a:ext cx="1078524" cy="1078524"/>
          </a:xfrm>
          <a:prstGeom prst="rect">
            <a:avLst/>
          </a:prstGeom>
          <a:ln w="12700">
            <a:miter lim="400000"/>
          </a:ln>
        </p:spPr>
      </p:pic>
      <p:sp>
        <p:nvSpPr>
          <p:cNvPr id="252" name="Grafos"/>
          <p:cNvSpPr txBox="1"/>
          <p:nvPr/>
        </p:nvSpPr>
        <p:spPr>
          <a:xfrm>
            <a:off x="6535984" y="3823654"/>
            <a:ext cx="884224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/>
            <a:r>
              <a:t>Grafos</a:t>
            </a:r>
          </a:p>
        </p:txBody>
      </p:sp>
      <p:pic>
        <p:nvPicPr>
          <p:cNvPr id="253" name="array.png" descr="array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801997" y="1917878"/>
            <a:ext cx="642886" cy="642886"/>
          </a:xfrm>
          <a:prstGeom prst="rect">
            <a:avLst/>
          </a:prstGeom>
          <a:ln w="12700">
            <a:miter lim="400000"/>
          </a:ln>
        </p:spPr>
      </p:pic>
      <p:sp>
        <p:nvSpPr>
          <p:cNvPr id="254" name="Vetores"/>
          <p:cNvSpPr txBox="1"/>
          <p:nvPr/>
        </p:nvSpPr>
        <p:spPr>
          <a:xfrm>
            <a:off x="6509586" y="2041200"/>
            <a:ext cx="937020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/>
            <a:r>
              <a:t>Vetores</a:t>
            </a:r>
          </a:p>
        </p:txBody>
      </p:sp>
      <p:sp>
        <p:nvSpPr>
          <p:cNvPr id="255" name="Etc"/>
          <p:cNvSpPr txBox="1"/>
          <p:nvPr/>
        </p:nvSpPr>
        <p:spPr>
          <a:xfrm>
            <a:off x="6773229" y="5523971"/>
            <a:ext cx="409734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/>
            <a:r>
              <a:t>Etc</a:t>
            </a:r>
          </a:p>
        </p:txBody>
      </p:sp>
      <p:pic>
        <p:nvPicPr>
          <p:cNvPr id="256" name="etc.png" descr="etc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688166" y="5297178"/>
            <a:ext cx="849826" cy="849826"/>
          </a:xfrm>
          <a:prstGeom prst="rect">
            <a:avLst/>
          </a:prstGeom>
          <a:ln w="12700">
            <a:miter lim="400000"/>
          </a:ln>
        </p:spPr>
      </p:pic>
      <p:sp>
        <p:nvSpPr>
          <p:cNvPr id="257" name="Line"/>
          <p:cNvSpPr/>
          <p:nvPr/>
        </p:nvSpPr>
        <p:spPr>
          <a:xfrm>
            <a:off x="2681367" y="2455836"/>
            <a:ext cx="1161264" cy="767647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58" name="Line"/>
          <p:cNvSpPr/>
          <p:nvPr/>
        </p:nvSpPr>
        <p:spPr>
          <a:xfrm>
            <a:off x="2703210" y="3980515"/>
            <a:ext cx="1166625" cy="1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59" name="Line"/>
          <p:cNvSpPr/>
          <p:nvPr/>
        </p:nvSpPr>
        <p:spPr>
          <a:xfrm flipV="1">
            <a:off x="2904718" y="4757549"/>
            <a:ext cx="877489" cy="877488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60" name="Line"/>
          <p:cNvSpPr/>
          <p:nvPr/>
        </p:nvSpPr>
        <p:spPr>
          <a:xfrm flipH="1">
            <a:off x="5536782" y="2321741"/>
            <a:ext cx="876055" cy="876056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61" name="Line"/>
          <p:cNvSpPr/>
          <p:nvPr/>
        </p:nvSpPr>
        <p:spPr>
          <a:xfrm flipH="1">
            <a:off x="5536065" y="3980515"/>
            <a:ext cx="884223" cy="1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62" name="Line"/>
          <p:cNvSpPr/>
          <p:nvPr/>
        </p:nvSpPr>
        <p:spPr>
          <a:xfrm flipH="1" flipV="1">
            <a:off x="5478070" y="4622436"/>
            <a:ext cx="1071789" cy="1071789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pic>
        <p:nvPicPr>
          <p:cNvPr id="263" name="question.png" descr="question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239634" y="4621451"/>
            <a:ext cx="899428" cy="899428"/>
          </a:xfrm>
          <a:prstGeom prst="rect">
            <a:avLst/>
          </a:prstGeom>
          <a:ln w="12700">
            <a:miter lim="400000"/>
          </a:ln>
        </p:spPr>
      </p:pic>
      <p:pic>
        <p:nvPicPr>
          <p:cNvPr id="264" name="tree.png" descr="tree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551133" y="5149760"/>
            <a:ext cx="884224" cy="884223"/>
          </a:xfrm>
          <a:prstGeom prst="rect">
            <a:avLst/>
          </a:prstGeom>
          <a:ln w="12700">
            <a:miter lim="400000"/>
          </a:ln>
        </p:spPr>
      </p:pic>
      <p:sp>
        <p:nvSpPr>
          <p:cNvPr id="265" name="Árvores"/>
          <p:cNvSpPr txBox="1"/>
          <p:nvPr/>
        </p:nvSpPr>
        <p:spPr>
          <a:xfrm>
            <a:off x="1811180" y="5393751"/>
            <a:ext cx="959394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/>
            <a:r>
              <a:t>Árvores</a:t>
            </a:r>
          </a:p>
        </p:txBody>
      </p:sp>
      <p:sp>
        <p:nvSpPr>
          <p:cNvPr id="266" name="Text"/>
          <p:cNvSpPr txBox="1"/>
          <p:nvPr/>
        </p:nvSpPr>
        <p:spPr>
          <a:xfrm>
            <a:off x="8301656" y="6302611"/>
            <a:ext cx="53340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>
              <a:defRPr b="1"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267" name="Maioria das aplicações requer apenas 3 operações:…"/>
          <p:cNvSpPr/>
          <p:nvPr/>
        </p:nvSpPr>
        <p:spPr>
          <a:xfrm>
            <a:off x="1255244" y="3272109"/>
            <a:ext cx="6868208" cy="1368718"/>
          </a:xfrm>
          <a:prstGeom prst="rect">
            <a:avLst/>
          </a:prstGeom>
          <a:solidFill>
            <a:schemeClr val="accent1">
              <a:lumOff val="14901"/>
            </a:schemeClr>
          </a:solidFill>
          <a:ln w="25400">
            <a:solidFill>
              <a:srgbClr val="0433FF"/>
            </a:solidFill>
            <a:prstDash val="sysDot"/>
            <a:miter lim="400000"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marL="228600" indent="-228600">
              <a:buSzPct val="120000"/>
              <a:buChar char="•"/>
              <a:defRPr sz="2300"/>
            </a:pPr>
            <a:r>
              <a:t>Maioria das aplicações requer apenas 3 operações:</a:t>
            </a:r>
          </a:p>
          <a:p>
            <a:pPr>
              <a:defRPr sz="2300"/>
            </a:pPr>
            <a:r>
              <a:t>- Inserção, Remoção, Pesquisa</a:t>
            </a:r>
          </a:p>
          <a:p>
            <a:pPr>
              <a:defRPr sz="2300"/>
            </a:pPr>
            <a:r>
              <a:t>- Otimizá-las pode otimizar a solução codificada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515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Roteiro</a:t>
            </a:r>
          </a:p>
        </p:txBody>
      </p:sp>
      <p:sp>
        <p:nvSpPr>
          <p:cNvPr id="1516" name="Introdução"/>
          <p:cNvSpPr txBox="1"/>
          <p:nvPr/>
        </p:nvSpPr>
        <p:spPr>
          <a:xfrm>
            <a:off x="1343058" y="1935127"/>
            <a:ext cx="141499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grpSp>
        <p:nvGrpSpPr>
          <p:cNvPr id="1519" name="Group"/>
          <p:cNvGrpSpPr/>
          <p:nvPr/>
        </p:nvGrpSpPr>
        <p:grpSpPr>
          <a:xfrm>
            <a:off x="876300" y="1916542"/>
            <a:ext cx="366713" cy="373791"/>
            <a:chOff x="0" y="0"/>
            <a:chExt cx="366712" cy="373790"/>
          </a:xfrm>
        </p:grpSpPr>
        <p:sp>
          <p:nvSpPr>
            <p:cNvPr id="1517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518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1520" name="Rounded Rectangle"/>
          <p:cNvSpPr/>
          <p:nvPr/>
        </p:nvSpPr>
        <p:spPr>
          <a:xfrm>
            <a:off x="777748" y="4630397"/>
            <a:ext cx="7772401" cy="549276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grpSp>
        <p:nvGrpSpPr>
          <p:cNvPr id="1523" name="Group"/>
          <p:cNvGrpSpPr/>
          <p:nvPr/>
        </p:nvGrpSpPr>
        <p:grpSpPr>
          <a:xfrm>
            <a:off x="879475" y="2482940"/>
            <a:ext cx="366713" cy="373791"/>
            <a:chOff x="0" y="0"/>
            <a:chExt cx="366712" cy="373790"/>
          </a:xfrm>
        </p:grpSpPr>
        <p:sp>
          <p:nvSpPr>
            <p:cNvPr id="1521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522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1524" name="Tabelas de Endereçamento Direto"/>
          <p:cNvSpPr txBox="1"/>
          <p:nvPr/>
        </p:nvSpPr>
        <p:spPr>
          <a:xfrm>
            <a:off x="1345584" y="2501851"/>
            <a:ext cx="4177367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Tabelas de Endereçamento Direto</a:t>
            </a:r>
          </a:p>
        </p:txBody>
      </p:sp>
      <p:grpSp>
        <p:nvGrpSpPr>
          <p:cNvPr id="1527" name="Group"/>
          <p:cNvGrpSpPr/>
          <p:nvPr/>
        </p:nvGrpSpPr>
        <p:grpSpPr>
          <a:xfrm>
            <a:off x="879475" y="3049587"/>
            <a:ext cx="366713" cy="373791"/>
            <a:chOff x="0" y="0"/>
            <a:chExt cx="366712" cy="373790"/>
          </a:xfrm>
        </p:grpSpPr>
        <p:sp>
          <p:nvSpPr>
            <p:cNvPr id="1525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526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1528" name="Tabelas de Espalhamento"/>
          <p:cNvSpPr txBox="1"/>
          <p:nvPr/>
        </p:nvSpPr>
        <p:spPr>
          <a:xfrm>
            <a:off x="1350425" y="3049538"/>
            <a:ext cx="320341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Tabelas de Espalhamento</a:t>
            </a:r>
          </a:p>
        </p:txBody>
      </p:sp>
      <p:grpSp>
        <p:nvGrpSpPr>
          <p:cNvPr id="1531" name="Group"/>
          <p:cNvGrpSpPr/>
          <p:nvPr/>
        </p:nvGrpSpPr>
        <p:grpSpPr>
          <a:xfrm>
            <a:off x="876300" y="3606347"/>
            <a:ext cx="366713" cy="373792"/>
            <a:chOff x="0" y="0"/>
            <a:chExt cx="366712" cy="373790"/>
          </a:xfrm>
        </p:grpSpPr>
        <p:sp>
          <p:nvSpPr>
            <p:cNvPr id="1529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530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1532" name="Resolução de colisões"/>
          <p:cNvSpPr txBox="1"/>
          <p:nvPr/>
        </p:nvSpPr>
        <p:spPr>
          <a:xfrm>
            <a:off x="1361598" y="3616283"/>
            <a:ext cx="284126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Resolução de colisões</a:t>
            </a:r>
          </a:p>
        </p:txBody>
      </p:sp>
      <p:grpSp>
        <p:nvGrpSpPr>
          <p:cNvPr id="1535" name="Group"/>
          <p:cNvGrpSpPr/>
          <p:nvPr/>
        </p:nvGrpSpPr>
        <p:grpSpPr>
          <a:xfrm>
            <a:off x="876300" y="4155948"/>
            <a:ext cx="366713" cy="373791"/>
            <a:chOff x="0" y="0"/>
            <a:chExt cx="366712" cy="373790"/>
          </a:xfrm>
        </p:grpSpPr>
        <p:sp>
          <p:nvSpPr>
            <p:cNvPr id="1533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534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1536" name="Funções Hash"/>
          <p:cNvSpPr txBox="1"/>
          <p:nvPr/>
        </p:nvSpPr>
        <p:spPr>
          <a:xfrm>
            <a:off x="1361598" y="4164047"/>
            <a:ext cx="183878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Funções Hash</a:t>
            </a:r>
          </a:p>
        </p:txBody>
      </p:sp>
      <p:grpSp>
        <p:nvGrpSpPr>
          <p:cNvPr id="1539" name="Group"/>
          <p:cNvGrpSpPr/>
          <p:nvPr/>
        </p:nvGrpSpPr>
        <p:grpSpPr>
          <a:xfrm>
            <a:off x="880455" y="4722595"/>
            <a:ext cx="366714" cy="373791"/>
            <a:chOff x="0" y="0"/>
            <a:chExt cx="366712" cy="373790"/>
          </a:xfrm>
        </p:grpSpPr>
        <p:sp>
          <p:nvSpPr>
            <p:cNvPr id="1537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538" name="6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sp>
        <p:nvSpPr>
          <p:cNvPr id="1540" name="Referências"/>
          <p:cNvSpPr txBox="1"/>
          <p:nvPr/>
        </p:nvSpPr>
        <p:spPr>
          <a:xfrm>
            <a:off x="1366727" y="4722595"/>
            <a:ext cx="1542861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Referências sugerida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Referências sugeridas</a:t>
            </a:r>
          </a:p>
        </p:txBody>
      </p:sp>
      <p:sp>
        <p:nvSpPr>
          <p:cNvPr id="1543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544" name="[Cormen et al, 2018]"/>
          <p:cNvSpPr txBox="1"/>
          <p:nvPr/>
        </p:nvSpPr>
        <p:spPr>
          <a:xfrm>
            <a:off x="1661631" y="5578758"/>
            <a:ext cx="202435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[Cormen et al, 2018]</a:t>
            </a:r>
          </a:p>
        </p:txBody>
      </p:sp>
      <p:sp>
        <p:nvSpPr>
          <p:cNvPr id="1545" name="[Tenenbaum et al, 1995]"/>
          <p:cNvSpPr txBox="1"/>
          <p:nvPr/>
        </p:nvSpPr>
        <p:spPr>
          <a:xfrm>
            <a:off x="4962093" y="5669143"/>
            <a:ext cx="233991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[Tenenbaum et al, 1995]</a:t>
            </a:r>
          </a:p>
        </p:txBody>
      </p:sp>
      <p:pic>
        <p:nvPicPr>
          <p:cNvPr id="1546" name="cormen.jpg" descr="cormen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2482" y="2176631"/>
            <a:ext cx="2422657" cy="342183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7" name="tenembaum.jpeg" descr="tenembaum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20720" y="2171967"/>
            <a:ext cx="2422657" cy="34311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550" name="[Ziviani, 2010]"/>
          <p:cNvSpPr txBox="1"/>
          <p:nvPr/>
        </p:nvSpPr>
        <p:spPr>
          <a:xfrm>
            <a:off x="1821195" y="5714336"/>
            <a:ext cx="143678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[Ziviani, 2010]</a:t>
            </a:r>
          </a:p>
        </p:txBody>
      </p:sp>
      <p:sp>
        <p:nvSpPr>
          <p:cNvPr id="1551" name="[Drozdek, 2017]"/>
          <p:cNvSpPr txBox="1"/>
          <p:nvPr/>
        </p:nvSpPr>
        <p:spPr>
          <a:xfrm>
            <a:off x="5245769" y="5714336"/>
            <a:ext cx="160812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[Drozdek, 2017]</a:t>
            </a:r>
          </a:p>
        </p:txBody>
      </p:sp>
      <p:pic>
        <p:nvPicPr>
          <p:cNvPr id="1552" name="ziviani.jpeg" descr="ziviani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0694" y="1902083"/>
            <a:ext cx="2551051" cy="373165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3" name="drozdek.jpeg" descr="drozdek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74305" y="1909483"/>
            <a:ext cx="2551051" cy="3716853"/>
          </a:xfrm>
          <a:prstGeom prst="rect">
            <a:avLst/>
          </a:prstGeom>
          <a:ln w="12700">
            <a:miter lim="400000"/>
          </a:ln>
        </p:spPr>
      </p:pic>
      <p:sp>
        <p:nvSpPr>
          <p:cNvPr id="1554" name="Referências sugerida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Referências sugeridas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" name="Perguntas?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 algn="ctr">
              <a:buClrTx/>
              <a:buSzTx/>
              <a:buNone/>
              <a:defRPr sz="5200"/>
            </a:pPr>
            <a:r>
              <a:t>Perguntas?</a:t>
            </a:r>
          </a:p>
          <a:p>
            <a:pPr marL="0" indent="0" algn="ctr">
              <a:buClrTx/>
              <a:buSzTx/>
              <a:buNone/>
            </a:pPr>
          </a:p>
          <a:p>
            <a:pPr marL="0" indent="0" algn="ctr">
              <a:buClrTx/>
              <a:buSzTx/>
              <a:buNone/>
            </a:pPr>
          </a:p>
          <a:p>
            <a:pPr marL="0" indent="0" algn="ctr">
              <a:buClrTx/>
              <a:buSzTx/>
              <a:buNone/>
            </a:pPr>
            <a:r>
              <a:t>Prof. Rafael G. </a:t>
            </a:r>
            <a:r>
              <a:rPr b="1"/>
              <a:t>Mantovani</a:t>
            </a:r>
          </a:p>
          <a:p>
            <a:pPr marL="0" indent="0" algn="ctr">
              <a:buClrTx/>
              <a:buSzTx/>
              <a:buNone/>
              <a:defRPr>
                <a:solidFill>
                  <a:srgbClr val="0433FF"/>
                </a:solidFill>
              </a:defRPr>
            </a:pPr>
            <a:r>
              <a:rPr u="sng">
                <a:uFill>
                  <a:solidFill>
                    <a:srgbClr val="FF7915"/>
                  </a:solidFill>
                </a:uFill>
                <a:hlinkClick r:id="rId2" invalidUrl="" action="" tgtFrame="" tooltip="" history="1" highlightClick="0" endSnd="0"/>
              </a:rPr>
              <a:t>rafaelmantovani@utfpr.edu.br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70" name="Introdu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Introdução</a:t>
            </a:r>
          </a:p>
        </p:txBody>
      </p:sp>
      <p:sp>
        <p:nvSpPr>
          <p:cNvPr id="271" name="Text"/>
          <p:cNvSpPr txBox="1"/>
          <p:nvPr/>
        </p:nvSpPr>
        <p:spPr>
          <a:xfrm>
            <a:off x="8301656" y="6302611"/>
            <a:ext cx="53340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>
              <a:defRPr b="1"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272" name="Rectangle"/>
          <p:cNvSpPr/>
          <p:nvPr/>
        </p:nvSpPr>
        <p:spPr>
          <a:xfrm>
            <a:off x="6034834" y="2623689"/>
            <a:ext cx="127000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73" name="Rectangle"/>
          <p:cNvSpPr/>
          <p:nvPr/>
        </p:nvSpPr>
        <p:spPr>
          <a:xfrm>
            <a:off x="6034834" y="2971161"/>
            <a:ext cx="1270001" cy="36957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74" name="Rectangle"/>
          <p:cNvSpPr/>
          <p:nvPr/>
        </p:nvSpPr>
        <p:spPr>
          <a:xfrm>
            <a:off x="6034834" y="3327777"/>
            <a:ext cx="127000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75" name="Rectangle"/>
          <p:cNvSpPr/>
          <p:nvPr/>
        </p:nvSpPr>
        <p:spPr>
          <a:xfrm>
            <a:off x="6034834" y="3680264"/>
            <a:ext cx="127000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76" name="Rectangle"/>
          <p:cNvSpPr/>
          <p:nvPr/>
        </p:nvSpPr>
        <p:spPr>
          <a:xfrm>
            <a:off x="6034834" y="4031865"/>
            <a:ext cx="127000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77" name="Rectangle"/>
          <p:cNvSpPr/>
          <p:nvPr/>
        </p:nvSpPr>
        <p:spPr>
          <a:xfrm>
            <a:off x="6034834" y="4376669"/>
            <a:ext cx="127000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78" name="Rectangle"/>
          <p:cNvSpPr/>
          <p:nvPr/>
        </p:nvSpPr>
        <p:spPr>
          <a:xfrm>
            <a:off x="6034834" y="4723252"/>
            <a:ext cx="127000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79" name="Rectangle"/>
          <p:cNvSpPr/>
          <p:nvPr/>
        </p:nvSpPr>
        <p:spPr>
          <a:xfrm>
            <a:off x="6034834" y="5067169"/>
            <a:ext cx="127000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80" name="0"/>
          <p:cNvSpPr/>
          <p:nvPr/>
        </p:nvSpPr>
        <p:spPr>
          <a:xfrm>
            <a:off x="5530898" y="2626229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0</a:t>
            </a:r>
          </a:p>
        </p:txBody>
      </p:sp>
      <p:sp>
        <p:nvSpPr>
          <p:cNvPr id="281" name="1"/>
          <p:cNvSpPr/>
          <p:nvPr/>
        </p:nvSpPr>
        <p:spPr>
          <a:xfrm>
            <a:off x="5530898" y="2973701"/>
            <a:ext cx="514351" cy="37211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1</a:t>
            </a:r>
          </a:p>
        </p:txBody>
      </p:sp>
      <p:sp>
        <p:nvSpPr>
          <p:cNvPr id="282" name="2"/>
          <p:cNvSpPr/>
          <p:nvPr/>
        </p:nvSpPr>
        <p:spPr>
          <a:xfrm>
            <a:off x="5530898" y="3337397"/>
            <a:ext cx="514351" cy="34471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2</a:t>
            </a:r>
          </a:p>
        </p:txBody>
      </p:sp>
      <p:sp>
        <p:nvSpPr>
          <p:cNvPr id="283" name="3"/>
          <p:cNvSpPr/>
          <p:nvPr/>
        </p:nvSpPr>
        <p:spPr>
          <a:xfrm>
            <a:off x="5530898" y="3682805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3</a:t>
            </a:r>
          </a:p>
        </p:txBody>
      </p:sp>
      <p:sp>
        <p:nvSpPr>
          <p:cNvPr id="284" name="4"/>
          <p:cNvSpPr/>
          <p:nvPr/>
        </p:nvSpPr>
        <p:spPr>
          <a:xfrm>
            <a:off x="5530898" y="4034404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4</a:t>
            </a:r>
          </a:p>
        </p:txBody>
      </p:sp>
      <p:sp>
        <p:nvSpPr>
          <p:cNvPr id="285" name="5"/>
          <p:cNvSpPr/>
          <p:nvPr/>
        </p:nvSpPr>
        <p:spPr>
          <a:xfrm>
            <a:off x="5530898" y="4379209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5</a:t>
            </a:r>
          </a:p>
        </p:txBody>
      </p:sp>
      <p:sp>
        <p:nvSpPr>
          <p:cNvPr id="286" name="…"/>
          <p:cNvSpPr/>
          <p:nvPr/>
        </p:nvSpPr>
        <p:spPr>
          <a:xfrm>
            <a:off x="5530898" y="4725792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…</a:t>
            </a:r>
          </a:p>
        </p:txBody>
      </p:sp>
      <p:sp>
        <p:nvSpPr>
          <p:cNvPr id="287" name="N"/>
          <p:cNvSpPr/>
          <p:nvPr/>
        </p:nvSpPr>
        <p:spPr>
          <a:xfrm>
            <a:off x="5530898" y="5069708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N</a:t>
            </a:r>
          </a:p>
        </p:txBody>
      </p:sp>
      <p:sp>
        <p:nvSpPr>
          <p:cNvPr id="288" name="Rafael"/>
          <p:cNvSpPr/>
          <p:nvPr/>
        </p:nvSpPr>
        <p:spPr>
          <a:xfrm>
            <a:off x="1839165" y="2625774"/>
            <a:ext cx="1270001" cy="351791"/>
          </a:xfrm>
          <a:prstGeom prst="rect">
            <a:avLst/>
          </a:prstGeom>
          <a:solidFill>
            <a:srgbClr val="00FD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Rafael</a:t>
            </a:r>
          </a:p>
        </p:txBody>
      </p:sp>
      <p:sp>
        <p:nvSpPr>
          <p:cNvPr id="289" name="Luiz"/>
          <p:cNvSpPr/>
          <p:nvPr/>
        </p:nvSpPr>
        <p:spPr>
          <a:xfrm>
            <a:off x="1839165" y="3443813"/>
            <a:ext cx="1270001" cy="351791"/>
          </a:xfrm>
          <a:prstGeom prst="rect">
            <a:avLst/>
          </a:prstGeom>
          <a:solidFill>
            <a:srgbClr val="00FD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Luiz</a:t>
            </a:r>
          </a:p>
        </p:txBody>
      </p:sp>
      <p:sp>
        <p:nvSpPr>
          <p:cNvPr id="290" name="Tamara"/>
          <p:cNvSpPr/>
          <p:nvPr/>
        </p:nvSpPr>
        <p:spPr>
          <a:xfrm>
            <a:off x="1839165" y="4261852"/>
            <a:ext cx="1270001" cy="351791"/>
          </a:xfrm>
          <a:prstGeom prst="rect">
            <a:avLst/>
          </a:prstGeom>
          <a:solidFill>
            <a:srgbClr val="00FD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Tamara</a:t>
            </a:r>
          </a:p>
        </p:txBody>
      </p:sp>
      <p:sp>
        <p:nvSpPr>
          <p:cNvPr id="291" name="Muriel"/>
          <p:cNvSpPr/>
          <p:nvPr/>
        </p:nvSpPr>
        <p:spPr>
          <a:xfrm>
            <a:off x="1839165" y="5060648"/>
            <a:ext cx="1270001" cy="351791"/>
          </a:xfrm>
          <a:prstGeom prst="rect">
            <a:avLst/>
          </a:prstGeom>
          <a:solidFill>
            <a:srgbClr val="00FD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Muriel</a:t>
            </a:r>
          </a:p>
        </p:txBody>
      </p:sp>
      <p:sp>
        <p:nvSpPr>
          <p:cNvPr id="292" name="Line"/>
          <p:cNvSpPr/>
          <p:nvPr/>
        </p:nvSpPr>
        <p:spPr>
          <a:xfrm>
            <a:off x="3429766" y="4055526"/>
            <a:ext cx="1539251" cy="1"/>
          </a:xfrm>
          <a:prstGeom prst="line">
            <a:avLst/>
          </a:prstGeom>
          <a:ln w="2540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93" name="Tabela de Espalhamento"/>
          <p:cNvSpPr txBox="1"/>
          <p:nvPr/>
        </p:nvSpPr>
        <p:spPr>
          <a:xfrm>
            <a:off x="4942910" y="1884676"/>
            <a:ext cx="2951620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200"/>
            </a:lvl1pPr>
          </a:lstStyle>
          <a:p>
            <a:pPr/>
            <a:r>
              <a:t>Tabela de Espalhamento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96" name="Introdu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Introdução</a:t>
            </a:r>
          </a:p>
        </p:txBody>
      </p:sp>
      <p:sp>
        <p:nvSpPr>
          <p:cNvPr id="297" name="Text"/>
          <p:cNvSpPr txBox="1"/>
          <p:nvPr/>
        </p:nvSpPr>
        <p:spPr>
          <a:xfrm>
            <a:off x="8301656" y="6302611"/>
            <a:ext cx="53340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>
              <a:defRPr b="1"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298" name="Tamara"/>
          <p:cNvSpPr/>
          <p:nvPr/>
        </p:nvSpPr>
        <p:spPr>
          <a:xfrm>
            <a:off x="6034834" y="2623689"/>
            <a:ext cx="127000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Tamara</a:t>
            </a:r>
          </a:p>
        </p:txBody>
      </p:sp>
      <p:sp>
        <p:nvSpPr>
          <p:cNvPr id="299" name="Rectangle"/>
          <p:cNvSpPr/>
          <p:nvPr/>
        </p:nvSpPr>
        <p:spPr>
          <a:xfrm>
            <a:off x="6034834" y="2971161"/>
            <a:ext cx="1270001" cy="36957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00" name="Rectangle"/>
          <p:cNvSpPr/>
          <p:nvPr/>
        </p:nvSpPr>
        <p:spPr>
          <a:xfrm>
            <a:off x="6034834" y="3327777"/>
            <a:ext cx="127000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01" name="Muriel"/>
          <p:cNvSpPr/>
          <p:nvPr/>
        </p:nvSpPr>
        <p:spPr>
          <a:xfrm>
            <a:off x="6034834" y="3680264"/>
            <a:ext cx="127000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Muriel</a:t>
            </a:r>
          </a:p>
        </p:txBody>
      </p:sp>
      <p:sp>
        <p:nvSpPr>
          <p:cNvPr id="302" name="Rafael"/>
          <p:cNvSpPr/>
          <p:nvPr/>
        </p:nvSpPr>
        <p:spPr>
          <a:xfrm>
            <a:off x="6034834" y="4031865"/>
            <a:ext cx="127000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Rafael</a:t>
            </a:r>
          </a:p>
        </p:txBody>
      </p:sp>
      <p:sp>
        <p:nvSpPr>
          <p:cNvPr id="303" name="Rectangle"/>
          <p:cNvSpPr/>
          <p:nvPr/>
        </p:nvSpPr>
        <p:spPr>
          <a:xfrm>
            <a:off x="6034834" y="4376669"/>
            <a:ext cx="127000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04" name="Rectangle"/>
          <p:cNvSpPr/>
          <p:nvPr/>
        </p:nvSpPr>
        <p:spPr>
          <a:xfrm>
            <a:off x="6034834" y="4723252"/>
            <a:ext cx="127000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05" name="Luiz"/>
          <p:cNvSpPr/>
          <p:nvPr/>
        </p:nvSpPr>
        <p:spPr>
          <a:xfrm>
            <a:off x="6034834" y="5067169"/>
            <a:ext cx="127000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Luiz</a:t>
            </a:r>
          </a:p>
        </p:txBody>
      </p:sp>
      <p:sp>
        <p:nvSpPr>
          <p:cNvPr id="306" name="0"/>
          <p:cNvSpPr/>
          <p:nvPr/>
        </p:nvSpPr>
        <p:spPr>
          <a:xfrm>
            <a:off x="5530898" y="2626229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0</a:t>
            </a:r>
          </a:p>
        </p:txBody>
      </p:sp>
      <p:sp>
        <p:nvSpPr>
          <p:cNvPr id="307" name="1"/>
          <p:cNvSpPr/>
          <p:nvPr/>
        </p:nvSpPr>
        <p:spPr>
          <a:xfrm>
            <a:off x="5530898" y="2973701"/>
            <a:ext cx="514351" cy="37211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1</a:t>
            </a:r>
          </a:p>
        </p:txBody>
      </p:sp>
      <p:sp>
        <p:nvSpPr>
          <p:cNvPr id="308" name="2"/>
          <p:cNvSpPr/>
          <p:nvPr/>
        </p:nvSpPr>
        <p:spPr>
          <a:xfrm>
            <a:off x="5530898" y="3337397"/>
            <a:ext cx="514351" cy="34471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2</a:t>
            </a:r>
          </a:p>
        </p:txBody>
      </p:sp>
      <p:sp>
        <p:nvSpPr>
          <p:cNvPr id="309" name="3"/>
          <p:cNvSpPr/>
          <p:nvPr/>
        </p:nvSpPr>
        <p:spPr>
          <a:xfrm>
            <a:off x="5530898" y="3682805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3</a:t>
            </a:r>
          </a:p>
        </p:txBody>
      </p:sp>
      <p:sp>
        <p:nvSpPr>
          <p:cNvPr id="310" name="4"/>
          <p:cNvSpPr/>
          <p:nvPr/>
        </p:nvSpPr>
        <p:spPr>
          <a:xfrm>
            <a:off x="5530898" y="4034404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4</a:t>
            </a:r>
          </a:p>
        </p:txBody>
      </p:sp>
      <p:sp>
        <p:nvSpPr>
          <p:cNvPr id="311" name="5"/>
          <p:cNvSpPr/>
          <p:nvPr/>
        </p:nvSpPr>
        <p:spPr>
          <a:xfrm>
            <a:off x="5530898" y="4379209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5</a:t>
            </a:r>
          </a:p>
        </p:txBody>
      </p:sp>
      <p:sp>
        <p:nvSpPr>
          <p:cNvPr id="312" name="…"/>
          <p:cNvSpPr/>
          <p:nvPr/>
        </p:nvSpPr>
        <p:spPr>
          <a:xfrm>
            <a:off x="5530898" y="4725792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…</a:t>
            </a:r>
          </a:p>
        </p:txBody>
      </p:sp>
      <p:sp>
        <p:nvSpPr>
          <p:cNvPr id="313" name="N"/>
          <p:cNvSpPr/>
          <p:nvPr/>
        </p:nvSpPr>
        <p:spPr>
          <a:xfrm>
            <a:off x="5530898" y="5069708"/>
            <a:ext cx="514351" cy="351791"/>
          </a:xfrm>
          <a:prstGeom prst="rect">
            <a:avLst/>
          </a:prstGeom>
          <a:solidFill>
            <a:srgbClr val="E7E7E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N</a:t>
            </a:r>
          </a:p>
        </p:txBody>
      </p:sp>
      <p:sp>
        <p:nvSpPr>
          <p:cNvPr id="314" name="Rafael"/>
          <p:cNvSpPr/>
          <p:nvPr/>
        </p:nvSpPr>
        <p:spPr>
          <a:xfrm>
            <a:off x="1839165" y="2625774"/>
            <a:ext cx="1270001" cy="351791"/>
          </a:xfrm>
          <a:prstGeom prst="rect">
            <a:avLst/>
          </a:prstGeom>
          <a:solidFill>
            <a:srgbClr val="00FD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Rafael</a:t>
            </a:r>
          </a:p>
        </p:txBody>
      </p:sp>
      <p:sp>
        <p:nvSpPr>
          <p:cNvPr id="315" name="Luiz"/>
          <p:cNvSpPr/>
          <p:nvPr/>
        </p:nvSpPr>
        <p:spPr>
          <a:xfrm>
            <a:off x="1839165" y="3443813"/>
            <a:ext cx="1270001" cy="351791"/>
          </a:xfrm>
          <a:prstGeom prst="rect">
            <a:avLst/>
          </a:prstGeom>
          <a:solidFill>
            <a:srgbClr val="00FD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Luiz</a:t>
            </a:r>
          </a:p>
        </p:txBody>
      </p:sp>
      <p:sp>
        <p:nvSpPr>
          <p:cNvPr id="316" name="Tamara"/>
          <p:cNvSpPr/>
          <p:nvPr/>
        </p:nvSpPr>
        <p:spPr>
          <a:xfrm>
            <a:off x="1839165" y="4261852"/>
            <a:ext cx="1270001" cy="351791"/>
          </a:xfrm>
          <a:prstGeom prst="rect">
            <a:avLst/>
          </a:prstGeom>
          <a:solidFill>
            <a:srgbClr val="00FD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Tamara</a:t>
            </a:r>
          </a:p>
        </p:txBody>
      </p:sp>
      <p:sp>
        <p:nvSpPr>
          <p:cNvPr id="317" name="Muriel"/>
          <p:cNvSpPr/>
          <p:nvPr/>
        </p:nvSpPr>
        <p:spPr>
          <a:xfrm>
            <a:off x="1839165" y="5060648"/>
            <a:ext cx="1270001" cy="351791"/>
          </a:xfrm>
          <a:prstGeom prst="rect">
            <a:avLst/>
          </a:prstGeom>
          <a:solidFill>
            <a:srgbClr val="00FD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Muriel</a:t>
            </a:r>
          </a:p>
        </p:txBody>
      </p:sp>
      <p:sp>
        <p:nvSpPr>
          <p:cNvPr id="318" name="Line"/>
          <p:cNvSpPr/>
          <p:nvPr/>
        </p:nvSpPr>
        <p:spPr>
          <a:xfrm>
            <a:off x="3400360" y="3619708"/>
            <a:ext cx="2060250" cy="1646005"/>
          </a:xfrm>
          <a:prstGeom prst="line">
            <a:avLst/>
          </a:prstGeom>
          <a:ln w="2540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19" name="Line"/>
          <p:cNvSpPr/>
          <p:nvPr/>
        </p:nvSpPr>
        <p:spPr>
          <a:xfrm>
            <a:off x="3429766" y="2802123"/>
            <a:ext cx="2000843" cy="1413632"/>
          </a:xfrm>
          <a:prstGeom prst="line">
            <a:avLst/>
          </a:prstGeom>
          <a:ln w="2540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20" name="Line"/>
          <p:cNvSpPr/>
          <p:nvPr/>
        </p:nvSpPr>
        <p:spPr>
          <a:xfrm flipV="1">
            <a:off x="3429766" y="2807224"/>
            <a:ext cx="2001349" cy="1614976"/>
          </a:xfrm>
          <a:prstGeom prst="line">
            <a:avLst/>
          </a:prstGeom>
          <a:ln w="2540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21" name="Line"/>
          <p:cNvSpPr/>
          <p:nvPr/>
        </p:nvSpPr>
        <p:spPr>
          <a:xfrm flipV="1">
            <a:off x="3429766" y="3858318"/>
            <a:ext cx="2000987" cy="1378226"/>
          </a:xfrm>
          <a:prstGeom prst="line">
            <a:avLst/>
          </a:prstGeom>
          <a:ln w="2540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22" name="Tabela de Espalhamento"/>
          <p:cNvSpPr txBox="1"/>
          <p:nvPr/>
        </p:nvSpPr>
        <p:spPr>
          <a:xfrm>
            <a:off x="4942910" y="1884676"/>
            <a:ext cx="2951620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200"/>
            </a:lvl1pPr>
          </a:lstStyle>
          <a:p>
            <a:pPr/>
            <a:r>
              <a:t>Tabela de Espalhamento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25" name="Introdu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Introdução</a:t>
            </a:r>
          </a:p>
        </p:txBody>
      </p:sp>
      <p:sp>
        <p:nvSpPr>
          <p:cNvPr id="326" name="Text"/>
          <p:cNvSpPr txBox="1"/>
          <p:nvPr/>
        </p:nvSpPr>
        <p:spPr>
          <a:xfrm>
            <a:off x="8301656" y="6302611"/>
            <a:ext cx="53340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>
              <a:defRPr b="1"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327" name="Tamara"/>
          <p:cNvSpPr/>
          <p:nvPr/>
        </p:nvSpPr>
        <p:spPr>
          <a:xfrm>
            <a:off x="6034834" y="2623689"/>
            <a:ext cx="1270001" cy="351791"/>
          </a:xfrm>
          <a:prstGeom prst="rect">
            <a:avLst/>
          </a:prstGeom>
          <a:solidFill>
            <a:srgbClr val="E7E7E7">
              <a:alpha val="40304"/>
            </a:srgbClr>
          </a:solidFill>
          <a:ln w="19050">
            <a:solidFill>
              <a:srgbClr val="000000">
                <a:alpha val="40304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Tamara</a:t>
            </a:r>
          </a:p>
        </p:txBody>
      </p:sp>
      <p:sp>
        <p:nvSpPr>
          <p:cNvPr id="328" name="Rectangle"/>
          <p:cNvSpPr/>
          <p:nvPr/>
        </p:nvSpPr>
        <p:spPr>
          <a:xfrm>
            <a:off x="6034834" y="2971161"/>
            <a:ext cx="1270001" cy="369571"/>
          </a:xfrm>
          <a:prstGeom prst="rect">
            <a:avLst/>
          </a:prstGeom>
          <a:solidFill>
            <a:srgbClr val="E7E7E7">
              <a:alpha val="40304"/>
            </a:srgbClr>
          </a:solidFill>
          <a:ln w="19050">
            <a:solidFill>
              <a:srgbClr val="000000">
                <a:alpha val="40304"/>
              </a:srgbClr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29" name="Rectangle"/>
          <p:cNvSpPr/>
          <p:nvPr/>
        </p:nvSpPr>
        <p:spPr>
          <a:xfrm>
            <a:off x="6034834" y="3327777"/>
            <a:ext cx="1270001" cy="351791"/>
          </a:xfrm>
          <a:prstGeom prst="rect">
            <a:avLst/>
          </a:prstGeom>
          <a:solidFill>
            <a:srgbClr val="E7E7E7">
              <a:alpha val="40304"/>
            </a:srgbClr>
          </a:solidFill>
          <a:ln w="19050">
            <a:solidFill>
              <a:srgbClr val="000000">
                <a:alpha val="40304"/>
              </a:srgbClr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30" name="Muriel"/>
          <p:cNvSpPr/>
          <p:nvPr/>
        </p:nvSpPr>
        <p:spPr>
          <a:xfrm>
            <a:off x="6034834" y="3680264"/>
            <a:ext cx="1270001" cy="351791"/>
          </a:xfrm>
          <a:prstGeom prst="rect">
            <a:avLst/>
          </a:prstGeom>
          <a:solidFill>
            <a:srgbClr val="E7E7E7">
              <a:alpha val="40304"/>
            </a:srgbClr>
          </a:solidFill>
          <a:ln w="19050">
            <a:solidFill>
              <a:srgbClr val="000000">
                <a:alpha val="40304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Muriel</a:t>
            </a:r>
          </a:p>
        </p:txBody>
      </p:sp>
      <p:sp>
        <p:nvSpPr>
          <p:cNvPr id="331" name="Rafael"/>
          <p:cNvSpPr/>
          <p:nvPr/>
        </p:nvSpPr>
        <p:spPr>
          <a:xfrm>
            <a:off x="6034834" y="4031865"/>
            <a:ext cx="1270001" cy="351791"/>
          </a:xfrm>
          <a:prstGeom prst="rect">
            <a:avLst/>
          </a:prstGeom>
          <a:solidFill>
            <a:srgbClr val="E7E7E7">
              <a:alpha val="40304"/>
            </a:srgbClr>
          </a:solidFill>
          <a:ln w="19050">
            <a:solidFill>
              <a:srgbClr val="000000">
                <a:alpha val="40304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Rafael</a:t>
            </a:r>
          </a:p>
        </p:txBody>
      </p:sp>
      <p:sp>
        <p:nvSpPr>
          <p:cNvPr id="332" name="Rectangle"/>
          <p:cNvSpPr/>
          <p:nvPr/>
        </p:nvSpPr>
        <p:spPr>
          <a:xfrm>
            <a:off x="6034834" y="4376669"/>
            <a:ext cx="1270001" cy="351791"/>
          </a:xfrm>
          <a:prstGeom prst="rect">
            <a:avLst/>
          </a:prstGeom>
          <a:solidFill>
            <a:srgbClr val="E7E7E7">
              <a:alpha val="40304"/>
            </a:srgbClr>
          </a:solidFill>
          <a:ln w="19050">
            <a:solidFill>
              <a:srgbClr val="000000">
                <a:alpha val="40304"/>
              </a:srgbClr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33" name="Rectangle"/>
          <p:cNvSpPr/>
          <p:nvPr/>
        </p:nvSpPr>
        <p:spPr>
          <a:xfrm>
            <a:off x="6034834" y="4723252"/>
            <a:ext cx="1270001" cy="351791"/>
          </a:xfrm>
          <a:prstGeom prst="rect">
            <a:avLst/>
          </a:prstGeom>
          <a:solidFill>
            <a:srgbClr val="E7E7E7">
              <a:alpha val="40304"/>
            </a:srgbClr>
          </a:solidFill>
          <a:ln w="19050">
            <a:solidFill>
              <a:srgbClr val="000000">
                <a:alpha val="40304"/>
              </a:srgbClr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34" name="Luiz"/>
          <p:cNvSpPr/>
          <p:nvPr/>
        </p:nvSpPr>
        <p:spPr>
          <a:xfrm>
            <a:off x="6034834" y="5067169"/>
            <a:ext cx="1270001" cy="351791"/>
          </a:xfrm>
          <a:prstGeom prst="rect">
            <a:avLst/>
          </a:prstGeom>
          <a:solidFill>
            <a:srgbClr val="E7E7E7">
              <a:alpha val="40304"/>
            </a:srgbClr>
          </a:solidFill>
          <a:ln w="19050">
            <a:solidFill>
              <a:srgbClr val="000000">
                <a:alpha val="40304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Luiz</a:t>
            </a:r>
          </a:p>
        </p:txBody>
      </p:sp>
      <p:sp>
        <p:nvSpPr>
          <p:cNvPr id="335" name="Rectangle"/>
          <p:cNvSpPr/>
          <p:nvPr/>
        </p:nvSpPr>
        <p:spPr>
          <a:xfrm>
            <a:off x="5530898" y="2626229"/>
            <a:ext cx="514351" cy="351791"/>
          </a:xfrm>
          <a:prstGeom prst="rect">
            <a:avLst/>
          </a:prstGeom>
          <a:solidFill>
            <a:srgbClr val="E7E7E7">
              <a:alpha val="40304"/>
            </a:srgbClr>
          </a:solidFill>
          <a:ln w="19050">
            <a:solidFill>
              <a:srgbClr val="000000">
                <a:alpha val="40304"/>
              </a:srgbClr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36" name="Rectangle"/>
          <p:cNvSpPr/>
          <p:nvPr/>
        </p:nvSpPr>
        <p:spPr>
          <a:xfrm>
            <a:off x="5530898" y="2973701"/>
            <a:ext cx="514351" cy="372111"/>
          </a:xfrm>
          <a:prstGeom prst="rect">
            <a:avLst/>
          </a:prstGeom>
          <a:solidFill>
            <a:srgbClr val="E7E7E7">
              <a:alpha val="40304"/>
            </a:srgbClr>
          </a:solidFill>
          <a:ln w="19050">
            <a:solidFill>
              <a:srgbClr val="000000">
                <a:alpha val="40304"/>
              </a:srgbClr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37" name="Rectangle"/>
          <p:cNvSpPr/>
          <p:nvPr/>
        </p:nvSpPr>
        <p:spPr>
          <a:xfrm>
            <a:off x="5530898" y="3337397"/>
            <a:ext cx="514351" cy="344711"/>
          </a:xfrm>
          <a:prstGeom prst="rect">
            <a:avLst/>
          </a:prstGeom>
          <a:solidFill>
            <a:srgbClr val="E7E7E7">
              <a:alpha val="40304"/>
            </a:srgbClr>
          </a:solidFill>
          <a:ln w="19050">
            <a:solidFill>
              <a:srgbClr val="000000">
                <a:alpha val="40304"/>
              </a:srgbClr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38" name="Rectangle"/>
          <p:cNvSpPr/>
          <p:nvPr/>
        </p:nvSpPr>
        <p:spPr>
          <a:xfrm>
            <a:off x="5530898" y="3682805"/>
            <a:ext cx="514351" cy="351791"/>
          </a:xfrm>
          <a:prstGeom prst="rect">
            <a:avLst/>
          </a:prstGeom>
          <a:solidFill>
            <a:srgbClr val="E7E7E7">
              <a:alpha val="40304"/>
            </a:srgbClr>
          </a:solidFill>
          <a:ln w="19050">
            <a:solidFill>
              <a:srgbClr val="000000">
                <a:alpha val="40304"/>
              </a:srgbClr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39" name="4"/>
          <p:cNvSpPr/>
          <p:nvPr/>
        </p:nvSpPr>
        <p:spPr>
          <a:xfrm>
            <a:off x="5530898" y="4034404"/>
            <a:ext cx="514351" cy="351791"/>
          </a:xfrm>
          <a:prstGeom prst="rect">
            <a:avLst/>
          </a:prstGeom>
          <a:solidFill>
            <a:srgbClr val="E7E7E7">
              <a:alpha val="40304"/>
            </a:srgbClr>
          </a:solidFill>
          <a:ln w="19050">
            <a:solidFill>
              <a:srgbClr val="000000">
                <a:alpha val="40304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4</a:t>
            </a:r>
          </a:p>
        </p:txBody>
      </p:sp>
      <p:sp>
        <p:nvSpPr>
          <p:cNvPr id="340" name="5"/>
          <p:cNvSpPr/>
          <p:nvPr/>
        </p:nvSpPr>
        <p:spPr>
          <a:xfrm>
            <a:off x="5530898" y="4379209"/>
            <a:ext cx="514351" cy="351791"/>
          </a:xfrm>
          <a:prstGeom prst="rect">
            <a:avLst/>
          </a:prstGeom>
          <a:solidFill>
            <a:srgbClr val="E7E7E7">
              <a:alpha val="40304"/>
            </a:srgbClr>
          </a:solidFill>
          <a:ln w="19050">
            <a:solidFill>
              <a:srgbClr val="000000">
                <a:alpha val="40304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5</a:t>
            </a:r>
          </a:p>
        </p:txBody>
      </p:sp>
      <p:sp>
        <p:nvSpPr>
          <p:cNvPr id="341" name="…"/>
          <p:cNvSpPr/>
          <p:nvPr/>
        </p:nvSpPr>
        <p:spPr>
          <a:xfrm>
            <a:off x="5530898" y="4725792"/>
            <a:ext cx="514351" cy="351791"/>
          </a:xfrm>
          <a:prstGeom prst="rect">
            <a:avLst/>
          </a:prstGeom>
          <a:solidFill>
            <a:srgbClr val="E7E7E7">
              <a:alpha val="40304"/>
            </a:srgbClr>
          </a:solidFill>
          <a:ln w="19050">
            <a:solidFill>
              <a:srgbClr val="000000">
                <a:alpha val="40304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…</a:t>
            </a:r>
          </a:p>
        </p:txBody>
      </p:sp>
      <p:sp>
        <p:nvSpPr>
          <p:cNvPr id="342" name="N"/>
          <p:cNvSpPr/>
          <p:nvPr/>
        </p:nvSpPr>
        <p:spPr>
          <a:xfrm>
            <a:off x="5530898" y="5069708"/>
            <a:ext cx="514351" cy="351791"/>
          </a:xfrm>
          <a:prstGeom prst="rect">
            <a:avLst/>
          </a:prstGeom>
          <a:solidFill>
            <a:srgbClr val="E7E7E7">
              <a:alpha val="40304"/>
            </a:srgbClr>
          </a:solidFill>
          <a:ln w="19050">
            <a:solidFill>
              <a:srgbClr val="000000">
                <a:alpha val="40304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N</a:t>
            </a:r>
          </a:p>
        </p:txBody>
      </p:sp>
      <p:sp>
        <p:nvSpPr>
          <p:cNvPr id="343" name="Rafael"/>
          <p:cNvSpPr/>
          <p:nvPr/>
        </p:nvSpPr>
        <p:spPr>
          <a:xfrm>
            <a:off x="1839165" y="2625774"/>
            <a:ext cx="1270001" cy="351791"/>
          </a:xfrm>
          <a:prstGeom prst="rect">
            <a:avLst/>
          </a:prstGeom>
          <a:solidFill>
            <a:srgbClr val="00FDFF">
              <a:alpha val="40304"/>
            </a:srgbClr>
          </a:solidFill>
          <a:ln w="19050">
            <a:solidFill>
              <a:srgbClr val="000000">
                <a:alpha val="40304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Rafael</a:t>
            </a:r>
          </a:p>
        </p:txBody>
      </p:sp>
      <p:sp>
        <p:nvSpPr>
          <p:cNvPr id="344" name="Luiz"/>
          <p:cNvSpPr/>
          <p:nvPr/>
        </p:nvSpPr>
        <p:spPr>
          <a:xfrm>
            <a:off x="1839165" y="3443813"/>
            <a:ext cx="1270001" cy="351791"/>
          </a:xfrm>
          <a:prstGeom prst="rect">
            <a:avLst/>
          </a:prstGeom>
          <a:solidFill>
            <a:srgbClr val="00FDFF">
              <a:alpha val="40304"/>
            </a:srgbClr>
          </a:solidFill>
          <a:ln w="19050">
            <a:solidFill>
              <a:srgbClr val="000000">
                <a:alpha val="40304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Luiz</a:t>
            </a:r>
          </a:p>
        </p:txBody>
      </p:sp>
      <p:sp>
        <p:nvSpPr>
          <p:cNvPr id="345" name="Tamara"/>
          <p:cNvSpPr/>
          <p:nvPr/>
        </p:nvSpPr>
        <p:spPr>
          <a:xfrm>
            <a:off x="1839165" y="4261852"/>
            <a:ext cx="1270001" cy="351791"/>
          </a:xfrm>
          <a:prstGeom prst="rect">
            <a:avLst/>
          </a:prstGeom>
          <a:solidFill>
            <a:srgbClr val="00FDFF">
              <a:alpha val="40304"/>
            </a:srgbClr>
          </a:solidFill>
          <a:ln w="19050">
            <a:solidFill>
              <a:srgbClr val="000000">
                <a:alpha val="40304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Tamara</a:t>
            </a:r>
          </a:p>
        </p:txBody>
      </p:sp>
      <p:sp>
        <p:nvSpPr>
          <p:cNvPr id="346" name="Muriel"/>
          <p:cNvSpPr/>
          <p:nvPr/>
        </p:nvSpPr>
        <p:spPr>
          <a:xfrm>
            <a:off x="1839165" y="5060648"/>
            <a:ext cx="1270001" cy="351791"/>
          </a:xfrm>
          <a:prstGeom prst="rect">
            <a:avLst/>
          </a:prstGeom>
          <a:solidFill>
            <a:srgbClr val="00FDFF">
              <a:alpha val="40304"/>
            </a:srgbClr>
          </a:solidFill>
          <a:ln w="19050">
            <a:solidFill>
              <a:srgbClr val="000000">
                <a:alpha val="40304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Muriel</a:t>
            </a:r>
          </a:p>
        </p:txBody>
      </p:sp>
      <p:sp>
        <p:nvSpPr>
          <p:cNvPr id="347" name="Line"/>
          <p:cNvSpPr/>
          <p:nvPr/>
        </p:nvSpPr>
        <p:spPr>
          <a:xfrm>
            <a:off x="3400360" y="3619708"/>
            <a:ext cx="2060250" cy="1646005"/>
          </a:xfrm>
          <a:prstGeom prst="line">
            <a:avLst/>
          </a:prstGeom>
          <a:ln w="25400">
            <a:solidFill>
              <a:srgbClr val="000000">
                <a:alpha val="40304"/>
              </a:srgbClr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48" name="Line"/>
          <p:cNvSpPr/>
          <p:nvPr/>
        </p:nvSpPr>
        <p:spPr>
          <a:xfrm>
            <a:off x="3429766" y="2802123"/>
            <a:ext cx="2000843" cy="1413632"/>
          </a:xfrm>
          <a:prstGeom prst="line">
            <a:avLst/>
          </a:prstGeom>
          <a:ln w="25400">
            <a:solidFill>
              <a:srgbClr val="000000">
                <a:alpha val="40304"/>
              </a:srgbClr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49" name="Line"/>
          <p:cNvSpPr/>
          <p:nvPr/>
        </p:nvSpPr>
        <p:spPr>
          <a:xfrm flipV="1">
            <a:off x="3429766" y="2807224"/>
            <a:ext cx="2001349" cy="1614976"/>
          </a:xfrm>
          <a:prstGeom prst="line">
            <a:avLst/>
          </a:prstGeom>
          <a:ln w="25400">
            <a:solidFill>
              <a:srgbClr val="000000">
                <a:alpha val="40304"/>
              </a:srgbClr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50" name="Line"/>
          <p:cNvSpPr/>
          <p:nvPr/>
        </p:nvSpPr>
        <p:spPr>
          <a:xfrm flipV="1">
            <a:off x="3429766" y="3858318"/>
            <a:ext cx="2000987" cy="1378226"/>
          </a:xfrm>
          <a:prstGeom prst="line">
            <a:avLst/>
          </a:prstGeom>
          <a:ln w="25400">
            <a:solidFill>
              <a:srgbClr val="000000">
                <a:alpha val="40304"/>
              </a:srgbClr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51" name="Tabela de Espalhamento"/>
          <p:cNvSpPr txBox="1"/>
          <p:nvPr/>
        </p:nvSpPr>
        <p:spPr>
          <a:xfrm>
            <a:off x="4942910" y="1884676"/>
            <a:ext cx="2951620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200"/>
            </a:lvl1pPr>
          </a:lstStyle>
          <a:p>
            <a:pPr/>
            <a:r>
              <a:t>Tabela de Espalhamento</a:t>
            </a:r>
          </a:p>
        </p:txBody>
      </p:sp>
      <p:sp>
        <p:nvSpPr>
          <p:cNvPr id="352" name="Funcionamento…"/>
          <p:cNvSpPr txBox="1"/>
          <p:nvPr/>
        </p:nvSpPr>
        <p:spPr>
          <a:xfrm>
            <a:off x="2675016" y="1943125"/>
            <a:ext cx="3503011" cy="1920241"/>
          </a:xfrm>
          <a:prstGeom prst="rect">
            <a:avLst/>
          </a:prstGeom>
          <a:solidFill>
            <a:srgbClr val="FFFB00"/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2500"/>
            </a:pPr>
            <a:r>
              <a:t>Funcionamento</a:t>
            </a:r>
          </a:p>
          <a:p>
            <a:pPr algn="ctr">
              <a:defRPr sz="2100">
                <a:solidFill>
                  <a:srgbClr val="FFFB00"/>
                </a:solidFill>
              </a:defRPr>
            </a:pPr>
          </a:p>
          <a:p>
            <a:pPr>
              <a:defRPr sz="2100"/>
            </a:pPr>
            <a:r>
              <a:t>- pior caso O(n)</a:t>
            </a:r>
          </a:p>
          <a:p>
            <a:pPr>
              <a:defRPr sz="2100"/>
            </a:pPr>
            <a:r>
              <a:t>- grande parte dos casos</a:t>
            </a:r>
          </a:p>
          <a:p>
            <a:pPr lvl="1">
              <a:defRPr sz="2100"/>
            </a:pPr>
            <a:r>
              <a:t>- tempo médio: O(1)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