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0" name="Aula 08 - Grafo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08 - Grafos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1" name="Apucarana - PR, Brasil"/>
          <p:cNvSpPr txBox="1"/>
          <p:nvPr/>
        </p:nvSpPr>
        <p:spPr>
          <a:xfrm>
            <a:off x="96838" y="60960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52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3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325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442" y="2338134"/>
            <a:ext cx="3243289" cy="242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Königsberg_graph.png" descr="Königsberg_gra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9965" y="2492524"/>
            <a:ext cx="2895601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→"/>
          <p:cNvSpPr txBox="1"/>
          <p:nvPr/>
        </p:nvSpPr>
        <p:spPr>
          <a:xfrm>
            <a:off x="4305300" y="3069103"/>
            <a:ext cx="53340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5900"/>
            </a:lvl1pPr>
          </a:lstStyle>
          <a:p>
            <a:pPr/>
            <a:r>
              <a:t>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331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442" y="2338134"/>
            <a:ext cx="3243289" cy="242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Königsberg_graph.png" descr="Königsberg_gra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9965" y="2492524"/>
            <a:ext cx="2895601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* Solução ?"/>
          <p:cNvSpPr txBox="1"/>
          <p:nvPr/>
        </p:nvSpPr>
        <p:spPr>
          <a:xfrm>
            <a:off x="3583605" y="5229765"/>
            <a:ext cx="197679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>
                <a:solidFill>
                  <a:srgbClr val="FF2600"/>
                </a:solidFill>
              </a:defRPr>
            </a:lvl1pPr>
          </a:lstStyle>
          <a:p>
            <a:pPr/>
            <a:r>
              <a:t>* Solução ?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6524409" y="2211097"/>
            <a:ext cx="366714" cy="373791"/>
            <a:chOff x="0" y="0"/>
            <a:chExt cx="366712" cy="373790"/>
          </a:xfrm>
        </p:grpSpPr>
        <p:sp>
          <p:nvSpPr>
            <p:cNvPr id="3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7974026" y="3366078"/>
            <a:ext cx="366713" cy="373792"/>
            <a:chOff x="0" y="0"/>
            <a:chExt cx="366712" cy="373790"/>
          </a:xfrm>
        </p:grpSpPr>
        <p:sp>
          <p:nvSpPr>
            <p:cNvPr id="3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6524409" y="4510141"/>
            <a:ext cx="366714" cy="373792"/>
            <a:chOff x="0" y="0"/>
            <a:chExt cx="366712" cy="373790"/>
          </a:xfrm>
        </p:grpSpPr>
        <p:sp>
          <p:nvSpPr>
            <p:cNvPr id="3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C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5176041" y="3366078"/>
            <a:ext cx="366713" cy="373792"/>
            <a:chOff x="0" y="0"/>
            <a:chExt cx="366712" cy="373790"/>
          </a:xfrm>
        </p:grpSpPr>
        <p:sp>
          <p:nvSpPr>
            <p:cNvPr id="3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D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346" name="→"/>
          <p:cNvSpPr txBox="1"/>
          <p:nvPr/>
        </p:nvSpPr>
        <p:spPr>
          <a:xfrm>
            <a:off x="4305300" y="3069103"/>
            <a:ext cx="53340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5900"/>
            </a:lvl1pPr>
          </a:lstStyle>
          <a:p>
            <a:pPr/>
            <a:r>
              <a:t>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9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350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442" y="2338134"/>
            <a:ext cx="3243289" cy="242968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Caminhos: linhas (arestas - E)…"/>
          <p:cNvSpPr txBox="1"/>
          <p:nvPr>
            <p:ph type="body" sz="quarter" idx="1"/>
          </p:nvPr>
        </p:nvSpPr>
        <p:spPr>
          <a:xfrm>
            <a:off x="2332092" y="5253694"/>
            <a:ext cx="4479816" cy="990601"/>
          </a:xfrm>
          <a:prstGeom prst="rect">
            <a:avLst/>
          </a:prstGeom>
        </p:spPr>
        <p:txBody>
          <a:bodyPr/>
          <a:lstStyle/>
          <a:p>
            <a:pPr marL="306324" indent="-306324" defTabSz="877823">
              <a:spcBef>
                <a:spcPts val="600"/>
              </a:spcBef>
              <a:defRPr sz="2784"/>
            </a:pPr>
            <a:r>
              <a:t>Caminhos: linhas (arestas - E)</a:t>
            </a:r>
          </a:p>
          <a:p>
            <a:pPr marL="306324" indent="-306324" defTabSz="877823">
              <a:spcBef>
                <a:spcPts val="600"/>
              </a:spcBef>
              <a:defRPr sz="2784"/>
            </a:pPr>
            <a:r>
              <a:t>Lugares: pontos (vértices - V)</a:t>
            </a:r>
          </a:p>
        </p:txBody>
      </p:sp>
      <p:sp>
        <p:nvSpPr>
          <p:cNvPr id="352" name="→"/>
          <p:cNvSpPr txBox="1"/>
          <p:nvPr/>
        </p:nvSpPr>
        <p:spPr>
          <a:xfrm>
            <a:off x="4305300" y="3069103"/>
            <a:ext cx="53340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5900"/>
            </a:lvl1pPr>
          </a:lstStyle>
          <a:p>
            <a:pPr/>
            <a:r>
              <a:t>→</a:t>
            </a:r>
          </a:p>
        </p:txBody>
      </p:sp>
      <p:sp>
        <p:nvSpPr>
          <p:cNvPr id="353" name="Rectangle"/>
          <p:cNvSpPr/>
          <p:nvPr/>
        </p:nvSpPr>
        <p:spPr>
          <a:xfrm>
            <a:off x="5169629" y="2275492"/>
            <a:ext cx="3076274" cy="25549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54" name="Königsberg_graph.png" descr="Königsberg_gra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9965" y="2492524"/>
            <a:ext cx="2895601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Grafo = (V, E)"/>
          <p:cNvSpPr txBox="1"/>
          <p:nvPr/>
        </p:nvSpPr>
        <p:spPr>
          <a:xfrm>
            <a:off x="5134508" y="1711945"/>
            <a:ext cx="1679040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= (V, E)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6524409" y="2211097"/>
            <a:ext cx="366714" cy="373791"/>
            <a:chOff x="0" y="0"/>
            <a:chExt cx="366712" cy="373790"/>
          </a:xfrm>
        </p:grpSpPr>
        <p:sp>
          <p:nvSpPr>
            <p:cNvPr id="3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7974026" y="3366078"/>
            <a:ext cx="366713" cy="373792"/>
            <a:chOff x="0" y="0"/>
            <a:chExt cx="366712" cy="373790"/>
          </a:xfrm>
        </p:grpSpPr>
        <p:sp>
          <p:nvSpPr>
            <p:cNvPr id="3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6524409" y="4510141"/>
            <a:ext cx="366714" cy="373792"/>
            <a:chOff x="0" y="0"/>
            <a:chExt cx="366712" cy="373790"/>
          </a:xfrm>
        </p:grpSpPr>
        <p:sp>
          <p:nvSpPr>
            <p:cNvPr id="3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C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5176041" y="3366078"/>
            <a:ext cx="366713" cy="373792"/>
            <a:chOff x="0" y="0"/>
            <a:chExt cx="366712" cy="373790"/>
          </a:xfrm>
        </p:grpSpPr>
        <p:sp>
          <p:nvSpPr>
            <p:cNvPr id="3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D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sp>
        <p:nvSpPr>
          <p:cNvPr id="371" name="Euler: mostrou que não existe solução que satisfaça tais restrições.…"/>
          <p:cNvSpPr txBox="1"/>
          <p:nvPr>
            <p:ph type="body" idx="1"/>
          </p:nvPr>
        </p:nvSpPr>
        <p:spPr>
          <a:xfrm>
            <a:off x="658740" y="1783714"/>
            <a:ext cx="7934641" cy="395438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Euler</a:t>
            </a:r>
            <a:r>
              <a:t>: mostrou que </a:t>
            </a:r>
            <a:r>
              <a:rPr b="1">
                <a:solidFill>
                  <a:srgbClr val="FF2600"/>
                </a:solidFill>
              </a:rPr>
              <a:t>não</a:t>
            </a:r>
            <a:r>
              <a:t> existe solução que satisfaça tais restrições.</a:t>
            </a:r>
          </a:p>
          <a:p>
            <a:pPr lvl="3">
              <a:defRPr sz="2300"/>
            </a:pPr>
            <a:r>
              <a:t>Teoria dos grafos</a:t>
            </a:r>
          </a:p>
          <a:p>
            <a:pPr lvl="3">
              <a:defRPr sz="2300"/>
            </a:pPr>
          </a:p>
          <a:p>
            <a:pPr>
              <a:defRPr sz="2300"/>
            </a:pPr>
            <a:r>
              <a:t>Existe solução </a:t>
            </a:r>
            <a:r>
              <a:rPr b="1">
                <a:solidFill>
                  <a:srgbClr val="0433FF"/>
                </a:solidFill>
              </a:rPr>
              <a:t>apenas</a:t>
            </a:r>
            <a:r>
              <a:t> se:</a:t>
            </a:r>
          </a:p>
          <a:p>
            <a:pPr lvl="3">
              <a:defRPr sz="2300"/>
            </a:pPr>
            <a:r>
              <a:t>houvessem dois vértices com número ímpar de arestas;</a:t>
            </a:r>
          </a:p>
          <a:p>
            <a:pPr lvl="3">
              <a:defRPr sz="2300"/>
            </a:pPr>
            <a:r>
              <a:t>demais vértices com número par de arestas;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4" name="Contextu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Contextualização</a:t>
            </a:r>
          </a:p>
        </p:txBody>
      </p:sp>
      <p:sp>
        <p:nvSpPr>
          <p:cNvPr id="375" name="Diversos problemas podem usar Grafos para encontrar uma solução:…"/>
          <p:cNvSpPr txBox="1"/>
          <p:nvPr>
            <p:ph type="body" idx="1"/>
          </p:nvPr>
        </p:nvSpPr>
        <p:spPr>
          <a:xfrm>
            <a:off x="658740" y="1783714"/>
            <a:ext cx="7934641" cy="395438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Diversos problemas podem usar </a:t>
            </a:r>
            <a:r>
              <a:rPr b="1"/>
              <a:t>Grafos</a:t>
            </a:r>
            <a:r>
              <a:t> para encontrar uma solução: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Análise de circuitos elétricos;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Identificação de caminhos mais curtos, rotas, etc;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Modelagem de redes pluviais, esgoto, etc;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Identificação de compostos químicos;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Análise sintática;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8" name="Análise sin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Análise sintática</a:t>
            </a:r>
          </a:p>
        </p:txBody>
      </p:sp>
      <p:sp>
        <p:nvSpPr>
          <p:cNvPr id="379" name="1"/>
          <p:cNvSpPr/>
          <p:nvPr/>
        </p:nvSpPr>
        <p:spPr>
          <a:xfrm>
            <a:off x="2384682" y="41258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0" name="2"/>
          <p:cNvSpPr/>
          <p:nvPr/>
        </p:nvSpPr>
        <p:spPr>
          <a:xfrm>
            <a:off x="966123" y="2736628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1" name="3"/>
          <p:cNvSpPr/>
          <p:nvPr/>
        </p:nvSpPr>
        <p:spPr>
          <a:xfrm>
            <a:off x="2398114" y="2736628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2" name="4"/>
          <p:cNvSpPr/>
          <p:nvPr/>
        </p:nvSpPr>
        <p:spPr>
          <a:xfrm>
            <a:off x="3830105" y="2736628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3" name="9"/>
          <p:cNvSpPr/>
          <p:nvPr/>
        </p:nvSpPr>
        <p:spPr>
          <a:xfrm>
            <a:off x="1063955" y="5368300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84" name="5"/>
          <p:cNvSpPr/>
          <p:nvPr/>
        </p:nvSpPr>
        <p:spPr>
          <a:xfrm>
            <a:off x="5865227" y="3030123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5" name="6"/>
          <p:cNvSpPr/>
          <p:nvPr/>
        </p:nvSpPr>
        <p:spPr>
          <a:xfrm>
            <a:off x="7295832" y="3030123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6" name="7"/>
          <p:cNvSpPr/>
          <p:nvPr/>
        </p:nvSpPr>
        <p:spPr>
          <a:xfrm>
            <a:off x="5865227" y="4429116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7" name="8"/>
          <p:cNvSpPr/>
          <p:nvPr/>
        </p:nvSpPr>
        <p:spPr>
          <a:xfrm>
            <a:off x="7295832" y="4429116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88" name="Line"/>
          <p:cNvSpPr/>
          <p:nvPr/>
        </p:nvSpPr>
        <p:spPr>
          <a:xfrm>
            <a:off x="1479072" y="4339604"/>
            <a:ext cx="88365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9" name="Line"/>
          <p:cNvSpPr/>
          <p:nvPr/>
        </p:nvSpPr>
        <p:spPr>
          <a:xfrm>
            <a:off x="1417793" y="2950395"/>
            <a:ext cx="95541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0" name="Line"/>
          <p:cNvSpPr/>
          <p:nvPr/>
        </p:nvSpPr>
        <p:spPr>
          <a:xfrm>
            <a:off x="2873196" y="2950395"/>
            <a:ext cx="95541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1" name="Line"/>
          <p:cNvSpPr/>
          <p:nvPr/>
        </p:nvSpPr>
        <p:spPr>
          <a:xfrm flipV="1">
            <a:off x="2780511" y="3121910"/>
            <a:ext cx="1067186" cy="106718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2" name="Line"/>
          <p:cNvSpPr/>
          <p:nvPr/>
        </p:nvSpPr>
        <p:spPr>
          <a:xfrm flipV="1">
            <a:off x="2846136" y="3333857"/>
            <a:ext cx="2998453" cy="96661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Line"/>
          <p:cNvSpPr/>
          <p:nvPr/>
        </p:nvSpPr>
        <p:spPr>
          <a:xfrm>
            <a:off x="2855919" y="4389134"/>
            <a:ext cx="2976739" cy="26828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4" name="Line"/>
          <p:cNvSpPr/>
          <p:nvPr/>
        </p:nvSpPr>
        <p:spPr>
          <a:xfrm flipH="1">
            <a:off x="1433889" y="4491892"/>
            <a:ext cx="967286" cy="96728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5" name="Line"/>
          <p:cNvSpPr/>
          <p:nvPr/>
        </p:nvSpPr>
        <p:spPr>
          <a:xfrm>
            <a:off x="2717408" y="4562838"/>
            <a:ext cx="2153500" cy="81636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6" name="…"/>
          <p:cNvSpPr txBox="1"/>
          <p:nvPr/>
        </p:nvSpPr>
        <p:spPr>
          <a:xfrm>
            <a:off x="4888580" y="5212863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1316471" y="3126780"/>
            <a:ext cx="1057448" cy="105744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8" name="Line"/>
          <p:cNvSpPr/>
          <p:nvPr/>
        </p:nvSpPr>
        <p:spPr>
          <a:xfrm>
            <a:off x="6316204" y="3243890"/>
            <a:ext cx="95541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6316204" y="4642883"/>
            <a:ext cx="95541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7" name="Connection Line"/>
          <p:cNvSpPr/>
          <p:nvPr/>
        </p:nvSpPr>
        <p:spPr>
          <a:xfrm>
            <a:off x="7375783" y="2633480"/>
            <a:ext cx="238680" cy="374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9596" y="-5378"/>
                  <a:pt x="16796" y="-5400"/>
                  <a:pt x="21600" y="16135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8" name="Connection Line"/>
          <p:cNvSpPr/>
          <p:nvPr/>
        </p:nvSpPr>
        <p:spPr>
          <a:xfrm>
            <a:off x="4257444" y="2836431"/>
            <a:ext cx="376607" cy="24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527" y="8947"/>
                  <a:pt x="21600" y="16147"/>
                  <a:pt x="220" y="21600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9" name="Connection Line"/>
          <p:cNvSpPr/>
          <p:nvPr/>
        </p:nvSpPr>
        <p:spPr>
          <a:xfrm>
            <a:off x="7375783" y="4089325"/>
            <a:ext cx="238680" cy="374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9596" y="-5378"/>
                  <a:pt x="16796" y="-5400"/>
                  <a:pt x="21600" y="16135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0" name="Connection Line"/>
          <p:cNvSpPr/>
          <p:nvPr/>
        </p:nvSpPr>
        <p:spPr>
          <a:xfrm>
            <a:off x="5945178" y="4089325"/>
            <a:ext cx="238680" cy="374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9596" y="-5378"/>
                  <a:pt x="16796" y="-5400"/>
                  <a:pt x="21600" y="16135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1" name="Connection Line"/>
          <p:cNvSpPr/>
          <p:nvPr/>
        </p:nvSpPr>
        <p:spPr>
          <a:xfrm>
            <a:off x="1147664" y="5800091"/>
            <a:ext cx="238679" cy="292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84"/>
                </a:moveTo>
                <a:cubicBezTo>
                  <a:pt x="5049" y="21600"/>
                  <a:pt x="12249" y="21572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2" name="Connection Line"/>
          <p:cNvSpPr/>
          <p:nvPr/>
        </p:nvSpPr>
        <p:spPr>
          <a:xfrm>
            <a:off x="1139104" y="2307563"/>
            <a:ext cx="2806761" cy="40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1" fill="norm" stroke="1" extrusionOk="0">
                <a:moveTo>
                  <a:pt x="0" y="14585"/>
                </a:moveTo>
                <a:cubicBezTo>
                  <a:pt x="8506" y="-5389"/>
                  <a:pt x="15706" y="-4847"/>
                  <a:pt x="21600" y="16211"/>
                </a:cubicBezTo>
              </a:path>
            </a:pathLst>
          </a:custGeom>
          <a:ln w="19050"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6" name="ID"/>
          <p:cNvSpPr txBox="1"/>
          <p:nvPr/>
        </p:nvSpPr>
        <p:spPr>
          <a:xfrm>
            <a:off x="583648" y="2727103"/>
            <a:ext cx="2923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07" name="IF"/>
          <p:cNvSpPr txBox="1"/>
          <p:nvPr/>
        </p:nvSpPr>
        <p:spPr>
          <a:xfrm>
            <a:off x="2470871" y="2378006"/>
            <a:ext cx="2543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IF</a:t>
            </a:r>
          </a:p>
        </p:txBody>
      </p:sp>
      <p:sp>
        <p:nvSpPr>
          <p:cNvPr id="408" name="ID"/>
          <p:cNvSpPr txBox="1"/>
          <p:nvPr/>
        </p:nvSpPr>
        <p:spPr>
          <a:xfrm>
            <a:off x="3995422" y="2338022"/>
            <a:ext cx="2923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09" name="error"/>
          <p:cNvSpPr txBox="1"/>
          <p:nvPr/>
        </p:nvSpPr>
        <p:spPr>
          <a:xfrm>
            <a:off x="5750070" y="2623955"/>
            <a:ext cx="5565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error</a:t>
            </a:r>
          </a:p>
        </p:txBody>
      </p:sp>
      <p:sp>
        <p:nvSpPr>
          <p:cNvPr id="410" name="REAL"/>
          <p:cNvSpPr txBox="1"/>
          <p:nvPr/>
        </p:nvSpPr>
        <p:spPr>
          <a:xfrm>
            <a:off x="7890824" y="3019659"/>
            <a:ext cx="54459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REAL</a:t>
            </a:r>
          </a:p>
        </p:txBody>
      </p:sp>
      <p:sp>
        <p:nvSpPr>
          <p:cNvPr id="411" name="REAL"/>
          <p:cNvSpPr txBox="1"/>
          <p:nvPr/>
        </p:nvSpPr>
        <p:spPr>
          <a:xfrm>
            <a:off x="7286307" y="4881674"/>
            <a:ext cx="54459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REAL</a:t>
            </a:r>
          </a:p>
        </p:txBody>
      </p:sp>
      <p:sp>
        <p:nvSpPr>
          <p:cNvPr id="412" name="NUM"/>
          <p:cNvSpPr txBox="1"/>
          <p:nvPr/>
        </p:nvSpPr>
        <p:spPr>
          <a:xfrm>
            <a:off x="5757369" y="4873924"/>
            <a:ext cx="570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NUM</a:t>
            </a:r>
          </a:p>
        </p:txBody>
      </p:sp>
      <p:sp>
        <p:nvSpPr>
          <p:cNvPr id="413" name="espaço…"/>
          <p:cNvSpPr txBox="1"/>
          <p:nvPr/>
        </p:nvSpPr>
        <p:spPr>
          <a:xfrm>
            <a:off x="1597704" y="5363902"/>
            <a:ext cx="106252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espaço</a:t>
            </a:r>
          </a:p>
          <a:p>
            <a:pPr/>
            <a:r>
              <a:t>em branco</a:t>
            </a:r>
          </a:p>
        </p:txBody>
      </p:sp>
      <p:sp>
        <p:nvSpPr>
          <p:cNvPr id="414" name="f"/>
          <p:cNvSpPr txBox="1"/>
          <p:nvPr/>
        </p:nvSpPr>
        <p:spPr>
          <a:xfrm>
            <a:off x="1758429" y="2650611"/>
            <a:ext cx="17180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</a:t>
            </a:r>
          </a:p>
        </p:txBody>
      </p:sp>
      <p:sp>
        <p:nvSpPr>
          <p:cNvPr id="415" name="i"/>
          <p:cNvSpPr txBox="1"/>
          <p:nvPr/>
        </p:nvSpPr>
        <p:spPr>
          <a:xfrm>
            <a:off x="1680164" y="3576171"/>
            <a:ext cx="14869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i</a:t>
            </a:r>
          </a:p>
        </p:txBody>
      </p:sp>
      <p:sp>
        <p:nvSpPr>
          <p:cNvPr id="416" name="início"/>
          <p:cNvSpPr txBox="1"/>
          <p:nvPr/>
        </p:nvSpPr>
        <p:spPr>
          <a:xfrm>
            <a:off x="845533" y="4173234"/>
            <a:ext cx="55687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início</a:t>
            </a:r>
          </a:p>
        </p:txBody>
      </p:sp>
      <p:sp>
        <p:nvSpPr>
          <p:cNvPr id="417" name="a-e, g-z, 0-9"/>
          <p:cNvSpPr txBox="1"/>
          <p:nvPr/>
        </p:nvSpPr>
        <p:spPr>
          <a:xfrm>
            <a:off x="1977153" y="1954640"/>
            <a:ext cx="113929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a-e, g-z, 0-9</a:t>
            </a:r>
          </a:p>
        </p:txBody>
      </p:sp>
      <p:sp>
        <p:nvSpPr>
          <p:cNvPr id="418" name="a-z, 0-9"/>
          <p:cNvSpPr txBox="1"/>
          <p:nvPr/>
        </p:nvSpPr>
        <p:spPr>
          <a:xfrm>
            <a:off x="2879638" y="2618052"/>
            <a:ext cx="76543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a-z, 0-9</a:t>
            </a:r>
          </a:p>
        </p:txBody>
      </p:sp>
      <p:sp>
        <p:nvSpPr>
          <p:cNvPr id="419" name="a-h,…"/>
          <p:cNvSpPr txBox="1"/>
          <p:nvPr/>
        </p:nvSpPr>
        <p:spPr>
          <a:xfrm>
            <a:off x="2846273" y="3270877"/>
            <a:ext cx="41747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a-h,</a:t>
            </a:r>
          </a:p>
          <a:p>
            <a:pPr>
              <a:defRPr sz="1600"/>
            </a:pPr>
            <a:r>
              <a:t>j-z</a:t>
            </a:r>
          </a:p>
        </p:txBody>
      </p:sp>
      <p:sp>
        <p:nvSpPr>
          <p:cNvPr id="420" name="."/>
          <p:cNvSpPr txBox="1"/>
          <p:nvPr/>
        </p:nvSpPr>
        <p:spPr>
          <a:xfrm>
            <a:off x="4343900" y="3385177"/>
            <a:ext cx="14869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.</a:t>
            </a:r>
          </a:p>
        </p:txBody>
      </p:sp>
      <p:sp>
        <p:nvSpPr>
          <p:cNvPr id="421" name="0-9"/>
          <p:cNvSpPr txBox="1"/>
          <p:nvPr/>
        </p:nvSpPr>
        <p:spPr>
          <a:xfrm>
            <a:off x="4251552" y="4116313"/>
            <a:ext cx="3960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0-9</a:t>
            </a:r>
          </a:p>
        </p:txBody>
      </p:sp>
      <p:sp>
        <p:nvSpPr>
          <p:cNvPr id="422" name="0-9"/>
          <p:cNvSpPr txBox="1"/>
          <p:nvPr/>
        </p:nvSpPr>
        <p:spPr>
          <a:xfrm>
            <a:off x="5880586" y="3750111"/>
            <a:ext cx="3960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0-9</a:t>
            </a:r>
          </a:p>
        </p:txBody>
      </p:sp>
      <p:sp>
        <p:nvSpPr>
          <p:cNvPr id="423" name="0-9"/>
          <p:cNvSpPr txBox="1"/>
          <p:nvPr/>
        </p:nvSpPr>
        <p:spPr>
          <a:xfrm>
            <a:off x="6595889" y="2895481"/>
            <a:ext cx="3960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0-9</a:t>
            </a:r>
          </a:p>
        </p:txBody>
      </p:sp>
      <p:sp>
        <p:nvSpPr>
          <p:cNvPr id="424" name="."/>
          <p:cNvSpPr txBox="1"/>
          <p:nvPr/>
        </p:nvSpPr>
        <p:spPr>
          <a:xfrm>
            <a:off x="6679486" y="4275264"/>
            <a:ext cx="14869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.</a:t>
            </a:r>
          </a:p>
        </p:txBody>
      </p:sp>
      <p:sp>
        <p:nvSpPr>
          <p:cNvPr id="425" name="0-9"/>
          <p:cNvSpPr txBox="1"/>
          <p:nvPr/>
        </p:nvSpPr>
        <p:spPr>
          <a:xfrm>
            <a:off x="7360584" y="3783366"/>
            <a:ext cx="3960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0-9</a:t>
            </a:r>
          </a:p>
        </p:txBody>
      </p:sp>
      <p:sp>
        <p:nvSpPr>
          <p:cNvPr id="426" name="0-9"/>
          <p:cNvSpPr txBox="1"/>
          <p:nvPr/>
        </p:nvSpPr>
        <p:spPr>
          <a:xfrm>
            <a:off x="7311191" y="2302188"/>
            <a:ext cx="3960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0-9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5" name="Contextu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Contextualização</a:t>
            </a:r>
          </a:p>
        </p:txBody>
      </p:sp>
      <p:sp>
        <p:nvSpPr>
          <p:cNvPr id="436" name="Diversos problemas podem usar Grafos para encontrar uma solução:…"/>
          <p:cNvSpPr txBox="1"/>
          <p:nvPr>
            <p:ph type="body" idx="1"/>
          </p:nvPr>
        </p:nvSpPr>
        <p:spPr>
          <a:xfrm>
            <a:off x="658740" y="1783714"/>
            <a:ext cx="7934641" cy="395438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Diversos problemas podem usar </a:t>
            </a:r>
            <a:r>
              <a:rPr b="1"/>
              <a:t>Grafos</a:t>
            </a:r>
            <a:r>
              <a:t> para encontrar uma solução: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Análise de circuitos elétricos;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Identificação de caminhos mais curtos, rotas, etc;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Modelagem de redes pluviais, esgoto, etc;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Identificação de compostos químicos;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Análise léxica;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etc.</a:t>
            </a:r>
          </a:p>
        </p:txBody>
      </p:sp>
      <p:sp>
        <p:nvSpPr>
          <p:cNvPr id="437" name="Retângulo 6"/>
          <p:cNvSpPr/>
          <p:nvPr/>
        </p:nvSpPr>
        <p:spPr>
          <a:xfrm>
            <a:off x="1523626" y="4607677"/>
            <a:ext cx="6687299" cy="745491"/>
          </a:xfrm>
          <a:prstGeom prst="rect">
            <a:avLst/>
          </a:prstGeom>
          <a:solidFill>
            <a:srgbClr val="D4FB79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Pode-se dizer que, de todas as estruturas matemáticas, os grafos são as que se encontram em mais amplo uso.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4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4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44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sp>
        <p:nvSpPr>
          <p:cNvPr id="445" name="Rounded Rectangle"/>
          <p:cNvSpPr/>
          <p:nvPr/>
        </p:nvSpPr>
        <p:spPr>
          <a:xfrm>
            <a:off x="685800" y="2387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4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53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57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460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4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61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4" name="Graf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</a:t>
            </a:r>
          </a:p>
        </p:txBody>
      </p:sp>
      <p:sp>
        <p:nvSpPr>
          <p:cNvPr id="465" name="Um grafo G = (V, E) é definido por:…"/>
          <p:cNvSpPr txBox="1"/>
          <p:nvPr>
            <p:ph type="body" idx="1"/>
          </p:nvPr>
        </p:nvSpPr>
        <p:spPr>
          <a:xfrm>
            <a:off x="658740" y="1783714"/>
            <a:ext cx="7934641" cy="395438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G = (V, E) é definido por:</a:t>
            </a:r>
          </a:p>
          <a:p>
            <a:pPr lvl="2" marL="1004887" indent="-319087">
              <a:buSzPct val="60000"/>
              <a:buChar char="◻"/>
              <a:defRPr sz="2000"/>
            </a:pPr>
            <a:r>
              <a:t>um conjunto de vértices (nós), V</a:t>
            </a:r>
          </a:p>
          <a:p>
            <a:pPr lvl="2" marL="1004887" indent="-319087">
              <a:buSzPct val="60000"/>
              <a:buChar char="◻"/>
              <a:defRPr sz="2000"/>
            </a:pPr>
            <a:r>
              <a:t>um conjunto de arestas (arcos), E</a:t>
            </a:r>
          </a:p>
          <a:p>
            <a:pPr lvl="2" marL="1004887" indent="-319087">
              <a:buSzPct val="60000"/>
              <a:buChar char="◻"/>
              <a:defRPr sz="2000"/>
            </a:pPr>
            <a:r>
              <a:t>cada aresta é especificada por um par de vértices. Ex: (v1, v2) </a:t>
            </a: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</a:p>
          <a:p>
            <a:pPr>
              <a:defRPr sz="2300"/>
            </a:pPr>
            <a:r>
              <a:t>A análise de complexidade dos algoritmos de grafos é feita com base: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tamanho dos conjuntos de vértices |V|e arestas |E|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O(V+E) = O(|V|+|E|)</a:t>
            </a:r>
          </a:p>
        </p:txBody>
      </p:sp>
      <p:sp>
        <p:nvSpPr>
          <p:cNvPr id="466" name="v1"/>
          <p:cNvSpPr/>
          <p:nvPr/>
        </p:nvSpPr>
        <p:spPr>
          <a:xfrm>
            <a:off x="3830419" y="354713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467" name="v2"/>
          <p:cNvSpPr/>
          <p:nvPr/>
        </p:nvSpPr>
        <p:spPr>
          <a:xfrm>
            <a:off x="4886820" y="354713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468" name="Line"/>
          <p:cNvSpPr/>
          <p:nvPr/>
        </p:nvSpPr>
        <p:spPr>
          <a:xfrm>
            <a:off x="4234377" y="3766202"/>
            <a:ext cx="653954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Grafos não dirigi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não dirigidos</a:t>
            </a:r>
          </a:p>
        </p:txBody>
      </p:sp>
      <p:sp>
        <p:nvSpPr>
          <p:cNvPr id="472" name="Um grafo não dirigido (ou não orientado) é um grafo cujas arestas não são dirigidas:…"/>
          <p:cNvSpPr txBox="1"/>
          <p:nvPr>
            <p:ph type="body" sz="half" idx="1"/>
          </p:nvPr>
        </p:nvSpPr>
        <p:spPr>
          <a:xfrm>
            <a:off x="722027" y="1642983"/>
            <a:ext cx="7934642" cy="23060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não dirigido (ou não orientado) é um grafo cujas arestas não são dirigidas: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(A, B) = (B, A)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Ex: G = (V, E)</a:t>
            </a:r>
          </a:p>
          <a:p>
            <a:pPr lvl="3" marL="1462087" indent="-319087">
              <a:defRPr sz="1800"/>
            </a:pPr>
            <a:r>
              <a:t>V = {A, B, C, D}</a:t>
            </a:r>
          </a:p>
          <a:p>
            <a:pPr lvl="3" marL="1462087" indent="-319087">
              <a:defRPr sz="1800"/>
            </a:pPr>
            <a:r>
              <a:t>E = {(A,B), (A,C), (B,D), (C,D), (A,D)}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5" name="Grafos não dirigi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não dirigidos</a:t>
            </a:r>
          </a:p>
        </p:txBody>
      </p:sp>
      <p:sp>
        <p:nvSpPr>
          <p:cNvPr id="476" name="Um grafo não dirigido (ou não orientado) é um grafo cujas arestas não são dirigidas:…"/>
          <p:cNvSpPr txBox="1"/>
          <p:nvPr>
            <p:ph type="body" sz="half" idx="1"/>
          </p:nvPr>
        </p:nvSpPr>
        <p:spPr>
          <a:xfrm>
            <a:off x="722027" y="1642983"/>
            <a:ext cx="7934642" cy="23060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não dirigido (ou não orientado) é um grafo cujas arestas não são dirigidas: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(A, B) = (B, A)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Ex: G = (V, E)</a:t>
            </a:r>
          </a:p>
          <a:p>
            <a:pPr lvl="3" marL="1462087" indent="-319087">
              <a:defRPr sz="1800"/>
            </a:pPr>
            <a:r>
              <a:t>V = {A, B, C, D}</a:t>
            </a:r>
          </a:p>
          <a:p>
            <a:pPr lvl="3" marL="1462087" indent="-319087">
              <a:defRPr sz="1800"/>
            </a:pPr>
            <a:r>
              <a:t>E = {(A,B), (A,C), (B,D), (C,D), (A,D)}</a:t>
            </a:r>
          </a:p>
        </p:txBody>
      </p:sp>
      <p:sp>
        <p:nvSpPr>
          <p:cNvPr id="477" name="A"/>
          <p:cNvSpPr/>
          <p:nvPr/>
        </p:nvSpPr>
        <p:spPr>
          <a:xfrm>
            <a:off x="3079758" y="42453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78" name="B"/>
          <p:cNvSpPr/>
          <p:nvPr/>
        </p:nvSpPr>
        <p:spPr>
          <a:xfrm>
            <a:off x="5202343" y="42453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79" name="C"/>
          <p:cNvSpPr/>
          <p:nvPr/>
        </p:nvSpPr>
        <p:spPr>
          <a:xfrm>
            <a:off x="3079758" y="56247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80" name="D"/>
          <p:cNvSpPr/>
          <p:nvPr/>
        </p:nvSpPr>
        <p:spPr>
          <a:xfrm>
            <a:off x="5202343" y="56247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81" name="Line"/>
          <p:cNvSpPr/>
          <p:nvPr/>
        </p:nvSpPr>
        <p:spPr>
          <a:xfrm>
            <a:off x="3514945" y="4459104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2" name="Line"/>
          <p:cNvSpPr/>
          <p:nvPr/>
        </p:nvSpPr>
        <p:spPr>
          <a:xfrm>
            <a:off x="3514945" y="5838504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3293138" y="4635020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4" name="Line"/>
          <p:cNvSpPr/>
          <p:nvPr/>
        </p:nvSpPr>
        <p:spPr>
          <a:xfrm>
            <a:off x="5415723" y="4662304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5" name="Line"/>
          <p:cNvSpPr/>
          <p:nvPr/>
        </p:nvSpPr>
        <p:spPr>
          <a:xfrm>
            <a:off x="3420138" y="4580452"/>
            <a:ext cx="1865232" cy="1136707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Grafos dirigi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dirigidos</a:t>
            </a:r>
          </a:p>
        </p:txBody>
      </p:sp>
      <p:sp>
        <p:nvSpPr>
          <p:cNvPr id="489" name="Se as arestas do grafo são dirigidas, as arestas são representadas por pares ordenados de vértices, e o grafo é dito dirigido (dígrafo)…"/>
          <p:cNvSpPr txBox="1"/>
          <p:nvPr>
            <p:ph type="body" sz="half" idx="1"/>
          </p:nvPr>
        </p:nvSpPr>
        <p:spPr>
          <a:xfrm>
            <a:off x="722027" y="1642983"/>
            <a:ext cx="7934642" cy="23060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Se as arestas do grafo são dirigidas, as arestas são representadas por pares ordenados de vértices, e o grafo é dito dirigido (dígrafo)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Aresta: &lt;A, B&gt;, A é o vértice de origem, B é o vértice de destino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&lt;A, B&gt; != &lt;B, A&gt;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Ex: G=(V,E), V = {A, B, C, D}, E = {&lt;A,B&gt;, &lt;A,C&gt;, &lt;B,D&gt;, &lt;C,D&gt;, &lt;D,D&gt;}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2" name="Grafos dirigi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dirigidos</a:t>
            </a:r>
          </a:p>
        </p:txBody>
      </p:sp>
      <p:sp>
        <p:nvSpPr>
          <p:cNvPr id="493" name="Se as arestas do grafo são dirigidas, as arestas são representadas por pares ordenados de vértices, e o grafo é dito dirigido (dígrafo)…"/>
          <p:cNvSpPr txBox="1"/>
          <p:nvPr>
            <p:ph type="body" sz="half" idx="1"/>
          </p:nvPr>
        </p:nvSpPr>
        <p:spPr>
          <a:xfrm>
            <a:off x="722027" y="1642983"/>
            <a:ext cx="7934642" cy="23060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Se as arestas do grafo são dirigidas, as arestas são representadas por pares ordenados de vértices, e o grafo é dito dirigido (dígrafo)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Aresta: &lt;A, B&gt;, A é o vértice de origem, B é o vértice de destino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&lt;A, B&gt; != &lt;B, A&gt;</a:t>
            </a:r>
          </a:p>
          <a:p>
            <a:pPr lvl="2" marL="1004887" indent="-319087">
              <a:buSzPct val="60000"/>
              <a:buChar char="◻"/>
              <a:defRPr sz="1800"/>
            </a:pPr>
            <a:r>
              <a:t>Ex: G=(V,E), V = {A, B, C, D}, E = {&lt;A,B&gt;, &lt;A,C&gt;, &lt;B,D&gt;, &lt;C,D&gt;, &lt;D,D&gt;}</a:t>
            </a:r>
          </a:p>
        </p:txBody>
      </p:sp>
      <p:sp>
        <p:nvSpPr>
          <p:cNvPr id="494" name="A"/>
          <p:cNvSpPr/>
          <p:nvPr/>
        </p:nvSpPr>
        <p:spPr>
          <a:xfrm>
            <a:off x="3079758" y="42453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95" name="B"/>
          <p:cNvSpPr/>
          <p:nvPr/>
        </p:nvSpPr>
        <p:spPr>
          <a:xfrm>
            <a:off x="5202343" y="42453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6" name="C"/>
          <p:cNvSpPr/>
          <p:nvPr/>
        </p:nvSpPr>
        <p:spPr>
          <a:xfrm>
            <a:off x="3079758" y="56247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97" name="D"/>
          <p:cNvSpPr/>
          <p:nvPr/>
        </p:nvSpPr>
        <p:spPr>
          <a:xfrm>
            <a:off x="5202343" y="562473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98" name="Line"/>
          <p:cNvSpPr/>
          <p:nvPr/>
        </p:nvSpPr>
        <p:spPr>
          <a:xfrm>
            <a:off x="3514945" y="4459104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9" name="Line"/>
          <p:cNvSpPr/>
          <p:nvPr/>
        </p:nvSpPr>
        <p:spPr>
          <a:xfrm>
            <a:off x="3514945" y="5838504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0" name="Line"/>
          <p:cNvSpPr/>
          <p:nvPr/>
        </p:nvSpPr>
        <p:spPr>
          <a:xfrm>
            <a:off x="3293138" y="4635020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5415723" y="4662304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3" name="Connection Line"/>
          <p:cNvSpPr/>
          <p:nvPr/>
        </p:nvSpPr>
        <p:spPr>
          <a:xfrm>
            <a:off x="5518741" y="5826096"/>
            <a:ext cx="289858" cy="33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3" h="17152" fill="norm" stroke="1" extrusionOk="0">
                <a:moveTo>
                  <a:pt x="9005" y="0"/>
                </a:moveTo>
                <a:cubicBezTo>
                  <a:pt x="21600" y="17481"/>
                  <a:pt x="18598" y="21600"/>
                  <a:pt x="0" y="12357"/>
                </a:cubicBezTo>
              </a:path>
            </a:pathLst>
          </a:custGeom>
          <a:ln w="19050">
            <a:solidFill>
              <a:srgbClr val="0433FF"/>
            </a:solidFill>
            <a:bevel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Grafos rotulados e ponder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rotulados e ponderados</a:t>
            </a:r>
          </a:p>
        </p:txBody>
      </p:sp>
      <p:sp>
        <p:nvSpPr>
          <p:cNvPr id="507" name="Um grafo é dito ser rotulado em vértices (ou arestas) quando cada vértice (aresta) estiver associado a um rótulo…"/>
          <p:cNvSpPr txBox="1"/>
          <p:nvPr>
            <p:ph type="body" sz="quarter" idx="1"/>
          </p:nvPr>
        </p:nvSpPr>
        <p:spPr>
          <a:xfrm>
            <a:off x="722027" y="1642983"/>
            <a:ext cx="7934642" cy="132307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dito ser rotulado em vértices (ou arestas) quando cada vértice (aresta) estiver associado a um rótulo</a:t>
            </a:r>
          </a:p>
          <a:p>
            <a:pPr>
              <a:defRPr sz="2300"/>
            </a:pPr>
            <a:r>
              <a:t>Em um grafo ponderado, cada aresta possui um peso associado</a:t>
            </a:r>
          </a:p>
        </p:txBody>
      </p:sp>
      <p:sp>
        <p:nvSpPr>
          <p:cNvPr id="508" name="A"/>
          <p:cNvSpPr/>
          <p:nvPr/>
        </p:nvSpPr>
        <p:spPr>
          <a:xfrm>
            <a:off x="3207582" y="339936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9" name="B"/>
          <p:cNvSpPr/>
          <p:nvPr/>
        </p:nvSpPr>
        <p:spPr>
          <a:xfrm>
            <a:off x="5330167" y="339936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10" name="C"/>
          <p:cNvSpPr/>
          <p:nvPr/>
        </p:nvSpPr>
        <p:spPr>
          <a:xfrm>
            <a:off x="3207582" y="503312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11" name="D"/>
          <p:cNvSpPr/>
          <p:nvPr/>
        </p:nvSpPr>
        <p:spPr>
          <a:xfrm>
            <a:off x="5330167" y="503312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512" name="Line"/>
          <p:cNvSpPr/>
          <p:nvPr/>
        </p:nvSpPr>
        <p:spPr>
          <a:xfrm>
            <a:off x="3642768" y="3613128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3" name="Line"/>
          <p:cNvSpPr/>
          <p:nvPr/>
        </p:nvSpPr>
        <p:spPr>
          <a:xfrm>
            <a:off x="3642768" y="5246890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4" name="Line"/>
          <p:cNvSpPr/>
          <p:nvPr/>
        </p:nvSpPr>
        <p:spPr>
          <a:xfrm>
            <a:off x="3420961" y="3826012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5" name="Line"/>
          <p:cNvSpPr/>
          <p:nvPr/>
        </p:nvSpPr>
        <p:spPr>
          <a:xfrm>
            <a:off x="5543547" y="3853296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8" name="Grafos rotulados e ponder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rotulados e ponderados</a:t>
            </a:r>
          </a:p>
        </p:txBody>
      </p:sp>
      <p:sp>
        <p:nvSpPr>
          <p:cNvPr id="519" name="Um grafo é dito ser rotulado em vértices (ou arestas) quando cada vértice (aresta) estiver associado a um rótulo…"/>
          <p:cNvSpPr txBox="1"/>
          <p:nvPr>
            <p:ph type="body" sz="quarter" idx="1"/>
          </p:nvPr>
        </p:nvSpPr>
        <p:spPr>
          <a:xfrm>
            <a:off x="722027" y="1642983"/>
            <a:ext cx="7934642" cy="132307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dito ser rotulado em vértices (ou arestas) quando cada vértice (aresta) estiver associado a um rótulo</a:t>
            </a:r>
          </a:p>
          <a:p>
            <a:pPr>
              <a:defRPr sz="2300"/>
            </a:pPr>
            <a:r>
              <a:t>Em um grafo ponderado, cada aresta possui um peso associado</a:t>
            </a:r>
          </a:p>
        </p:txBody>
      </p:sp>
      <p:sp>
        <p:nvSpPr>
          <p:cNvPr id="520" name="A"/>
          <p:cNvSpPr/>
          <p:nvPr/>
        </p:nvSpPr>
        <p:spPr>
          <a:xfrm>
            <a:off x="3207582" y="3399361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A</a:t>
            </a:r>
          </a:p>
        </p:txBody>
      </p:sp>
      <p:sp>
        <p:nvSpPr>
          <p:cNvPr id="521" name="B"/>
          <p:cNvSpPr/>
          <p:nvPr/>
        </p:nvSpPr>
        <p:spPr>
          <a:xfrm>
            <a:off x="5330167" y="3399361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B</a:t>
            </a:r>
          </a:p>
        </p:txBody>
      </p:sp>
      <p:sp>
        <p:nvSpPr>
          <p:cNvPr id="522" name="C"/>
          <p:cNvSpPr/>
          <p:nvPr/>
        </p:nvSpPr>
        <p:spPr>
          <a:xfrm>
            <a:off x="3207582" y="5033124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C</a:t>
            </a:r>
          </a:p>
        </p:txBody>
      </p:sp>
      <p:sp>
        <p:nvSpPr>
          <p:cNvPr id="523" name="D"/>
          <p:cNvSpPr/>
          <p:nvPr/>
        </p:nvSpPr>
        <p:spPr>
          <a:xfrm>
            <a:off x="5330167" y="5033124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D</a:t>
            </a:r>
          </a:p>
        </p:txBody>
      </p:sp>
      <p:sp>
        <p:nvSpPr>
          <p:cNvPr id="524" name="Line"/>
          <p:cNvSpPr/>
          <p:nvPr/>
        </p:nvSpPr>
        <p:spPr>
          <a:xfrm>
            <a:off x="3642768" y="3613128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3642768" y="5246890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Line"/>
          <p:cNvSpPr/>
          <p:nvPr/>
        </p:nvSpPr>
        <p:spPr>
          <a:xfrm>
            <a:off x="3420961" y="3826012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Line"/>
          <p:cNvSpPr/>
          <p:nvPr/>
        </p:nvSpPr>
        <p:spPr>
          <a:xfrm>
            <a:off x="5543547" y="3853296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8" name="Rótulos"/>
          <p:cNvSpPr txBox="1"/>
          <p:nvPr/>
        </p:nvSpPr>
        <p:spPr>
          <a:xfrm>
            <a:off x="5932379" y="3395764"/>
            <a:ext cx="8756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Rótulos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1" name="Grafos rotulados e ponder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rotulados e ponderados</a:t>
            </a:r>
          </a:p>
        </p:txBody>
      </p:sp>
      <p:sp>
        <p:nvSpPr>
          <p:cNvPr id="532" name="Um grafo é dito ser rotulado em vértices (ou arestas) quando cada vértice (aresta) estiver associado a um rótulo…"/>
          <p:cNvSpPr txBox="1"/>
          <p:nvPr>
            <p:ph type="body" sz="quarter" idx="1"/>
          </p:nvPr>
        </p:nvSpPr>
        <p:spPr>
          <a:xfrm>
            <a:off x="722027" y="1642983"/>
            <a:ext cx="7934642" cy="132307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dito ser rotulado em vértices (ou arestas) quando cada vértice (aresta) estiver associado a um rótulo</a:t>
            </a:r>
          </a:p>
          <a:p>
            <a:pPr>
              <a:defRPr sz="2300"/>
            </a:pPr>
            <a:r>
              <a:t>Em um grafo ponderado, cada aresta possui um peso associado</a:t>
            </a:r>
          </a:p>
        </p:txBody>
      </p:sp>
      <p:sp>
        <p:nvSpPr>
          <p:cNvPr id="533" name="A"/>
          <p:cNvSpPr/>
          <p:nvPr/>
        </p:nvSpPr>
        <p:spPr>
          <a:xfrm>
            <a:off x="3207582" y="3399361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A</a:t>
            </a:r>
          </a:p>
        </p:txBody>
      </p:sp>
      <p:sp>
        <p:nvSpPr>
          <p:cNvPr id="534" name="B"/>
          <p:cNvSpPr/>
          <p:nvPr/>
        </p:nvSpPr>
        <p:spPr>
          <a:xfrm>
            <a:off x="5330167" y="3399361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B</a:t>
            </a:r>
          </a:p>
        </p:txBody>
      </p:sp>
      <p:sp>
        <p:nvSpPr>
          <p:cNvPr id="535" name="C"/>
          <p:cNvSpPr/>
          <p:nvPr/>
        </p:nvSpPr>
        <p:spPr>
          <a:xfrm>
            <a:off x="3207582" y="5033124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C</a:t>
            </a:r>
          </a:p>
        </p:txBody>
      </p:sp>
      <p:sp>
        <p:nvSpPr>
          <p:cNvPr id="536" name="D"/>
          <p:cNvSpPr/>
          <p:nvPr/>
        </p:nvSpPr>
        <p:spPr>
          <a:xfrm>
            <a:off x="5330167" y="5033124"/>
            <a:ext cx="426761" cy="427534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/>
            </a:lvl1pPr>
          </a:lstStyle>
          <a:p>
            <a:pPr/>
            <a:r>
              <a:t>D</a:t>
            </a:r>
          </a:p>
        </p:txBody>
      </p:sp>
      <p:sp>
        <p:nvSpPr>
          <p:cNvPr id="537" name="Line"/>
          <p:cNvSpPr/>
          <p:nvPr/>
        </p:nvSpPr>
        <p:spPr>
          <a:xfrm>
            <a:off x="3642768" y="3613128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8" name="Line"/>
          <p:cNvSpPr/>
          <p:nvPr/>
        </p:nvSpPr>
        <p:spPr>
          <a:xfrm>
            <a:off x="3642768" y="5246890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9" name="Line"/>
          <p:cNvSpPr/>
          <p:nvPr/>
        </p:nvSpPr>
        <p:spPr>
          <a:xfrm>
            <a:off x="3420961" y="3826012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0" name="Line"/>
          <p:cNvSpPr/>
          <p:nvPr/>
        </p:nvSpPr>
        <p:spPr>
          <a:xfrm>
            <a:off x="5543547" y="3853296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1" name="Rótulos"/>
          <p:cNvSpPr txBox="1"/>
          <p:nvPr/>
        </p:nvSpPr>
        <p:spPr>
          <a:xfrm>
            <a:off x="5942162" y="3395764"/>
            <a:ext cx="8756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Rótulos</a:t>
            </a:r>
          </a:p>
        </p:txBody>
      </p:sp>
      <p:sp>
        <p:nvSpPr>
          <p:cNvPr id="542" name="10"/>
          <p:cNvSpPr txBox="1"/>
          <p:nvPr/>
        </p:nvSpPr>
        <p:spPr>
          <a:xfrm>
            <a:off x="4274346" y="3197644"/>
            <a:ext cx="4124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43" name="6"/>
          <p:cNvSpPr txBox="1"/>
          <p:nvPr/>
        </p:nvSpPr>
        <p:spPr>
          <a:xfrm>
            <a:off x="3090402" y="4221715"/>
            <a:ext cx="2583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4" name="5"/>
          <p:cNvSpPr txBox="1"/>
          <p:nvPr/>
        </p:nvSpPr>
        <p:spPr>
          <a:xfrm>
            <a:off x="5555760" y="4221715"/>
            <a:ext cx="2583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5" name="25"/>
          <p:cNvSpPr txBox="1"/>
          <p:nvPr/>
        </p:nvSpPr>
        <p:spPr>
          <a:xfrm>
            <a:off x="4274346" y="5273878"/>
            <a:ext cx="4124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546" name="Pesos…"/>
          <p:cNvSpPr txBox="1"/>
          <p:nvPr/>
        </p:nvSpPr>
        <p:spPr>
          <a:xfrm>
            <a:off x="1196247" y="4069315"/>
            <a:ext cx="142638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200">
                <a:solidFill>
                  <a:srgbClr val="FF2600"/>
                </a:solidFill>
              </a:defRPr>
            </a:pPr>
            <a:r>
              <a:t>Pesos</a:t>
            </a:r>
          </a:p>
          <a:p>
            <a:pPr algn="ctr">
              <a:defRPr b="1" sz="2200">
                <a:solidFill>
                  <a:srgbClr val="FF2600"/>
                </a:solidFill>
              </a:defRPr>
            </a:pPr>
            <a:r>
              <a:t>das arestas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685800" y="2959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5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5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58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grpSp>
        <p:nvGrpSpPr>
          <p:cNvPr id="56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5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62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5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66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569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5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70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3" name="Subgraf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Subgrafo</a:t>
            </a:r>
          </a:p>
        </p:txBody>
      </p:sp>
      <p:sp>
        <p:nvSpPr>
          <p:cNvPr id="574" name="Um subgrafo G’=(V’, E’) de um grafo G=(V, E), se:…"/>
          <p:cNvSpPr txBox="1"/>
          <p:nvPr>
            <p:ph type="body" sz="quarter" idx="1"/>
          </p:nvPr>
        </p:nvSpPr>
        <p:spPr>
          <a:xfrm>
            <a:off x="722027" y="1642983"/>
            <a:ext cx="7934642" cy="145277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subgrafo G’=(V’, E’) de um grafo G=(V, E), se: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V’ ⊆ V e E’ ⊆ 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Ex: G1 e G2 são subgrupos de G</a:t>
            </a:r>
          </a:p>
        </p:txBody>
      </p:sp>
      <p:sp>
        <p:nvSpPr>
          <p:cNvPr id="575" name="A"/>
          <p:cNvSpPr/>
          <p:nvPr/>
        </p:nvSpPr>
        <p:spPr>
          <a:xfrm>
            <a:off x="239653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6" name="B"/>
          <p:cNvSpPr/>
          <p:nvPr/>
        </p:nvSpPr>
        <p:spPr>
          <a:xfrm>
            <a:off x="2362238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77" name="C"/>
          <p:cNvSpPr/>
          <p:nvPr/>
        </p:nvSpPr>
        <p:spPr>
          <a:xfrm>
            <a:off x="239653" y="516282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78" name="D"/>
          <p:cNvSpPr/>
          <p:nvPr/>
        </p:nvSpPr>
        <p:spPr>
          <a:xfrm>
            <a:off x="2362238" y="516282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579" name="Line"/>
          <p:cNvSpPr/>
          <p:nvPr/>
        </p:nvSpPr>
        <p:spPr>
          <a:xfrm>
            <a:off x="674839" y="3742831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674839" y="5376593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Line"/>
          <p:cNvSpPr/>
          <p:nvPr/>
        </p:nvSpPr>
        <p:spPr>
          <a:xfrm flipH="1">
            <a:off x="453032" y="3955715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2" name="Line"/>
          <p:cNvSpPr/>
          <p:nvPr/>
        </p:nvSpPr>
        <p:spPr>
          <a:xfrm flipH="1">
            <a:off x="2575618" y="3982999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3" name="A"/>
          <p:cNvSpPr/>
          <p:nvPr/>
        </p:nvSpPr>
        <p:spPr>
          <a:xfrm>
            <a:off x="3343433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84" name="B"/>
          <p:cNvSpPr/>
          <p:nvPr/>
        </p:nvSpPr>
        <p:spPr>
          <a:xfrm>
            <a:off x="5466018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85" name="C"/>
          <p:cNvSpPr/>
          <p:nvPr/>
        </p:nvSpPr>
        <p:spPr>
          <a:xfrm>
            <a:off x="3343433" y="516282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86" name="D"/>
          <p:cNvSpPr/>
          <p:nvPr/>
        </p:nvSpPr>
        <p:spPr>
          <a:xfrm>
            <a:off x="5466018" y="516282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587" name="Line"/>
          <p:cNvSpPr/>
          <p:nvPr/>
        </p:nvSpPr>
        <p:spPr>
          <a:xfrm>
            <a:off x="3778619" y="5376593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8" name="Line"/>
          <p:cNvSpPr/>
          <p:nvPr/>
        </p:nvSpPr>
        <p:spPr>
          <a:xfrm>
            <a:off x="3556812" y="3955715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9" name="Line"/>
          <p:cNvSpPr/>
          <p:nvPr/>
        </p:nvSpPr>
        <p:spPr>
          <a:xfrm>
            <a:off x="5679398" y="3982999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0" name="A"/>
          <p:cNvSpPr/>
          <p:nvPr/>
        </p:nvSpPr>
        <p:spPr>
          <a:xfrm>
            <a:off x="6355001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91" name="B"/>
          <p:cNvSpPr/>
          <p:nvPr/>
        </p:nvSpPr>
        <p:spPr>
          <a:xfrm>
            <a:off x="8477587" y="352906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92" name="C"/>
          <p:cNvSpPr/>
          <p:nvPr/>
        </p:nvSpPr>
        <p:spPr>
          <a:xfrm>
            <a:off x="6355001" y="516282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93" name="Line"/>
          <p:cNvSpPr/>
          <p:nvPr/>
        </p:nvSpPr>
        <p:spPr>
          <a:xfrm>
            <a:off x="6790188" y="3742832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4" name="Line"/>
          <p:cNvSpPr/>
          <p:nvPr/>
        </p:nvSpPr>
        <p:spPr>
          <a:xfrm>
            <a:off x="6568381" y="3955716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5" name="G"/>
          <p:cNvSpPr txBox="1"/>
          <p:nvPr/>
        </p:nvSpPr>
        <p:spPr>
          <a:xfrm>
            <a:off x="1352870" y="5587193"/>
            <a:ext cx="31955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</a:t>
            </a:r>
          </a:p>
        </p:txBody>
      </p:sp>
      <p:sp>
        <p:nvSpPr>
          <p:cNvPr id="596" name="G1"/>
          <p:cNvSpPr txBox="1"/>
          <p:nvPr/>
        </p:nvSpPr>
        <p:spPr>
          <a:xfrm>
            <a:off x="4452489" y="5587193"/>
            <a:ext cx="4737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G1</a:t>
            </a:r>
          </a:p>
        </p:txBody>
      </p:sp>
      <p:sp>
        <p:nvSpPr>
          <p:cNvPr id="597" name="G2"/>
          <p:cNvSpPr txBox="1"/>
          <p:nvPr/>
        </p:nvSpPr>
        <p:spPr>
          <a:xfrm>
            <a:off x="7391138" y="5587193"/>
            <a:ext cx="47371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G2</a:t>
            </a:r>
          </a:p>
        </p:txBody>
      </p:sp>
      <p:sp>
        <p:nvSpPr>
          <p:cNvPr id="598" name="Line"/>
          <p:cNvSpPr/>
          <p:nvPr/>
        </p:nvSpPr>
        <p:spPr>
          <a:xfrm>
            <a:off x="580033" y="3866280"/>
            <a:ext cx="1865232" cy="138686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9" name="Line"/>
          <p:cNvSpPr/>
          <p:nvPr/>
        </p:nvSpPr>
        <p:spPr>
          <a:xfrm flipH="1">
            <a:off x="3066215" y="3138834"/>
            <a:ext cx="1" cy="3044242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0" name="Line"/>
          <p:cNvSpPr/>
          <p:nvPr/>
        </p:nvSpPr>
        <p:spPr>
          <a:xfrm flipH="1">
            <a:off x="6158672" y="3138834"/>
            <a:ext cx="1" cy="3044242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Ordem</a:t>
            </a:r>
          </a:p>
        </p:txBody>
      </p:sp>
      <p:sp>
        <p:nvSpPr>
          <p:cNvPr id="603" name="Ordem: a ordem de um grafo G=(V, E) é dada pelo número de vértices, isto é, |V|"/>
          <p:cNvSpPr txBox="1"/>
          <p:nvPr>
            <p:ph type="body" sz="quarter" idx="1"/>
          </p:nvPr>
        </p:nvSpPr>
        <p:spPr>
          <a:xfrm>
            <a:off x="604679" y="1457103"/>
            <a:ext cx="7934642" cy="1551294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rPr b="1"/>
              <a:t>Ordem</a:t>
            </a:r>
            <a:r>
              <a:t>: a ordem de um grafo G=(V, E) é dada pelo número de vértices, isto é, |V|</a:t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A"/>
          <p:cNvSpPr/>
          <p:nvPr/>
        </p:nvSpPr>
        <p:spPr>
          <a:xfrm>
            <a:off x="1188620" y="315730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06" name="B"/>
          <p:cNvSpPr/>
          <p:nvPr/>
        </p:nvSpPr>
        <p:spPr>
          <a:xfrm>
            <a:off x="3311205" y="315730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07" name="C"/>
          <p:cNvSpPr/>
          <p:nvPr/>
        </p:nvSpPr>
        <p:spPr>
          <a:xfrm>
            <a:off x="1188620" y="479106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08" name="D"/>
          <p:cNvSpPr/>
          <p:nvPr/>
        </p:nvSpPr>
        <p:spPr>
          <a:xfrm>
            <a:off x="3311205" y="479106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09" name="Line"/>
          <p:cNvSpPr/>
          <p:nvPr/>
        </p:nvSpPr>
        <p:spPr>
          <a:xfrm>
            <a:off x="1623806" y="3371070"/>
            <a:ext cx="16756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0" name="Line"/>
          <p:cNvSpPr/>
          <p:nvPr/>
        </p:nvSpPr>
        <p:spPr>
          <a:xfrm flipH="1">
            <a:off x="1402000" y="3583955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1" name="Line"/>
          <p:cNvSpPr/>
          <p:nvPr/>
        </p:nvSpPr>
        <p:spPr>
          <a:xfrm>
            <a:off x="3524585" y="3611239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2" name="Line"/>
          <p:cNvSpPr/>
          <p:nvPr/>
        </p:nvSpPr>
        <p:spPr>
          <a:xfrm>
            <a:off x="1529000" y="3494520"/>
            <a:ext cx="1865232" cy="138686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3" name="A"/>
          <p:cNvSpPr/>
          <p:nvPr/>
        </p:nvSpPr>
        <p:spPr>
          <a:xfrm>
            <a:off x="5247910" y="315730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14" name="B"/>
          <p:cNvSpPr/>
          <p:nvPr/>
        </p:nvSpPr>
        <p:spPr>
          <a:xfrm>
            <a:off x="7370495" y="315730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15" name="D"/>
          <p:cNvSpPr/>
          <p:nvPr/>
        </p:nvSpPr>
        <p:spPr>
          <a:xfrm>
            <a:off x="7370495" y="479106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16" name="Line"/>
          <p:cNvSpPr/>
          <p:nvPr/>
        </p:nvSpPr>
        <p:spPr>
          <a:xfrm>
            <a:off x="5683097" y="3371070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7583875" y="3611239"/>
            <a:ext cx="1" cy="120799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8" name="Line"/>
          <p:cNvSpPr/>
          <p:nvPr/>
        </p:nvSpPr>
        <p:spPr>
          <a:xfrm>
            <a:off x="5588290" y="3494520"/>
            <a:ext cx="1865233" cy="138686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G1…"/>
          <p:cNvSpPr txBox="1"/>
          <p:nvPr/>
        </p:nvSpPr>
        <p:spPr>
          <a:xfrm>
            <a:off x="1805725" y="5522941"/>
            <a:ext cx="131178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200"/>
            </a:pPr>
            <a:r>
              <a:t>G1</a:t>
            </a:r>
          </a:p>
          <a:p>
            <a:pPr algn="ctr">
              <a:defRPr sz="2200"/>
            </a:pPr>
            <a:r>
              <a:t>ordem = 4</a:t>
            </a:r>
          </a:p>
        </p:txBody>
      </p:sp>
      <p:sp>
        <p:nvSpPr>
          <p:cNvPr id="620" name="G2…"/>
          <p:cNvSpPr txBox="1"/>
          <p:nvPr/>
        </p:nvSpPr>
        <p:spPr>
          <a:xfrm>
            <a:off x="5953606" y="5522941"/>
            <a:ext cx="131178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200"/>
            </a:pPr>
            <a:r>
              <a:t>G2</a:t>
            </a:r>
          </a:p>
          <a:p>
            <a:pPr algn="ctr">
              <a:defRPr sz="2200"/>
            </a:pPr>
            <a:r>
              <a:t>ordem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Adjac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Adjacência</a:t>
            </a:r>
          </a:p>
        </p:txBody>
      </p:sp>
      <p:sp>
        <p:nvSpPr>
          <p:cNvPr id="623" name="Adjacência:…"/>
          <p:cNvSpPr txBox="1"/>
          <p:nvPr>
            <p:ph type="body" sz="half" idx="1"/>
          </p:nvPr>
        </p:nvSpPr>
        <p:spPr>
          <a:xfrm>
            <a:off x="722027" y="1652766"/>
            <a:ext cx="7934642" cy="246876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Adjacência</a:t>
            </a:r>
            <a:r>
              <a:t>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dois vértices A e B são adjacentes se existe uma aresta (A,B) no conjunto 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 é “antecessor" de B, se há uma aresta (A,B), que sai de A e chega em B</a:t>
            </a:r>
          </a:p>
          <a:p>
            <a:pPr lvl="4" marL="1919288" indent="-319088">
              <a:defRPr sz="2300"/>
            </a:pPr>
            <a:r>
              <a:t>B é “sucessor" de A</a:t>
            </a:r>
          </a:p>
        </p:txBody>
      </p:sp>
      <p:sp>
        <p:nvSpPr>
          <p:cNvPr id="6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A"/>
          <p:cNvSpPr/>
          <p:nvPr/>
        </p:nvSpPr>
        <p:spPr>
          <a:xfrm>
            <a:off x="3297327" y="422965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26" name="B"/>
          <p:cNvSpPr/>
          <p:nvPr/>
        </p:nvSpPr>
        <p:spPr>
          <a:xfrm>
            <a:off x="5419912" y="422965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27" name="Line"/>
          <p:cNvSpPr/>
          <p:nvPr/>
        </p:nvSpPr>
        <p:spPr>
          <a:xfrm>
            <a:off x="3732514" y="4443420"/>
            <a:ext cx="1675619" cy="1"/>
          </a:xfrm>
          <a:prstGeom prst="line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8" name="C"/>
          <p:cNvSpPr/>
          <p:nvPr/>
        </p:nvSpPr>
        <p:spPr>
          <a:xfrm>
            <a:off x="3297327" y="548567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29" name="D"/>
          <p:cNvSpPr/>
          <p:nvPr/>
        </p:nvSpPr>
        <p:spPr>
          <a:xfrm>
            <a:off x="5419912" y="548567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30" name="Line"/>
          <p:cNvSpPr/>
          <p:nvPr/>
        </p:nvSpPr>
        <p:spPr>
          <a:xfrm>
            <a:off x="3734190" y="5699438"/>
            <a:ext cx="167561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1" name="Line"/>
          <p:cNvSpPr/>
          <p:nvPr/>
        </p:nvSpPr>
        <p:spPr>
          <a:xfrm>
            <a:off x="3510707" y="4555092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5633292" y="4555092"/>
            <a:ext cx="1" cy="99060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75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sp>
        <p:nvSpPr>
          <p:cNvPr id="176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0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4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rau de vérti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Grau de vértice</a:t>
            </a:r>
          </a:p>
        </p:txBody>
      </p:sp>
      <p:sp>
        <p:nvSpPr>
          <p:cNvPr id="635" name="Grau(vértice): é o número de arestas que incidem nele…"/>
          <p:cNvSpPr txBox="1"/>
          <p:nvPr>
            <p:ph type="body" sz="half" idx="1"/>
          </p:nvPr>
        </p:nvSpPr>
        <p:spPr>
          <a:xfrm>
            <a:off x="722027" y="1301909"/>
            <a:ext cx="7934642" cy="181372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rPr b="1"/>
              <a:t>Grau(vértice): </a:t>
            </a:r>
            <a:r>
              <a:t>é o número de arestas que incidem nele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grau de entrada: número de arestas que saem de V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grau de saída: número de arestas que chegam de C</a:t>
            </a:r>
          </a:p>
        </p:txBody>
      </p:sp>
      <p:sp>
        <p:nvSpPr>
          <p:cNvPr id="6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7" name="2"/>
          <p:cNvSpPr/>
          <p:nvPr/>
        </p:nvSpPr>
        <p:spPr>
          <a:xfrm>
            <a:off x="3351084" y="3595025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8" name="1"/>
          <p:cNvSpPr/>
          <p:nvPr/>
        </p:nvSpPr>
        <p:spPr>
          <a:xfrm>
            <a:off x="3351084" y="4817894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9" name="1"/>
          <p:cNvSpPr/>
          <p:nvPr/>
        </p:nvSpPr>
        <p:spPr>
          <a:xfrm>
            <a:off x="4475968" y="359502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0" name="2"/>
          <p:cNvSpPr/>
          <p:nvPr/>
        </p:nvSpPr>
        <p:spPr>
          <a:xfrm>
            <a:off x="4475968" y="481789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1" name="1"/>
          <p:cNvSpPr/>
          <p:nvPr/>
        </p:nvSpPr>
        <p:spPr>
          <a:xfrm>
            <a:off x="5600850" y="3599746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2" name="1"/>
          <p:cNvSpPr/>
          <p:nvPr/>
        </p:nvSpPr>
        <p:spPr>
          <a:xfrm>
            <a:off x="5600850" y="482261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3" name="Line"/>
          <p:cNvSpPr/>
          <p:nvPr/>
        </p:nvSpPr>
        <p:spPr>
          <a:xfrm flipV="1">
            <a:off x="3564465" y="3973461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4" name="Line"/>
          <p:cNvSpPr/>
          <p:nvPr/>
        </p:nvSpPr>
        <p:spPr>
          <a:xfrm>
            <a:off x="3718010" y="3974628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5" name="Line"/>
          <p:cNvSpPr/>
          <p:nvPr/>
        </p:nvSpPr>
        <p:spPr>
          <a:xfrm flipV="1">
            <a:off x="4689348" y="3895014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6" name="Line"/>
          <p:cNvSpPr/>
          <p:nvPr/>
        </p:nvSpPr>
        <p:spPr>
          <a:xfrm flipV="1">
            <a:off x="5814231" y="399735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rau de vértic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Grau de vértice</a:t>
            </a:r>
          </a:p>
        </p:txBody>
      </p:sp>
      <p:sp>
        <p:nvSpPr>
          <p:cNvPr id="649" name="Grau(vértice): é o número de arestas que incidem nele…"/>
          <p:cNvSpPr txBox="1"/>
          <p:nvPr>
            <p:ph type="body" sz="half" idx="1"/>
          </p:nvPr>
        </p:nvSpPr>
        <p:spPr>
          <a:xfrm>
            <a:off x="722027" y="1301909"/>
            <a:ext cx="7934642" cy="181372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rPr b="1"/>
              <a:t>Grau(vértice): </a:t>
            </a:r>
            <a:r>
              <a:t>é o número de arestas que incidem nele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grau de entrada: número de arestas que saem de V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grau de saída: número de arestas que chegam de C</a:t>
            </a:r>
          </a:p>
        </p:txBody>
      </p:sp>
      <p:sp>
        <p:nvSpPr>
          <p:cNvPr id="6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1" name="1"/>
          <p:cNvSpPr/>
          <p:nvPr/>
        </p:nvSpPr>
        <p:spPr>
          <a:xfrm>
            <a:off x="2989107" y="361459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2" name="0"/>
          <p:cNvSpPr/>
          <p:nvPr/>
        </p:nvSpPr>
        <p:spPr>
          <a:xfrm>
            <a:off x="2989107" y="4837460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53" name="3"/>
          <p:cNvSpPr/>
          <p:nvPr/>
        </p:nvSpPr>
        <p:spPr>
          <a:xfrm>
            <a:off x="4113991" y="361459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4" name="2"/>
          <p:cNvSpPr/>
          <p:nvPr/>
        </p:nvSpPr>
        <p:spPr>
          <a:xfrm>
            <a:off x="4113991" y="4837460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5" name="3"/>
          <p:cNvSpPr/>
          <p:nvPr/>
        </p:nvSpPr>
        <p:spPr>
          <a:xfrm>
            <a:off x="5238873" y="36193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6" name="3"/>
          <p:cNvSpPr/>
          <p:nvPr/>
        </p:nvSpPr>
        <p:spPr>
          <a:xfrm>
            <a:off x="5238873" y="4842182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7" name="Line"/>
          <p:cNvSpPr/>
          <p:nvPr/>
        </p:nvSpPr>
        <p:spPr>
          <a:xfrm>
            <a:off x="3354260" y="3784045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8" name="Line"/>
          <p:cNvSpPr/>
          <p:nvPr/>
        </p:nvSpPr>
        <p:spPr>
          <a:xfrm flipV="1">
            <a:off x="4327370" y="3914580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9" name="Line"/>
          <p:cNvSpPr/>
          <p:nvPr/>
        </p:nvSpPr>
        <p:spPr>
          <a:xfrm flipV="1">
            <a:off x="5452254" y="4016921"/>
            <a:ext cx="1" cy="949305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0" name="2"/>
          <p:cNvSpPr/>
          <p:nvPr/>
        </p:nvSpPr>
        <p:spPr>
          <a:xfrm>
            <a:off x="6177876" y="417546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1" name="Line"/>
          <p:cNvSpPr/>
          <p:nvPr/>
        </p:nvSpPr>
        <p:spPr>
          <a:xfrm>
            <a:off x="4498709" y="3787664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Line"/>
          <p:cNvSpPr/>
          <p:nvPr/>
        </p:nvSpPr>
        <p:spPr>
          <a:xfrm>
            <a:off x="5574858" y="3828357"/>
            <a:ext cx="737782" cy="430049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Line"/>
          <p:cNvSpPr/>
          <p:nvPr/>
        </p:nvSpPr>
        <p:spPr>
          <a:xfrm flipV="1">
            <a:off x="5516197" y="4530341"/>
            <a:ext cx="855104" cy="430752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Line"/>
          <p:cNvSpPr/>
          <p:nvPr/>
        </p:nvSpPr>
        <p:spPr>
          <a:xfrm>
            <a:off x="4498709" y="5055949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aç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Laço</a:t>
            </a:r>
          </a:p>
        </p:txBody>
      </p:sp>
      <p:sp>
        <p:nvSpPr>
          <p:cNvPr id="667" name="Laço: é uma aresta ligando um vértice a ele próprio…"/>
          <p:cNvSpPr txBox="1"/>
          <p:nvPr>
            <p:ph type="body" sz="half" idx="1"/>
          </p:nvPr>
        </p:nvSpPr>
        <p:spPr>
          <a:xfrm>
            <a:off x="722027" y="1652766"/>
            <a:ext cx="7934642" cy="1595537"/>
          </a:xfrm>
          <a:prstGeom prst="rect">
            <a:avLst/>
          </a:prstGeom>
        </p:spPr>
        <p:txBody>
          <a:bodyPr/>
          <a:lstStyle/>
          <a:p>
            <a:pPr lvl="2" marL="1004887" indent="-319087">
              <a:buSzPct val="60000"/>
              <a:buChar char="◻"/>
              <a:defRPr sz="2300"/>
            </a:pPr>
          </a:p>
          <a:p>
            <a:pPr>
              <a:defRPr sz="2300"/>
            </a:pPr>
            <a:r>
              <a:rPr b="1"/>
              <a:t>Laço</a:t>
            </a:r>
            <a:r>
              <a:t>: é uma aresta ligando um vértice a ele próprio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(A, A)</a:t>
            </a:r>
          </a:p>
        </p:txBody>
      </p:sp>
      <p:sp>
        <p:nvSpPr>
          <p:cNvPr id="6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9" name="A"/>
          <p:cNvSpPr/>
          <p:nvPr/>
        </p:nvSpPr>
        <p:spPr>
          <a:xfrm>
            <a:off x="3608425" y="369139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0" name="Line"/>
          <p:cNvSpPr/>
          <p:nvPr/>
        </p:nvSpPr>
        <p:spPr>
          <a:xfrm flipV="1">
            <a:off x="3821806" y="3954108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C"/>
          <p:cNvSpPr/>
          <p:nvPr/>
        </p:nvSpPr>
        <p:spPr>
          <a:xfrm>
            <a:off x="3608425" y="47214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2" name="B"/>
          <p:cNvSpPr/>
          <p:nvPr/>
        </p:nvSpPr>
        <p:spPr>
          <a:xfrm>
            <a:off x="4653895" y="369139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3" name="D"/>
          <p:cNvSpPr/>
          <p:nvPr/>
        </p:nvSpPr>
        <p:spPr>
          <a:xfrm>
            <a:off x="4653895" y="47214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74" name="Line"/>
          <p:cNvSpPr/>
          <p:nvPr/>
        </p:nvSpPr>
        <p:spPr>
          <a:xfrm flipV="1">
            <a:off x="4867274" y="3954108"/>
            <a:ext cx="1" cy="765869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5" name="Line"/>
          <p:cNvSpPr/>
          <p:nvPr/>
        </p:nvSpPr>
        <p:spPr>
          <a:xfrm flipH="1">
            <a:off x="3994150" y="3905160"/>
            <a:ext cx="665921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6" name="Line"/>
          <p:cNvSpPr/>
          <p:nvPr/>
        </p:nvSpPr>
        <p:spPr>
          <a:xfrm flipH="1">
            <a:off x="3866356" y="4944755"/>
            <a:ext cx="921509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8" name="Connection Line"/>
          <p:cNvSpPr/>
          <p:nvPr/>
        </p:nvSpPr>
        <p:spPr>
          <a:xfrm>
            <a:off x="3562355" y="3428701"/>
            <a:ext cx="396071" cy="3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3" h="16315" fill="norm" stroke="1" extrusionOk="0">
                <a:moveTo>
                  <a:pt x="20133" y="11295"/>
                </a:moveTo>
                <a:cubicBezTo>
                  <a:pt x="5154" y="-5285"/>
                  <a:pt x="-1467" y="-3612"/>
                  <a:pt x="271" y="16315"/>
                </a:cubicBezTo>
              </a:path>
            </a:pathLst>
          </a:custGeom>
          <a:ln w="19050">
            <a:solidFill>
              <a:srgbClr val="0433FF"/>
            </a:solidFill>
            <a:bevel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onect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Conectividade</a:t>
            </a:r>
          </a:p>
        </p:txBody>
      </p:sp>
      <p:sp>
        <p:nvSpPr>
          <p:cNvPr id="681" name="Um grafo é conexo se existe uma sequência de arestas adjacentes que ligam todos os pares de vértices do grafo.…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</a:t>
            </a:r>
            <a:r>
              <a:rPr b="1">
                <a:solidFill>
                  <a:srgbClr val="0433FF"/>
                </a:solidFill>
              </a:rPr>
              <a:t>conexo</a:t>
            </a:r>
            <a:r>
              <a:t> se existe uma sequência de arestas adjacentes que ligam todos os pares de vértices do grafo.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Caso contrário, o grafo é dito </a:t>
            </a:r>
            <a:r>
              <a:rPr b="1">
                <a:solidFill>
                  <a:srgbClr val="0433FF"/>
                </a:solidFill>
              </a:rPr>
              <a:t>desconexo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3" name="Circle"/>
          <p:cNvSpPr/>
          <p:nvPr/>
        </p:nvSpPr>
        <p:spPr>
          <a:xfrm>
            <a:off x="889514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84" name="Circle"/>
          <p:cNvSpPr/>
          <p:nvPr/>
        </p:nvSpPr>
        <p:spPr>
          <a:xfrm>
            <a:off x="889514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1343003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Circle"/>
          <p:cNvSpPr/>
          <p:nvPr/>
        </p:nvSpPr>
        <p:spPr>
          <a:xfrm>
            <a:off x="2014397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87" name="Circle"/>
          <p:cNvSpPr/>
          <p:nvPr/>
        </p:nvSpPr>
        <p:spPr>
          <a:xfrm>
            <a:off x="2014397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88" name="Circle"/>
          <p:cNvSpPr/>
          <p:nvPr/>
        </p:nvSpPr>
        <p:spPr>
          <a:xfrm>
            <a:off x="3139281" y="397004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89" name="Circle"/>
          <p:cNvSpPr/>
          <p:nvPr/>
        </p:nvSpPr>
        <p:spPr>
          <a:xfrm>
            <a:off x="3139281" y="51929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0" name="Circle"/>
          <p:cNvSpPr/>
          <p:nvPr/>
        </p:nvSpPr>
        <p:spPr>
          <a:xfrm>
            <a:off x="5389047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1" name="Circle"/>
          <p:cNvSpPr/>
          <p:nvPr/>
        </p:nvSpPr>
        <p:spPr>
          <a:xfrm>
            <a:off x="5389047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2" name="Circle"/>
          <p:cNvSpPr/>
          <p:nvPr/>
        </p:nvSpPr>
        <p:spPr>
          <a:xfrm>
            <a:off x="6513930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3" name="Circle"/>
          <p:cNvSpPr/>
          <p:nvPr/>
        </p:nvSpPr>
        <p:spPr>
          <a:xfrm>
            <a:off x="6513930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4" name="Circle"/>
          <p:cNvSpPr/>
          <p:nvPr/>
        </p:nvSpPr>
        <p:spPr>
          <a:xfrm>
            <a:off x="7638812" y="394215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5" name="Circle"/>
          <p:cNvSpPr/>
          <p:nvPr/>
        </p:nvSpPr>
        <p:spPr>
          <a:xfrm>
            <a:off x="7638812" y="5165026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696" name="Line"/>
          <p:cNvSpPr/>
          <p:nvPr/>
        </p:nvSpPr>
        <p:spPr>
          <a:xfrm>
            <a:off x="2452269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7" name="Line"/>
          <p:cNvSpPr/>
          <p:nvPr/>
        </p:nvSpPr>
        <p:spPr>
          <a:xfrm flipV="1">
            <a:off x="1102895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8" name="Line"/>
          <p:cNvSpPr/>
          <p:nvPr/>
        </p:nvSpPr>
        <p:spPr>
          <a:xfrm flipV="1">
            <a:off x="3352661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9" name="Line"/>
          <p:cNvSpPr/>
          <p:nvPr/>
        </p:nvSpPr>
        <p:spPr>
          <a:xfrm flipV="1">
            <a:off x="1267995" y="4394893"/>
            <a:ext cx="833033" cy="8457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0" name="Line"/>
          <p:cNvSpPr/>
          <p:nvPr/>
        </p:nvSpPr>
        <p:spPr>
          <a:xfrm>
            <a:off x="1256440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1" name="Line"/>
          <p:cNvSpPr/>
          <p:nvPr/>
        </p:nvSpPr>
        <p:spPr>
          <a:xfrm flipV="1">
            <a:off x="5602427" y="4315871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5755972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Line"/>
          <p:cNvSpPr/>
          <p:nvPr/>
        </p:nvSpPr>
        <p:spPr>
          <a:xfrm flipV="1">
            <a:off x="6727310" y="423742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4" name="Line"/>
          <p:cNvSpPr/>
          <p:nvPr/>
        </p:nvSpPr>
        <p:spPr>
          <a:xfrm flipV="1">
            <a:off x="7852193" y="4339766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5" name="Grafo conexo"/>
          <p:cNvSpPr txBox="1"/>
          <p:nvPr/>
        </p:nvSpPr>
        <p:spPr>
          <a:xfrm>
            <a:off x="1406266" y="5887251"/>
            <a:ext cx="16430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conexo</a:t>
            </a:r>
          </a:p>
        </p:txBody>
      </p:sp>
      <p:sp>
        <p:nvSpPr>
          <p:cNvPr id="706" name="Grafo desconexo"/>
          <p:cNvSpPr txBox="1"/>
          <p:nvPr/>
        </p:nvSpPr>
        <p:spPr>
          <a:xfrm>
            <a:off x="5712347" y="5887251"/>
            <a:ext cx="202992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desconexo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onect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Conectividade</a:t>
            </a:r>
          </a:p>
        </p:txBody>
      </p:sp>
      <p:sp>
        <p:nvSpPr>
          <p:cNvPr id="709" name="Uma componente conexa de um grafo desconexo é um subgrafo conexo do grafo…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942192"/>
                </a:solidFill>
              </a:rPr>
              <a:t>componente conexa</a:t>
            </a:r>
            <a:r>
              <a:t> de um grafo desconexo é um subgrafo conexo do grafo</a:t>
            </a: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FF2600"/>
                </a:solidFill>
              </a:rPr>
              <a:t>ponte</a:t>
            </a:r>
            <a:r>
              <a:t> é uma aresta que, se retirada, torna desconexo um grafo conexo</a:t>
            </a:r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1" name="Circle"/>
          <p:cNvSpPr/>
          <p:nvPr/>
        </p:nvSpPr>
        <p:spPr>
          <a:xfrm>
            <a:off x="889514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2" name="Circle"/>
          <p:cNvSpPr/>
          <p:nvPr/>
        </p:nvSpPr>
        <p:spPr>
          <a:xfrm>
            <a:off x="889514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3" name="Line"/>
          <p:cNvSpPr/>
          <p:nvPr/>
        </p:nvSpPr>
        <p:spPr>
          <a:xfrm>
            <a:off x="1343003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4" name="Circle"/>
          <p:cNvSpPr/>
          <p:nvPr/>
        </p:nvSpPr>
        <p:spPr>
          <a:xfrm>
            <a:off x="2014397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5" name="Circle"/>
          <p:cNvSpPr/>
          <p:nvPr/>
        </p:nvSpPr>
        <p:spPr>
          <a:xfrm>
            <a:off x="2014397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6" name="Circle"/>
          <p:cNvSpPr/>
          <p:nvPr/>
        </p:nvSpPr>
        <p:spPr>
          <a:xfrm>
            <a:off x="3139281" y="397004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7" name="Circle"/>
          <p:cNvSpPr/>
          <p:nvPr/>
        </p:nvSpPr>
        <p:spPr>
          <a:xfrm>
            <a:off x="3139281" y="51929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8" name="Circle"/>
          <p:cNvSpPr/>
          <p:nvPr/>
        </p:nvSpPr>
        <p:spPr>
          <a:xfrm>
            <a:off x="5389047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19" name="Circle"/>
          <p:cNvSpPr/>
          <p:nvPr/>
        </p:nvSpPr>
        <p:spPr>
          <a:xfrm>
            <a:off x="5389047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20" name="Circle"/>
          <p:cNvSpPr/>
          <p:nvPr/>
        </p:nvSpPr>
        <p:spPr>
          <a:xfrm>
            <a:off x="6513930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21" name="Circle"/>
          <p:cNvSpPr/>
          <p:nvPr/>
        </p:nvSpPr>
        <p:spPr>
          <a:xfrm>
            <a:off x="6513930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22" name="Circle"/>
          <p:cNvSpPr/>
          <p:nvPr/>
        </p:nvSpPr>
        <p:spPr>
          <a:xfrm>
            <a:off x="7638812" y="394215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23" name="Circle"/>
          <p:cNvSpPr/>
          <p:nvPr/>
        </p:nvSpPr>
        <p:spPr>
          <a:xfrm>
            <a:off x="7638812" y="5165026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2452269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5" name="Line"/>
          <p:cNvSpPr/>
          <p:nvPr/>
        </p:nvSpPr>
        <p:spPr>
          <a:xfrm flipV="1">
            <a:off x="1102895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6" name="Line"/>
          <p:cNvSpPr/>
          <p:nvPr/>
        </p:nvSpPr>
        <p:spPr>
          <a:xfrm flipV="1">
            <a:off x="3352661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7" name="Line"/>
          <p:cNvSpPr/>
          <p:nvPr/>
        </p:nvSpPr>
        <p:spPr>
          <a:xfrm flipV="1">
            <a:off x="1267995" y="4394893"/>
            <a:ext cx="833033" cy="8457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1256440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9" name="Line"/>
          <p:cNvSpPr/>
          <p:nvPr/>
        </p:nvSpPr>
        <p:spPr>
          <a:xfrm flipV="1">
            <a:off x="5602427" y="4315871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0" name="Line"/>
          <p:cNvSpPr/>
          <p:nvPr/>
        </p:nvSpPr>
        <p:spPr>
          <a:xfrm>
            <a:off x="5755972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Line"/>
          <p:cNvSpPr/>
          <p:nvPr/>
        </p:nvSpPr>
        <p:spPr>
          <a:xfrm flipV="1">
            <a:off x="6727310" y="423742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Line"/>
          <p:cNvSpPr/>
          <p:nvPr/>
        </p:nvSpPr>
        <p:spPr>
          <a:xfrm flipV="1">
            <a:off x="7852193" y="4339766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Grafo conexo"/>
          <p:cNvSpPr txBox="1"/>
          <p:nvPr/>
        </p:nvSpPr>
        <p:spPr>
          <a:xfrm>
            <a:off x="1406266" y="5887251"/>
            <a:ext cx="16430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conexo</a:t>
            </a:r>
          </a:p>
        </p:txBody>
      </p:sp>
      <p:sp>
        <p:nvSpPr>
          <p:cNvPr id="734" name="Grafo desconexo"/>
          <p:cNvSpPr txBox="1"/>
          <p:nvPr/>
        </p:nvSpPr>
        <p:spPr>
          <a:xfrm>
            <a:off x="5712347" y="5887251"/>
            <a:ext cx="202992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desconexo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onect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Conectividade</a:t>
            </a:r>
          </a:p>
        </p:txBody>
      </p:sp>
      <p:sp>
        <p:nvSpPr>
          <p:cNvPr id="737" name="Uma componente conexa de um grafo desconexo é um subgrafo conexo do grafo…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942192"/>
                </a:solidFill>
              </a:rPr>
              <a:t>componente conexa</a:t>
            </a:r>
            <a:r>
              <a:t> de um grafo desconexo é um subgrafo conexo do grafo</a:t>
            </a: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FF2600"/>
                </a:solidFill>
              </a:rPr>
              <a:t>ponte</a:t>
            </a:r>
            <a:r>
              <a:t> é uma aresta que, se retirada, torna desconexo um grafo conexo</a:t>
            </a:r>
          </a:p>
        </p:txBody>
      </p:sp>
      <p:sp>
        <p:nvSpPr>
          <p:cNvPr id="7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9" name="Circle"/>
          <p:cNvSpPr/>
          <p:nvPr/>
        </p:nvSpPr>
        <p:spPr>
          <a:xfrm>
            <a:off x="889514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0" name="Circle"/>
          <p:cNvSpPr/>
          <p:nvPr/>
        </p:nvSpPr>
        <p:spPr>
          <a:xfrm>
            <a:off x="889514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1" name="Line"/>
          <p:cNvSpPr/>
          <p:nvPr/>
        </p:nvSpPr>
        <p:spPr>
          <a:xfrm>
            <a:off x="1343003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2" name="Circle"/>
          <p:cNvSpPr/>
          <p:nvPr/>
        </p:nvSpPr>
        <p:spPr>
          <a:xfrm>
            <a:off x="2014397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3" name="Circle"/>
          <p:cNvSpPr/>
          <p:nvPr/>
        </p:nvSpPr>
        <p:spPr>
          <a:xfrm>
            <a:off x="2014397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4" name="Circle"/>
          <p:cNvSpPr/>
          <p:nvPr/>
        </p:nvSpPr>
        <p:spPr>
          <a:xfrm>
            <a:off x="3139281" y="397004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5" name="Circle"/>
          <p:cNvSpPr/>
          <p:nvPr/>
        </p:nvSpPr>
        <p:spPr>
          <a:xfrm>
            <a:off x="3139281" y="51929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6" name="Circle"/>
          <p:cNvSpPr/>
          <p:nvPr/>
        </p:nvSpPr>
        <p:spPr>
          <a:xfrm>
            <a:off x="5389047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7" name="Circle"/>
          <p:cNvSpPr/>
          <p:nvPr/>
        </p:nvSpPr>
        <p:spPr>
          <a:xfrm>
            <a:off x="5389047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8" name="Circle"/>
          <p:cNvSpPr/>
          <p:nvPr/>
        </p:nvSpPr>
        <p:spPr>
          <a:xfrm>
            <a:off x="6513930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49" name="Circle"/>
          <p:cNvSpPr/>
          <p:nvPr/>
        </p:nvSpPr>
        <p:spPr>
          <a:xfrm>
            <a:off x="6513930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50" name="Circle"/>
          <p:cNvSpPr/>
          <p:nvPr/>
        </p:nvSpPr>
        <p:spPr>
          <a:xfrm>
            <a:off x="7638812" y="394215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51" name="Circle"/>
          <p:cNvSpPr/>
          <p:nvPr/>
        </p:nvSpPr>
        <p:spPr>
          <a:xfrm>
            <a:off x="7638812" y="5165026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52" name="Line"/>
          <p:cNvSpPr/>
          <p:nvPr/>
        </p:nvSpPr>
        <p:spPr>
          <a:xfrm>
            <a:off x="2452269" y="4179088"/>
            <a:ext cx="676282" cy="1"/>
          </a:xfrm>
          <a:prstGeom prst="line">
            <a:avLst/>
          </a:prstGeom>
          <a:ln w="1905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3" name="Line"/>
          <p:cNvSpPr/>
          <p:nvPr/>
        </p:nvSpPr>
        <p:spPr>
          <a:xfrm flipV="1">
            <a:off x="1102895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4" name="Line"/>
          <p:cNvSpPr/>
          <p:nvPr/>
        </p:nvSpPr>
        <p:spPr>
          <a:xfrm flipV="1">
            <a:off x="3352661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1267995" y="4394893"/>
            <a:ext cx="833033" cy="8457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6" name="Line"/>
          <p:cNvSpPr/>
          <p:nvPr/>
        </p:nvSpPr>
        <p:spPr>
          <a:xfrm>
            <a:off x="1256440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7" name="Line"/>
          <p:cNvSpPr/>
          <p:nvPr/>
        </p:nvSpPr>
        <p:spPr>
          <a:xfrm flipV="1">
            <a:off x="5602427" y="4315871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8" name="Line"/>
          <p:cNvSpPr/>
          <p:nvPr/>
        </p:nvSpPr>
        <p:spPr>
          <a:xfrm>
            <a:off x="5755972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9" name="Line"/>
          <p:cNvSpPr/>
          <p:nvPr/>
        </p:nvSpPr>
        <p:spPr>
          <a:xfrm flipV="1">
            <a:off x="6727310" y="423742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0" name="Line"/>
          <p:cNvSpPr/>
          <p:nvPr/>
        </p:nvSpPr>
        <p:spPr>
          <a:xfrm flipV="1">
            <a:off x="7852193" y="4339766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Grafo conexo"/>
          <p:cNvSpPr txBox="1"/>
          <p:nvPr/>
        </p:nvSpPr>
        <p:spPr>
          <a:xfrm>
            <a:off x="1406266" y="5887251"/>
            <a:ext cx="16430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conexo</a:t>
            </a:r>
          </a:p>
        </p:txBody>
      </p:sp>
      <p:sp>
        <p:nvSpPr>
          <p:cNvPr id="762" name="Grafo desconexo"/>
          <p:cNvSpPr txBox="1"/>
          <p:nvPr/>
        </p:nvSpPr>
        <p:spPr>
          <a:xfrm>
            <a:off x="5712347" y="5887251"/>
            <a:ext cx="202992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desconexo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onect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Conectividade</a:t>
            </a:r>
          </a:p>
        </p:txBody>
      </p:sp>
      <p:sp>
        <p:nvSpPr>
          <p:cNvPr id="765" name="Uma componente conexa de um grafo desconexo é um subgrafo conexo do grafo…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942192"/>
                </a:solidFill>
              </a:rPr>
              <a:t>componente conexa</a:t>
            </a:r>
            <a:r>
              <a:t> de um grafo desconexo é um subgrafo conexo do grafo</a:t>
            </a: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FF2600"/>
                </a:solidFill>
              </a:rPr>
              <a:t>ponte</a:t>
            </a:r>
            <a:r>
              <a:t> é uma aresta que, se retirada, torna desconexo um grafo conexo</a:t>
            </a:r>
          </a:p>
        </p:txBody>
      </p:sp>
      <p:sp>
        <p:nvSpPr>
          <p:cNvPr id="7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67" name="Circle"/>
          <p:cNvSpPr/>
          <p:nvPr/>
        </p:nvSpPr>
        <p:spPr>
          <a:xfrm>
            <a:off x="889514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68" name="Circle"/>
          <p:cNvSpPr/>
          <p:nvPr/>
        </p:nvSpPr>
        <p:spPr>
          <a:xfrm>
            <a:off x="889514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69" name="Line"/>
          <p:cNvSpPr/>
          <p:nvPr/>
        </p:nvSpPr>
        <p:spPr>
          <a:xfrm>
            <a:off x="1343003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Circle"/>
          <p:cNvSpPr/>
          <p:nvPr/>
        </p:nvSpPr>
        <p:spPr>
          <a:xfrm>
            <a:off x="2014397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1" name="Circle"/>
          <p:cNvSpPr/>
          <p:nvPr/>
        </p:nvSpPr>
        <p:spPr>
          <a:xfrm>
            <a:off x="2014397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2" name="Circle"/>
          <p:cNvSpPr/>
          <p:nvPr/>
        </p:nvSpPr>
        <p:spPr>
          <a:xfrm>
            <a:off x="3139281" y="397004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3" name="Circle"/>
          <p:cNvSpPr/>
          <p:nvPr/>
        </p:nvSpPr>
        <p:spPr>
          <a:xfrm>
            <a:off x="3139281" y="51929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4" name="Circle"/>
          <p:cNvSpPr/>
          <p:nvPr/>
        </p:nvSpPr>
        <p:spPr>
          <a:xfrm>
            <a:off x="5389047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5" name="Circle"/>
          <p:cNvSpPr/>
          <p:nvPr/>
        </p:nvSpPr>
        <p:spPr>
          <a:xfrm>
            <a:off x="5389047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6" name="Circle"/>
          <p:cNvSpPr/>
          <p:nvPr/>
        </p:nvSpPr>
        <p:spPr>
          <a:xfrm>
            <a:off x="6513930" y="393743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7" name="Circle"/>
          <p:cNvSpPr/>
          <p:nvPr/>
        </p:nvSpPr>
        <p:spPr>
          <a:xfrm>
            <a:off x="6513930" y="516030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8" name="Circle"/>
          <p:cNvSpPr/>
          <p:nvPr/>
        </p:nvSpPr>
        <p:spPr>
          <a:xfrm>
            <a:off x="7638812" y="394215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79" name="Circle"/>
          <p:cNvSpPr/>
          <p:nvPr/>
        </p:nvSpPr>
        <p:spPr>
          <a:xfrm>
            <a:off x="7638812" y="5165026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80" name="Line"/>
          <p:cNvSpPr/>
          <p:nvPr/>
        </p:nvSpPr>
        <p:spPr>
          <a:xfrm>
            <a:off x="2452269" y="4179088"/>
            <a:ext cx="676282" cy="1"/>
          </a:xfrm>
          <a:prstGeom prst="line">
            <a:avLst/>
          </a:prstGeom>
          <a:ln w="1905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1" name="Line"/>
          <p:cNvSpPr/>
          <p:nvPr/>
        </p:nvSpPr>
        <p:spPr>
          <a:xfrm flipV="1">
            <a:off x="1102895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2" name="Line"/>
          <p:cNvSpPr/>
          <p:nvPr/>
        </p:nvSpPr>
        <p:spPr>
          <a:xfrm flipV="1">
            <a:off x="3352661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Line"/>
          <p:cNvSpPr/>
          <p:nvPr/>
        </p:nvSpPr>
        <p:spPr>
          <a:xfrm flipV="1">
            <a:off x="1267995" y="4394893"/>
            <a:ext cx="833033" cy="8457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4" name="Line"/>
          <p:cNvSpPr/>
          <p:nvPr/>
        </p:nvSpPr>
        <p:spPr>
          <a:xfrm>
            <a:off x="1256440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Line"/>
          <p:cNvSpPr/>
          <p:nvPr/>
        </p:nvSpPr>
        <p:spPr>
          <a:xfrm flipV="1">
            <a:off x="5602427" y="4315871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Line"/>
          <p:cNvSpPr/>
          <p:nvPr/>
        </p:nvSpPr>
        <p:spPr>
          <a:xfrm>
            <a:off x="5755972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7" name="Line"/>
          <p:cNvSpPr/>
          <p:nvPr/>
        </p:nvSpPr>
        <p:spPr>
          <a:xfrm flipV="1">
            <a:off x="6727310" y="423742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8" name="Line"/>
          <p:cNvSpPr/>
          <p:nvPr/>
        </p:nvSpPr>
        <p:spPr>
          <a:xfrm flipV="1">
            <a:off x="7852193" y="4339766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9" name="Grafo conexo"/>
          <p:cNvSpPr txBox="1"/>
          <p:nvPr/>
        </p:nvSpPr>
        <p:spPr>
          <a:xfrm>
            <a:off x="1406266" y="5887251"/>
            <a:ext cx="16430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conexo</a:t>
            </a:r>
          </a:p>
        </p:txBody>
      </p:sp>
      <p:sp>
        <p:nvSpPr>
          <p:cNvPr id="790" name="Grafo desconexo"/>
          <p:cNvSpPr txBox="1"/>
          <p:nvPr/>
        </p:nvSpPr>
        <p:spPr>
          <a:xfrm>
            <a:off x="5712347" y="5887251"/>
            <a:ext cx="202992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desconexo</a:t>
            </a:r>
          </a:p>
        </p:txBody>
      </p:sp>
      <p:sp>
        <p:nvSpPr>
          <p:cNvPr id="791" name="ponte"/>
          <p:cNvSpPr txBox="1"/>
          <p:nvPr/>
        </p:nvSpPr>
        <p:spPr>
          <a:xfrm>
            <a:off x="2532802" y="3764304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ponte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onect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Conectividade</a:t>
            </a:r>
          </a:p>
        </p:txBody>
      </p:sp>
      <p:sp>
        <p:nvSpPr>
          <p:cNvPr id="794" name="Uma componente conexa de um grafo desconexo é um subgrafo conexo do grafo…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942192"/>
                </a:solidFill>
              </a:rPr>
              <a:t>componente conexa</a:t>
            </a:r>
            <a:r>
              <a:t> de um grafo desconexo é um subgrafo conexo do grafo</a:t>
            </a:r>
          </a:p>
          <a:p>
            <a:pPr marL="315897" indent="-315897" defTabSz="905255">
              <a:spcBef>
                <a:spcPts val="600"/>
              </a:spcBef>
              <a:defRPr sz="2277"/>
            </a:pPr>
            <a:r>
              <a:t>Uma </a:t>
            </a:r>
            <a:r>
              <a:rPr b="1">
                <a:solidFill>
                  <a:srgbClr val="FF2600"/>
                </a:solidFill>
              </a:rPr>
              <a:t>ponte</a:t>
            </a:r>
            <a:r>
              <a:t> é uma aresta que, se retirada, torna desconexo um grafo conexo</a:t>
            </a:r>
          </a:p>
        </p:txBody>
      </p:sp>
      <p:sp>
        <p:nvSpPr>
          <p:cNvPr id="79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6" name="Circle"/>
          <p:cNvSpPr/>
          <p:nvPr/>
        </p:nvSpPr>
        <p:spPr>
          <a:xfrm>
            <a:off x="889514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97" name="Circle"/>
          <p:cNvSpPr/>
          <p:nvPr/>
        </p:nvSpPr>
        <p:spPr>
          <a:xfrm>
            <a:off x="889514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798" name="Line"/>
          <p:cNvSpPr/>
          <p:nvPr/>
        </p:nvSpPr>
        <p:spPr>
          <a:xfrm>
            <a:off x="1343003" y="4179088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9" name="Circle"/>
          <p:cNvSpPr/>
          <p:nvPr/>
        </p:nvSpPr>
        <p:spPr>
          <a:xfrm>
            <a:off x="2014397" y="3965322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0" name="Circle"/>
          <p:cNvSpPr/>
          <p:nvPr/>
        </p:nvSpPr>
        <p:spPr>
          <a:xfrm>
            <a:off x="2014397" y="5188191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1" name="Circle"/>
          <p:cNvSpPr/>
          <p:nvPr/>
        </p:nvSpPr>
        <p:spPr>
          <a:xfrm>
            <a:off x="3139281" y="397004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2" name="Circle"/>
          <p:cNvSpPr/>
          <p:nvPr/>
        </p:nvSpPr>
        <p:spPr>
          <a:xfrm>
            <a:off x="3139281" y="519291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3" name="Circle"/>
          <p:cNvSpPr/>
          <p:nvPr/>
        </p:nvSpPr>
        <p:spPr>
          <a:xfrm>
            <a:off x="5389047" y="3937436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942192"/>
                </a:solidFill>
              </a:defRPr>
            </a:pPr>
          </a:p>
        </p:txBody>
      </p:sp>
      <p:sp>
        <p:nvSpPr>
          <p:cNvPr id="804" name="Circle"/>
          <p:cNvSpPr/>
          <p:nvPr/>
        </p:nvSpPr>
        <p:spPr>
          <a:xfrm>
            <a:off x="5389047" y="5160305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942192"/>
                </a:solidFill>
              </a:defRPr>
            </a:pPr>
          </a:p>
        </p:txBody>
      </p:sp>
      <p:sp>
        <p:nvSpPr>
          <p:cNvPr id="805" name="Circle"/>
          <p:cNvSpPr/>
          <p:nvPr/>
        </p:nvSpPr>
        <p:spPr>
          <a:xfrm>
            <a:off x="6513930" y="3937436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942192"/>
                </a:solidFill>
              </a:defRPr>
            </a:pPr>
          </a:p>
        </p:txBody>
      </p:sp>
      <p:sp>
        <p:nvSpPr>
          <p:cNvPr id="806" name="Circle"/>
          <p:cNvSpPr/>
          <p:nvPr/>
        </p:nvSpPr>
        <p:spPr>
          <a:xfrm>
            <a:off x="6513930" y="5160305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942192"/>
                </a:solidFill>
              </a:defRPr>
            </a:pPr>
          </a:p>
        </p:txBody>
      </p:sp>
      <p:sp>
        <p:nvSpPr>
          <p:cNvPr id="807" name="Circle"/>
          <p:cNvSpPr/>
          <p:nvPr/>
        </p:nvSpPr>
        <p:spPr>
          <a:xfrm>
            <a:off x="7638812" y="3942157"/>
            <a:ext cx="426761" cy="427534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8" name="Circle"/>
          <p:cNvSpPr/>
          <p:nvPr/>
        </p:nvSpPr>
        <p:spPr>
          <a:xfrm>
            <a:off x="7638812" y="5165026"/>
            <a:ext cx="426761" cy="427535"/>
          </a:xfrm>
          <a:prstGeom prst="ellipse">
            <a:avLst/>
          </a:prstGeom>
          <a:solidFill>
            <a:srgbClr val="942192"/>
          </a:solidFill>
          <a:ln w="19050">
            <a:solidFill>
              <a:srgbClr val="942192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2452269" y="4179088"/>
            <a:ext cx="676282" cy="1"/>
          </a:xfrm>
          <a:prstGeom prst="line">
            <a:avLst/>
          </a:prstGeom>
          <a:ln w="1905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0" name="Line"/>
          <p:cNvSpPr/>
          <p:nvPr/>
        </p:nvSpPr>
        <p:spPr>
          <a:xfrm flipV="1">
            <a:off x="1102895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1" name="Line"/>
          <p:cNvSpPr/>
          <p:nvPr/>
        </p:nvSpPr>
        <p:spPr>
          <a:xfrm flipV="1">
            <a:off x="3352661" y="4403920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2" name="Line"/>
          <p:cNvSpPr/>
          <p:nvPr/>
        </p:nvSpPr>
        <p:spPr>
          <a:xfrm flipV="1">
            <a:off x="1267995" y="4394893"/>
            <a:ext cx="833033" cy="8457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3" name="Line"/>
          <p:cNvSpPr/>
          <p:nvPr/>
        </p:nvSpPr>
        <p:spPr>
          <a:xfrm>
            <a:off x="1256440" y="4317039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4" name="Line"/>
          <p:cNvSpPr/>
          <p:nvPr/>
        </p:nvSpPr>
        <p:spPr>
          <a:xfrm flipV="1">
            <a:off x="5602427" y="4315871"/>
            <a:ext cx="1" cy="949304"/>
          </a:xfrm>
          <a:prstGeom prst="line">
            <a:avLst/>
          </a:prstGeom>
          <a:ln w="19050">
            <a:solidFill>
              <a:srgbClr val="942192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5" name="Line"/>
          <p:cNvSpPr/>
          <p:nvPr/>
        </p:nvSpPr>
        <p:spPr>
          <a:xfrm>
            <a:off x="5755972" y="4317039"/>
            <a:ext cx="940234" cy="940234"/>
          </a:xfrm>
          <a:prstGeom prst="line">
            <a:avLst/>
          </a:prstGeom>
          <a:ln w="19050">
            <a:solidFill>
              <a:srgbClr val="942192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6" name="Line"/>
          <p:cNvSpPr/>
          <p:nvPr/>
        </p:nvSpPr>
        <p:spPr>
          <a:xfrm flipV="1">
            <a:off x="6727310" y="4237425"/>
            <a:ext cx="1" cy="949304"/>
          </a:xfrm>
          <a:prstGeom prst="line">
            <a:avLst/>
          </a:prstGeom>
          <a:ln w="19050">
            <a:solidFill>
              <a:srgbClr val="942192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 flipV="1">
            <a:off x="7852193" y="4339766"/>
            <a:ext cx="1" cy="949304"/>
          </a:xfrm>
          <a:prstGeom prst="line">
            <a:avLst/>
          </a:prstGeom>
          <a:ln w="19050">
            <a:solidFill>
              <a:srgbClr val="942192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8" name="Grafo conexo"/>
          <p:cNvSpPr txBox="1"/>
          <p:nvPr/>
        </p:nvSpPr>
        <p:spPr>
          <a:xfrm>
            <a:off x="1406266" y="5887251"/>
            <a:ext cx="16430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conexo</a:t>
            </a:r>
          </a:p>
        </p:txBody>
      </p:sp>
      <p:sp>
        <p:nvSpPr>
          <p:cNvPr id="819" name="Grafo desconexo"/>
          <p:cNvSpPr txBox="1"/>
          <p:nvPr/>
        </p:nvSpPr>
        <p:spPr>
          <a:xfrm>
            <a:off x="5712347" y="5887251"/>
            <a:ext cx="202992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 desconexo</a:t>
            </a:r>
          </a:p>
        </p:txBody>
      </p:sp>
      <p:sp>
        <p:nvSpPr>
          <p:cNvPr id="820" name="ponte"/>
          <p:cNvSpPr txBox="1"/>
          <p:nvPr/>
        </p:nvSpPr>
        <p:spPr>
          <a:xfrm>
            <a:off x="2532802" y="3764304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ponte</a:t>
            </a:r>
          </a:p>
        </p:txBody>
      </p:sp>
      <p:sp>
        <p:nvSpPr>
          <p:cNvPr id="821" name="G1"/>
          <p:cNvSpPr txBox="1"/>
          <p:nvPr/>
        </p:nvSpPr>
        <p:spPr>
          <a:xfrm>
            <a:off x="5365568" y="3355105"/>
            <a:ext cx="4737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G1</a:t>
            </a:r>
          </a:p>
        </p:txBody>
      </p:sp>
      <p:sp>
        <p:nvSpPr>
          <p:cNvPr id="822" name="G2"/>
          <p:cNvSpPr txBox="1"/>
          <p:nvPr/>
        </p:nvSpPr>
        <p:spPr>
          <a:xfrm>
            <a:off x="7615334" y="3355105"/>
            <a:ext cx="4737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G2</a:t>
            </a:r>
          </a:p>
        </p:txBody>
      </p:sp>
      <p:sp>
        <p:nvSpPr>
          <p:cNvPr id="823" name="componentes…"/>
          <p:cNvSpPr txBox="1"/>
          <p:nvPr/>
        </p:nvSpPr>
        <p:spPr>
          <a:xfrm>
            <a:off x="6094196" y="3172583"/>
            <a:ext cx="126622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942192"/>
                </a:solidFill>
              </a:defRPr>
            </a:pPr>
            <a:r>
              <a:t>componentes</a:t>
            </a:r>
          </a:p>
          <a:p>
            <a:pPr algn="ctr">
              <a:defRPr>
                <a:solidFill>
                  <a:srgbClr val="942192"/>
                </a:solidFill>
              </a:defRPr>
            </a:pPr>
            <a:r>
              <a:t>conexa</a:t>
            </a:r>
          </a:p>
        </p:txBody>
      </p:sp>
      <p:sp>
        <p:nvSpPr>
          <p:cNvPr id="824" name="Line"/>
          <p:cNvSpPr/>
          <p:nvPr/>
        </p:nvSpPr>
        <p:spPr>
          <a:xfrm>
            <a:off x="7386916" y="3603603"/>
            <a:ext cx="1" cy="2216949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aminh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Caminhos</a:t>
            </a:r>
          </a:p>
        </p:txBody>
      </p:sp>
      <p:sp>
        <p:nvSpPr>
          <p:cNvPr id="827" name="Um caminho é uma sequência de vértices ligados por arestas do grafo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</a:t>
            </a:r>
            <a:r>
              <a:rPr b="1">
                <a:solidFill>
                  <a:srgbClr val="0433FF"/>
                </a:solidFill>
              </a:rPr>
              <a:t>caminho</a:t>
            </a:r>
            <a:r>
              <a:t> é uma sequência de vértices ligados por arestas do grafo</a:t>
            </a:r>
          </a:p>
        </p:txBody>
      </p:sp>
      <p:sp>
        <p:nvSpPr>
          <p:cNvPr id="8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9" name="A"/>
          <p:cNvSpPr/>
          <p:nvPr/>
        </p:nvSpPr>
        <p:spPr>
          <a:xfrm>
            <a:off x="3110293" y="26014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30" name="D"/>
          <p:cNvSpPr/>
          <p:nvPr/>
        </p:nvSpPr>
        <p:spPr>
          <a:xfrm>
            <a:off x="3110293" y="382430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31" name="Line"/>
          <p:cNvSpPr/>
          <p:nvPr/>
        </p:nvSpPr>
        <p:spPr>
          <a:xfrm>
            <a:off x="3563782" y="2815204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2" name="B"/>
          <p:cNvSpPr/>
          <p:nvPr/>
        </p:nvSpPr>
        <p:spPr>
          <a:xfrm>
            <a:off x="4235176" y="26014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3" name="E"/>
          <p:cNvSpPr/>
          <p:nvPr/>
        </p:nvSpPr>
        <p:spPr>
          <a:xfrm>
            <a:off x="4235176" y="382430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34" name="C"/>
          <p:cNvSpPr/>
          <p:nvPr/>
        </p:nvSpPr>
        <p:spPr>
          <a:xfrm>
            <a:off x="5360060" y="2606159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35" name="F"/>
          <p:cNvSpPr/>
          <p:nvPr/>
        </p:nvSpPr>
        <p:spPr>
          <a:xfrm>
            <a:off x="5360060" y="382902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36" name="Line"/>
          <p:cNvSpPr/>
          <p:nvPr/>
        </p:nvSpPr>
        <p:spPr>
          <a:xfrm flipV="1">
            <a:off x="3323673" y="3040035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ine"/>
          <p:cNvSpPr/>
          <p:nvPr/>
        </p:nvSpPr>
        <p:spPr>
          <a:xfrm flipV="1">
            <a:off x="5573439" y="3040035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Line"/>
          <p:cNvSpPr/>
          <p:nvPr/>
        </p:nvSpPr>
        <p:spPr>
          <a:xfrm flipV="1">
            <a:off x="3488773" y="3031009"/>
            <a:ext cx="833034" cy="845733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9" name="Line"/>
          <p:cNvSpPr/>
          <p:nvPr/>
        </p:nvSpPr>
        <p:spPr>
          <a:xfrm>
            <a:off x="3477219" y="2953155"/>
            <a:ext cx="940234" cy="940233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0" name="Line"/>
          <p:cNvSpPr/>
          <p:nvPr/>
        </p:nvSpPr>
        <p:spPr>
          <a:xfrm>
            <a:off x="4673048" y="2815204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1" name="C1: {A, B, D}"/>
          <p:cNvSpPr txBox="1"/>
          <p:nvPr/>
        </p:nvSpPr>
        <p:spPr>
          <a:xfrm>
            <a:off x="2854175" y="4788089"/>
            <a:ext cx="14920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C1: {A, B, D}</a:t>
            </a:r>
          </a:p>
        </p:txBody>
      </p:sp>
      <p:sp>
        <p:nvSpPr>
          <p:cNvPr id="842" name="C2: {C, B}"/>
          <p:cNvSpPr txBox="1"/>
          <p:nvPr/>
        </p:nvSpPr>
        <p:spPr>
          <a:xfrm>
            <a:off x="2854175" y="5149885"/>
            <a:ext cx="119882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C2: {C, B}</a:t>
            </a:r>
          </a:p>
        </p:txBody>
      </p:sp>
      <p:sp>
        <p:nvSpPr>
          <p:cNvPr id="843" name="C3: {C, F}"/>
          <p:cNvSpPr txBox="1"/>
          <p:nvPr/>
        </p:nvSpPr>
        <p:spPr>
          <a:xfrm>
            <a:off x="2854175" y="5521645"/>
            <a:ext cx="11814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C3: {C, F}</a:t>
            </a:r>
          </a:p>
        </p:txBody>
      </p:sp>
      <p:sp>
        <p:nvSpPr>
          <p:cNvPr id="844" name="C4: {E, A, B, D}"/>
          <p:cNvSpPr txBox="1"/>
          <p:nvPr/>
        </p:nvSpPr>
        <p:spPr>
          <a:xfrm>
            <a:off x="4697085" y="4788089"/>
            <a:ext cx="175271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C4: {E, A, B, D}</a:t>
            </a:r>
          </a:p>
        </p:txBody>
      </p:sp>
      <p:sp>
        <p:nvSpPr>
          <p:cNvPr id="845" name="…"/>
          <p:cNvSpPr txBox="1"/>
          <p:nvPr/>
        </p:nvSpPr>
        <p:spPr>
          <a:xfrm>
            <a:off x="5381669" y="5149885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ic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Ciclo</a:t>
            </a:r>
          </a:p>
        </p:txBody>
      </p:sp>
      <p:sp>
        <p:nvSpPr>
          <p:cNvPr id="848" name="Um ciclo é uma sequência de vértices ligados por arestas do grafo"/>
          <p:cNvSpPr txBox="1"/>
          <p:nvPr>
            <p:ph type="body" sz="quarter" idx="1"/>
          </p:nvPr>
        </p:nvSpPr>
        <p:spPr>
          <a:xfrm>
            <a:off x="722027" y="1693383"/>
            <a:ext cx="7934642" cy="143603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</a:t>
            </a:r>
            <a:r>
              <a:rPr b="1">
                <a:solidFill>
                  <a:srgbClr val="0433FF"/>
                </a:solidFill>
              </a:rPr>
              <a:t>ciclo</a:t>
            </a:r>
            <a:r>
              <a:t> é uma sequência de vértices ligados por arestas do grafo</a:t>
            </a:r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0" name="A"/>
          <p:cNvSpPr/>
          <p:nvPr/>
        </p:nvSpPr>
        <p:spPr>
          <a:xfrm>
            <a:off x="3110293" y="26014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1" name="D"/>
          <p:cNvSpPr/>
          <p:nvPr/>
        </p:nvSpPr>
        <p:spPr>
          <a:xfrm>
            <a:off x="3110293" y="382430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52" name="Line"/>
          <p:cNvSpPr/>
          <p:nvPr/>
        </p:nvSpPr>
        <p:spPr>
          <a:xfrm>
            <a:off x="3563782" y="2815204"/>
            <a:ext cx="676282" cy="1"/>
          </a:xfrm>
          <a:prstGeom prst="line">
            <a:avLst/>
          </a:prstGeom>
          <a:ln w="19050">
            <a:solidFill>
              <a:srgbClr val="FF2600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3" name="B"/>
          <p:cNvSpPr/>
          <p:nvPr/>
        </p:nvSpPr>
        <p:spPr>
          <a:xfrm>
            <a:off x="4235176" y="26014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54" name="E"/>
          <p:cNvSpPr/>
          <p:nvPr/>
        </p:nvSpPr>
        <p:spPr>
          <a:xfrm>
            <a:off x="4235176" y="382430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55" name="C"/>
          <p:cNvSpPr/>
          <p:nvPr/>
        </p:nvSpPr>
        <p:spPr>
          <a:xfrm>
            <a:off x="5360060" y="2606159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6" name="F"/>
          <p:cNvSpPr/>
          <p:nvPr/>
        </p:nvSpPr>
        <p:spPr>
          <a:xfrm>
            <a:off x="5360060" y="382902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57" name="Line"/>
          <p:cNvSpPr/>
          <p:nvPr/>
        </p:nvSpPr>
        <p:spPr>
          <a:xfrm flipV="1">
            <a:off x="3323673" y="3040035"/>
            <a:ext cx="1" cy="773207"/>
          </a:xfrm>
          <a:prstGeom prst="line">
            <a:avLst/>
          </a:prstGeom>
          <a:ln w="19050">
            <a:solidFill>
              <a:srgbClr val="FF2600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8" name="Line"/>
          <p:cNvSpPr/>
          <p:nvPr/>
        </p:nvSpPr>
        <p:spPr>
          <a:xfrm flipV="1">
            <a:off x="5573439" y="3040035"/>
            <a:ext cx="1" cy="773207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9" name="Line"/>
          <p:cNvSpPr/>
          <p:nvPr/>
        </p:nvSpPr>
        <p:spPr>
          <a:xfrm flipV="1">
            <a:off x="3488773" y="3031009"/>
            <a:ext cx="833034" cy="845733"/>
          </a:xfrm>
          <a:prstGeom prst="line">
            <a:avLst/>
          </a:prstGeom>
          <a:ln w="19050">
            <a:solidFill>
              <a:srgbClr val="FF2600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477219" y="2953155"/>
            <a:ext cx="940234" cy="940233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4673048" y="2815204"/>
            <a:ext cx="676282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2" name="Ciclo: {A, B, D, A}"/>
          <p:cNvSpPr txBox="1"/>
          <p:nvPr/>
        </p:nvSpPr>
        <p:spPr>
          <a:xfrm>
            <a:off x="3449623" y="4775352"/>
            <a:ext cx="199786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Ciclo: {A, B, D, A}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3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sp>
        <p:nvSpPr>
          <p:cNvPr id="19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95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sp>
        <p:nvSpPr>
          <p:cNvPr id="196" name="Rounded Rectangle"/>
          <p:cNvSpPr/>
          <p:nvPr/>
        </p:nvSpPr>
        <p:spPr>
          <a:xfrm>
            <a:off x="685800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4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8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rafos comple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completos</a:t>
            </a:r>
          </a:p>
        </p:txBody>
      </p:sp>
      <p:sp>
        <p:nvSpPr>
          <p:cNvPr id="865" name="Um grafo é completo se possui uma aresta para cada par de vértices"/>
          <p:cNvSpPr txBox="1"/>
          <p:nvPr>
            <p:ph type="body" sz="quarter" idx="1"/>
          </p:nvPr>
        </p:nvSpPr>
        <p:spPr>
          <a:xfrm>
            <a:off x="722027" y="1693383"/>
            <a:ext cx="7934642" cy="75931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</a:t>
            </a:r>
            <a:r>
              <a:rPr b="1">
                <a:solidFill>
                  <a:srgbClr val="0433FF"/>
                </a:solidFill>
              </a:rPr>
              <a:t>completo</a:t>
            </a:r>
            <a:r>
              <a:t> se possui uma aresta para cada par de vértices</a:t>
            </a:r>
          </a:p>
        </p:txBody>
      </p:sp>
      <p:sp>
        <p:nvSpPr>
          <p:cNvPr id="8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7" name="K0"/>
          <p:cNvSpPr txBox="1"/>
          <p:nvPr/>
        </p:nvSpPr>
        <p:spPr>
          <a:xfrm>
            <a:off x="1806051" y="4560123"/>
            <a:ext cx="4124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K0</a:t>
            </a:r>
          </a:p>
        </p:txBody>
      </p:sp>
      <p:sp>
        <p:nvSpPr>
          <p:cNvPr id="868" name="K1"/>
          <p:cNvSpPr txBox="1"/>
          <p:nvPr/>
        </p:nvSpPr>
        <p:spPr>
          <a:xfrm>
            <a:off x="4065782" y="4560123"/>
            <a:ext cx="4124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K1</a:t>
            </a:r>
          </a:p>
        </p:txBody>
      </p:sp>
      <p:sp>
        <p:nvSpPr>
          <p:cNvPr id="869" name="K2"/>
          <p:cNvSpPr txBox="1"/>
          <p:nvPr/>
        </p:nvSpPr>
        <p:spPr>
          <a:xfrm>
            <a:off x="6325512" y="4560123"/>
            <a:ext cx="4124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K2</a:t>
            </a:r>
          </a:p>
        </p:txBody>
      </p:sp>
      <p:sp>
        <p:nvSpPr>
          <p:cNvPr id="870" name="Circle"/>
          <p:cNvSpPr/>
          <p:nvPr/>
        </p:nvSpPr>
        <p:spPr>
          <a:xfrm>
            <a:off x="4058632" y="369139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71" name="Circle"/>
          <p:cNvSpPr/>
          <p:nvPr/>
        </p:nvSpPr>
        <p:spPr>
          <a:xfrm>
            <a:off x="6318363" y="3006571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72" name="Circle"/>
          <p:cNvSpPr/>
          <p:nvPr/>
        </p:nvSpPr>
        <p:spPr>
          <a:xfrm>
            <a:off x="6318363" y="399750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73" name="Line"/>
          <p:cNvSpPr/>
          <p:nvPr/>
        </p:nvSpPr>
        <p:spPr>
          <a:xfrm flipV="1">
            <a:off x="6531743" y="322448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rafos comple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completos</a:t>
            </a:r>
          </a:p>
        </p:txBody>
      </p:sp>
      <p:sp>
        <p:nvSpPr>
          <p:cNvPr id="876" name="Um grafo é completo se possui uma aresta para cada par de vértices"/>
          <p:cNvSpPr txBox="1"/>
          <p:nvPr>
            <p:ph type="body" sz="quarter" idx="1"/>
          </p:nvPr>
        </p:nvSpPr>
        <p:spPr>
          <a:xfrm>
            <a:off x="722027" y="1693383"/>
            <a:ext cx="7934642" cy="75931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</a:t>
            </a:r>
            <a:r>
              <a:rPr b="1">
                <a:solidFill>
                  <a:srgbClr val="0433FF"/>
                </a:solidFill>
              </a:rPr>
              <a:t>completo</a:t>
            </a:r>
            <a:r>
              <a:t> se possui uma aresta para cada par de vértices</a:t>
            </a:r>
          </a:p>
        </p:txBody>
      </p:sp>
      <p:sp>
        <p:nvSpPr>
          <p:cNvPr id="8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8" name="K3"/>
          <p:cNvSpPr txBox="1"/>
          <p:nvPr/>
        </p:nvSpPr>
        <p:spPr>
          <a:xfrm>
            <a:off x="1414724" y="5606922"/>
            <a:ext cx="4124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K3</a:t>
            </a:r>
          </a:p>
        </p:txBody>
      </p:sp>
      <p:sp>
        <p:nvSpPr>
          <p:cNvPr id="879" name="K4"/>
          <p:cNvSpPr txBox="1"/>
          <p:nvPr/>
        </p:nvSpPr>
        <p:spPr>
          <a:xfrm>
            <a:off x="4173396" y="5606922"/>
            <a:ext cx="41246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K4</a:t>
            </a:r>
          </a:p>
        </p:txBody>
      </p:sp>
      <p:sp>
        <p:nvSpPr>
          <p:cNvPr id="880" name="K5"/>
          <p:cNvSpPr txBox="1"/>
          <p:nvPr/>
        </p:nvSpPr>
        <p:spPr>
          <a:xfrm>
            <a:off x="6707055" y="5606922"/>
            <a:ext cx="4124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K5</a:t>
            </a:r>
          </a:p>
        </p:txBody>
      </p:sp>
      <p:sp>
        <p:nvSpPr>
          <p:cNvPr id="881" name="Circle"/>
          <p:cNvSpPr/>
          <p:nvPr/>
        </p:nvSpPr>
        <p:spPr>
          <a:xfrm>
            <a:off x="3608425" y="369139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2" name="Circle"/>
          <p:cNvSpPr/>
          <p:nvPr/>
        </p:nvSpPr>
        <p:spPr>
          <a:xfrm>
            <a:off x="7220374" y="4714902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3" name="Circle"/>
          <p:cNvSpPr/>
          <p:nvPr/>
        </p:nvSpPr>
        <p:spPr>
          <a:xfrm>
            <a:off x="6400445" y="4714902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4" name="Line"/>
          <p:cNvSpPr/>
          <p:nvPr/>
        </p:nvSpPr>
        <p:spPr>
          <a:xfrm flipV="1">
            <a:off x="3821806" y="3954108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5" name="Circle"/>
          <p:cNvSpPr/>
          <p:nvPr/>
        </p:nvSpPr>
        <p:spPr>
          <a:xfrm>
            <a:off x="815784" y="4721464"/>
            <a:ext cx="426762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6" name="Circle"/>
          <p:cNvSpPr/>
          <p:nvPr/>
        </p:nvSpPr>
        <p:spPr>
          <a:xfrm>
            <a:off x="1999367" y="47214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7" name="Circle"/>
          <p:cNvSpPr/>
          <p:nvPr/>
        </p:nvSpPr>
        <p:spPr>
          <a:xfrm>
            <a:off x="1452053" y="3762532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8" name="Circle"/>
          <p:cNvSpPr/>
          <p:nvPr/>
        </p:nvSpPr>
        <p:spPr>
          <a:xfrm>
            <a:off x="3608425" y="47214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89" name="Circle"/>
          <p:cNvSpPr/>
          <p:nvPr/>
        </p:nvSpPr>
        <p:spPr>
          <a:xfrm>
            <a:off x="4653895" y="369139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90" name="Circle"/>
          <p:cNvSpPr/>
          <p:nvPr/>
        </p:nvSpPr>
        <p:spPr>
          <a:xfrm>
            <a:off x="4653895" y="47214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91" name="Circle"/>
          <p:cNvSpPr/>
          <p:nvPr/>
        </p:nvSpPr>
        <p:spPr>
          <a:xfrm>
            <a:off x="7552821" y="382648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92" name="Circle"/>
          <p:cNvSpPr/>
          <p:nvPr/>
        </p:nvSpPr>
        <p:spPr>
          <a:xfrm>
            <a:off x="6055996" y="3826481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93" name="Circle"/>
          <p:cNvSpPr/>
          <p:nvPr/>
        </p:nvSpPr>
        <p:spPr>
          <a:xfrm>
            <a:off x="6819082" y="3366775"/>
            <a:ext cx="426762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 flipV="1">
            <a:off x="4867274" y="3954108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5" name="Line"/>
          <p:cNvSpPr/>
          <p:nvPr/>
        </p:nvSpPr>
        <p:spPr>
          <a:xfrm flipH="1">
            <a:off x="3789362" y="3905160"/>
            <a:ext cx="1093861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6" name="Line"/>
          <p:cNvSpPr/>
          <p:nvPr/>
        </p:nvSpPr>
        <p:spPr>
          <a:xfrm flipH="1">
            <a:off x="3866356" y="4944755"/>
            <a:ext cx="1093861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7" name="Line"/>
          <p:cNvSpPr/>
          <p:nvPr/>
        </p:nvSpPr>
        <p:spPr>
          <a:xfrm flipH="1">
            <a:off x="1118503" y="4903256"/>
            <a:ext cx="1093861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8" name="Line"/>
          <p:cNvSpPr/>
          <p:nvPr/>
        </p:nvSpPr>
        <p:spPr>
          <a:xfrm flipH="1" flipV="1">
            <a:off x="1637789" y="3955587"/>
            <a:ext cx="545436" cy="946346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9" name="Line"/>
          <p:cNvSpPr/>
          <p:nvPr/>
        </p:nvSpPr>
        <p:spPr>
          <a:xfrm flipH="1">
            <a:off x="1002186" y="3976299"/>
            <a:ext cx="672382" cy="904922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0" name="Line"/>
          <p:cNvSpPr/>
          <p:nvPr/>
        </p:nvSpPr>
        <p:spPr>
          <a:xfrm flipH="1">
            <a:off x="6455042" y="4938194"/>
            <a:ext cx="109386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 flipH="1">
            <a:off x="7457019" y="4065280"/>
            <a:ext cx="313574" cy="751992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>
            <a:off x="6301819" y="4040247"/>
            <a:ext cx="303950" cy="802058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3" name="Line"/>
          <p:cNvSpPr/>
          <p:nvPr/>
        </p:nvSpPr>
        <p:spPr>
          <a:xfrm flipH="1">
            <a:off x="6384659" y="4039332"/>
            <a:ext cx="1295608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4" name="Line"/>
          <p:cNvSpPr/>
          <p:nvPr/>
        </p:nvSpPr>
        <p:spPr>
          <a:xfrm flipH="1">
            <a:off x="6297690" y="3615870"/>
            <a:ext cx="632271" cy="431127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5" name="Line"/>
          <p:cNvSpPr/>
          <p:nvPr/>
        </p:nvSpPr>
        <p:spPr>
          <a:xfrm flipH="1" flipV="1">
            <a:off x="7066876" y="3580542"/>
            <a:ext cx="733757" cy="425386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6" name="Line"/>
          <p:cNvSpPr/>
          <p:nvPr/>
        </p:nvSpPr>
        <p:spPr>
          <a:xfrm flipH="1">
            <a:off x="6606630" y="3562286"/>
            <a:ext cx="394094" cy="1385593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7" name="Line"/>
          <p:cNvSpPr/>
          <p:nvPr/>
        </p:nvSpPr>
        <p:spPr>
          <a:xfrm flipH="1" flipV="1">
            <a:off x="7062098" y="3581827"/>
            <a:ext cx="428984" cy="134651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8" name="Line"/>
          <p:cNvSpPr/>
          <p:nvPr/>
        </p:nvSpPr>
        <p:spPr>
          <a:xfrm flipH="1" flipV="1">
            <a:off x="6298768" y="4020678"/>
            <a:ext cx="1082367" cy="841197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9" name="Line"/>
          <p:cNvSpPr/>
          <p:nvPr/>
        </p:nvSpPr>
        <p:spPr>
          <a:xfrm flipH="1">
            <a:off x="6609650" y="4045710"/>
            <a:ext cx="1082826" cy="791132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0" name="Line"/>
          <p:cNvSpPr/>
          <p:nvPr/>
        </p:nvSpPr>
        <p:spPr>
          <a:xfrm flipH="1" flipV="1">
            <a:off x="3816350" y="3822822"/>
            <a:ext cx="1057618" cy="1057618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1" name="Line"/>
          <p:cNvSpPr/>
          <p:nvPr/>
        </p:nvSpPr>
        <p:spPr>
          <a:xfrm flipH="1">
            <a:off x="3799610" y="3936066"/>
            <a:ext cx="1004065" cy="100406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rafos comple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completos</a:t>
            </a:r>
          </a:p>
        </p:txBody>
      </p:sp>
      <p:sp>
        <p:nvSpPr>
          <p:cNvPr id="914" name="K6, K7?"/>
          <p:cNvSpPr txBox="1"/>
          <p:nvPr>
            <p:ph type="body" sz="quarter" idx="1"/>
          </p:nvPr>
        </p:nvSpPr>
        <p:spPr>
          <a:xfrm>
            <a:off x="722027" y="1693383"/>
            <a:ext cx="7934642" cy="759310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K6, K7?</a:t>
            </a:r>
          </a:p>
        </p:txBody>
      </p:sp>
      <p:sp>
        <p:nvSpPr>
          <p:cNvPr id="91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rafos bipart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bipartido</a:t>
            </a:r>
          </a:p>
        </p:txBody>
      </p:sp>
      <p:sp>
        <p:nvSpPr>
          <p:cNvPr id="918" name="Um grafo é dito ser bipartido quando o conjunto de vértices pode ser particionado em dois conjuntos V1 e V2, tais que toda aresta do grafo liga um vértice de V1 a um vértice de V2"/>
          <p:cNvSpPr txBox="1"/>
          <p:nvPr>
            <p:ph type="body" sz="quarter" idx="1"/>
          </p:nvPr>
        </p:nvSpPr>
        <p:spPr>
          <a:xfrm>
            <a:off x="722027" y="1693383"/>
            <a:ext cx="7934642" cy="152602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dito ser </a:t>
            </a:r>
            <a:r>
              <a:rPr b="1">
                <a:solidFill>
                  <a:srgbClr val="0433FF"/>
                </a:solidFill>
              </a:rPr>
              <a:t>bipartido</a:t>
            </a:r>
            <a:r>
              <a:t> quando o conjunto de vértices pode ser particionado em dois conjuntos V1 e V2, tais que toda aresta do grafo liga um vértice de V1 a um vértice de V2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0" name="Circle"/>
          <p:cNvSpPr/>
          <p:nvPr/>
        </p:nvSpPr>
        <p:spPr>
          <a:xfrm>
            <a:off x="3233737" y="340466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1" name="Circle"/>
          <p:cNvSpPr/>
          <p:nvPr/>
        </p:nvSpPr>
        <p:spPr>
          <a:xfrm>
            <a:off x="3233737" y="46275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2" name="Circle"/>
          <p:cNvSpPr/>
          <p:nvPr/>
        </p:nvSpPr>
        <p:spPr>
          <a:xfrm>
            <a:off x="4358620" y="340466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3" name="Circle"/>
          <p:cNvSpPr/>
          <p:nvPr/>
        </p:nvSpPr>
        <p:spPr>
          <a:xfrm>
            <a:off x="4358620" y="46275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4" name="Circle"/>
          <p:cNvSpPr/>
          <p:nvPr/>
        </p:nvSpPr>
        <p:spPr>
          <a:xfrm>
            <a:off x="5483502" y="3409389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5" name="Circle"/>
          <p:cNvSpPr/>
          <p:nvPr/>
        </p:nvSpPr>
        <p:spPr>
          <a:xfrm>
            <a:off x="5483502" y="463225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26" name="Line"/>
          <p:cNvSpPr/>
          <p:nvPr/>
        </p:nvSpPr>
        <p:spPr>
          <a:xfrm flipV="1">
            <a:off x="3447117" y="3783104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7" name="Line"/>
          <p:cNvSpPr/>
          <p:nvPr/>
        </p:nvSpPr>
        <p:spPr>
          <a:xfrm>
            <a:off x="3600662" y="3784271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8" name="Line"/>
          <p:cNvSpPr/>
          <p:nvPr/>
        </p:nvSpPr>
        <p:spPr>
          <a:xfrm flipV="1">
            <a:off x="4572000" y="3704657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9" name="Line"/>
          <p:cNvSpPr/>
          <p:nvPr/>
        </p:nvSpPr>
        <p:spPr>
          <a:xfrm flipV="1">
            <a:off x="5696883" y="3806998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rafos bipart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Grafos bipartido</a:t>
            </a:r>
          </a:p>
        </p:txBody>
      </p:sp>
      <p:sp>
        <p:nvSpPr>
          <p:cNvPr id="932" name="Um grafo é dito ser bipartido quando o conjunto de vértices pode ser particionado em dois conjuntos V1 e V2, tais que toda aresta do grafo liga um vértice de V1 a um vértice de V2"/>
          <p:cNvSpPr txBox="1"/>
          <p:nvPr>
            <p:ph type="body" sz="quarter" idx="1"/>
          </p:nvPr>
        </p:nvSpPr>
        <p:spPr>
          <a:xfrm>
            <a:off x="722027" y="1693383"/>
            <a:ext cx="7934642" cy="152602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Um grafo é dito ser </a:t>
            </a:r>
            <a:r>
              <a:rPr b="1">
                <a:solidFill>
                  <a:srgbClr val="0433FF"/>
                </a:solidFill>
              </a:rPr>
              <a:t>bipartido</a:t>
            </a:r>
            <a:r>
              <a:t> quando o conjunto de vértices pode ser particionado em dois conjuntos V1 e V2, tais que toda aresta do grafo liga um vértice de V1 a um vértice de V2</a:t>
            </a:r>
          </a:p>
        </p:txBody>
      </p:sp>
      <p:sp>
        <p:nvSpPr>
          <p:cNvPr id="93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4" name="Circle"/>
          <p:cNvSpPr/>
          <p:nvPr/>
        </p:nvSpPr>
        <p:spPr>
          <a:xfrm>
            <a:off x="3233737" y="340466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35" name="Circle"/>
          <p:cNvSpPr/>
          <p:nvPr/>
        </p:nvSpPr>
        <p:spPr>
          <a:xfrm>
            <a:off x="3233737" y="46275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36" name="Circle"/>
          <p:cNvSpPr/>
          <p:nvPr/>
        </p:nvSpPr>
        <p:spPr>
          <a:xfrm>
            <a:off x="4358620" y="3404668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37" name="Circle"/>
          <p:cNvSpPr/>
          <p:nvPr/>
        </p:nvSpPr>
        <p:spPr>
          <a:xfrm>
            <a:off x="4358620" y="4627537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38" name="Circle"/>
          <p:cNvSpPr/>
          <p:nvPr/>
        </p:nvSpPr>
        <p:spPr>
          <a:xfrm>
            <a:off x="5483502" y="3409389"/>
            <a:ext cx="426761" cy="427535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39" name="Circle"/>
          <p:cNvSpPr/>
          <p:nvPr/>
        </p:nvSpPr>
        <p:spPr>
          <a:xfrm>
            <a:off x="5483502" y="463225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940" name="Line"/>
          <p:cNvSpPr/>
          <p:nvPr/>
        </p:nvSpPr>
        <p:spPr>
          <a:xfrm flipV="1">
            <a:off x="3447117" y="3783104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1" name="Line"/>
          <p:cNvSpPr/>
          <p:nvPr/>
        </p:nvSpPr>
        <p:spPr>
          <a:xfrm>
            <a:off x="3600662" y="3784271"/>
            <a:ext cx="940234" cy="94023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2" name="Line"/>
          <p:cNvSpPr/>
          <p:nvPr/>
        </p:nvSpPr>
        <p:spPr>
          <a:xfrm flipV="1">
            <a:off x="4572000" y="3704657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3" name="Line"/>
          <p:cNvSpPr/>
          <p:nvPr/>
        </p:nvSpPr>
        <p:spPr>
          <a:xfrm flipV="1">
            <a:off x="5696883" y="3806998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4" name="Line"/>
          <p:cNvSpPr/>
          <p:nvPr/>
        </p:nvSpPr>
        <p:spPr>
          <a:xfrm>
            <a:off x="2052358" y="4229869"/>
            <a:ext cx="5039284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5" name="V1"/>
          <p:cNvSpPr txBox="1"/>
          <p:nvPr/>
        </p:nvSpPr>
        <p:spPr>
          <a:xfrm>
            <a:off x="2240520" y="3420314"/>
            <a:ext cx="42706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946" name="V2"/>
          <p:cNvSpPr txBox="1"/>
          <p:nvPr/>
        </p:nvSpPr>
        <p:spPr>
          <a:xfrm>
            <a:off x="2240520" y="4613290"/>
            <a:ext cx="42706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50" name="Rounded Rectangle"/>
          <p:cNvSpPr/>
          <p:nvPr/>
        </p:nvSpPr>
        <p:spPr>
          <a:xfrm>
            <a:off x="685800" y="3517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1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5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9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58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grpSp>
        <p:nvGrpSpPr>
          <p:cNvPr id="96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9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62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grpSp>
        <p:nvGrpSpPr>
          <p:cNvPr id="96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9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66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9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70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Representações de graf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Representações de grafos</a:t>
            </a:r>
          </a:p>
        </p:txBody>
      </p:sp>
      <p:sp>
        <p:nvSpPr>
          <p:cNvPr id="973" name="Lista de adjacência…"/>
          <p:cNvSpPr txBox="1"/>
          <p:nvPr>
            <p:ph type="body" sz="quarter" idx="1"/>
          </p:nvPr>
        </p:nvSpPr>
        <p:spPr>
          <a:xfrm>
            <a:off x="722027" y="1820564"/>
            <a:ext cx="7934642" cy="152602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Lista de adjacência</a:t>
            </a:r>
          </a:p>
          <a:p>
            <a:pPr>
              <a:defRPr sz="2300"/>
            </a:pPr>
            <a:r>
              <a:t>Matriz de adjacência</a:t>
            </a: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Representações de graf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Representações de grafos</a:t>
            </a:r>
          </a:p>
        </p:txBody>
      </p:sp>
      <p:sp>
        <p:nvSpPr>
          <p:cNvPr id="977" name="Matriz de Adjacência…"/>
          <p:cNvSpPr txBox="1"/>
          <p:nvPr>
            <p:ph type="body" idx="1"/>
          </p:nvPr>
        </p:nvSpPr>
        <p:spPr>
          <a:xfrm>
            <a:off x="722027" y="1820564"/>
            <a:ext cx="7934642" cy="417913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Matriz de Adjacência</a:t>
            </a:r>
          </a:p>
          <a:p>
            <a:pPr lvl="3" marL="1462087" indent="-319087">
              <a:defRPr sz="2300"/>
            </a:pPr>
            <a:r>
              <a:t>forma mais simples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Propriedades: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representa grafo sem ambiguidade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é simétrica para grafo não direcionado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Armazenamento: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9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Representações de graf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Representações de grafos</a:t>
            </a:r>
          </a:p>
        </p:txBody>
      </p:sp>
      <p:sp>
        <p:nvSpPr>
          <p:cNvPr id="981" name="Lista de Adjacência…"/>
          <p:cNvSpPr txBox="1"/>
          <p:nvPr>
            <p:ph type="body" idx="1"/>
          </p:nvPr>
        </p:nvSpPr>
        <p:spPr>
          <a:xfrm>
            <a:off x="722027" y="1820564"/>
            <a:ext cx="7934642" cy="417913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Lista de Adjacência</a:t>
            </a:r>
          </a:p>
          <a:p>
            <a:pPr lvl="3" marL="1462087" indent="-319087">
              <a:defRPr sz="2300"/>
            </a:pPr>
            <a:r>
              <a:t>forma encadeada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Propriedades: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conjunto de listas para cada vértice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vetor de listas lineares</a:t>
            </a:r>
          </a:p>
        </p:txBody>
      </p:sp>
      <p:sp>
        <p:nvSpPr>
          <p:cNvPr id="9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5" name="Exempl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 01</a:t>
            </a:r>
          </a:p>
        </p:txBody>
      </p:sp>
      <p:sp>
        <p:nvSpPr>
          <p:cNvPr id="986" name="Qual a lista e matriz de adjacência do grafo abaixo?"/>
          <p:cNvSpPr txBox="1"/>
          <p:nvPr>
            <p:ph type="body" sz="quarter" idx="1"/>
          </p:nvPr>
        </p:nvSpPr>
        <p:spPr>
          <a:xfrm>
            <a:off x="612648" y="1570037"/>
            <a:ext cx="8153401" cy="990601"/>
          </a:xfrm>
          <a:prstGeom prst="rect">
            <a:avLst/>
          </a:prstGeom>
        </p:spPr>
        <p:txBody>
          <a:bodyPr/>
          <a:lstStyle>
            <a:lvl1pPr marL="407323" indent="-407323">
              <a:defRPr sz="2800"/>
            </a:lvl1pPr>
          </a:lstStyle>
          <a:p>
            <a:pPr/>
            <a:r>
              <a:t>Qual a lista e matriz de adjacência do grafo abaixo?</a:t>
            </a:r>
          </a:p>
        </p:txBody>
      </p:sp>
      <p:sp>
        <p:nvSpPr>
          <p:cNvPr id="987" name="1"/>
          <p:cNvSpPr/>
          <p:nvPr/>
        </p:nvSpPr>
        <p:spPr>
          <a:xfrm>
            <a:off x="3326677" y="32232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8" name="5"/>
          <p:cNvSpPr/>
          <p:nvPr/>
        </p:nvSpPr>
        <p:spPr>
          <a:xfrm>
            <a:off x="3326677" y="444613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89" name="2"/>
          <p:cNvSpPr/>
          <p:nvPr/>
        </p:nvSpPr>
        <p:spPr>
          <a:xfrm>
            <a:off x="4451559" y="322798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90" name="4"/>
          <p:cNvSpPr/>
          <p:nvPr/>
        </p:nvSpPr>
        <p:spPr>
          <a:xfrm>
            <a:off x="4451559" y="445085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91" name="Line"/>
          <p:cNvSpPr/>
          <p:nvPr/>
        </p:nvSpPr>
        <p:spPr>
          <a:xfrm flipV="1">
            <a:off x="3540057" y="3523254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 flipV="1">
            <a:off x="4664940" y="3625595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3" name="3"/>
          <p:cNvSpPr/>
          <p:nvPr/>
        </p:nvSpPr>
        <p:spPr>
          <a:xfrm>
            <a:off x="5390562" y="3784139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4" name="Line"/>
          <p:cNvSpPr/>
          <p:nvPr/>
        </p:nvSpPr>
        <p:spPr>
          <a:xfrm>
            <a:off x="3711395" y="3396338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5" name="Line"/>
          <p:cNvSpPr/>
          <p:nvPr/>
        </p:nvSpPr>
        <p:spPr>
          <a:xfrm>
            <a:off x="4787544" y="3437031"/>
            <a:ext cx="737782" cy="430048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6" name="Line"/>
          <p:cNvSpPr/>
          <p:nvPr/>
        </p:nvSpPr>
        <p:spPr>
          <a:xfrm flipV="1">
            <a:off x="4728883" y="4139015"/>
            <a:ext cx="855104" cy="430752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>
            <a:off x="3711395" y="4664622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 flipV="1">
            <a:off x="3601395" y="3560978"/>
            <a:ext cx="939004" cy="939004"/>
          </a:xfrm>
          <a:prstGeom prst="line">
            <a:avLst/>
          </a:prstGeom>
          <a:ln w="19050">
            <a:solidFill>
              <a:srgbClr val="0433FF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12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14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16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18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Grafos"/>
          <p:cNvSpPr txBox="1"/>
          <p:nvPr/>
        </p:nvSpPr>
        <p:spPr>
          <a:xfrm>
            <a:off x="6535984" y="3782395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20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22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23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30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  <p:sp>
        <p:nvSpPr>
          <p:cNvPr id="233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01" name="Exempl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 02</a:t>
            </a:r>
          </a:p>
        </p:txBody>
      </p:sp>
      <p:sp>
        <p:nvSpPr>
          <p:cNvPr id="1002" name="Qual a lista e matriz de adjacência do grafo abaixo?"/>
          <p:cNvSpPr txBox="1"/>
          <p:nvPr>
            <p:ph type="body" sz="quarter" idx="1"/>
          </p:nvPr>
        </p:nvSpPr>
        <p:spPr>
          <a:xfrm>
            <a:off x="612648" y="1570037"/>
            <a:ext cx="8153401" cy="990601"/>
          </a:xfrm>
          <a:prstGeom prst="rect">
            <a:avLst/>
          </a:prstGeom>
        </p:spPr>
        <p:txBody>
          <a:bodyPr/>
          <a:lstStyle>
            <a:lvl1pPr marL="407323" indent="-407323">
              <a:defRPr sz="2800"/>
            </a:lvl1pPr>
          </a:lstStyle>
          <a:p>
            <a:pPr/>
            <a:r>
              <a:t>Qual a lista e matriz de adjacência do grafo abaixo?</a:t>
            </a:r>
          </a:p>
        </p:txBody>
      </p:sp>
      <p:sp>
        <p:nvSpPr>
          <p:cNvPr id="1003" name="1"/>
          <p:cNvSpPr/>
          <p:nvPr/>
        </p:nvSpPr>
        <p:spPr>
          <a:xfrm>
            <a:off x="3326677" y="322326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04" name="5"/>
          <p:cNvSpPr/>
          <p:nvPr/>
        </p:nvSpPr>
        <p:spPr>
          <a:xfrm>
            <a:off x="3326677" y="444613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05" name="2"/>
          <p:cNvSpPr/>
          <p:nvPr/>
        </p:nvSpPr>
        <p:spPr>
          <a:xfrm>
            <a:off x="4451559" y="3227986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06" name="4"/>
          <p:cNvSpPr/>
          <p:nvPr/>
        </p:nvSpPr>
        <p:spPr>
          <a:xfrm>
            <a:off x="4451559" y="4450855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07" name="Line"/>
          <p:cNvSpPr/>
          <p:nvPr/>
        </p:nvSpPr>
        <p:spPr>
          <a:xfrm flipV="1">
            <a:off x="3540057" y="3523254"/>
            <a:ext cx="1" cy="949304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8" name="Line"/>
          <p:cNvSpPr/>
          <p:nvPr/>
        </p:nvSpPr>
        <p:spPr>
          <a:xfrm flipV="1">
            <a:off x="4664940" y="3625595"/>
            <a:ext cx="1" cy="816506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9" name="3"/>
          <p:cNvSpPr/>
          <p:nvPr/>
        </p:nvSpPr>
        <p:spPr>
          <a:xfrm>
            <a:off x="5488394" y="3215233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0" name="Line"/>
          <p:cNvSpPr/>
          <p:nvPr/>
        </p:nvSpPr>
        <p:spPr>
          <a:xfrm>
            <a:off x="3711395" y="3396338"/>
            <a:ext cx="719003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Line"/>
          <p:cNvSpPr/>
          <p:nvPr/>
        </p:nvSpPr>
        <p:spPr>
          <a:xfrm flipH="1">
            <a:off x="4796217" y="3569208"/>
            <a:ext cx="948873" cy="948872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3711395" y="4664622"/>
            <a:ext cx="855105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3" name="Line"/>
          <p:cNvSpPr/>
          <p:nvPr/>
        </p:nvSpPr>
        <p:spPr>
          <a:xfrm flipV="1">
            <a:off x="3601395" y="3560978"/>
            <a:ext cx="939004" cy="939004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6"/>
          <p:cNvSpPr/>
          <p:nvPr/>
        </p:nvSpPr>
        <p:spPr>
          <a:xfrm>
            <a:off x="5488394" y="4446134"/>
            <a:ext cx="426761" cy="427534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7" name="Connection Line"/>
          <p:cNvSpPr/>
          <p:nvPr/>
        </p:nvSpPr>
        <p:spPr>
          <a:xfrm>
            <a:off x="5905137" y="4577133"/>
            <a:ext cx="254750" cy="202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0" h="21504" fill="norm" stroke="1" extrusionOk="0">
                <a:moveTo>
                  <a:pt x="0" y="1"/>
                </a:moveTo>
                <a:cubicBezTo>
                  <a:pt x="20706" y="-96"/>
                  <a:pt x="21600" y="7072"/>
                  <a:pt x="2682" y="21504"/>
                </a:cubicBezTo>
              </a:path>
            </a:pathLst>
          </a:custGeom>
          <a:ln w="19050">
            <a:solidFill>
              <a:srgbClr val="0433FF"/>
            </a:solidFill>
            <a:bevel/>
            <a:head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016" name="Line"/>
          <p:cNvSpPr/>
          <p:nvPr/>
        </p:nvSpPr>
        <p:spPr>
          <a:xfrm flipV="1">
            <a:off x="5701774" y="3625595"/>
            <a:ext cx="1" cy="816506"/>
          </a:xfrm>
          <a:prstGeom prst="line">
            <a:avLst/>
          </a:prstGeom>
          <a:ln w="19050">
            <a:solidFill>
              <a:srgbClr val="0433FF"/>
            </a:solidFill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Algoritmos de graf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Algoritmos de grafos</a:t>
            </a:r>
          </a:p>
        </p:txBody>
      </p:sp>
      <p:sp>
        <p:nvSpPr>
          <p:cNvPr id="1020" name="Percursos…"/>
          <p:cNvSpPr txBox="1"/>
          <p:nvPr>
            <p:ph type="body" idx="1"/>
          </p:nvPr>
        </p:nvSpPr>
        <p:spPr>
          <a:xfrm>
            <a:off x="722027" y="1820564"/>
            <a:ext cx="7934642" cy="442345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Percursos</a:t>
            </a:r>
            <a:r>
              <a:t> </a:t>
            </a:r>
          </a:p>
          <a:p>
            <a:pPr lvl="3" marL="1462087" indent="-319087">
              <a:defRPr sz="2100"/>
            </a:pPr>
            <a:r>
              <a:t>Busca em largura (Breath-First Search - BFS)</a:t>
            </a:r>
          </a:p>
          <a:p>
            <a:pPr lvl="3" marL="1462087" indent="-319087">
              <a:defRPr sz="2100"/>
            </a:pPr>
            <a:r>
              <a:t>Busca em profundidade (Depth-First Search - DFS)</a:t>
            </a:r>
          </a:p>
          <a:p>
            <a:pPr>
              <a:defRPr sz="2300"/>
            </a:pPr>
            <a:r>
              <a:rPr b="1"/>
              <a:t>Ordenação Topológica</a:t>
            </a:r>
            <a:r>
              <a:t> (Topological sort)</a:t>
            </a:r>
          </a:p>
          <a:p>
            <a:pPr>
              <a:defRPr sz="2300"/>
            </a:pPr>
            <a:r>
              <a:rPr b="1"/>
              <a:t>Caminhos mínimos</a:t>
            </a:r>
            <a:r>
              <a:t> (Shortest paths)</a:t>
            </a:r>
          </a:p>
          <a:p>
            <a:pPr lvl="3" marL="1462087" indent="-319087">
              <a:defRPr sz="2100"/>
            </a:pPr>
            <a:r>
              <a:t>Dijkstra</a:t>
            </a:r>
          </a:p>
          <a:p>
            <a:pPr>
              <a:defRPr sz="2300"/>
            </a:pPr>
            <a:r>
              <a:rPr b="1"/>
              <a:t>Árvore geradora mínima</a:t>
            </a:r>
            <a:r>
              <a:t> (Minimum Spanning Trees - MST)</a:t>
            </a:r>
          </a:p>
          <a:p>
            <a:pPr lvl="3" marL="1462087" indent="-319087">
              <a:defRPr sz="2100"/>
            </a:pPr>
            <a:r>
              <a:t>Prim</a:t>
            </a:r>
          </a:p>
          <a:p>
            <a:pPr lvl="3" marL="1462087" indent="-319087">
              <a:defRPr sz="2100"/>
            </a:pPr>
            <a:r>
              <a:t>Kruskal</a:t>
            </a:r>
          </a:p>
          <a:p>
            <a:pPr>
              <a:defRPr sz="2300"/>
            </a:pPr>
            <a:r>
              <a:rPr b="1"/>
              <a:t>Fluxo máximo </a:t>
            </a:r>
            <a:r>
              <a:t>(Maximum flow)</a:t>
            </a:r>
          </a:p>
        </p:txBody>
      </p:sp>
      <p:sp>
        <p:nvSpPr>
          <p:cNvPr id="10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4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1025" name="Objetivo:…"/>
          <p:cNvSpPr txBox="1"/>
          <p:nvPr>
            <p:ph type="body" sz="quarter" idx="1"/>
          </p:nvPr>
        </p:nvSpPr>
        <p:spPr>
          <a:xfrm>
            <a:off x="495300" y="4603899"/>
            <a:ext cx="8153400" cy="1020321"/>
          </a:xfrm>
          <a:prstGeom prst="rect">
            <a:avLst/>
          </a:prstGeom>
        </p:spPr>
        <p:txBody>
          <a:bodyPr/>
          <a:lstStyle/>
          <a:p>
            <a:pPr marL="407323" indent="-407323">
              <a:defRPr sz="2200"/>
            </a:pPr>
            <a:r>
              <a:rPr b="1"/>
              <a:t>Objetivo</a:t>
            </a:r>
            <a:r>
              <a:t>:</a:t>
            </a:r>
          </a:p>
          <a:p>
            <a:pPr lvl="1" marL="773083" indent="-407323">
              <a:buSzPct val="60000"/>
              <a:buChar char="◻"/>
              <a:defRPr sz="2200"/>
            </a:pPr>
            <a:r>
              <a:rPr i="1"/>
              <a:t>Parsear</a:t>
            </a:r>
            <a:r>
              <a:t> entrada e criar um grafo</a:t>
            </a:r>
          </a:p>
        </p:txBody>
      </p:sp>
      <p:sp>
        <p:nvSpPr>
          <p:cNvPr id="1026" name="Rectangle"/>
          <p:cNvSpPr/>
          <p:nvPr/>
        </p:nvSpPr>
        <p:spPr>
          <a:xfrm>
            <a:off x="1794480" y="2249508"/>
            <a:ext cx="4118384" cy="146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027" name="[M|L]"/>
          <p:cNvSpPr txBox="1"/>
          <p:nvPr/>
        </p:nvSpPr>
        <p:spPr>
          <a:xfrm>
            <a:off x="1866333" y="2361416"/>
            <a:ext cx="72569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[M|L]</a:t>
            </a:r>
          </a:p>
        </p:txBody>
      </p:sp>
      <p:sp>
        <p:nvSpPr>
          <p:cNvPr id="1028" name="[V]"/>
          <p:cNvSpPr txBox="1"/>
          <p:nvPr/>
        </p:nvSpPr>
        <p:spPr>
          <a:xfrm>
            <a:off x="1866333" y="2803884"/>
            <a:ext cx="4243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[V]</a:t>
            </a:r>
          </a:p>
        </p:txBody>
      </p:sp>
      <p:sp>
        <p:nvSpPr>
          <p:cNvPr id="1029" name="(X,Y)(Y, Z)(Z,K) … (A,B)"/>
          <p:cNvSpPr txBox="1"/>
          <p:nvPr/>
        </p:nvSpPr>
        <p:spPr>
          <a:xfrm>
            <a:off x="1866333" y="3251166"/>
            <a:ext cx="26449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(X,Y)(Y, Z)(Z,K) … (A,B)</a:t>
            </a:r>
          </a:p>
        </p:txBody>
      </p:sp>
      <p:sp>
        <p:nvSpPr>
          <p:cNvPr id="1030" name="entrada.txt"/>
          <p:cNvSpPr txBox="1"/>
          <p:nvPr/>
        </p:nvSpPr>
        <p:spPr>
          <a:xfrm>
            <a:off x="3864221" y="1819419"/>
            <a:ext cx="1358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entrada.txt</a:t>
            </a:r>
          </a:p>
        </p:txBody>
      </p:sp>
      <p:sp>
        <p:nvSpPr>
          <p:cNvPr id="1031" name="Linha 1:"/>
          <p:cNvSpPr txBox="1"/>
          <p:nvPr/>
        </p:nvSpPr>
        <p:spPr>
          <a:xfrm>
            <a:off x="676598" y="2361416"/>
            <a:ext cx="96430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Linha 1:</a:t>
            </a:r>
          </a:p>
        </p:txBody>
      </p:sp>
      <p:sp>
        <p:nvSpPr>
          <p:cNvPr id="1032" name="Linha 2:"/>
          <p:cNvSpPr txBox="1"/>
          <p:nvPr/>
        </p:nvSpPr>
        <p:spPr>
          <a:xfrm>
            <a:off x="676598" y="2783514"/>
            <a:ext cx="96430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Linha 2:</a:t>
            </a:r>
          </a:p>
        </p:txBody>
      </p:sp>
      <p:sp>
        <p:nvSpPr>
          <p:cNvPr id="1033" name="Linha 3:"/>
          <p:cNvSpPr txBox="1"/>
          <p:nvPr/>
        </p:nvSpPr>
        <p:spPr>
          <a:xfrm>
            <a:off x="676598" y="3205613"/>
            <a:ext cx="96430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Linha 3:</a:t>
            </a:r>
          </a:p>
        </p:txBody>
      </p:sp>
      <p:sp>
        <p:nvSpPr>
          <p:cNvPr id="1034" name="Tipo de representação"/>
          <p:cNvSpPr txBox="1"/>
          <p:nvPr/>
        </p:nvSpPr>
        <p:spPr>
          <a:xfrm>
            <a:off x="6066441" y="2361416"/>
            <a:ext cx="263565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Tipo de representação</a:t>
            </a:r>
          </a:p>
        </p:txBody>
      </p:sp>
      <p:sp>
        <p:nvSpPr>
          <p:cNvPr id="1035" name="Número de vértices"/>
          <p:cNvSpPr txBox="1"/>
          <p:nvPr/>
        </p:nvSpPr>
        <p:spPr>
          <a:xfrm>
            <a:off x="6066440" y="2783514"/>
            <a:ext cx="22520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Número de vértices</a:t>
            </a:r>
          </a:p>
        </p:txBody>
      </p:sp>
      <p:sp>
        <p:nvSpPr>
          <p:cNvPr id="1036" name="Arestas"/>
          <p:cNvSpPr txBox="1"/>
          <p:nvPr/>
        </p:nvSpPr>
        <p:spPr>
          <a:xfrm>
            <a:off x="6066440" y="3205613"/>
            <a:ext cx="92160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Arestas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9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1040" name="Exemplo:"/>
          <p:cNvSpPr txBox="1"/>
          <p:nvPr>
            <p:ph type="body" sz="quarter" idx="1"/>
          </p:nvPr>
        </p:nvSpPr>
        <p:spPr>
          <a:xfrm>
            <a:off x="612648" y="1570037"/>
            <a:ext cx="8153401" cy="990601"/>
          </a:xfrm>
          <a:prstGeom prst="rect">
            <a:avLst/>
          </a:prstGeom>
        </p:spPr>
        <p:txBody>
          <a:bodyPr/>
          <a:lstStyle>
            <a:lvl1pPr marL="407323" indent="-407323">
              <a:defRPr sz="2800"/>
            </a:lvl1pPr>
          </a:lstStyle>
          <a:p>
            <a:pPr/>
            <a:r>
              <a:t>Exemplo:</a:t>
            </a:r>
          </a:p>
        </p:txBody>
      </p:sp>
      <p:pic>
        <p:nvPicPr>
          <p:cNvPr id="1041" name="Screen Shot 2019-06-06 at 17.34.11.png" descr="Screen Shot 2019-06-06 at 17.34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6228" y="2380552"/>
            <a:ext cx="5491544" cy="193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4" name="TAD Graf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TAD Grafo</a:t>
            </a:r>
          </a:p>
        </p:txBody>
      </p:sp>
      <p:sp>
        <p:nvSpPr>
          <p:cNvPr id="1045" name="Criar um grafo vazio…"/>
          <p:cNvSpPr txBox="1"/>
          <p:nvPr>
            <p:ph type="body" idx="1"/>
          </p:nvPr>
        </p:nvSpPr>
        <p:spPr>
          <a:xfrm>
            <a:off x="612648" y="1787564"/>
            <a:ext cx="8153401" cy="3487219"/>
          </a:xfrm>
          <a:prstGeom prst="rect">
            <a:avLst/>
          </a:prstGeom>
        </p:spPr>
        <p:txBody>
          <a:bodyPr/>
          <a:lstStyle/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Criar um grafo vazio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Inserir uma aresta no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Verifica se existe determinada aresta no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a lista de vértices adjacentes a determinado vértice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Retirar uma aresta do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Imprimir um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o número de vértice do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a aresta de menor peso de um grafo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8" name="Criar um grafo vazio…"/>
          <p:cNvSpPr txBox="1"/>
          <p:nvPr>
            <p:ph type="body" idx="1"/>
          </p:nvPr>
        </p:nvSpPr>
        <p:spPr>
          <a:xfrm>
            <a:off x="612648" y="1787564"/>
            <a:ext cx="8153401" cy="3487219"/>
          </a:xfrm>
          <a:prstGeom prst="rect">
            <a:avLst/>
          </a:prstGeom>
        </p:spPr>
        <p:txBody>
          <a:bodyPr/>
          <a:lstStyle/>
          <a:p>
            <a:pPr marL="374315" indent="-374315">
              <a:buClrTx/>
              <a:buSzPct val="100000"/>
              <a:buAutoNum type="arabicPeriod" startAt="1"/>
              <a:defRPr sz="2300">
                <a:solidFill>
                  <a:srgbClr val="0433FF"/>
                </a:solidFill>
              </a:defRPr>
            </a:pPr>
            <a:r>
              <a:t>Criar um grafo vazio</a:t>
            </a:r>
          </a:p>
          <a:p>
            <a:pPr marL="374315" indent="-374315">
              <a:buClrTx/>
              <a:buSzPct val="100000"/>
              <a:buAutoNum type="arabicPeriod" startAt="1"/>
              <a:defRPr sz="2300">
                <a:solidFill>
                  <a:srgbClr val="0433FF"/>
                </a:solidFill>
              </a:defRPr>
            </a:pPr>
            <a:r>
              <a:t>Inserir uma aresta no grafo</a:t>
            </a:r>
          </a:p>
          <a:p>
            <a:pPr marL="374315" indent="-374315">
              <a:buClrTx/>
              <a:buSzPct val="100000"/>
              <a:buAutoNum type="arabicPeriod" startAt="1"/>
              <a:defRPr sz="2300">
                <a:solidFill>
                  <a:srgbClr val="0433FF"/>
                </a:solidFill>
              </a:defRPr>
            </a:pPr>
            <a:r>
              <a:t>Verifica se existe determinada aresta no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a lista de vértices adjacentes a determinado vértice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Retirar uma aresta do grafo</a:t>
            </a:r>
          </a:p>
          <a:p>
            <a:pPr marL="374315" indent="-374315">
              <a:buClrTx/>
              <a:buSzPct val="100000"/>
              <a:buAutoNum type="arabicPeriod" startAt="1"/>
              <a:defRPr sz="2300">
                <a:solidFill>
                  <a:srgbClr val="0433FF"/>
                </a:solidFill>
              </a:defRPr>
            </a:pPr>
            <a:r>
              <a:t>Imprimir um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o número de vértice do grafo</a:t>
            </a:r>
          </a:p>
          <a:p>
            <a:pPr marL="374315" indent="-374315">
              <a:buClrTx/>
              <a:buSzPct val="100000"/>
              <a:buAutoNum type="arabicPeriod" startAt="1"/>
              <a:defRPr sz="2300"/>
            </a:pPr>
            <a:r>
              <a:t>Obter a aresta de menor peso de um grafo</a:t>
            </a:r>
          </a:p>
        </p:txBody>
      </p:sp>
      <p:sp>
        <p:nvSpPr>
          <p:cNvPr id="1049" name="TAD Graf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TAD Grafo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053" name="Rounded Rectangle"/>
          <p:cNvSpPr/>
          <p:nvPr/>
        </p:nvSpPr>
        <p:spPr>
          <a:xfrm>
            <a:off x="685800" y="40513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4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05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0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0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61" name="Grafos"/>
          <p:cNvSpPr txBox="1"/>
          <p:nvPr/>
        </p:nvSpPr>
        <p:spPr>
          <a:xfrm>
            <a:off x="1345584" y="2501851"/>
            <a:ext cx="92137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Grafos</a:t>
            </a:r>
          </a:p>
        </p:txBody>
      </p:sp>
      <p:grpSp>
        <p:nvGrpSpPr>
          <p:cNvPr id="106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0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65" name="Definições"/>
          <p:cNvSpPr txBox="1"/>
          <p:nvPr/>
        </p:nvSpPr>
        <p:spPr>
          <a:xfrm>
            <a:off x="1339295" y="3037544"/>
            <a:ext cx="138721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Definições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0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69" name="Representações"/>
          <p:cNvSpPr txBox="1"/>
          <p:nvPr/>
        </p:nvSpPr>
        <p:spPr>
          <a:xfrm>
            <a:off x="1339295" y="3598638"/>
            <a:ext cx="2065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Representações</a:t>
            </a:r>
          </a:p>
        </p:txBody>
      </p:sp>
      <p:grpSp>
        <p:nvGrpSpPr>
          <p:cNvPr id="1072" name="Group"/>
          <p:cNvGrpSpPr/>
          <p:nvPr/>
        </p:nvGrpSpPr>
        <p:grpSpPr>
          <a:xfrm>
            <a:off x="876118" y="4128180"/>
            <a:ext cx="366714" cy="373792"/>
            <a:chOff x="0" y="0"/>
            <a:chExt cx="366712" cy="373790"/>
          </a:xfrm>
        </p:grpSpPr>
        <p:sp>
          <p:nvSpPr>
            <p:cNvPr id="10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073" name="Referências"/>
          <p:cNvSpPr txBox="1"/>
          <p:nvPr/>
        </p:nvSpPr>
        <p:spPr>
          <a:xfrm>
            <a:off x="1339114" y="412047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0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7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078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079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0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3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084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085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6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087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36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38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40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sp>
        <p:nvSpPr>
          <p:cNvPr id="242" name="Grafos"/>
          <p:cNvSpPr txBox="1"/>
          <p:nvPr/>
        </p:nvSpPr>
        <p:spPr>
          <a:xfrm>
            <a:off x="6479755" y="3782395"/>
            <a:ext cx="8862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Grafos</a:t>
            </a:r>
          </a:p>
        </p:txBody>
      </p:sp>
      <p:pic>
        <p:nvPicPr>
          <p:cNvPr id="243" name="array.png" descr="arra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45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46" name="etc.png" descr="etc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53" name="question.png" descr="questi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  <p:sp>
        <p:nvSpPr>
          <p:cNvPr id="255" name="Oval"/>
          <p:cNvSpPr/>
          <p:nvPr/>
        </p:nvSpPr>
        <p:spPr>
          <a:xfrm>
            <a:off x="7432970" y="3345515"/>
            <a:ext cx="1380940" cy="12700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56" name="tree.png" descr="tre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 flipV="1">
            <a:off x="1895109" y="1886427"/>
            <a:ext cx="791536" cy="79153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V="1">
            <a:off x="1867577" y="3643456"/>
            <a:ext cx="756637" cy="756637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 flipV="1">
            <a:off x="6626675" y="1886427"/>
            <a:ext cx="705788" cy="705788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1900858" y="1934328"/>
            <a:ext cx="708734" cy="708735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6623729" y="1918618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2" name="Line"/>
          <p:cNvSpPr/>
          <p:nvPr/>
        </p:nvSpPr>
        <p:spPr>
          <a:xfrm>
            <a:off x="1873522" y="3667407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4" name="grafos.png" descr="grafos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Line"/>
          <p:cNvSpPr/>
          <p:nvPr/>
        </p:nvSpPr>
        <p:spPr>
          <a:xfrm flipV="1">
            <a:off x="1912559" y="5213553"/>
            <a:ext cx="756636" cy="75663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1918503" y="5237504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270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758" y="1570037"/>
            <a:ext cx="4622484" cy="3462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3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274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758" y="1570037"/>
            <a:ext cx="4622484" cy="34628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5704332" y="1888252"/>
            <a:ext cx="366713" cy="373792"/>
            <a:chOff x="0" y="0"/>
            <a:chExt cx="366712" cy="373790"/>
          </a:xfrm>
        </p:grpSpPr>
        <p:sp>
          <p:nvSpPr>
            <p:cNvPr id="2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6242811" y="3565160"/>
            <a:ext cx="366714" cy="373792"/>
            <a:chOff x="0" y="0"/>
            <a:chExt cx="366712" cy="373790"/>
          </a:xfrm>
        </p:grpSpPr>
        <p:sp>
          <p:nvSpPr>
            <p:cNvPr id="2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5433567" y="3250905"/>
            <a:ext cx="366714" cy="373791"/>
            <a:chOff x="0" y="0"/>
            <a:chExt cx="366712" cy="373790"/>
          </a:xfrm>
        </p:grpSpPr>
        <p:sp>
          <p:nvSpPr>
            <p:cNvPr id="2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4388643" y="1727216"/>
            <a:ext cx="366714" cy="373792"/>
            <a:chOff x="0" y="0"/>
            <a:chExt cx="366712" cy="373790"/>
          </a:xfrm>
        </p:grpSpPr>
        <p:sp>
          <p:nvSpPr>
            <p:cNvPr id="2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2897155" y="1727216"/>
            <a:ext cx="366714" cy="373792"/>
            <a:chOff x="0" y="0"/>
            <a:chExt cx="366712" cy="373790"/>
          </a:xfrm>
        </p:grpSpPr>
        <p:sp>
          <p:nvSpPr>
            <p:cNvPr id="2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2897155" y="4512777"/>
            <a:ext cx="366714" cy="373792"/>
            <a:chOff x="0" y="0"/>
            <a:chExt cx="366712" cy="373790"/>
          </a:xfrm>
        </p:grpSpPr>
        <p:sp>
          <p:nvSpPr>
            <p:cNvPr id="2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4388643" y="4512777"/>
            <a:ext cx="366714" cy="373792"/>
            <a:chOff x="0" y="0"/>
            <a:chExt cx="366712" cy="373790"/>
          </a:xfrm>
        </p:grpSpPr>
        <p:sp>
          <p:nvSpPr>
            <p:cNvPr id="2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8" name="Sete Pontes de Königsber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Sete Pontes de Königsberg</a:t>
            </a:r>
          </a:p>
        </p:txBody>
      </p:sp>
      <p:pic>
        <p:nvPicPr>
          <p:cNvPr id="299" name="pontes.jpg" descr="pont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758" y="1570037"/>
            <a:ext cx="4622484" cy="34628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"/>
          <p:cNvGrpSpPr/>
          <p:nvPr/>
        </p:nvGrpSpPr>
        <p:grpSpPr>
          <a:xfrm>
            <a:off x="5704332" y="1888252"/>
            <a:ext cx="366713" cy="373792"/>
            <a:chOff x="0" y="0"/>
            <a:chExt cx="366712" cy="373790"/>
          </a:xfrm>
        </p:grpSpPr>
        <p:sp>
          <p:nvSpPr>
            <p:cNvPr id="3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6242811" y="3565160"/>
            <a:ext cx="366714" cy="373792"/>
            <a:chOff x="0" y="0"/>
            <a:chExt cx="366712" cy="373790"/>
          </a:xfrm>
        </p:grpSpPr>
        <p:sp>
          <p:nvSpPr>
            <p:cNvPr id="30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5433567" y="3250905"/>
            <a:ext cx="366714" cy="373791"/>
            <a:chOff x="0" y="0"/>
            <a:chExt cx="366712" cy="373790"/>
          </a:xfrm>
        </p:grpSpPr>
        <p:sp>
          <p:nvSpPr>
            <p:cNvPr id="3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4388643" y="1727216"/>
            <a:ext cx="366714" cy="373792"/>
            <a:chOff x="0" y="0"/>
            <a:chExt cx="366712" cy="373790"/>
          </a:xfrm>
        </p:grpSpPr>
        <p:sp>
          <p:nvSpPr>
            <p:cNvPr id="3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2897155" y="1727216"/>
            <a:ext cx="366714" cy="373792"/>
            <a:chOff x="0" y="0"/>
            <a:chExt cx="366712" cy="373790"/>
          </a:xfrm>
        </p:grpSpPr>
        <p:sp>
          <p:nvSpPr>
            <p:cNvPr id="3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2897155" y="4512777"/>
            <a:ext cx="366714" cy="373792"/>
            <a:chOff x="0" y="0"/>
            <a:chExt cx="366712" cy="373790"/>
          </a:xfrm>
        </p:grpSpPr>
        <p:sp>
          <p:nvSpPr>
            <p:cNvPr id="3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4388643" y="4512777"/>
            <a:ext cx="366714" cy="373792"/>
            <a:chOff x="0" y="0"/>
            <a:chExt cx="366712" cy="373790"/>
          </a:xfrm>
        </p:grpSpPr>
        <p:sp>
          <p:nvSpPr>
            <p:cNvPr id="3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21" name="Problema: atravessar as sete pontes durante uma caminhada contínua,…"/>
          <p:cNvSpPr txBox="1"/>
          <p:nvPr/>
        </p:nvSpPr>
        <p:spPr>
          <a:xfrm>
            <a:off x="376778" y="5383767"/>
            <a:ext cx="8319874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2600"/>
                </a:solidFill>
              </a:rPr>
              <a:t>Problema:</a:t>
            </a:r>
            <a:r>
              <a:t> </a:t>
            </a:r>
            <a:r>
              <a:rPr b="0"/>
              <a:t>atravessar as sete pontes durante uma caminhada contínua, </a:t>
            </a:r>
            <a:endParaRPr b="0"/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sem passar duas vezes por qualquer uma delas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