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b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google.com/doodles/celebrating-50-years-of-kids-coding?hl=pt-BR" TargetMode="External"/><Relationship Id="rId3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lightbot.com" TargetMode="External"/><Relationship Id="rId3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Relationship Id="rId3" Type="http://schemas.openxmlformats.org/officeDocument/2006/relationships/hyperlink" Target="mailto:adalbertoz@utfpr.edu.br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google.com/doodles/celebrating-50-years-of-kids-coding?hl=pt-BR" TargetMode="External"/><Relationship Id="rId3" Type="http://schemas.openxmlformats.org/officeDocument/2006/relationships/hyperlink" Target="https://blockly.games" TargetMode="External"/><Relationship Id="rId4" Type="http://schemas.openxmlformats.org/officeDocument/2006/relationships/hyperlink" Target="https://lightbot.com/hour-of-code.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T62A…"/>
          <p:cNvSpPr txBox="1"/>
          <p:nvPr>
            <p:ph type="ctrTitle"/>
          </p:nvPr>
        </p:nvSpPr>
        <p:spPr>
          <a:xfrm>
            <a:off x="266700" y="244091"/>
            <a:ext cx="8610600" cy="2158668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CT62A</a:t>
            </a:r>
          </a:p>
          <a:p>
            <a:pPr algn="ctr">
              <a:defRPr sz="4300"/>
            </a:pPr>
            <a:r>
              <a:t>Computação 1</a:t>
            </a:r>
          </a:p>
        </p:txBody>
      </p:sp>
      <p:sp>
        <p:nvSpPr>
          <p:cNvPr id="132" name="Aula 02 - Algoritmos…"/>
          <p:cNvSpPr txBox="1"/>
          <p:nvPr>
            <p:ph type="subTitle" sz="half" idx="1"/>
          </p:nvPr>
        </p:nvSpPr>
        <p:spPr>
          <a:xfrm>
            <a:off x="914400" y="2951602"/>
            <a:ext cx="7315200" cy="1750069"/>
          </a:xfrm>
          <a:prstGeom prst="rect">
            <a:avLst/>
          </a:prstGeom>
        </p:spPr>
        <p:txBody>
          <a:bodyPr/>
          <a:lstStyle/>
          <a:p>
            <a:pPr algn="ctr">
              <a:defRPr b="1" sz="2700">
                <a:solidFill>
                  <a:srgbClr val="000000"/>
                </a:solidFill>
              </a:defRPr>
            </a:pPr>
            <a:r>
              <a:t>Aula 02 - Algoritmos</a:t>
            </a:r>
          </a:p>
          <a:p>
            <a:pPr algn="ctr">
              <a:defRPr b="1" sz="2700">
                <a:solidFill>
                  <a:srgbClr val="000000"/>
                </a:solidFill>
              </a:defRPr>
            </a:pPr>
          </a:p>
          <a:p>
            <a:pPr algn="ctr">
              <a:defRPr sz="2500">
                <a:solidFill>
                  <a:srgbClr val="000000"/>
                </a:solidFill>
              </a:defRPr>
            </a:pPr>
            <a:r>
              <a:t>Profs. </a:t>
            </a:r>
            <a:r>
              <a:t>Rafael </a:t>
            </a:r>
            <a:r>
              <a:rPr b="1"/>
              <a:t>Mantovani</a:t>
            </a:r>
            <a:r>
              <a:t> e </a:t>
            </a:r>
            <a:r>
              <a:rPr b="1"/>
              <a:t>Adalberto</a:t>
            </a:r>
            <a:r>
              <a:t> Lazarini</a:t>
            </a:r>
          </a:p>
        </p:txBody>
      </p:sp>
      <p:sp>
        <p:nvSpPr>
          <p:cNvPr id="133" name="Apucarana - PR, Brasil"/>
          <p:cNvSpPr txBox="1"/>
          <p:nvPr/>
        </p:nvSpPr>
        <p:spPr>
          <a:xfrm>
            <a:off x="96838" y="62103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34" name="Universidade Tecnológica Federal do Paraná (UTFPR)"/>
          <p:cNvSpPr txBox="1"/>
          <p:nvPr/>
        </p:nvSpPr>
        <p:spPr>
          <a:xfrm>
            <a:off x="2362200" y="6248400"/>
            <a:ext cx="441817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</p:txBody>
      </p:sp>
      <p:pic>
        <p:nvPicPr>
          <p:cNvPr id="135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icas para a construção de algoritm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 defTabSz="850391">
              <a:defRPr sz="4092">
                <a:effectLst>
                  <a:outerShdw sx="100000" sy="100000" kx="0" ky="0" algn="b" rotWithShape="0" blurRad="47244" dist="35433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Dicas para a construção de algoritmos</a:t>
            </a:r>
          </a:p>
        </p:txBody>
      </p:sp>
      <p:sp>
        <p:nvSpPr>
          <p:cNvPr id="213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Definir o processamento, ou seja, quais cálculos serão executados e as suas restrições. O processamento é responsável pela transformação dos dados de entrada em informações de saída…"/>
          <p:cNvSpPr txBox="1"/>
          <p:nvPr>
            <p:ph type="body" idx="1"/>
          </p:nvPr>
        </p:nvSpPr>
        <p:spPr>
          <a:xfrm>
            <a:off x="691663" y="2497159"/>
            <a:ext cx="7760674" cy="3870950"/>
          </a:xfrm>
          <a:prstGeom prst="rect">
            <a:avLst/>
          </a:prstGeom>
        </p:spPr>
        <p:txBody>
          <a:bodyPr/>
          <a:lstStyle/>
          <a:p>
            <a:pPr marL="267368" marR="457200" indent="-267368" defTabSz="450215">
              <a:lnSpc>
                <a:spcPct val="90000"/>
              </a:lnSpc>
              <a:spcBef>
                <a:spcPts val="1100"/>
              </a:spcBef>
              <a:buClrTx/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Definir o processamento, ou seja, quais cálculos serão executados e as suas restrições. O processamento é responsável pela transformação dos dados de entrada em informações de saída</a:t>
            </a:r>
          </a:p>
          <a:p>
            <a:pPr marL="267368" marR="457200" indent="-267368" defTabSz="450215">
              <a:lnSpc>
                <a:spcPct val="90000"/>
              </a:lnSpc>
              <a:spcBef>
                <a:spcPts val="1100"/>
              </a:spcBef>
              <a:buClrTx/>
              <a:buSzPct val="100000"/>
              <a:buAutoNum type="arabicPeriod" startAt="1"/>
              <a:defRPr sz="2000">
                <a:solidFill>
                  <a:srgbClr val="FF26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Definir os dados de entrada</a:t>
            </a:r>
            <a:endParaRPr>
              <a:solidFill>
                <a:srgbClr val="000000"/>
              </a:solidFill>
            </a:endParaRPr>
          </a:p>
          <a:p>
            <a:pPr marL="267368" marR="457200" indent="-267368" defTabSz="450215">
              <a:lnSpc>
                <a:spcPct val="90000"/>
              </a:lnSpc>
              <a:spcBef>
                <a:spcPts val="1100"/>
              </a:spcBef>
              <a:buClrTx/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Ler atentamente o enunciado do problema, destacando os pontos mais importantes</a:t>
            </a:r>
          </a:p>
          <a:p>
            <a:pPr marL="267368" marR="457200" indent="-267368" defTabSz="450215">
              <a:lnSpc>
                <a:spcPct val="90000"/>
              </a:lnSpc>
              <a:spcBef>
                <a:spcPts val="1100"/>
              </a:spcBef>
              <a:buClrTx/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2600"/>
                </a:solidFill>
              </a:rPr>
              <a:t>Definir os dados de saída</a:t>
            </a:r>
            <a:r>
              <a:t>, ou seja, o que será gerado após o processamento</a:t>
            </a:r>
          </a:p>
          <a:p>
            <a:pPr marL="267368" marR="457200" indent="-267368" defTabSz="450215">
              <a:lnSpc>
                <a:spcPct val="90000"/>
              </a:lnSpc>
              <a:spcBef>
                <a:spcPts val="1100"/>
              </a:spcBef>
              <a:buClrTx/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Construir o algoritmo</a:t>
            </a:r>
          </a:p>
          <a:p>
            <a:pPr marL="267368" marR="457200" indent="-267368" defTabSz="450215">
              <a:lnSpc>
                <a:spcPct val="90000"/>
              </a:lnSpc>
              <a:spcBef>
                <a:spcPts val="1100"/>
              </a:spcBef>
              <a:buClrTx/>
              <a:buSzPct val="100000"/>
              <a:buAutoNum type="arabicPeriod" startAt="1"/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Testar o algoritmo realizando simulações</a:t>
            </a:r>
          </a:p>
        </p:txBody>
      </p:sp>
      <p:sp>
        <p:nvSpPr>
          <p:cNvPr id="215" name="Para a construção de qualquer tipo de algoritmo são necessários os seguintes passos:"/>
          <p:cNvSpPr txBox="1"/>
          <p:nvPr/>
        </p:nvSpPr>
        <p:spPr>
          <a:xfrm>
            <a:off x="560327" y="1570037"/>
            <a:ext cx="8258042" cy="694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R="457200" defTabSz="450215">
              <a:lnSpc>
                <a:spcPct val="90000"/>
              </a:lnSpc>
              <a:spcBef>
                <a:spcPts val="1400"/>
              </a:spcBef>
              <a:defRPr b="1" sz="2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Para a construção de qualquer tipo de algoritmo são necessários os seguintes passos: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218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20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21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22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22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26" name="Rounded Rectangle"/>
          <p:cNvSpPr/>
          <p:nvPr/>
        </p:nvSpPr>
        <p:spPr>
          <a:xfrm>
            <a:off x="685800" y="312381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29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2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2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33" name="Referências"/>
          <p:cNvSpPr txBox="1"/>
          <p:nvPr/>
        </p:nvSpPr>
        <p:spPr>
          <a:xfrm>
            <a:off x="1258238" y="380733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34" name="Exercícios"/>
          <p:cNvSpPr txBox="1"/>
          <p:nvPr/>
        </p:nvSpPr>
        <p:spPr>
          <a:xfrm>
            <a:off x="1255712" y="324060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235" name="Algoritmos"/>
          <p:cNvSpPr txBox="1"/>
          <p:nvPr/>
        </p:nvSpPr>
        <p:spPr>
          <a:xfrm>
            <a:off x="1273175" y="2678843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38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41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23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42" name="Dividir em Grupos. Projetem algoritmos para:"/>
          <p:cNvSpPr txBox="1"/>
          <p:nvPr/>
        </p:nvSpPr>
        <p:spPr>
          <a:xfrm>
            <a:off x="875012" y="1914426"/>
            <a:ext cx="559321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Dividir em Grupos. Projetem algoritmos para: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45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48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2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49" name="Dividir em Grupos. Projetem algoritmos para:"/>
          <p:cNvSpPr txBox="1"/>
          <p:nvPr/>
        </p:nvSpPr>
        <p:spPr>
          <a:xfrm>
            <a:off x="875012" y="1914426"/>
            <a:ext cx="559321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Dividir em Grupos. Projetem algoritmos para:</a:t>
            </a:r>
          </a:p>
        </p:txBody>
      </p:sp>
      <p:sp>
        <p:nvSpPr>
          <p:cNvPr id="250" name="Grupo 1"/>
          <p:cNvSpPr/>
          <p:nvPr/>
        </p:nvSpPr>
        <p:spPr>
          <a:xfrm>
            <a:off x="518297" y="2694518"/>
            <a:ext cx="1270001" cy="467006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Grupo 1</a:t>
            </a:r>
          </a:p>
        </p:txBody>
      </p:sp>
      <p:sp>
        <p:nvSpPr>
          <p:cNvPr id="251" name="Grupo 2"/>
          <p:cNvSpPr/>
          <p:nvPr/>
        </p:nvSpPr>
        <p:spPr>
          <a:xfrm>
            <a:off x="518297" y="3195497"/>
            <a:ext cx="1270001" cy="467006"/>
          </a:xfrm>
          <a:prstGeom prst="rect">
            <a:avLst/>
          </a:prstGeom>
          <a:solidFill>
            <a:srgbClr val="FF93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Grupo 2</a:t>
            </a:r>
          </a:p>
        </p:txBody>
      </p:sp>
      <p:sp>
        <p:nvSpPr>
          <p:cNvPr id="252" name="Grupo 3"/>
          <p:cNvSpPr/>
          <p:nvPr/>
        </p:nvSpPr>
        <p:spPr>
          <a:xfrm>
            <a:off x="518297" y="3697427"/>
            <a:ext cx="1270001" cy="46700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Grupo 3</a:t>
            </a:r>
          </a:p>
        </p:txBody>
      </p:sp>
      <p:sp>
        <p:nvSpPr>
          <p:cNvPr id="253" name="Grupo 4"/>
          <p:cNvSpPr/>
          <p:nvPr/>
        </p:nvSpPr>
        <p:spPr>
          <a:xfrm>
            <a:off x="518297" y="4199356"/>
            <a:ext cx="1270001" cy="467005"/>
          </a:xfrm>
          <a:prstGeom prst="rect">
            <a:avLst/>
          </a:prstGeom>
          <a:solidFill>
            <a:srgbClr val="73FA79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Grupo 4</a:t>
            </a:r>
          </a:p>
        </p:txBody>
      </p:sp>
      <p:sp>
        <p:nvSpPr>
          <p:cNvPr id="254" name="Grupo 5"/>
          <p:cNvSpPr/>
          <p:nvPr/>
        </p:nvSpPr>
        <p:spPr>
          <a:xfrm>
            <a:off x="518297" y="4700335"/>
            <a:ext cx="1270001" cy="467005"/>
          </a:xfrm>
          <a:prstGeom prst="rect">
            <a:avLst/>
          </a:prstGeom>
          <a:solidFill>
            <a:srgbClr val="76D6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Grupo 5</a:t>
            </a:r>
          </a:p>
        </p:txBody>
      </p:sp>
      <p:sp>
        <p:nvSpPr>
          <p:cNvPr id="255" name="Grupo 6"/>
          <p:cNvSpPr/>
          <p:nvPr/>
        </p:nvSpPr>
        <p:spPr>
          <a:xfrm>
            <a:off x="518297" y="5201314"/>
            <a:ext cx="1270001" cy="467005"/>
          </a:xfrm>
          <a:prstGeom prst="rect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Grupo 6</a:t>
            </a:r>
          </a:p>
        </p:txBody>
      </p:sp>
      <p:sp>
        <p:nvSpPr>
          <p:cNvPr id="256" name="Grupo 7"/>
          <p:cNvSpPr/>
          <p:nvPr/>
        </p:nvSpPr>
        <p:spPr>
          <a:xfrm>
            <a:off x="518297" y="5702293"/>
            <a:ext cx="1270001" cy="467005"/>
          </a:xfrm>
          <a:prstGeom prst="rect">
            <a:avLst/>
          </a:prstGeom>
          <a:solidFill>
            <a:srgbClr val="FF40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Grupo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59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2" name="Group"/>
          <p:cNvGrpSpPr/>
          <p:nvPr/>
        </p:nvGrpSpPr>
        <p:grpSpPr>
          <a:xfrm>
            <a:off x="379712" y="1910094"/>
            <a:ext cx="366714" cy="373791"/>
            <a:chOff x="0" y="0"/>
            <a:chExt cx="366712" cy="373790"/>
          </a:xfrm>
        </p:grpSpPr>
        <p:sp>
          <p:nvSpPr>
            <p:cNvPr id="26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63" name="Dividir em Grupos. Projetem algoritmos para:"/>
          <p:cNvSpPr txBox="1"/>
          <p:nvPr/>
        </p:nvSpPr>
        <p:spPr>
          <a:xfrm>
            <a:off x="875012" y="1914426"/>
            <a:ext cx="5593219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Dividir em Grupos. Projetem algoritmos para:</a:t>
            </a:r>
          </a:p>
        </p:txBody>
      </p:sp>
      <p:sp>
        <p:nvSpPr>
          <p:cNvPr id="264" name="Grupo 1"/>
          <p:cNvSpPr/>
          <p:nvPr/>
        </p:nvSpPr>
        <p:spPr>
          <a:xfrm>
            <a:off x="518297" y="2694518"/>
            <a:ext cx="1270001" cy="467006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Grupo 1</a:t>
            </a:r>
          </a:p>
        </p:txBody>
      </p:sp>
      <p:sp>
        <p:nvSpPr>
          <p:cNvPr id="265" name="Grupo 2"/>
          <p:cNvSpPr/>
          <p:nvPr/>
        </p:nvSpPr>
        <p:spPr>
          <a:xfrm>
            <a:off x="518297" y="3195497"/>
            <a:ext cx="1270001" cy="467006"/>
          </a:xfrm>
          <a:prstGeom prst="rect">
            <a:avLst/>
          </a:prstGeom>
          <a:solidFill>
            <a:srgbClr val="FF93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Grupo 2</a:t>
            </a:r>
          </a:p>
        </p:txBody>
      </p:sp>
      <p:sp>
        <p:nvSpPr>
          <p:cNvPr id="266" name="Grupo 3"/>
          <p:cNvSpPr/>
          <p:nvPr/>
        </p:nvSpPr>
        <p:spPr>
          <a:xfrm>
            <a:off x="518297" y="3697427"/>
            <a:ext cx="1270001" cy="46700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Grupo 3</a:t>
            </a:r>
          </a:p>
        </p:txBody>
      </p:sp>
      <p:sp>
        <p:nvSpPr>
          <p:cNvPr id="267" name="Grupo 4"/>
          <p:cNvSpPr/>
          <p:nvPr/>
        </p:nvSpPr>
        <p:spPr>
          <a:xfrm>
            <a:off x="518297" y="4199356"/>
            <a:ext cx="1270001" cy="467005"/>
          </a:xfrm>
          <a:prstGeom prst="rect">
            <a:avLst/>
          </a:prstGeom>
          <a:solidFill>
            <a:srgbClr val="73FA79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Grupo 4</a:t>
            </a:r>
          </a:p>
        </p:txBody>
      </p:sp>
      <p:sp>
        <p:nvSpPr>
          <p:cNvPr id="268" name="Grupo 5"/>
          <p:cNvSpPr/>
          <p:nvPr/>
        </p:nvSpPr>
        <p:spPr>
          <a:xfrm>
            <a:off x="518297" y="4700335"/>
            <a:ext cx="1270001" cy="467005"/>
          </a:xfrm>
          <a:prstGeom prst="rect">
            <a:avLst/>
          </a:prstGeom>
          <a:solidFill>
            <a:srgbClr val="76D6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Grupo 5</a:t>
            </a:r>
          </a:p>
        </p:txBody>
      </p:sp>
      <p:sp>
        <p:nvSpPr>
          <p:cNvPr id="269" name="Grupo 6"/>
          <p:cNvSpPr/>
          <p:nvPr/>
        </p:nvSpPr>
        <p:spPr>
          <a:xfrm>
            <a:off x="518297" y="5201314"/>
            <a:ext cx="1270001" cy="467005"/>
          </a:xfrm>
          <a:prstGeom prst="rect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Grupo 6</a:t>
            </a:r>
          </a:p>
        </p:txBody>
      </p:sp>
      <p:sp>
        <p:nvSpPr>
          <p:cNvPr id="270" name="Grupo 7"/>
          <p:cNvSpPr/>
          <p:nvPr/>
        </p:nvSpPr>
        <p:spPr>
          <a:xfrm>
            <a:off x="518297" y="5702293"/>
            <a:ext cx="1270001" cy="467005"/>
          </a:xfrm>
          <a:prstGeom prst="rect">
            <a:avLst/>
          </a:prstGeom>
          <a:solidFill>
            <a:srgbClr val="FF40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Grupo 7</a:t>
            </a:r>
          </a:p>
        </p:txBody>
      </p:sp>
      <p:sp>
        <p:nvSpPr>
          <p:cNvPr id="271" name="Como fazer um café"/>
          <p:cNvSpPr txBox="1"/>
          <p:nvPr/>
        </p:nvSpPr>
        <p:spPr>
          <a:xfrm>
            <a:off x="1892739" y="2741125"/>
            <a:ext cx="216088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Como fazer um café</a:t>
            </a:r>
          </a:p>
        </p:txBody>
      </p:sp>
      <p:sp>
        <p:nvSpPr>
          <p:cNvPr id="272" name="Vir para aula de manhã na UTFPR"/>
          <p:cNvSpPr txBox="1"/>
          <p:nvPr/>
        </p:nvSpPr>
        <p:spPr>
          <a:xfrm>
            <a:off x="1892739" y="3242104"/>
            <a:ext cx="3618207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Vir para aula de manhã na UTFPR</a:t>
            </a:r>
          </a:p>
        </p:txBody>
      </p:sp>
      <p:sp>
        <p:nvSpPr>
          <p:cNvPr id="273" name="Fazer um sanduíche"/>
          <p:cNvSpPr txBox="1"/>
          <p:nvPr/>
        </p:nvSpPr>
        <p:spPr>
          <a:xfrm>
            <a:off x="1892739" y="3756318"/>
            <a:ext cx="218655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Fazer um sanduíche</a:t>
            </a:r>
          </a:p>
        </p:txBody>
      </p:sp>
      <p:sp>
        <p:nvSpPr>
          <p:cNvPr id="274" name="Trocar uma lâmpada queimada"/>
          <p:cNvSpPr txBox="1"/>
          <p:nvPr/>
        </p:nvSpPr>
        <p:spPr>
          <a:xfrm>
            <a:off x="1892739" y="4258247"/>
            <a:ext cx="327084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Trocar uma lâmpada queimada</a:t>
            </a:r>
          </a:p>
        </p:txBody>
      </p:sp>
      <p:sp>
        <p:nvSpPr>
          <p:cNvPr id="275" name="Sacar dinheiro no caixa eletrônico"/>
          <p:cNvSpPr txBox="1"/>
          <p:nvPr/>
        </p:nvSpPr>
        <p:spPr>
          <a:xfrm>
            <a:off x="1862518" y="4771511"/>
            <a:ext cx="354643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Sacar dinheiro no caixa eletrônico</a:t>
            </a:r>
          </a:p>
        </p:txBody>
      </p:sp>
      <p:sp>
        <p:nvSpPr>
          <p:cNvPr id="276" name="Comprar um camiseta/roupa em uma loja"/>
          <p:cNvSpPr txBox="1"/>
          <p:nvPr/>
        </p:nvSpPr>
        <p:spPr>
          <a:xfrm>
            <a:off x="1892739" y="5260205"/>
            <a:ext cx="4308026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Comprar um camiseta/roupa em uma loja</a:t>
            </a:r>
          </a:p>
        </p:txBody>
      </p:sp>
      <p:sp>
        <p:nvSpPr>
          <p:cNvPr id="277" name="Procurar/retirar um livro na biblioteca do campus"/>
          <p:cNvSpPr txBox="1"/>
          <p:nvPr/>
        </p:nvSpPr>
        <p:spPr>
          <a:xfrm>
            <a:off x="1913556" y="5786703"/>
            <a:ext cx="5032335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Procurar/retirar um livro na biblioteca do campus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80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3" name="Group"/>
          <p:cNvGrpSpPr/>
          <p:nvPr/>
        </p:nvGrpSpPr>
        <p:grpSpPr>
          <a:xfrm>
            <a:off x="777875" y="2141110"/>
            <a:ext cx="366713" cy="373791"/>
            <a:chOff x="0" y="0"/>
            <a:chExt cx="366712" cy="373790"/>
          </a:xfrm>
        </p:grpSpPr>
        <p:sp>
          <p:nvSpPr>
            <p:cNvPr id="2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84" name="Fazer um algoritmo para calcular e apresentar a média…"/>
          <p:cNvSpPr txBox="1"/>
          <p:nvPr/>
        </p:nvSpPr>
        <p:spPr>
          <a:xfrm>
            <a:off x="1273175" y="2145443"/>
            <a:ext cx="6681152" cy="95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Fazer um algoritmo para calcular e apresentar a média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final de um aluno, sabendo que a disciplina tem 4 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bimestres.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87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90" name="Group"/>
          <p:cNvGrpSpPr/>
          <p:nvPr/>
        </p:nvGrpSpPr>
        <p:grpSpPr>
          <a:xfrm>
            <a:off x="777875" y="2141110"/>
            <a:ext cx="366713" cy="373791"/>
            <a:chOff x="0" y="0"/>
            <a:chExt cx="366712" cy="373790"/>
          </a:xfrm>
        </p:grpSpPr>
        <p:sp>
          <p:nvSpPr>
            <p:cNvPr id="28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91" name="Fazer um algoritmo para verificar se um dado número…"/>
          <p:cNvSpPr txBox="1"/>
          <p:nvPr/>
        </p:nvSpPr>
        <p:spPr>
          <a:xfrm>
            <a:off x="1273175" y="2145443"/>
            <a:ext cx="6595575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Fazer um algoritmo para verificar se um dado número</a:t>
            </a:r>
          </a:p>
          <a:p>
            <a: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natural N é par.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</a:t>
            </a:r>
          </a:p>
        </p:txBody>
      </p:sp>
      <p:sp>
        <p:nvSpPr>
          <p:cNvPr id="294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5" name="https://www.google.com/doodles/celebrating-50-years-of-kids-coding?hl=pt-BR"/>
          <p:cNvSpPr txBox="1"/>
          <p:nvPr/>
        </p:nvSpPr>
        <p:spPr>
          <a:xfrm>
            <a:off x="536724" y="5262494"/>
            <a:ext cx="767170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https://www.google.com/doodles/celebrating-50-years-of-kids-coding?hl=pt-BR</a:t>
            </a:r>
            <a:r>
              <a:t> </a:t>
            </a:r>
          </a:p>
        </p:txBody>
      </p:sp>
      <p:pic>
        <p:nvPicPr>
          <p:cNvPr id="296" name="Screen Shot 2022-08-19 at 15.16.16.png" descr="Screen Shot 2022-08-19 at 15.16.16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96" y="1701849"/>
            <a:ext cx="7671704" cy="3376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Exercíci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Exercícios</a:t>
            </a:r>
          </a:p>
        </p:txBody>
      </p:sp>
      <p:sp>
        <p:nvSpPr>
          <p:cNvPr id="299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02" name="Group"/>
          <p:cNvGrpSpPr/>
          <p:nvPr/>
        </p:nvGrpSpPr>
        <p:grpSpPr>
          <a:xfrm>
            <a:off x="613118" y="1714270"/>
            <a:ext cx="366713" cy="373791"/>
            <a:chOff x="0" y="0"/>
            <a:chExt cx="366712" cy="373790"/>
          </a:xfrm>
        </p:grpSpPr>
        <p:sp>
          <p:nvSpPr>
            <p:cNvPr id="30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FF2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3" name="Lightbot"/>
          <p:cNvSpPr txBox="1"/>
          <p:nvPr/>
        </p:nvSpPr>
        <p:spPr>
          <a:xfrm>
            <a:off x="1108418" y="1718603"/>
            <a:ext cx="11182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Lightbot</a:t>
            </a:r>
          </a:p>
        </p:txBody>
      </p:sp>
      <p:pic>
        <p:nvPicPr>
          <p:cNvPr id="304" name="Screen Shot 2022-08-19 at 14.47.56.png" descr="Screen Shot 2022-08-19 at 14.47.56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78" y="2248168"/>
            <a:ext cx="7985844" cy="3949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07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8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09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10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11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12" name="Rounded Rectangle"/>
          <p:cNvSpPr/>
          <p:nvPr/>
        </p:nvSpPr>
        <p:spPr>
          <a:xfrm>
            <a:off x="685800" y="369531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315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3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31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19" name="Exercícios"/>
          <p:cNvSpPr txBox="1"/>
          <p:nvPr/>
        </p:nvSpPr>
        <p:spPr>
          <a:xfrm>
            <a:off x="1255712" y="324060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grpSp>
        <p:nvGrpSpPr>
          <p:cNvPr id="322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32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23" name="Referências"/>
          <p:cNvSpPr txBox="1"/>
          <p:nvPr/>
        </p:nvSpPr>
        <p:spPr>
          <a:xfrm>
            <a:off x="1258238" y="380733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24" name="Algoritmos"/>
          <p:cNvSpPr txBox="1"/>
          <p:nvPr/>
        </p:nvSpPr>
        <p:spPr>
          <a:xfrm>
            <a:off x="1273175" y="2678843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40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2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3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4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8" name="Referências"/>
          <p:cNvSpPr txBox="1"/>
          <p:nvPr/>
        </p:nvSpPr>
        <p:spPr>
          <a:xfrm>
            <a:off x="1258238" y="380733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2" name="Exercícios"/>
          <p:cNvSpPr txBox="1"/>
          <p:nvPr/>
        </p:nvSpPr>
        <p:spPr>
          <a:xfrm>
            <a:off x="1255712" y="324060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153" name="Algoritmos"/>
          <p:cNvSpPr txBox="1"/>
          <p:nvPr/>
        </p:nvSpPr>
        <p:spPr>
          <a:xfrm>
            <a:off x="1273175" y="2678843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7" name="[Souza et al, 2019]"/>
          <p:cNvSpPr txBox="1"/>
          <p:nvPr/>
        </p:nvSpPr>
        <p:spPr>
          <a:xfrm>
            <a:off x="1667832" y="5714336"/>
            <a:ext cx="18793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[Souza et al, 2019]</a:t>
            </a:r>
          </a:p>
        </p:txBody>
      </p:sp>
      <p:sp>
        <p:nvSpPr>
          <p:cNvPr id="328" name="[Griffiths &amp; Griffiths, 2013]"/>
          <p:cNvSpPr txBox="1"/>
          <p:nvPr/>
        </p:nvSpPr>
        <p:spPr>
          <a:xfrm>
            <a:off x="5149661" y="5714336"/>
            <a:ext cx="26059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[Griffiths &amp; Griffiths, 2013]</a:t>
            </a:r>
          </a:p>
        </p:txBody>
      </p:sp>
      <p:sp>
        <p:nvSpPr>
          <p:cNvPr id="329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pic>
        <p:nvPicPr>
          <p:cNvPr id="330" name="Screen Shot 2021-06-18 at 15.06.00.png" descr="Screen Shot 2021-06-18 at 15.0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704" y="1986661"/>
            <a:ext cx="2495819" cy="356249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Rectangle"/>
          <p:cNvSpPr/>
          <p:nvPr/>
        </p:nvSpPr>
        <p:spPr>
          <a:xfrm>
            <a:off x="1373777" y="1901567"/>
            <a:ext cx="2708925" cy="3732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32" name="Screen Shot 2022-08-11 at 21.58.07.png" descr="Screen Shot 2022-08-11 at 21.58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919" y="1986661"/>
            <a:ext cx="2544641" cy="3562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  <a:p>
            <a:pPr marL="0" indent="0" algn="ctr">
              <a:buClrTx/>
              <a:buSzTx/>
              <a:buNone/>
            </a:pPr>
            <a:r>
              <a:t>Prof. </a:t>
            </a:r>
            <a:r>
              <a:rPr b="1"/>
              <a:t>Adalberto</a:t>
            </a:r>
            <a:r>
              <a:t> Lazarini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adalbertoz@utfpr.edu.br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Materiais complementa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Materiais complementares</a:t>
            </a:r>
          </a:p>
        </p:txBody>
      </p:sp>
      <p:sp>
        <p:nvSpPr>
          <p:cNvPr id="337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8" name="https://www.google.com/doodles/celebrating-50-years-of-kids-coding?hl=pt-BR"/>
          <p:cNvSpPr txBox="1"/>
          <p:nvPr/>
        </p:nvSpPr>
        <p:spPr>
          <a:xfrm>
            <a:off x="426886" y="2274089"/>
            <a:ext cx="744229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600"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https://www.google.com/doodles/celebrating-50-years-of-kids-coding?hl=pt-BR</a:t>
            </a:r>
            <a:r>
              <a:t> </a:t>
            </a:r>
          </a:p>
        </p:txBody>
      </p:sp>
      <p:sp>
        <p:nvSpPr>
          <p:cNvPr id="339" name="https://blockly.games"/>
          <p:cNvSpPr txBox="1"/>
          <p:nvPr/>
        </p:nvSpPr>
        <p:spPr>
          <a:xfrm>
            <a:off x="354488" y="3562786"/>
            <a:ext cx="314575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 </a:t>
            </a: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https://blockly.games</a:t>
            </a:r>
            <a:r>
              <a:t> </a:t>
            </a:r>
          </a:p>
        </p:txBody>
      </p:sp>
      <p:sp>
        <p:nvSpPr>
          <p:cNvPr id="340" name="https://lightbot.com/hour-of-code.html"/>
          <p:cNvSpPr txBox="1"/>
          <p:nvPr/>
        </p:nvSpPr>
        <p:spPr>
          <a:xfrm>
            <a:off x="423769" y="4549002"/>
            <a:ext cx="523208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rPr sz="2600" u="sng">
                <a:uFill>
                  <a:solidFill>
                    <a:srgbClr val="FF7915"/>
                  </a:solidFill>
                </a:uFill>
                <a:hlinkClick r:id="rId4" invalidUrl="" action="" tgtFrame="" tooltip="" history="1" highlightClick="0" endSnd="0"/>
              </a:rPr>
              <a:t>https://lightbot.com/hour-of-code.html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59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0" name="1."/>
          <p:cNvSpPr txBox="1"/>
          <p:nvPr/>
        </p:nvSpPr>
        <p:spPr>
          <a:xfrm>
            <a:off x="1373187" y="31271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1" name="1."/>
          <p:cNvSpPr txBox="1"/>
          <p:nvPr/>
        </p:nvSpPr>
        <p:spPr>
          <a:xfrm>
            <a:off x="1235075" y="30653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2" name="1."/>
          <p:cNvSpPr txBox="1"/>
          <p:nvPr/>
        </p:nvSpPr>
        <p:spPr>
          <a:xfrm>
            <a:off x="1373187" y="3139889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3" name="1."/>
          <p:cNvSpPr txBox="1"/>
          <p:nvPr/>
        </p:nvSpPr>
        <p:spPr>
          <a:xfrm>
            <a:off x="1235075" y="3078003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781050" y="3807555"/>
            <a:ext cx="366713" cy="373792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781050" y="3240908"/>
            <a:ext cx="366713" cy="373792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0" name="Rounded Rectangle"/>
          <p:cNvSpPr/>
          <p:nvPr/>
        </p:nvSpPr>
        <p:spPr>
          <a:xfrm>
            <a:off x="685800" y="2565016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73" name="Group"/>
          <p:cNvGrpSpPr/>
          <p:nvPr/>
        </p:nvGrpSpPr>
        <p:grpSpPr>
          <a:xfrm>
            <a:off x="777875" y="2674510"/>
            <a:ext cx="366713" cy="373791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74" name="Referências"/>
          <p:cNvSpPr txBox="1"/>
          <p:nvPr/>
        </p:nvSpPr>
        <p:spPr>
          <a:xfrm>
            <a:off x="1258238" y="3807331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75" name="Exercícios"/>
          <p:cNvSpPr txBox="1"/>
          <p:nvPr/>
        </p:nvSpPr>
        <p:spPr>
          <a:xfrm>
            <a:off x="1255712" y="3240607"/>
            <a:ext cx="1373569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Exercícios</a:t>
            </a:r>
          </a:p>
        </p:txBody>
      </p:sp>
      <p:sp>
        <p:nvSpPr>
          <p:cNvPr id="176" name="Algoritmos"/>
          <p:cNvSpPr txBox="1"/>
          <p:nvPr/>
        </p:nvSpPr>
        <p:spPr>
          <a:xfrm>
            <a:off x="1273175" y="2678843"/>
            <a:ext cx="144327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lgoritm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</a:t>
            </a:r>
          </a:p>
        </p:txBody>
      </p:sp>
      <p:sp>
        <p:nvSpPr>
          <p:cNvPr id="179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…  são conjuntos de passos finitos e organizados que, quando executados, resolvem um determinado problema."/>
          <p:cNvSpPr txBox="1"/>
          <p:nvPr/>
        </p:nvSpPr>
        <p:spPr>
          <a:xfrm>
            <a:off x="3057995" y="3155184"/>
            <a:ext cx="4906429" cy="10439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… </a:t>
            </a:r>
            <a:r>
              <a:rPr b="0"/>
              <a:t> são conjuntos de passos </a:t>
            </a:r>
            <a:r>
              <a:t>finitos</a:t>
            </a:r>
            <a:r>
              <a:rPr b="0"/>
              <a:t> e </a:t>
            </a:r>
            <a:r>
              <a:t>organizados</a:t>
            </a:r>
            <a:r>
              <a:rPr b="0"/>
              <a:t> que, quando executados, </a:t>
            </a:r>
            <a:r>
              <a:t>resolvem um determinado problema</a:t>
            </a:r>
            <a:r>
              <a:rPr b="0"/>
              <a:t>.</a:t>
            </a:r>
          </a:p>
        </p:txBody>
      </p:sp>
      <p:pic>
        <p:nvPicPr>
          <p:cNvPr id="181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169" y="2994729"/>
            <a:ext cx="1364851" cy="136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lgoritm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Algoritmo</a:t>
            </a:r>
          </a:p>
        </p:txBody>
      </p:sp>
      <p:sp>
        <p:nvSpPr>
          <p:cNvPr id="184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5" name="…  são conjuntos de passos finitos e organizados que, quando executados, resolvem um determinado problema."/>
          <p:cNvSpPr txBox="1"/>
          <p:nvPr/>
        </p:nvSpPr>
        <p:spPr>
          <a:xfrm>
            <a:off x="3057995" y="3155184"/>
            <a:ext cx="4906429" cy="1043941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/>
            </a:pPr>
            <a:r>
              <a:t>… </a:t>
            </a:r>
            <a:r>
              <a:rPr b="0"/>
              <a:t> são conjuntos de passos </a:t>
            </a:r>
            <a:r>
              <a:t>finitos</a:t>
            </a:r>
            <a:r>
              <a:rPr b="0"/>
              <a:t> e </a:t>
            </a:r>
            <a:r>
              <a:t>organizados</a:t>
            </a:r>
            <a:r>
              <a:rPr b="0"/>
              <a:t> que, quando executados, </a:t>
            </a:r>
            <a:r>
              <a:t>resolvem um determinado problema</a:t>
            </a:r>
            <a:r>
              <a:rPr b="0"/>
              <a:t>.</a:t>
            </a:r>
          </a:p>
        </p:txBody>
      </p:sp>
      <p:pic>
        <p:nvPicPr>
          <p:cNvPr id="186" name="algo2.png" descr="algo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169" y="2994729"/>
            <a:ext cx="1364851" cy="136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present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Representações</a:t>
            </a:r>
          </a:p>
        </p:txBody>
      </p:sp>
      <p:sp>
        <p:nvSpPr>
          <p:cNvPr id="189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Os três tipos mais utilizados de representação de algoritmos são:"/>
          <p:cNvSpPr txBox="1"/>
          <p:nvPr/>
        </p:nvSpPr>
        <p:spPr>
          <a:xfrm>
            <a:off x="547187" y="1804588"/>
            <a:ext cx="804962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Os três tipos mais utilizados de representação de algoritmos são: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present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Representações</a:t>
            </a:r>
          </a:p>
        </p:txBody>
      </p:sp>
      <p:sp>
        <p:nvSpPr>
          <p:cNvPr id="193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4" name="Os três tipos mais utilizados de representação de algoritmos são:"/>
          <p:cNvSpPr txBox="1"/>
          <p:nvPr/>
        </p:nvSpPr>
        <p:spPr>
          <a:xfrm>
            <a:off x="547187" y="1804588"/>
            <a:ext cx="804962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Os três tipos mais utilizados de representação de algoritmos são:</a:t>
            </a:r>
          </a:p>
        </p:txBody>
      </p:sp>
      <p:sp>
        <p:nvSpPr>
          <p:cNvPr id="195" name="Narrativa"/>
          <p:cNvSpPr txBox="1"/>
          <p:nvPr/>
        </p:nvSpPr>
        <p:spPr>
          <a:xfrm>
            <a:off x="1021508" y="6060805"/>
            <a:ext cx="983763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Narrativa</a:t>
            </a:r>
          </a:p>
        </p:txBody>
      </p:sp>
      <p:sp>
        <p:nvSpPr>
          <p:cNvPr id="196" name="Fluxograma"/>
          <p:cNvSpPr txBox="1"/>
          <p:nvPr/>
        </p:nvSpPr>
        <p:spPr>
          <a:xfrm>
            <a:off x="3944784" y="6060805"/>
            <a:ext cx="1254432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Fluxograma</a:t>
            </a:r>
          </a:p>
        </p:txBody>
      </p:sp>
      <p:sp>
        <p:nvSpPr>
          <p:cNvPr id="197" name="Pseucodcódigo…"/>
          <p:cNvSpPr txBox="1"/>
          <p:nvPr/>
        </p:nvSpPr>
        <p:spPr>
          <a:xfrm>
            <a:off x="6754773" y="5946505"/>
            <a:ext cx="1615588" cy="54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/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Pseucodcódigo</a:t>
            </a:r>
          </a:p>
          <a:p>
            <a: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(Portugol)</a:t>
            </a:r>
          </a:p>
        </p:txBody>
      </p:sp>
      <p:pic>
        <p:nvPicPr>
          <p:cNvPr id="198" name="Screen Shot 2022-08-19 at 14.57.28.png" descr="Screen Shot 2022-08-19 at 14.57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" y="2428805"/>
            <a:ext cx="8553450" cy="3586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escrição Narrativ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Descrição Narrativa</a:t>
            </a:r>
          </a:p>
        </p:txBody>
      </p:sp>
      <p:sp>
        <p:nvSpPr>
          <p:cNvPr id="201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2" name="A descrição narrativa consiste em analisar o enunciado do problema e escrever, utilizando uma linguagem natural (por exemplo, a língua portuguesa), os passos que devem ser seguidos para a resolução do problema"/>
          <p:cNvSpPr txBox="1"/>
          <p:nvPr>
            <p:ph type="body" sz="half" idx="1"/>
          </p:nvPr>
        </p:nvSpPr>
        <p:spPr>
          <a:xfrm>
            <a:off x="457200" y="1600200"/>
            <a:ext cx="8229600" cy="2071002"/>
          </a:xfrm>
          <a:prstGeom prst="rect">
            <a:avLst/>
          </a:prstGeom>
        </p:spPr>
        <p:txBody>
          <a:bodyPr/>
          <a:lstStyle/>
          <a:p>
            <a:pPr marL="264072" marR="457200" indent="-264072" algn="just" defTabSz="450215">
              <a:lnSpc>
                <a:spcPct val="90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64072" marR="457200" indent="-264072" algn="just" defTabSz="450215">
              <a:lnSpc>
                <a:spcPct val="90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 descrição narrativa consiste em analisar o enunciado do problema e escrever, utilizando uma linguagem natural (por exemplo, a língua portuguesa), os passos que devem ser seguidos para a resolução do 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escrição Narrativ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Descrição Narrativa</a:t>
            </a:r>
          </a:p>
        </p:txBody>
      </p:sp>
      <p:sp>
        <p:nvSpPr>
          <p:cNvPr id="205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6" name="Vantagem"/>
          <p:cNvSpPr txBox="1"/>
          <p:nvPr/>
        </p:nvSpPr>
        <p:spPr>
          <a:xfrm>
            <a:off x="1705591" y="3836951"/>
            <a:ext cx="130262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Vantagem</a:t>
            </a:r>
          </a:p>
        </p:txBody>
      </p:sp>
      <p:sp>
        <p:nvSpPr>
          <p:cNvPr id="207" name="Desvantagem"/>
          <p:cNvSpPr txBox="1"/>
          <p:nvPr/>
        </p:nvSpPr>
        <p:spPr>
          <a:xfrm>
            <a:off x="5715865" y="3836951"/>
            <a:ext cx="175444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Desvantagem</a:t>
            </a:r>
          </a:p>
        </p:txBody>
      </p:sp>
      <p:sp>
        <p:nvSpPr>
          <p:cNvPr id="208" name="Não é necessário aprender nenhum conceito novo, pois a língua natural (português) já é conhecida."/>
          <p:cNvSpPr/>
          <p:nvPr/>
        </p:nvSpPr>
        <p:spPr>
          <a:xfrm>
            <a:off x="371203" y="4345459"/>
            <a:ext cx="3971404" cy="1562308"/>
          </a:xfrm>
          <a:prstGeom prst="rect">
            <a:avLst/>
          </a:prstGeom>
          <a:solidFill>
            <a:srgbClr val="008F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Não é necessário aprender nenhum conceito novo, pois a língua natural (português) já é conhecida. </a:t>
            </a:r>
          </a:p>
        </p:txBody>
      </p:sp>
      <p:sp>
        <p:nvSpPr>
          <p:cNvPr id="209" name="A língua natural abre espaço para diferentes interpretações e ambiguidades, o que dificultará a transição deste algoritmo para programa"/>
          <p:cNvSpPr/>
          <p:nvPr/>
        </p:nvSpPr>
        <p:spPr>
          <a:xfrm>
            <a:off x="4661121" y="4386016"/>
            <a:ext cx="4112902" cy="1562308"/>
          </a:xfrm>
          <a:prstGeom prst="rect">
            <a:avLst/>
          </a:prstGeom>
          <a:solidFill>
            <a:srgbClr val="FF2600">
              <a:alpha val="59546"/>
            </a:srgb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/>
            </a:lvl1pPr>
          </a:lstStyle>
          <a:p>
            <a:pPr/>
            <a:r>
              <a:t>A língua natural abre espaço para diferentes interpretações e ambiguidades, o que dificultará a transição deste algoritmo para programa</a:t>
            </a:r>
          </a:p>
        </p:txBody>
      </p:sp>
      <p:sp>
        <p:nvSpPr>
          <p:cNvPr id="210" name="A descrição narrativa consiste em analisar o enunciado do problema e escrever, utilizando uma linguagem natural (por exemplo, a língua portuguesa), os passos que devem ser seguidos para a resolução do problema"/>
          <p:cNvSpPr txBox="1"/>
          <p:nvPr>
            <p:ph type="body" sz="half" idx="1"/>
          </p:nvPr>
        </p:nvSpPr>
        <p:spPr>
          <a:xfrm>
            <a:off x="457200" y="1600200"/>
            <a:ext cx="8229600" cy="2071002"/>
          </a:xfrm>
          <a:prstGeom prst="rect">
            <a:avLst/>
          </a:prstGeom>
        </p:spPr>
        <p:txBody>
          <a:bodyPr/>
          <a:lstStyle/>
          <a:p>
            <a:pPr marL="264072" marR="457200" indent="-264072" algn="just" defTabSz="450215">
              <a:lnSpc>
                <a:spcPct val="90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64072" marR="457200" indent="-264072" algn="just" defTabSz="450215">
              <a:lnSpc>
                <a:spcPct val="90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A descrição narrativa consiste em analisar o enunciado do problema e escrever, utilizando uma linguagem natural (por exemplo, a língua portuguesa), os passos que devem ser seguidos para a resolução do 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