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3 - Fluxogramas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03 - Fluxogramas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230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  <p:sp>
        <p:nvSpPr>
          <p:cNvPr id="232" name="Narrativa"/>
          <p:cNvSpPr txBox="1"/>
          <p:nvPr/>
        </p:nvSpPr>
        <p:spPr>
          <a:xfrm>
            <a:off x="1021508" y="6060805"/>
            <a:ext cx="983763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Narrativa</a:t>
            </a:r>
          </a:p>
        </p:txBody>
      </p:sp>
      <p:sp>
        <p:nvSpPr>
          <p:cNvPr id="233" name="Fluxograma"/>
          <p:cNvSpPr txBox="1"/>
          <p:nvPr/>
        </p:nvSpPr>
        <p:spPr>
          <a:xfrm>
            <a:off x="3944784" y="6060805"/>
            <a:ext cx="125443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sp>
        <p:nvSpPr>
          <p:cNvPr id="234" name="Pseucodcódigo…"/>
          <p:cNvSpPr txBox="1"/>
          <p:nvPr/>
        </p:nvSpPr>
        <p:spPr>
          <a:xfrm>
            <a:off x="6754773" y="5946505"/>
            <a:ext cx="1615588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Pseucodcódigo</a:t>
            </a:r>
          </a:p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(Portugol)</a:t>
            </a:r>
          </a:p>
        </p:txBody>
      </p:sp>
      <p:pic>
        <p:nvPicPr>
          <p:cNvPr id="235" name="Screen Shot 2022-08-19 at 14.57.28.png" descr="Screen Shot 2022-08-19 at 14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" y="2428805"/>
            <a:ext cx="8553450" cy="3586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238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  <p:sp>
        <p:nvSpPr>
          <p:cNvPr id="240" name="Narrativa"/>
          <p:cNvSpPr txBox="1"/>
          <p:nvPr/>
        </p:nvSpPr>
        <p:spPr>
          <a:xfrm>
            <a:off x="1021508" y="6060805"/>
            <a:ext cx="983763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Narrativa</a:t>
            </a:r>
          </a:p>
        </p:txBody>
      </p:sp>
      <p:sp>
        <p:nvSpPr>
          <p:cNvPr id="241" name="Fluxograma"/>
          <p:cNvSpPr txBox="1"/>
          <p:nvPr/>
        </p:nvSpPr>
        <p:spPr>
          <a:xfrm>
            <a:off x="3944784" y="6060805"/>
            <a:ext cx="125443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sp>
        <p:nvSpPr>
          <p:cNvPr id="242" name="Pseucodcódigo…"/>
          <p:cNvSpPr txBox="1"/>
          <p:nvPr/>
        </p:nvSpPr>
        <p:spPr>
          <a:xfrm>
            <a:off x="6754773" y="5946505"/>
            <a:ext cx="1615588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Pseucodcódigo</a:t>
            </a:r>
          </a:p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(Portugol)</a:t>
            </a:r>
          </a:p>
        </p:txBody>
      </p:sp>
      <p:pic>
        <p:nvPicPr>
          <p:cNvPr id="243" name="Screen Shot 2022-08-19 at 14.57.28.png" descr="Screen Shot 2022-08-19 at 14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" y="2428805"/>
            <a:ext cx="8553450" cy="358693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="/>
          <p:cNvSpPr txBox="1"/>
          <p:nvPr/>
        </p:nvSpPr>
        <p:spPr>
          <a:xfrm>
            <a:off x="2869326" y="3865413"/>
            <a:ext cx="485327" cy="7137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/>
            </a:lvl1pPr>
          </a:lstStyle>
          <a:p>
            <a:pPr/>
            <a:r>
              <a:t>=</a:t>
            </a:r>
          </a:p>
        </p:txBody>
      </p:sp>
      <p:sp>
        <p:nvSpPr>
          <p:cNvPr id="245" name="="/>
          <p:cNvSpPr txBox="1"/>
          <p:nvPr/>
        </p:nvSpPr>
        <p:spPr>
          <a:xfrm>
            <a:off x="5790628" y="3865413"/>
            <a:ext cx="485327" cy="7137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4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Rounded Rectangle"/>
          <p:cNvSpPr/>
          <p:nvPr/>
        </p:nvSpPr>
        <p:spPr>
          <a:xfrm>
            <a:off x="685800" y="3154362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0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2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2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57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2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61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2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5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2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69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2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3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276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77" name="cafeteria.png" descr="cafeter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757" y="1754397"/>
            <a:ext cx="6914486" cy="4491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280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1" name="cafeteria.png" descr="cafeteria.png"/>
          <p:cNvPicPr>
            <a:picLocks noChangeAspect="1"/>
          </p:cNvPicPr>
          <p:nvPr/>
        </p:nvPicPr>
        <p:blipFill>
          <a:blip r:embed="rId2">
            <a:alphaModFix amt="40069"/>
            <a:extLst/>
          </a:blip>
          <a:stretch>
            <a:fillRect/>
          </a:stretch>
        </p:blipFill>
        <p:spPr>
          <a:xfrm>
            <a:off x="1114757" y="1754397"/>
            <a:ext cx="6914486" cy="4491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cafe.jpeg" descr="caf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961" y="3251248"/>
            <a:ext cx="1250340" cy="1250339"/>
          </a:xfrm>
          <a:prstGeom prst="rect">
            <a:avLst/>
          </a:prstGeom>
          <a:ln w="19050">
            <a:solidFill>
              <a:srgbClr val="000000"/>
            </a:solidFill>
            <a:bevel/>
          </a:ln>
        </p:spPr>
      </p:pic>
      <p:sp>
        <p:nvSpPr>
          <p:cNvPr id="283" name="Café :)"/>
          <p:cNvSpPr txBox="1"/>
          <p:nvPr/>
        </p:nvSpPr>
        <p:spPr>
          <a:xfrm>
            <a:off x="3732967" y="4552738"/>
            <a:ext cx="1418327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Café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286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Início"/>
          <p:cNvSpPr/>
          <p:nvPr/>
        </p:nvSpPr>
        <p:spPr>
          <a:xfrm>
            <a:off x="4125977" y="1833199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288" name="Fim"/>
          <p:cNvSpPr/>
          <p:nvPr/>
        </p:nvSpPr>
        <p:spPr>
          <a:xfrm>
            <a:off x="4138677" y="58230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289" name="Acordar"/>
          <p:cNvSpPr/>
          <p:nvPr/>
        </p:nvSpPr>
        <p:spPr>
          <a:xfrm>
            <a:off x="3937000" y="2711554"/>
            <a:ext cx="1270000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Acordar</a:t>
            </a:r>
          </a:p>
        </p:txBody>
      </p:sp>
      <p:sp>
        <p:nvSpPr>
          <p:cNvPr id="290" name="Tenho sono?"/>
          <p:cNvSpPr/>
          <p:nvPr/>
        </p:nvSpPr>
        <p:spPr>
          <a:xfrm>
            <a:off x="3694647" y="3481040"/>
            <a:ext cx="1754706" cy="87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Tenho sono?</a:t>
            </a:r>
          </a:p>
        </p:txBody>
      </p:sp>
      <p:sp>
        <p:nvSpPr>
          <p:cNvPr id="291" name="Tomar café"/>
          <p:cNvSpPr/>
          <p:nvPr/>
        </p:nvSpPr>
        <p:spPr>
          <a:xfrm>
            <a:off x="5452225" y="458422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292" name="Tomar café"/>
          <p:cNvSpPr/>
          <p:nvPr/>
        </p:nvSpPr>
        <p:spPr>
          <a:xfrm>
            <a:off x="2445327" y="460478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293" name="Line"/>
          <p:cNvSpPr/>
          <p:nvPr/>
        </p:nvSpPr>
        <p:spPr>
          <a:xfrm>
            <a:off x="4571999" y="2273416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4572000" y="3259835"/>
            <a:ext cx="0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5" name="Line"/>
          <p:cNvSpPr/>
          <p:nvPr/>
        </p:nvSpPr>
        <p:spPr>
          <a:xfrm>
            <a:off x="3080327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6087225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Line"/>
          <p:cNvSpPr/>
          <p:nvPr/>
        </p:nvSpPr>
        <p:spPr>
          <a:xfrm flipH="1" flipV="1">
            <a:off x="3077279" y="5375274"/>
            <a:ext cx="301484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4571999" y="5375274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9" name="Line"/>
          <p:cNvSpPr/>
          <p:nvPr/>
        </p:nvSpPr>
        <p:spPr>
          <a:xfrm>
            <a:off x="3080327" y="39270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0" name="Line"/>
          <p:cNvSpPr/>
          <p:nvPr/>
        </p:nvSpPr>
        <p:spPr>
          <a:xfrm>
            <a:off x="6087225" y="39186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1" name="Line"/>
          <p:cNvSpPr/>
          <p:nvPr/>
        </p:nvSpPr>
        <p:spPr>
          <a:xfrm flipH="1">
            <a:off x="3077279" y="3918756"/>
            <a:ext cx="62691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2" name="Line"/>
          <p:cNvSpPr/>
          <p:nvPr/>
        </p:nvSpPr>
        <p:spPr>
          <a:xfrm flipH="1">
            <a:off x="5461318" y="3918756"/>
            <a:ext cx="62691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3" name="SIM"/>
          <p:cNvSpPr txBox="1"/>
          <p:nvPr/>
        </p:nvSpPr>
        <p:spPr>
          <a:xfrm>
            <a:off x="5552371" y="3555265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304" name="NÃO"/>
          <p:cNvSpPr txBox="1"/>
          <p:nvPr/>
        </p:nvSpPr>
        <p:spPr>
          <a:xfrm>
            <a:off x="3105265" y="3555265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307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8" name="Acordar"/>
          <p:cNvSpPr/>
          <p:nvPr/>
        </p:nvSpPr>
        <p:spPr>
          <a:xfrm>
            <a:off x="3937000" y="2711554"/>
            <a:ext cx="1270000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Acordar</a:t>
            </a:r>
          </a:p>
        </p:txBody>
      </p:sp>
      <p:sp>
        <p:nvSpPr>
          <p:cNvPr id="309" name="Tenho sono?"/>
          <p:cNvSpPr/>
          <p:nvPr/>
        </p:nvSpPr>
        <p:spPr>
          <a:xfrm>
            <a:off x="3694647" y="3481040"/>
            <a:ext cx="1754706" cy="87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Tenho sono?</a:t>
            </a:r>
          </a:p>
        </p:txBody>
      </p:sp>
      <p:sp>
        <p:nvSpPr>
          <p:cNvPr id="310" name="Tomar café"/>
          <p:cNvSpPr/>
          <p:nvPr/>
        </p:nvSpPr>
        <p:spPr>
          <a:xfrm>
            <a:off x="5452225" y="458422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311" name="Tomar café"/>
          <p:cNvSpPr/>
          <p:nvPr/>
        </p:nvSpPr>
        <p:spPr>
          <a:xfrm>
            <a:off x="2445327" y="460478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312" name="Line"/>
          <p:cNvSpPr/>
          <p:nvPr/>
        </p:nvSpPr>
        <p:spPr>
          <a:xfrm>
            <a:off x="4571999" y="2273416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572000" y="3259835"/>
            <a:ext cx="0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Line"/>
          <p:cNvSpPr/>
          <p:nvPr/>
        </p:nvSpPr>
        <p:spPr>
          <a:xfrm>
            <a:off x="3080327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5" name="Line"/>
          <p:cNvSpPr/>
          <p:nvPr/>
        </p:nvSpPr>
        <p:spPr>
          <a:xfrm>
            <a:off x="6087225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Line"/>
          <p:cNvSpPr/>
          <p:nvPr/>
        </p:nvSpPr>
        <p:spPr>
          <a:xfrm flipH="1" flipV="1">
            <a:off x="3077279" y="5375274"/>
            <a:ext cx="301484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Line"/>
          <p:cNvSpPr/>
          <p:nvPr/>
        </p:nvSpPr>
        <p:spPr>
          <a:xfrm>
            <a:off x="4571999" y="5375274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3080327" y="39270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6087225" y="39186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Line"/>
          <p:cNvSpPr/>
          <p:nvPr/>
        </p:nvSpPr>
        <p:spPr>
          <a:xfrm flipH="1">
            <a:off x="3077279" y="3918756"/>
            <a:ext cx="62691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1" name="Line"/>
          <p:cNvSpPr/>
          <p:nvPr/>
        </p:nvSpPr>
        <p:spPr>
          <a:xfrm flipH="1">
            <a:off x="5461318" y="3918756"/>
            <a:ext cx="62691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2" name="Rounded Rectangle"/>
          <p:cNvSpPr/>
          <p:nvPr/>
        </p:nvSpPr>
        <p:spPr>
          <a:xfrm>
            <a:off x="685800" y="178157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Início"/>
          <p:cNvSpPr/>
          <p:nvPr/>
        </p:nvSpPr>
        <p:spPr>
          <a:xfrm>
            <a:off x="4125977" y="1833199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324" name="Rounded Rectangle"/>
          <p:cNvSpPr/>
          <p:nvPr/>
        </p:nvSpPr>
        <p:spPr>
          <a:xfrm>
            <a:off x="685800" y="576634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im"/>
          <p:cNvSpPr/>
          <p:nvPr/>
        </p:nvSpPr>
        <p:spPr>
          <a:xfrm>
            <a:off x="4138677" y="58230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326" name="SIM"/>
          <p:cNvSpPr txBox="1"/>
          <p:nvPr/>
        </p:nvSpPr>
        <p:spPr>
          <a:xfrm>
            <a:off x="5552371" y="3555265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327" name="NÃO"/>
          <p:cNvSpPr txBox="1"/>
          <p:nvPr/>
        </p:nvSpPr>
        <p:spPr>
          <a:xfrm>
            <a:off x="3105265" y="3555265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330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Tenho sono?"/>
          <p:cNvSpPr/>
          <p:nvPr/>
        </p:nvSpPr>
        <p:spPr>
          <a:xfrm>
            <a:off x="3694647" y="3481040"/>
            <a:ext cx="1754706" cy="87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Tenho sono?</a:t>
            </a:r>
          </a:p>
        </p:txBody>
      </p:sp>
      <p:sp>
        <p:nvSpPr>
          <p:cNvPr id="332" name="Line"/>
          <p:cNvSpPr/>
          <p:nvPr/>
        </p:nvSpPr>
        <p:spPr>
          <a:xfrm>
            <a:off x="4571999" y="2273416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4572000" y="3259835"/>
            <a:ext cx="0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3080327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6087225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6" name="Line"/>
          <p:cNvSpPr/>
          <p:nvPr/>
        </p:nvSpPr>
        <p:spPr>
          <a:xfrm flipH="1" flipV="1">
            <a:off x="3077279" y="5375274"/>
            <a:ext cx="301484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4571999" y="5375274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8" name="Line"/>
          <p:cNvSpPr/>
          <p:nvPr/>
        </p:nvSpPr>
        <p:spPr>
          <a:xfrm>
            <a:off x="3080327" y="39270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6087225" y="39186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0" name="Line"/>
          <p:cNvSpPr/>
          <p:nvPr/>
        </p:nvSpPr>
        <p:spPr>
          <a:xfrm flipH="1">
            <a:off x="3077279" y="3918756"/>
            <a:ext cx="62691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1" name="Line"/>
          <p:cNvSpPr/>
          <p:nvPr/>
        </p:nvSpPr>
        <p:spPr>
          <a:xfrm flipH="1">
            <a:off x="5461318" y="3918756"/>
            <a:ext cx="62691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2" name="Rounded Rectangle"/>
          <p:cNvSpPr/>
          <p:nvPr/>
        </p:nvSpPr>
        <p:spPr>
          <a:xfrm>
            <a:off x="698499" y="2605994"/>
            <a:ext cx="7772401" cy="732293"/>
          </a:xfrm>
          <a:prstGeom prst="roundRect">
            <a:avLst>
              <a:gd name="adj" fmla="val 215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Início"/>
          <p:cNvSpPr/>
          <p:nvPr/>
        </p:nvSpPr>
        <p:spPr>
          <a:xfrm>
            <a:off x="4125977" y="1833199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344" name="Rounded Rectangle"/>
          <p:cNvSpPr/>
          <p:nvPr/>
        </p:nvSpPr>
        <p:spPr>
          <a:xfrm>
            <a:off x="685800" y="4499227"/>
            <a:ext cx="7772400" cy="732292"/>
          </a:xfrm>
          <a:prstGeom prst="roundRect">
            <a:avLst>
              <a:gd name="adj" fmla="val 215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Fim"/>
          <p:cNvSpPr/>
          <p:nvPr/>
        </p:nvSpPr>
        <p:spPr>
          <a:xfrm>
            <a:off x="4138677" y="58230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346" name="Acordar"/>
          <p:cNvSpPr/>
          <p:nvPr/>
        </p:nvSpPr>
        <p:spPr>
          <a:xfrm>
            <a:off x="3937000" y="2711554"/>
            <a:ext cx="1270000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Acordar</a:t>
            </a:r>
          </a:p>
        </p:txBody>
      </p:sp>
      <p:sp>
        <p:nvSpPr>
          <p:cNvPr id="347" name="Tomar café"/>
          <p:cNvSpPr/>
          <p:nvPr/>
        </p:nvSpPr>
        <p:spPr>
          <a:xfrm>
            <a:off x="2445327" y="460478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348" name="Tomar café"/>
          <p:cNvSpPr/>
          <p:nvPr/>
        </p:nvSpPr>
        <p:spPr>
          <a:xfrm>
            <a:off x="5452225" y="458422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349" name="SIM"/>
          <p:cNvSpPr txBox="1"/>
          <p:nvPr/>
        </p:nvSpPr>
        <p:spPr>
          <a:xfrm>
            <a:off x="5552371" y="3555265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350" name="NÃO"/>
          <p:cNvSpPr txBox="1"/>
          <p:nvPr/>
        </p:nvSpPr>
        <p:spPr>
          <a:xfrm>
            <a:off x="3105265" y="3555265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353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4" name="Line"/>
          <p:cNvSpPr/>
          <p:nvPr/>
        </p:nvSpPr>
        <p:spPr>
          <a:xfrm>
            <a:off x="4571999" y="2273416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5" name="Line"/>
          <p:cNvSpPr/>
          <p:nvPr/>
        </p:nvSpPr>
        <p:spPr>
          <a:xfrm>
            <a:off x="3080327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6087225" y="51127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7" name="Line"/>
          <p:cNvSpPr/>
          <p:nvPr/>
        </p:nvSpPr>
        <p:spPr>
          <a:xfrm flipH="1" flipV="1">
            <a:off x="3077279" y="5375274"/>
            <a:ext cx="301484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4571999" y="5375274"/>
            <a:ext cx="1" cy="44333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9" name="Início"/>
          <p:cNvSpPr/>
          <p:nvPr/>
        </p:nvSpPr>
        <p:spPr>
          <a:xfrm>
            <a:off x="4125977" y="1833199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685800" y="3394760"/>
            <a:ext cx="7772400" cy="1030742"/>
          </a:xfrm>
          <a:prstGeom prst="roundRect">
            <a:avLst>
              <a:gd name="adj" fmla="val 153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Fim"/>
          <p:cNvSpPr/>
          <p:nvPr/>
        </p:nvSpPr>
        <p:spPr>
          <a:xfrm>
            <a:off x="4138677" y="58230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362" name="Acordar"/>
          <p:cNvSpPr/>
          <p:nvPr/>
        </p:nvSpPr>
        <p:spPr>
          <a:xfrm>
            <a:off x="3937000" y="2711554"/>
            <a:ext cx="1270000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Acordar</a:t>
            </a:r>
          </a:p>
        </p:txBody>
      </p:sp>
      <p:sp>
        <p:nvSpPr>
          <p:cNvPr id="363" name="Tomar café"/>
          <p:cNvSpPr/>
          <p:nvPr/>
        </p:nvSpPr>
        <p:spPr>
          <a:xfrm>
            <a:off x="2445327" y="460478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364" name="Tomar café"/>
          <p:cNvSpPr/>
          <p:nvPr/>
        </p:nvSpPr>
        <p:spPr>
          <a:xfrm>
            <a:off x="5452225" y="4584226"/>
            <a:ext cx="1270001" cy="52117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Tomar café</a:t>
            </a:r>
          </a:p>
        </p:txBody>
      </p:sp>
      <p:sp>
        <p:nvSpPr>
          <p:cNvPr id="365" name="Line"/>
          <p:cNvSpPr/>
          <p:nvPr/>
        </p:nvSpPr>
        <p:spPr>
          <a:xfrm>
            <a:off x="4572000" y="3259835"/>
            <a:ext cx="0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6" name="Line"/>
          <p:cNvSpPr/>
          <p:nvPr/>
        </p:nvSpPr>
        <p:spPr>
          <a:xfrm>
            <a:off x="3080327" y="39270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7" name="Line"/>
          <p:cNvSpPr/>
          <p:nvPr/>
        </p:nvSpPr>
        <p:spPr>
          <a:xfrm>
            <a:off x="6087225" y="3918608"/>
            <a:ext cx="1" cy="6501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8" name="Line"/>
          <p:cNvSpPr/>
          <p:nvPr/>
        </p:nvSpPr>
        <p:spPr>
          <a:xfrm flipH="1">
            <a:off x="3077279" y="3918756"/>
            <a:ext cx="62691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9" name="Line"/>
          <p:cNvSpPr/>
          <p:nvPr/>
        </p:nvSpPr>
        <p:spPr>
          <a:xfrm flipH="1">
            <a:off x="5461318" y="3918756"/>
            <a:ext cx="62691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0" name="Tenho sono?"/>
          <p:cNvSpPr/>
          <p:nvPr/>
        </p:nvSpPr>
        <p:spPr>
          <a:xfrm>
            <a:off x="3694647" y="3481040"/>
            <a:ext cx="1754706" cy="87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Tenho sono?</a:t>
            </a:r>
          </a:p>
        </p:txBody>
      </p:sp>
      <p:sp>
        <p:nvSpPr>
          <p:cNvPr id="371" name="SIM"/>
          <p:cNvSpPr txBox="1"/>
          <p:nvPr/>
        </p:nvSpPr>
        <p:spPr>
          <a:xfrm>
            <a:off x="5552371" y="3555265"/>
            <a:ext cx="453403" cy="332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372" name="NÃO"/>
          <p:cNvSpPr txBox="1"/>
          <p:nvPr/>
        </p:nvSpPr>
        <p:spPr>
          <a:xfrm>
            <a:off x="3105265" y="3555265"/>
            <a:ext cx="587907" cy="332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375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6" name="Terminator"/>
          <p:cNvSpPr/>
          <p:nvPr/>
        </p:nvSpPr>
        <p:spPr>
          <a:xfrm>
            <a:off x="795685" y="2282941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377" name="Rectangle"/>
          <p:cNvSpPr/>
          <p:nvPr/>
        </p:nvSpPr>
        <p:spPr>
          <a:xfrm>
            <a:off x="795685" y="3286630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378" name="Rhombus"/>
          <p:cNvSpPr/>
          <p:nvPr/>
        </p:nvSpPr>
        <p:spPr>
          <a:xfrm>
            <a:off x="665398" y="4188466"/>
            <a:ext cx="1152618" cy="575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379" name="Parallelogram"/>
          <p:cNvSpPr/>
          <p:nvPr/>
        </p:nvSpPr>
        <p:spPr>
          <a:xfrm>
            <a:off x="795902" y="5219327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0" name="Trapezoid"/>
          <p:cNvSpPr/>
          <p:nvPr/>
        </p:nvSpPr>
        <p:spPr>
          <a:xfrm>
            <a:off x="4584094" y="2284608"/>
            <a:ext cx="995523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>
            <a:off x="4619974" y="3522526"/>
            <a:ext cx="101364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Oval"/>
          <p:cNvSpPr/>
          <p:nvPr/>
        </p:nvSpPr>
        <p:spPr>
          <a:xfrm>
            <a:off x="4957910" y="4337347"/>
            <a:ext cx="247891" cy="23604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3" name="Shape"/>
          <p:cNvSpPr/>
          <p:nvPr/>
        </p:nvSpPr>
        <p:spPr>
          <a:xfrm>
            <a:off x="4744556" y="5238507"/>
            <a:ext cx="674597" cy="38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38" y="109"/>
                </a:lnTo>
                <a:lnTo>
                  <a:pt x="21600" y="15757"/>
                </a:lnTo>
                <a:lnTo>
                  <a:pt x="11257" y="21600"/>
                </a:lnTo>
                <a:lnTo>
                  <a:pt x="199" y="154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3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8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sp>
        <p:nvSpPr>
          <p:cNvPr id="149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6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1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0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1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64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386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Terminator"/>
          <p:cNvSpPr/>
          <p:nvPr/>
        </p:nvSpPr>
        <p:spPr>
          <a:xfrm>
            <a:off x="795685" y="2282941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388" name="Rectangle"/>
          <p:cNvSpPr/>
          <p:nvPr/>
        </p:nvSpPr>
        <p:spPr>
          <a:xfrm>
            <a:off x="795685" y="3286630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389" name="Rhombus"/>
          <p:cNvSpPr/>
          <p:nvPr/>
        </p:nvSpPr>
        <p:spPr>
          <a:xfrm>
            <a:off x="665398" y="4188466"/>
            <a:ext cx="1152618" cy="575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390" name="Parallelogram"/>
          <p:cNvSpPr/>
          <p:nvPr/>
        </p:nvSpPr>
        <p:spPr>
          <a:xfrm>
            <a:off x="795902" y="5219327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rapezoid"/>
          <p:cNvSpPr/>
          <p:nvPr/>
        </p:nvSpPr>
        <p:spPr>
          <a:xfrm>
            <a:off x="4584094" y="2284608"/>
            <a:ext cx="995523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>
            <a:off x="4619974" y="3522526"/>
            <a:ext cx="101364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3" name="Oval"/>
          <p:cNvSpPr/>
          <p:nvPr/>
        </p:nvSpPr>
        <p:spPr>
          <a:xfrm>
            <a:off x="4957910" y="4337347"/>
            <a:ext cx="247891" cy="23604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Shape"/>
          <p:cNvSpPr/>
          <p:nvPr/>
        </p:nvSpPr>
        <p:spPr>
          <a:xfrm>
            <a:off x="4744556" y="5238507"/>
            <a:ext cx="674597" cy="38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38" y="109"/>
                </a:lnTo>
                <a:lnTo>
                  <a:pt x="21600" y="15757"/>
                </a:lnTo>
                <a:lnTo>
                  <a:pt x="11257" y="21600"/>
                </a:lnTo>
                <a:lnTo>
                  <a:pt x="199" y="154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5" name="TERMINAL"/>
          <p:cNvSpPr txBox="1"/>
          <p:nvPr/>
        </p:nvSpPr>
        <p:spPr>
          <a:xfrm>
            <a:off x="862315" y="2754280"/>
            <a:ext cx="758785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TERMINAL</a:t>
            </a:r>
          </a:p>
        </p:txBody>
      </p:sp>
      <p:sp>
        <p:nvSpPr>
          <p:cNvPr id="396" name="PROCESSAMENTO"/>
          <p:cNvSpPr txBox="1"/>
          <p:nvPr/>
        </p:nvSpPr>
        <p:spPr>
          <a:xfrm>
            <a:off x="605834" y="3792704"/>
            <a:ext cx="1271746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PROCESSAMENTO</a:t>
            </a:r>
          </a:p>
        </p:txBody>
      </p:sp>
      <p:sp>
        <p:nvSpPr>
          <p:cNvPr id="397" name="DECISÃO"/>
          <p:cNvSpPr txBox="1"/>
          <p:nvPr/>
        </p:nvSpPr>
        <p:spPr>
          <a:xfrm>
            <a:off x="901041" y="4831127"/>
            <a:ext cx="681332" cy="22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DECISÃO</a:t>
            </a:r>
          </a:p>
        </p:txBody>
      </p:sp>
      <p:sp>
        <p:nvSpPr>
          <p:cNvPr id="398" name="DISPLAY"/>
          <p:cNvSpPr txBox="1"/>
          <p:nvPr/>
        </p:nvSpPr>
        <p:spPr>
          <a:xfrm>
            <a:off x="920978" y="5705162"/>
            <a:ext cx="641459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399" name="TECLADO"/>
          <p:cNvSpPr txBox="1"/>
          <p:nvPr/>
        </p:nvSpPr>
        <p:spPr>
          <a:xfrm>
            <a:off x="4723609" y="2754280"/>
            <a:ext cx="716493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TECLADO</a:t>
            </a:r>
          </a:p>
        </p:txBody>
      </p:sp>
      <p:sp>
        <p:nvSpPr>
          <p:cNvPr id="400" name="SETA"/>
          <p:cNvSpPr txBox="1"/>
          <p:nvPr/>
        </p:nvSpPr>
        <p:spPr>
          <a:xfrm>
            <a:off x="4865864" y="3767440"/>
            <a:ext cx="431983" cy="22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SETA</a:t>
            </a:r>
          </a:p>
        </p:txBody>
      </p:sp>
      <p:sp>
        <p:nvSpPr>
          <p:cNvPr id="401" name="CONECTOR"/>
          <p:cNvSpPr txBox="1"/>
          <p:nvPr/>
        </p:nvSpPr>
        <p:spPr>
          <a:xfrm>
            <a:off x="4702463" y="4780601"/>
            <a:ext cx="82712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CONECTOR</a:t>
            </a:r>
          </a:p>
        </p:txBody>
      </p:sp>
      <p:sp>
        <p:nvSpPr>
          <p:cNvPr id="402" name="CONECTOR"/>
          <p:cNvSpPr txBox="1"/>
          <p:nvPr/>
        </p:nvSpPr>
        <p:spPr>
          <a:xfrm>
            <a:off x="4702463" y="5705162"/>
            <a:ext cx="82712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405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6" name="Terminator"/>
          <p:cNvSpPr/>
          <p:nvPr/>
        </p:nvSpPr>
        <p:spPr>
          <a:xfrm>
            <a:off x="795685" y="2282941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407" name="Rectangle"/>
          <p:cNvSpPr/>
          <p:nvPr/>
        </p:nvSpPr>
        <p:spPr>
          <a:xfrm>
            <a:off x="795685" y="3286630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408" name="Rhombus"/>
          <p:cNvSpPr/>
          <p:nvPr/>
        </p:nvSpPr>
        <p:spPr>
          <a:xfrm>
            <a:off x="665398" y="4188466"/>
            <a:ext cx="1152618" cy="575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409" name="Parallelogram"/>
          <p:cNvSpPr/>
          <p:nvPr/>
        </p:nvSpPr>
        <p:spPr>
          <a:xfrm>
            <a:off x="795902" y="5219327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Trapezoid"/>
          <p:cNvSpPr/>
          <p:nvPr/>
        </p:nvSpPr>
        <p:spPr>
          <a:xfrm>
            <a:off x="4584094" y="2284608"/>
            <a:ext cx="995523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4619974" y="3522526"/>
            <a:ext cx="101364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2" name="Oval"/>
          <p:cNvSpPr/>
          <p:nvPr/>
        </p:nvSpPr>
        <p:spPr>
          <a:xfrm>
            <a:off x="4957910" y="4337347"/>
            <a:ext cx="247891" cy="23604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Shape"/>
          <p:cNvSpPr/>
          <p:nvPr/>
        </p:nvSpPr>
        <p:spPr>
          <a:xfrm>
            <a:off x="4744556" y="5238507"/>
            <a:ext cx="674597" cy="38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38" y="109"/>
                </a:lnTo>
                <a:lnTo>
                  <a:pt x="21600" y="15757"/>
                </a:lnTo>
                <a:lnTo>
                  <a:pt x="11257" y="21600"/>
                </a:lnTo>
                <a:lnTo>
                  <a:pt x="199" y="154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4" name="Inicio/Fim do programa"/>
          <p:cNvSpPr txBox="1"/>
          <p:nvPr/>
        </p:nvSpPr>
        <p:spPr>
          <a:xfrm>
            <a:off x="2000154" y="2374544"/>
            <a:ext cx="1661155" cy="26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Inicio/Fim do programa</a:t>
            </a:r>
          </a:p>
        </p:txBody>
      </p:sp>
      <p:sp>
        <p:nvSpPr>
          <p:cNvPr id="415" name="Cálculo, atribuições"/>
          <p:cNvSpPr txBox="1"/>
          <p:nvPr/>
        </p:nvSpPr>
        <p:spPr>
          <a:xfrm>
            <a:off x="2000154" y="3378234"/>
            <a:ext cx="1432629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Cálculo, atribuições</a:t>
            </a:r>
          </a:p>
        </p:txBody>
      </p:sp>
      <p:sp>
        <p:nvSpPr>
          <p:cNvPr id="416" name="Tomada de decisão, separação…"/>
          <p:cNvSpPr txBox="1"/>
          <p:nvPr/>
        </p:nvSpPr>
        <p:spPr>
          <a:xfrm>
            <a:off x="1938323" y="4255682"/>
            <a:ext cx="2220749" cy="44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Tomada de decisão, separação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de fluxos</a:t>
            </a:r>
          </a:p>
        </p:txBody>
      </p:sp>
      <p:sp>
        <p:nvSpPr>
          <p:cNvPr id="417" name="Informação que será digitada…"/>
          <p:cNvSpPr txBox="1"/>
          <p:nvPr/>
        </p:nvSpPr>
        <p:spPr>
          <a:xfrm>
            <a:off x="5835109" y="2273416"/>
            <a:ext cx="2076683" cy="44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Informação que será digitada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(entrada de dados)</a:t>
            </a:r>
          </a:p>
        </p:txBody>
      </p:sp>
      <p:sp>
        <p:nvSpPr>
          <p:cNvPr id="418" name="Informação que será exibida…"/>
          <p:cNvSpPr txBox="1"/>
          <p:nvPr/>
        </p:nvSpPr>
        <p:spPr>
          <a:xfrm>
            <a:off x="1936575" y="5210569"/>
            <a:ext cx="2025784" cy="44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Informação que será exibida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(Saída de dados)</a:t>
            </a:r>
          </a:p>
        </p:txBody>
      </p:sp>
      <p:sp>
        <p:nvSpPr>
          <p:cNvPr id="419" name="Sentido do fluxo de dados"/>
          <p:cNvSpPr txBox="1"/>
          <p:nvPr/>
        </p:nvSpPr>
        <p:spPr>
          <a:xfrm>
            <a:off x="5843392" y="3391118"/>
            <a:ext cx="1865124" cy="26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Sentido do fluxo de dados</a:t>
            </a:r>
          </a:p>
        </p:txBody>
      </p:sp>
      <p:sp>
        <p:nvSpPr>
          <p:cNvPr id="420" name="Conexão de fluxo na página"/>
          <p:cNvSpPr txBox="1"/>
          <p:nvPr/>
        </p:nvSpPr>
        <p:spPr>
          <a:xfrm>
            <a:off x="5843392" y="4344582"/>
            <a:ext cx="2000706" cy="26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Conexão de fluxo na página</a:t>
            </a:r>
          </a:p>
        </p:txBody>
      </p:sp>
      <p:sp>
        <p:nvSpPr>
          <p:cNvPr id="421" name="Conexão de fluxo em…"/>
          <p:cNvSpPr txBox="1"/>
          <p:nvPr/>
        </p:nvSpPr>
        <p:spPr>
          <a:xfrm>
            <a:off x="5873098" y="5210569"/>
            <a:ext cx="1585252" cy="44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Conexão de fluxo em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outra página</a:t>
            </a:r>
          </a:p>
        </p:txBody>
      </p:sp>
      <p:sp>
        <p:nvSpPr>
          <p:cNvPr id="422" name="TERMINAL"/>
          <p:cNvSpPr txBox="1"/>
          <p:nvPr/>
        </p:nvSpPr>
        <p:spPr>
          <a:xfrm>
            <a:off x="862315" y="2754280"/>
            <a:ext cx="758785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TERMINAL</a:t>
            </a:r>
          </a:p>
        </p:txBody>
      </p:sp>
      <p:sp>
        <p:nvSpPr>
          <p:cNvPr id="423" name="PROCESSAMENTO"/>
          <p:cNvSpPr txBox="1"/>
          <p:nvPr/>
        </p:nvSpPr>
        <p:spPr>
          <a:xfrm>
            <a:off x="605834" y="3792704"/>
            <a:ext cx="1271746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PROCESSAMENTO</a:t>
            </a:r>
          </a:p>
        </p:txBody>
      </p:sp>
      <p:sp>
        <p:nvSpPr>
          <p:cNvPr id="424" name="DECISÃO"/>
          <p:cNvSpPr txBox="1"/>
          <p:nvPr/>
        </p:nvSpPr>
        <p:spPr>
          <a:xfrm>
            <a:off x="901041" y="4831127"/>
            <a:ext cx="681332" cy="22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DECISÃO</a:t>
            </a:r>
          </a:p>
        </p:txBody>
      </p:sp>
      <p:sp>
        <p:nvSpPr>
          <p:cNvPr id="425" name="DISPLAY"/>
          <p:cNvSpPr txBox="1"/>
          <p:nvPr/>
        </p:nvSpPr>
        <p:spPr>
          <a:xfrm>
            <a:off x="920978" y="5705162"/>
            <a:ext cx="641459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426" name="TECLADO"/>
          <p:cNvSpPr txBox="1"/>
          <p:nvPr/>
        </p:nvSpPr>
        <p:spPr>
          <a:xfrm>
            <a:off x="4723609" y="2754280"/>
            <a:ext cx="716493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TECLADO</a:t>
            </a:r>
          </a:p>
        </p:txBody>
      </p:sp>
      <p:sp>
        <p:nvSpPr>
          <p:cNvPr id="427" name="SETA"/>
          <p:cNvSpPr txBox="1"/>
          <p:nvPr/>
        </p:nvSpPr>
        <p:spPr>
          <a:xfrm>
            <a:off x="4865864" y="3767440"/>
            <a:ext cx="431983" cy="22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SETA</a:t>
            </a:r>
          </a:p>
        </p:txBody>
      </p:sp>
      <p:sp>
        <p:nvSpPr>
          <p:cNvPr id="428" name="CONECTOR"/>
          <p:cNvSpPr txBox="1"/>
          <p:nvPr/>
        </p:nvSpPr>
        <p:spPr>
          <a:xfrm>
            <a:off x="4702463" y="4780601"/>
            <a:ext cx="82712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CONECTOR</a:t>
            </a:r>
          </a:p>
        </p:txBody>
      </p:sp>
      <p:sp>
        <p:nvSpPr>
          <p:cNvPr id="429" name="CONECTOR"/>
          <p:cNvSpPr txBox="1"/>
          <p:nvPr/>
        </p:nvSpPr>
        <p:spPr>
          <a:xfrm>
            <a:off x="4702463" y="5705162"/>
            <a:ext cx="82712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432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3" name="Início"/>
          <p:cNvSpPr/>
          <p:nvPr/>
        </p:nvSpPr>
        <p:spPr>
          <a:xfrm>
            <a:off x="4125977" y="1759364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434" name="Z = x/y"/>
          <p:cNvSpPr/>
          <p:nvPr/>
        </p:nvSpPr>
        <p:spPr>
          <a:xfrm>
            <a:off x="5791124" y="4436783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Z = x/y</a:t>
            </a:r>
          </a:p>
        </p:txBody>
      </p:sp>
      <p:sp>
        <p:nvSpPr>
          <p:cNvPr id="435" name="Z"/>
          <p:cNvSpPr/>
          <p:nvPr/>
        </p:nvSpPr>
        <p:spPr>
          <a:xfrm>
            <a:off x="5791341" y="5235559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Z</a:t>
            </a:r>
          </a:p>
        </p:txBody>
      </p:sp>
      <p:sp>
        <p:nvSpPr>
          <p:cNvPr id="436" name="X"/>
          <p:cNvSpPr/>
          <p:nvPr/>
        </p:nvSpPr>
        <p:spPr>
          <a:xfrm>
            <a:off x="4158129" y="2456625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X</a:t>
            </a:r>
          </a:p>
        </p:txBody>
      </p:sp>
      <p:sp>
        <p:nvSpPr>
          <p:cNvPr id="437" name="Line"/>
          <p:cNvSpPr/>
          <p:nvPr/>
        </p:nvSpPr>
        <p:spPr>
          <a:xfrm>
            <a:off x="4571999" y="2213772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8" name="Y"/>
          <p:cNvSpPr/>
          <p:nvPr/>
        </p:nvSpPr>
        <p:spPr>
          <a:xfrm>
            <a:off x="4117195" y="3059654"/>
            <a:ext cx="909610" cy="3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Y</a:t>
            </a:r>
          </a:p>
        </p:txBody>
      </p:sp>
      <p:sp>
        <p:nvSpPr>
          <p:cNvPr id="439" name="“Divisão por 0”"/>
          <p:cNvSpPr/>
          <p:nvPr/>
        </p:nvSpPr>
        <p:spPr>
          <a:xfrm>
            <a:off x="2286337" y="4618970"/>
            <a:ext cx="1390529" cy="659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pPr/>
            <a:r>
              <a:t>“Divisão por 0”</a:t>
            </a:r>
          </a:p>
        </p:txBody>
      </p:sp>
      <p:sp>
        <p:nvSpPr>
          <p:cNvPr id="440" name="Fim"/>
          <p:cNvSpPr/>
          <p:nvPr/>
        </p:nvSpPr>
        <p:spPr>
          <a:xfrm>
            <a:off x="4125977" y="61436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441" name="Line"/>
          <p:cNvSpPr/>
          <p:nvPr/>
        </p:nvSpPr>
        <p:spPr>
          <a:xfrm>
            <a:off x="4571999" y="2823720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4572000" y="3461292"/>
            <a:ext cx="0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3" name="Line"/>
          <p:cNvSpPr/>
          <p:nvPr/>
        </p:nvSpPr>
        <p:spPr>
          <a:xfrm>
            <a:off x="6265963" y="489725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4" name="Line"/>
          <p:cNvSpPr/>
          <p:nvPr/>
        </p:nvSpPr>
        <p:spPr>
          <a:xfrm>
            <a:off x="3088420" y="5287563"/>
            <a:ext cx="1" cy="60905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5" name="Line"/>
          <p:cNvSpPr/>
          <p:nvPr/>
        </p:nvSpPr>
        <p:spPr>
          <a:xfrm>
            <a:off x="6237146" y="565489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6" name="Line"/>
          <p:cNvSpPr/>
          <p:nvPr/>
        </p:nvSpPr>
        <p:spPr>
          <a:xfrm flipH="1" flipV="1">
            <a:off x="3091488" y="5895267"/>
            <a:ext cx="3157620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7" name="Line"/>
          <p:cNvSpPr/>
          <p:nvPr/>
        </p:nvSpPr>
        <p:spPr>
          <a:xfrm>
            <a:off x="4564076" y="5885742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8" name="Line"/>
          <p:cNvSpPr/>
          <p:nvPr/>
        </p:nvSpPr>
        <p:spPr>
          <a:xfrm flipH="1">
            <a:off x="3077469" y="4050326"/>
            <a:ext cx="84586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9" name="Line"/>
          <p:cNvSpPr/>
          <p:nvPr/>
        </p:nvSpPr>
        <p:spPr>
          <a:xfrm flipH="1">
            <a:off x="5230111" y="4050326"/>
            <a:ext cx="104180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0" name="Line"/>
          <p:cNvSpPr/>
          <p:nvPr/>
        </p:nvSpPr>
        <p:spPr>
          <a:xfrm>
            <a:off x="6265963" y="4050326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1" name="Line"/>
          <p:cNvSpPr/>
          <p:nvPr/>
        </p:nvSpPr>
        <p:spPr>
          <a:xfrm>
            <a:off x="3088420" y="4050326"/>
            <a:ext cx="1" cy="5686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2" name="SIM"/>
          <p:cNvSpPr txBox="1"/>
          <p:nvPr/>
        </p:nvSpPr>
        <p:spPr>
          <a:xfrm>
            <a:off x="5328849" y="3710877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453" name="NÃO"/>
          <p:cNvSpPr txBox="1"/>
          <p:nvPr/>
        </p:nvSpPr>
        <p:spPr>
          <a:xfrm>
            <a:off x="3227244" y="3719952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  <p:sp>
        <p:nvSpPr>
          <p:cNvPr id="454" name="Rhombus"/>
          <p:cNvSpPr/>
          <p:nvPr/>
        </p:nvSpPr>
        <p:spPr>
          <a:xfrm>
            <a:off x="3908696" y="3719400"/>
            <a:ext cx="1326608" cy="66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457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8" name="Início"/>
          <p:cNvSpPr/>
          <p:nvPr/>
        </p:nvSpPr>
        <p:spPr>
          <a:xfrm>
            <a:off x="4125977" y="1759364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459" name="Z = x/y"/>
          <p:cNvSpPr/>
          <p:nvPr/>
        </p:nvSpPr>
        <p:spPr>
          <a:xfrm>
            <a:off x="5791124" y="4436783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Z = x/y</a:t>
            </a:r>
          </a:p>
        </p:txBody>
      </p:sp>
      <p:sp>
        <p:nvSpPr>
          <p:cNvPr id="460" name="Rhombus"/>
          <p:cNvSpPr/>
          <p:nvPr/>
        </p:nvSpPr>
        <p:spPr>
          <a:xfrm>
            <a:off x="3908696" y="3719400"/>
            <a:ext cx="1326608" cy="66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  <p:sp>
        <p:nvSpPr>
          <p:cNvPr id="461" name="Z"/>
          <p:cNvSpPr/>
          <p:nvPr/>
        </p:nvSpPr>
        <p:spPr>
          <a:xfrm>
            <a:off x="5791341" y="5235559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Z</a:t>
            </a:r>
          </a:p>
        </p:txBody>
      </p:sp>
      <p:sp>
        <p:nvSpPr>
          <p:cNvPr id="462" name="X"/>
          <p:cNvSpPr/>
          <p:nvPr/>
        </p:nvSpPr>
        <p:spPr>
          <a:xfrm>
            <a:off x="4158129" y="2456625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X</a:t>
            </a:r>
          </a:p>
        </p:txBody>
      </p:sp>
      <p:sp>
        <p:nvSpPr>
          <p:cNvPr id="463" name="Line"/>
          <p:cNvSpPr/>
          <p:nvPr/>
        </p:nvSpPr>
        <p:spPr>
          <a:xfrm>
            <a:off x="4571999" y="2213772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4" name="Y"/>
          <p:cNvSpPr/>
          <p:nvPr/>
        </p:nvSpPr>
        <p:spPr>
          <a:xfrm>
            <a:off x="4117195" y="3059654"/>
            <a:ext cx="909610" cy="3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Y</a:t>
            </a:r>
          </a:p>
        </p:txBody>
      </p:sp>
      <p:sp>
        <p:nvSpPr>
          <p:cNvPr id="465" name="“Divisão por 0”"/>
          <p:cNvSpPr/>
          <p:nvPr/>
        </p:nvSpPr>
        <p:spPr>
          <a:xfrm>
            <a:off x="2286337" y="4618970"/>
            <a:ext cx="1390529" cy="659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pPr/>
            <a:r>
              <a:t>“Divisão por 0”</a:t>
            </a:r>
          </a:p>
        </p:txBody>
      </p:sp>
      <p:sp>
        <p:nvSpPr>
          <p:cNvPr id="466" name="Fim"/>
          <p:cNvSpPr/>
          <p:nvPr/>
        </p:nvSpPr>
        <p:spPr>
          <a:xfrm>
            <a:off x="4125977" y="61436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467" name="Line"/>
          <p:cNvSpPr/>
          <p:nvPr/>
        </p:nvSpPr>
        <p:spPr>
          <a:xfrm>
            <a:off x="4571999" y="2823720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8" name="Line"/>
          <p:cNvSpPr/>
          <p:nvPr/>
        </p:nvSpPr>
        <p:spPr>
          <a:xfrm>
            <a:off x="4572000" y="3461292"/>
            <a:ext cx="0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9" name="Line"/>
          <p:cNvSpPr/>
          <p:nvPr/>
        </p:nvSpPr>
        <p:spPr>
          <a:xfrm>
            <a:off x="6265963" y="489725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0" name="Line"/>
          <p:cNvSpPr/>
          <p:nvPr/>
        </p:nvSpPr>
        <p:spPr>
          <a:xfrm>
            <a:off x="3088420" y="5287563"/>
            <a:ext cx="1" cy="60905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1" name="Line"/>
          <p:cNvSpPr/>
          <p:nvPr/>
        </p:nvSpPr>
        <p:spPr>
          <a:xfrm>
            <a:off x="6237146" y="565489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2" name="Line"/>
          <p:cNvSpPr/>
          <p:nvPr/>
        </p:nvSpPr>
        <p:spPr>
          <a:xfrm flipH="1" flipV="1">
            <a:off x="3091488" y="5895267"/>
            <a:ext cx="3157620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3" name="Line"/>
          <p:cNvSpPr/>
          <p:nvPr/>
        </p:nvSpPr>
        <p:spPr>
          <a:xfrm>
            <a:off x="4564076" y="5885742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4" name="Line"/>
          <p:cNvSpPr/>
          <p:nvPr/>
        </p:nvSpPr>
        <p:spPr>
          <a:xfrm flipH="1">
            <a:off x="3077469" y="4050326"/>
            <a:ext cx="84586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5" name="Line"/>
          <p:cNvSpPr/>
          <p:nvPr/>
        </p:nvSpPr>
        <p:spPr>
          <a:xfrm flipH="1">
            <a:off x="5230111" y="4050326"/>
            <a:ext cx="104180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6" name="Line"/>
          <p:cNvSpPr/>
          <p:nvPr/>
        </p:nvSpPr>
        <p:spPr>
          <a:xfrm>
            <a:off x="6265963" y="4050326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7" name="Line"/>
          <p:cNvSpPr/>
          <p:nvPr/>
        </p:nvSpPr>
        <p:spPr>
          <a:xfrm>
            <a:off x="3088420" y="4050326"/>
            <a:ext cx="1" cy="5686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8" name="Qual o significado…"/>
          <p:cNvSpPr txBox="1"/>
          <p:nvPr/>
        </p:nvSpPr>
        <p:spPr>
          <a:xfrm>
            <a:off x="624301" y="2544752"/>
            <a:ext cx="2561573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Qual o significado </a:t>
            </a:r>
          </a:p>
          <a:p>
            <a:pPr algn="ctr">
              <a:defRPr b="1" sz="2200"/>
            </a:pPr>
            <a:r>
              <a:t>deste fluxo?</a:t>
            </a:r>
          </a:p>
        </p:txBody>
      </p:sp>
      <p:sp>
        <p:nvSpPr>
          <p:cNvPr id="479" name="SIM"/>
          <p:cNvSpPr txBox="1"/>
          <p:nvPr/>
        </p:nvSpPr>
        <p:spPr>
          <a:xfrm>
            <a:off x="5328849" y="3710877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480" name="NÃO"/>
          <p:cNvSpPr txBox="1"/>
          <p:nvPr/>
        </p:nvSpPr>
        <p:spPr>
          <a:xfrm>
            <a:off x="3227244" y="3719952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83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4" name="Rounded Rectangle"/>
          <p:cNvSpPr/>
          <p:nvPr/>
        </p:nvSpPr>
        <p:spPr>
          <a:xfrm>
            <a:off x="685800" y="371981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85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88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4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4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2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4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96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4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00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5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04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grpSp>
        <p:nvGrpSpPr>
          <p:cNvPr id="507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5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08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511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2" name="Início"/>
          <p:cNvSpPr/>
          <p:nvPr/>
        </p:nvSpPr>
        <p:spPr>
          <a:xfrm>
            <a:off x="4125977" y="1759364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513" name="Z = x/y"/>
          <p:cNvSpPr/>
          <p:nvPr/>
        </p:nvSpPr>
        <p:spPr>
          <a:xfrm>
            <a:off x="5791124" y="4436783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Z = x/y</a:t>
            </a:r>
          </a:p>
        </p:txBody>
      </p:sp>
      <p:sp>
        <p:nvSpPr>
          <p:cNvPr id="514" name="Z"/>
          <p:cNvSpPr/>
          <p:nvPr/>
        </p:nvSpPr>
        <p:spPr>
          <a:xfrm>
            <a:off x="5791341" y="5235559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Z</a:t>
            </a:r>
          </a:p>
        </p:txBody>
      </p:sp>
      <p:sp>
        <p:nvSpPr>
          <p:cNvPr id="515" name="X"/>
          <p:cNvSpPr/>
          <p:nvPr/>
        </p:nvSpPr>
        <p:spPr>
          <a:xfrm>
            <a:off x="4158129" y="2456625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X</a:t>
            </a:r>
          </a:p>
        </p:txBody>
      </p:sp>
      <p:sp>
        <p:nvSpPr>
          <p:cNvPr id="516" name="Line"/>
          <p:cNvSpPr/>
          <p:nvPr/>
        </p:nvSpPr>
        <p:spPr>
          <a:xfrm>
            <a:off x="4571999" y="2213772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7" name="Y"/>
          <p:cNvSpPr/>
          <p:nvPr/>
        </p:nvSpPr>
        <p:spPr>
          <a:xfrm>
            <a:off x="4117195" y="3059654"/>
            <a:ext cx="909610" cy="3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Y</a:t>
            </a:r>
          </a:p>
        </p:txBody>
      </p:sp>
      <p:sp>
        <p:nvSpPr>
          <p:cNvPr id="518" name="“Divisão por 0”"/>
          <p:cNvSpPr/>
          <p:nvPr/>
        </p:nvSpPr>
        <p:spPr>
          <a:xfrm>
            <a:off x="2286337" y="4618970"/>
            <a:ext cx="1390529" cy="659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pPr/>
            <a:r>
              <a:t>“Divisão por 0”</a:t>
            </a:r>
          </a:p>
        </p:txBody>
      </p:sp>
      <p:sp>
        <p:nvSpPr>
          <p:cNvPr id="519" name="Fim"/>
          <p:cNvSpPr/>
          <p:nvPr/>
        </p:nvSpPr>
        <p:spPr>
          <a:xfrm>
            <a:off x="4125977" y="61436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520" name="Line"/>
          <p:cNvSpPr/>
          <p:nvPr/>
        </p:nvSpPr>
        <p:spPr>
          <a:xfrm>
            <a:off x="4571999" y="2823720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1" name="Line"/>
          <p:cNvSpPr/>
          <p:nvPr/>
        </p:nvSpPr>
        <p:spPr>
          <a:xfrm>
            <a:off x="4572000" y="3461292"/>
            <a:ext cx="0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2" name="Line"/>
          <p:cNvSpPr/>
          <p:nvPr/>
        </p:nvSpPr>
        <p:spPr>
          <a:xfrm>
            <a:off x="6265963" y="489725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3088420" y="5287563"/>
            <a:ext cx="1" cy="60905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4" name="Line"/>
          <p:cNvSpPr/>
          <p:nvPr/>
        </p:nvSpPr>
        <p:spPr>
          <a:xfrm>
            <a:off x="6237146" y="565489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5" name="Line"/>
          <p:cNvSpPr/>
          <p:nvPr/>
        </p:nvSpPr>
        <p:spPr>
          <a:xfrm flipH="1" flipV="1">
            <a:off x="3091488" y="5895267"/>
            <a:ext cx="3157620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Line"/>
          <p:cNvSpPr/>
          <p:nvPr/>
        </p:nvSpPr>
        <p:spPr>
          <a:xfrm>
            <a:off x="4564076" y="5885742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7" name="Line"/>
          <p:cNvSpPr/>
          <p:nvPr/>
        </p:nvSpPr>
        <p:spPr>
          <a:xfrm flipH="1">
            <a:off x="3077469" y="4050326"/>
            <a:ext cx="84586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8" name="Line"/>
          <p:cNvSpPr/>
          <p:nvPr/>
        </p:nvSpPr>
        <p:spPr>
          <a:xfrm flipH="1">
            <a:off x="5230111" y="4050326"/>
            <a:ext cx="104180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9" name="Line"/>
          <p:cNvSpPr/>
          <p:nvPr/>
        </p:nvSpPr>
        <p:spPr>
          <a:xfrm>
            <a:off x="6265963" y="4050326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0" name="Line"/>
          <p:cNvSpPr/>
          <p:nvPr/>
        </p:nvSpPr>
        <p:spPr>
          <a:xfrm>
            <a:off x="3088420" y="4050326"/>
            <a:ext cx="1" cy="5686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1" name="SIM"/>
          <p:cNvSpPr txBox="1"/>
          <p:nvPr/>
        </p:nvSpPr>
        <p:spPr>
          <a:xfrm>
            <a:off x="5328849" y="3710877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532" name="NÃO"/>
          <p:cNvSpPr txBox="1"/>
          <p:nvPr/>
        </p:nvSpPr>
        <p:spPr>
          <a:xfrm>
            <a:off x="3227244" y="3719952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  <p:sp>
        <p:nvSpPr>
          <p:cNvPr id="533" name="Rhombus"/>
          <p:cNvSpPr/>
          <p:nvPr/>
        </p:nvSpPr>
        <p:spPr>
          <a:xfrm>
            <a:off x="3908696" y="3719400"/>
            <a:ext cx="1326608" cy="66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536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7" name="Início"/>
          <p:cNvSpPr/>
          <p:nvPr/>
        </p:nvSpPr>
        <p:spPr>
          <a:xfrm>
            <a:off x="4125977" y="1759364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538" name="Z = x/y"/>
          <p:cNvSpPr/>
          <p:nvPr/>
        </p:nvSpPr>
        <p:spPr>
          <a:xfrm>
            <a:off x="5791124" y="4436783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Z = x/y</a:t>
            </a:r>
          </a:p>
        </p:txBody>
      </p:sp>
      <p:sp>
        <p:nvSpPr>
          <p:cNvPr id="539" name="Line"/>
          <p:cNvSpPr/>
          <p:nvPr/>
        </p:nvSpPr>
        <p:spPr>
          <a:xfrm>
            <a:off x="4571999" y="2213772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0" name="Fim"/>
          <p:cNvSpPr/>
          <p:nvPr/>
        </p:nvSpPr>
        <p:spPr>
          <a:xfrm>
            <a:off x="4125977" y="6143645"/>
            <a:ext cx="892046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541" name="Line"/>
          <p:cNvSpPr/>
          <p:nvPr/>
        </p:nvSpPr>
        <p:spPr>
          <a:xfrm>
            <a:off x="4571999" y="2823720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2" name="Line"/>
          <p:cNvSpPr/>
          <p:nvPr/>
        </p:nvSpPr>
        <p:spPr>
          <a:xfrm>
            <a:off x="4572000" y="3461292"/>
            <a:ext cx="0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Line"/>
          <p:cNvSpPr/>
          <p:nvPr/>
        </p:nvSpPr>
        <p:spPr>
          <a:xfrm>
            <a:off x="6265963" y="489725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Line"/>
          <p:cNvSpPr/>
          <p:nvPr/>
        </p:nvSpPr>
        <p:spPr>
          <a:xfrm>
            <a:off x="6237146" y="565489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Line"/>
          <p:cNvSpPr/>
          <p:nvPr/>
        </p:nvSpPr>
        <p:spPr>
          <a:xfrm flipH="1" flipV="1">
            <a:off x="3091488" y="5895267"/>
            <a:ext cx="3157620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6" name="Line"/>
          <p:cNvSpPr/>
          <p:nvPr/>
        </p:nvSpPr>
        <p:spPr>
          <a:xfrm>
            <a:off x="4564076" y="5885742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7" name="Line"/>
          <p:cNvSpPr/>
          <p:nvPr/>
        </p:nvSpPr>
        <p:spPr>
          <a:xfrm flipH="1">
            <a:off x="3077469" y="4050326"/>
            <a:ext cx="84586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8" name="Line"/>
          <p:cNvSpPr/>
          <p:nvPr/>
        </p:nvSpPr>
        <p:spPr>
          <a:xfrm flipH="1">
            <a:off x="5230111" y="4050326"/>
            <a:ext cx="104180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9" name="Line"/>
          <p:cNvSpPr/>
          <p:nvPr/>
        </p:nvSpPr>
        <p:spPr>
          <a:xfrm>
            <a:off x="6265963" y="4050326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0" name="Line"/>
          <p:cNvSpPr/>
          <p:nvPr/>
        </p:nvSpPr>
        <p:spPr>
          <a:xfrm>
            <a:off x="3088420" y="4050326"/>
            <a:ext cx="1" cy="5686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1" name="Rounded Rectangle"/>
          <p:cNvSpPr/>
          <p:nvPr/>
        </p:nvSpPr>
        <p:spPr>
          <a:xfrm>
            <a:off x="677876" y="2339626"/>
            <a:ext cx="7772401" cy="1195737"/>
          </a:xfrm>
          <a:prstGeom prst="roundRect">
            <a:avLst>
              <a:gd name="adj" fmla="val 132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X"/>
          <p:cNvSpPr/>
          <p:nvPr/>
        </p:nvSpPr>
        <p:spPr>
          <a:xfrm>
            <a:off x="4158129" y="2456625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X</a:t>
            </a:r>
          </a:p>
        </p:txBody>
      </p:sp>
      <p:sp>
        <p:nvSpPr>
          <p:cNvPr id="553" name="Y"/>
          <p:cNvSpPr/>
          <p:nvPr/>
        </p:nvSpPr>
        <p:spPr>
          <a:xfrm>
            <a:off x="4117195" y="3059654"/>
            <a:ext cx="909610" cy="3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Y</a:t>
            </a:r>
          </a:p>
        </p:txBody>
      </p:sp>
      <p:sp>
        <p:nvSpPr>
          <p:cNvPr id="554" name="Line"/>
          <p:cNvSpPr/>
          <p:nvPr/>
        </p:nvSpPr>
        <p:spPr>
          <a:xfrm>
            <a:off x="4571999" y="2823720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5" name="Rounded Rectangle"/>
          <p:cNvSpPr/>
          <p:nvPr/>
        </p:nvSpPr>
        <p:spPr>
          <a:xfrm>
            <a:off x="677876" y="5147582"/>
            <a:ext cx="7772401" cy="599052"/>
          </a:xfrm>
          <a:prstGeom prst="roundRect">
            <a:avLst>
              <a:gd name="adj" fmla="val 263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6" name="Z"/>
          <p:cNvSpPr/>
          <p:nvPr/>
        </p:nvSpPr>
        <p:spPr>
          <a:xfrm>
            <a:off x="5791341" y="5235559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Z</a:t>
            </a:r>
          </a:p>
        </p:txBody>
      </p:sp>
      <p:sp>
        <p:nvSpPr>
          <p:cNvPr id="557" name="“Divisão por 0”"/>
          <p:cNvSpPr/>
          <p:nvPr/>
        </p:nvSpPr>
        <p:spPr>
          <a:xfrm>
            <a:off x="2286337" y="4618970"/>
            <a:ext cx="1390529" cy="659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pPr/>
            <a:r>
              <a:t>“Divisão por 0”</a:t>
            </a:r>
          </a:p>
        </p:txBody>
      </p:sp>
      <p:sp>
        <p:nvSpPr>
          <p:cNvPr id="558" name="Line"/>
          <p:cNvSpPr/>
          <p:nvPr/>
        </p:nvSpPr>
        <p:spPr>
          <a:xfrm>
            <a:off x="3088420" y="5287563"/>
            <a:ext cx="1" cy="60905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9" name="SIM"/>
          <p:cNvSpPr txBox="1"/>
          <p:nvPr/>
        </p:nvSpPr>
        <p:spPr>
          <a:xfrm>
            <a:off x="5328849" y="3710877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560" name="NÃO"/>
          <p:cNvSpPr txBox="1"/>
          <p:nvPr/>
        </p:nvSpPr>
        <p:spPr>
          <a:xfrm>
            <a:off x="3227244" y="3719952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  <p:sp>
        <p:nvSpPr>
          <p:cNvPr id="561" name="Rhombus"/>
          <p:cNvSpPr/>
          <p:nvPr/>
        </p:nvSpPr>
        <p:spPr>
          <a:xfrm>
            <a:off x="3908696" y="3719400"/>
            <a:ext cx="1326608" cy="66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564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5" name="Uma variável é uma localização na memória do computador que é utilizada para armazenar temporariamente os dados que são utilizados pelo programa…"/>
          <p:cNvSpPr txBox="1"/>
          <p:nvPr>
            <p:ph type="body" idx="1"/>
          </p:nvPr>
        </p:nvSpPr>
        <p:spPr>
          <a:xfrm>
            <a:off x="431732" y="1921597"/>
            <a:ext cx="7760674" cy="4266830"/>
          </a:xfrm>
          <a:prstGeom prst="rect">
            <a:avLst/>
          </a:prstGeom>
        </p:spPr>
        <p:txBody>
          <a:bodyPr/>
          <a:lstStyle/>
          <a:p>
            <a:pPr marL="220060" marR="457200" indent="-220060" defTabSz="450215">
              <a:lnSpc>
                <a:spcPct val="90000"/>
              </a:lnSpc>
              <a:spcBef>
                <a:spcPts val="110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Uma variável é uma localização na memória do computador que é utilizada para </a:t>
            </a:r>
            <a:r>
              <a:rPr b="1"/>
              <a:t>armazenar temporariamente</a:t>
            </a:r>
            <a:r>
              <a:t> os dados que são </a:t>
            </a:r>
            <a:r>
              <a:rPr b="1"/>
              <a:t>utilizados pelo programa</a:t>
            </a:r>
            <a:endParaRPr b="1"/>
          </a:p>
          <a:p>
            <a:pPr marL="220060" marR="457200" indent="-220060" defTabSz="450215">
              <a:lnSpc>
                <a:spcPct val="90000"/>
              </a:lnSpc>
              <a:spcBef>
                <a:spcPts val="110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20060" marR="457200" indent="-220060" defTabSz="450215">
              <a:lnSpc>
                <a:spcPct val="90000"/>
              </a:lnSpc>
              <a:spcBef>
                <a:spcPts val="110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As variáveis possuem algumas características, como:</a:t>
            </a:r>
          </a:p>
          <a:p>
            <a:pPr lvl="2" marL="884582" marR="457200" indent="-198782" defTabSz="450215">
              <a:lnSpc>
                <a:spcPct val="90000"/>
              </a:lnSpc>
              <a:spcBef>
                <a:spcPts val="1100"/>
              </a:spcBef>
              <a:buSzPct val="60000"/>
              <a:buChar char="◻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nome (identificação da variável)</a:t>
            </a:r>
          </a:p>
          <a:p>
            <a:pPr lvl="2" marL="884582" marR="457200" indent="-198782" defTabSz="450215">
              <a:lnSpc>
                <a:spcPct val="90000"/>
              </a:lnSpc>
              <a:spcBef>
                <a:spcPts val="1100"/>
              </a:spcBef>
              <a:buSzPct val="60000"/>
              <a:buChar char="◻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Tipo</a:t>
            </a:r>
          </a:p>
          <a:p>
            <a:pPr lvl="2" marL="884582" marR="457200" indent="-198782" defTabSz="450215">
              <a:lnSpc>
                <a:spcPct val="90000"/>
              </a:lnSpc>
              <a:spcBef>
                <a:spcPts val="1100"/>
              </a:spcBef>
              <a:buSzPct val="60000"/>
              <a:buChar char="◻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Endereço</a:t>
            </a:r>
          </a:p>
          <a:p>
            <a:pPr lvl="2" marL="884582" marR="457200" indent="-198782" defTabSz="450215">
              <a:lnSpc>
                <a:spcPct val="90000"/>
              </a:lnSpc>
              <a:spcBef>
                <a:spcPts val="1100"/>
              </a:spcBef>
              <a:buSzPct val="60000"/>
              <a:buChar char="◻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Tamanho</a:t>
            </a:r>
          </a:p>
          <a:p>
            <a:pPr lvl="2" marL="884582" marR="457200" indent="-198782" defTabSz="450215">
              <a:lnSpc>
                <a:spcPct val="90000"/>
              </a:lnSpc>
              <a:spcBef>
                <a:spcPts val="1100"/>
              </a:spcBef>
              <a:buSzPct val="60000"/>
              <a:buChar char="◻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Valor (conteúdo da variável)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568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69" name="Screen Shot 2022-08-24 at 09.18.38.png" descr="Screen Shot 2022-08-24 at 09.18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197" y="1705315"/>
            <a:ext cx="7342302" cy="4409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572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3" name="Tipo Identificador"/>
          <p:cNvSpPr txBox="1"/>
          <p:nvPr/>
        </p:nvSpPr>
        <p:spPr>
          <a:xfrm>
            <a:off x="3491334" y="1804776"/>
            <a:ext cx="19199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>
                <a:solidFill>
                  <a:srgbClr val="FF2600"/>
                </a:solidFill>
              </a:rPr>
              <a:t>Tipo</a:t>
            </a:r>
            <a:r>
              <a:t> Identificador</a:t>
            </a:r>
          </a:p>
        </p:txBody>
      </p:sp>
      <p:sp>
        <p:nvSpPr>
          <p:cNvPr id="574" name="letra"/>
          <p:cNvSpPr/>
          <p:nvPr/>
        </p:nvSpPr>
        <p:spPr>
          <a:xfrm>
            <a:off x="3129394" y="275153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575" name="letra"/>
          <p:cNvSpPr/>
          <p:nvPr/>
        </p:nvSpPr>
        <p:spPr>
          <a:xfrm>
            <a:off x="4575030" y="309501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576" name="digito"/>
          <p:cNvSpPr/>
          <p:nvPr/>
        </p:nvSpPr>
        <p:spPr>
          <a:xfrm>
            <a:off x="4575030" y="359334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digito</a:t>
            </a:r>
          </a:p>
        </p:txBody>
      </p:sp>
      <p:sp>
        <p:nvSpPr>
          <p:cNvPr id="577" name="Line"/>
          <p:cNvSpPr/>
          <p:nvPr/>
        </p:nvSpPr>
        <p:spPr>
          <a:xfrm>
            <a:off x="3967379" y="2908467"/>
            <a:ext cx="205675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8" name="Line"/>
          <p:cNvSpPr/>
          <p:nvPr/>
        </p:nvSpPr>
        <p:spPr>
          <a:xfrm>
            <a:off x="4245086" y="258412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9" name="Line"/>
          <p:cNvSpPr/>
          <p:nvPr/>
        </p:nvSpPr>
        <p:spPr>
          <a:xfrm>
            <a:off x="5751874" y="259000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0" name="Line"/>
          <p:cNvSpPr/>
          <p:nvPr/>
        </p:nvSpPr>
        <p:spPr>
          <a:xfrm>
            <a:off x="4237127" y="2590002"/>
            <a:ext cx="151725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1" name="Line"/>
          <p:cNvSpPr/>
          <p:nvPr/>
        </p:nvSpPr>
        <p:spPr>
          <a:xfrm>
            <a:off x="4384787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5588192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3" name="Line"/>
          <p:cNvSpPr/>
          <p:nvPr/>
        </p:nvSpPr>
        <p:spPr>
          <a:xfrm flipH="1">
            <a:off x="4396347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4" name="Line"/>
          <p:cNvSpPr/>
          <p:nvPr/>
        </p:nvSpPr>
        <p:spPr>
          <a:xfrm flipH="1">
            <a:off x="4396347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5" name="Line"/>
          <p:cNvSpPr/>
          <p:nvPr/>
        </p:nvSpPr>
        <p:spPr>
          <a:xfrm flipH="1">
            <a:off x="5414539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6" name="Line"/>
          <p:cNvSpPr/>
          <p:nvPr/>
        </p:nvSpPr>
        <p:spPr>
          <a:xfrm flipH="1">
            <a:off x="5414539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7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Rounded Rectangle"/>
          <p:cNvSpPr/>
          <p:nvPr/>
        </p:nvSpPr>
        <p:spPr>
          <a:xfrm>
            <a:off x="685800" y="25650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71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2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sp>
        <p:nvSpPr>
          <p:cNvPr id="173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0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84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8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1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92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589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0" name="Tipo Identificador"/>
          <p:cNvSpPr txBox="1"/>
          <p:nvPr/>
        </p:nvSpPr>
        <p:spPr>
          <a:xfrm>
            <a:off x="3491334" y="1804776"/>
            <a:ext cx="19199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>
                <a:solidFill>
                  <a:srgbClr val="FF2600"/>
                </a:solidFill>
              </a:rPr>
              <a:t>Tipo</a:t>
            </a:r>
            <a:r>
              <a:t> Identificador</a:t>
            </a:r>
          </a:p>
        </p:txBody>
      </p:sp>
      <p:sp>
        <p:nvSpPr>
          <p:cNvPr id="591" name="letra"/>
          <p:cNvSpPr/>
          <p:nvPr/>
        </p:nvSpPr>
        <p:spPr>
          <a:xfrm>
            <a:off x="3129394" y="275153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592" name="letra"/>
          <p:cNvSpPr/>
          <p:nvPr/>
        </p:nvSpPr>
        <p:spPr>
          <a:xfrm>
            <a:off x="4575030" y="309501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593" name="digito"/>
          <p:cNvSpPr/>
          <p:nvPr/>
        </p:nvSpPr>
        <p:spPr>
          <a:xfrm>
            <a:off x="4575030" y="359334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digito</a:t>
            </a:r>
          </a:p>
        </p:txBody>
      </p:sp>
      <p:sp>
        <p:nvSpPr>
          <p:cNvPr id="594" name="Line"/>
          <p:cNvSpPr/>
          <p:nvPr/>
        </p:nvSpPr>
        <p:spPr>
          <a:xfrm>
            <a:off x="3967379" y="2908467"/>
            <a:ext cx="205675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5" name="Line"/>
          <p:cNvSpPr/>
          <p:nvPr/>
        </p:nvSpPr>
        <p:spPr>
          <a:xfrm>
            <a:off x="4245086" y="258412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6" name="Line"/>
          <p:cNvSpPr/>
          <p:nvPr/>
        </p:nvSpPr>
        <p:spPr>
          <a:xfrm>
            <a:off x="5751874" y="259000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7" name="Line"/>
          <p:cNvSpPr/>
          <p:nvPr/>
        </p:nvSpPr>
        <p:spPr>
          <a:xfrm>
            <a:off x="4237127" y="2590002"/>
            <a:ext cx="151725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8" name="Line"/>
          <p:cNvSpPr/>
          <p:nvPr/>
        </p:nvSpPr>
        <p:spPr>
          <a:xfrm>
            <a:off x="4384787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9" name="Line"/>
          <p:cNvSpPr/>
          <p:nvPr/>
        </p:nvSpPr>
        <p:spPr>
          <a:xfrm>
            <a:off x="5588192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0" name="Line"/>
          <p:cNvSpPr/>
          <p:nvPr/>
        </p:nvSpPr>
        <p:spPr>
          <a:xfrm flipH="1">
            <a:off x="4396347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1" name="Line"/>
          <p:cNvSpPr/>
          <p:nvPr/>
        </p:nvSpPr>
        <p:spPr>
          <a:xfrm flipH="1">
            <a:off x="4396347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2" name="Line"/>
          <p:cNvSpPr/>
          <p:nvPr/>
        </p:nvSpPr>
        <p:spPr>
          <a:xfrm flipH="1">
            <a:off x="5414539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3" name="Line"/>
          <p:cNvSpPr/>
          <p:nvPr/>
        </p:nvSpPr>
        <p:spPr>
          <a:xfrm flipH="1">
            <a:off x="5414539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4" name="Identificadores (nomes)…"/>
          <p:cNvSpPr txBox="1"/>
          <p:nvPr>
            <p:ph type="body" sz="half" idx="1"/>
          </p:nvPr>
        </p:nvSpPr>
        <p:spPr>
          <a:xfrm>
            <a:off x="570980" y="4159773"/>
            <a:ext cx="7760675" cy="2256019"/>
          </a:xfrm>
          <a:prstGeom prst="rect">
            <a:avLst/>
          </a:prstGeom>
        </p:spPr>
        <p:txBody>
          <a:bodyPr anchor="ctr"/>
          <a:lstStyle/>
          <a:p>
            <a:pPr marL="220060" marR="457200" indent="-220060" defTabSz="450215">
              <a:lnSpc>
                <a:spcPct val="50000"/>
              </a:lnSpc>
              <a:spcBef>
                <a:spcPts val="11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Identificadores (nomes)</a:t>
            </a:r>
          </a:p>
          <a:p>
            <a:pPr marL="220060" marR="457200" indent="-220060" defTabSz="450215">
              <a:lnSpc>
                <a:spcPct val="50000"/>
              </a:lnSpc>
              <a:spcBef>
                <a:spcPts val="11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2" marL="884582" marR="457200" indent="-198782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 devem começar com uma </a:t>
            </a:r>
            <a:r>
              <a:rPr b="1">
                <a:solidFill>
                  <a:srgbClr val="942192"/>
                </a:solidFill>
              </a:rPr>
              <a:t>letra</a:t>
            </a:r>
          </a:p>
          <a:p>
            <a:pPr lvl="2" marL="884582" marR="457200" indent="-198782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os próximos caracteres podem ser </a:t>
            </a:r>
            <a:r>
              <a:rPr b="1">
                <a:solidFill>
                  <a:srgbClr val="942192"/>
                </a:solidFill>
              </a:rPr>
              <a:t>letras</a:t>
            </a:r>
            <a:r>
              <a:t> ou </a:t>
            </a:r>
            <a:r>
              <a:rPr b="1">
                <a:solidFill>
                  <a:srgbClr val="942192"/>
                </a:solidFill>
              </a:rPr>
              <a:t>números</a:t>
            </a:r>
          </a:p>
          <a:p>
            <a:pPr lvl="2" marL="884582" marR="457200" indent="-198782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não pode usar nenhum símbolo, exceto </a:t>
            </a:r>
            <a:r>
              <a:rPr b="1">
                <a:solidFill>
                  <a:srgbClr val="942192"/>
                </a:solidFill>
              </a:rPr>
              <a:t>underline (_)</a:t>
            </a:r>
          </a:p>
          <a:p>
            <a:pPr lvl="2" marL="884582" marR="457200" indent="-198782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não pode conter </a:t>
            </a:r>
            <a:r>
              <a:rPr b="1">
                <a:solidFill>
                  <a:srgbClr val="942192"/>
                </a:solidFill>
              </a:rPr>
              <a:t>espaços</a:t>
            </a:r>
            <a:r>
              <a:rPr b="1"/>
              <a:t> </a:t>
            </a:r>
            <a:r>
              <a:rPr b="1">
                <a:solidFill>
                  <a:srgbClr val="942192"/>
                </a:solidFill>
              </a:rPr>
              <a:t>em</a:t>
            </a:r>
            <a:r>
              <a:rPr>
                <a:solidFill>
                  <a:srgbClr val="942192"/>
                </a:solidFill>
              </a:rPr>
              <a:t> </a:t>
            </a:r>
            <a:r>
              <a:rPr b="1">
                <a:solidFill>
                  <a:srgbClr val="942192"/>
                </a:solidFill>
              </a:rPr>
              <a:t>branco</a:t>
            </a:r>
            <a:endParaRPr>
              <a:solidFill>
                <a:srgbClr val="942192"/>
              </a:solidFill>
            </a:endParaRPr>
          </a:p>
          <a:p>
            <a:pPr lvl="2" marL="884582" marR="457200" indent="-198782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não pode conter </a:t>
            </a:r>
            <a:r>
              <a:rPr b="1">
                <a:solidFill>
                  <a:srgbClr val="942192"/>
                </a:solidFill>
              </a:rPr>
              <a:t>letras com acentos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607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8" name="Tipo Identificador"/>
          <p:cNvSpPr txBox="1"/>
          <p:nvPr/>
        </p:nvSpPr>
        <p:spPr>
          <a:xfrm>
            <a:off x="3491334" y="1804776"/>
            <a:ext cx="19199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>
                <a:solidFill>
                  <a:srgbClr val="FF2600"/>
                </a:solidFill>
              </a:rPr>
              <a:t>Tipo</a:t>
            </a:r>
            <a:r>
              <a:t> Identificador</a:t>
            </a:r>
          </a:p>
        </p:txBody>
      </p:sp>
      <p:sp>
        <p:nvSpPr>
          <p:cNvPr id="609" name="Tipos:…"/>
          <p:cNvSpPr txBox="1"/>
          <p:nvPr>
            <p:ph type="body" sz="half" idx="1"/>
          </p:nvPr>
        </p:nvSpPr>
        <p:spPr>
          <a:xfrm>
            <a:off x="570980" y="4081720"/>
            <a:ext cx="7760675" cy="2334071"/>
          </a:xfrm>
          <a:prstGeom prst="rect">
            <a:avLst/>
          </a:prstGeom>
        </p:spPr>
        <p:txBody>
          <a:bodyPr anchor="ctr"/>
          <a:lstStyle/>
          <a:p>
            <a:pPr marL="220060" marR="457200" indent="-220060" defTabSz="450215">
              <a:lnSpc>
                <a:spcPct val="50000"/>
              </a:lnSpc>
              <a:spcBef>
                <a:spcPts val="11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Tipos:</a:t>
            </a:r>
          </a:p>
          <a:p>
            <a:pPr marL="220060" marR="457200" indent="-220060" defTabSz="450215">
              <a:lnSpc>
                <a:spcPct val="50000"/>
              </a:lnSpc>
              <a:spcBef>
                <a:spcPts val="11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Inteiro (</a:t>
            </a:r>
            <a:r>
              <a:rPr b="1">
                <a:solidFill>
                  <a:srgbClr val="942192"/>
                </a:solidFill>
              </a:rPr>
              <a:t>int</a:t>
            </a:r>
            <a:r>
              <a:t>):</a:t>
            </a: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Real (</a:t>
            </a:r>
            <a:r>
              <a:rPr b="1">
                <a:solidFill>
                  <a:srgbClr val="942192"/>
                </a:solidFill>
              </a:rPr>
              <a:t>float</a:t>
            </a:r>
            <a:r>
              <a:t> - ponto flutuante):</a:t>
            </a: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Caractere (</a:t>
            </a:r>
            <a:r>
              <a:rPr b="1">
                <a:solidFill>
                  <a:srgbClr val="942192"/>
                </a:solidFill>
              </a:rPr>
              <a:t>char</a:t>
            </a:r>
            <a:r>
              <a:t> - character):</a:t>
            </a: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Lógico (</a:t>
            </a:r>
            <a:r>
              <a:rPr b="1">
                <a:solidFill>
                  <a:srgbClr val="942192"/>
                </a:solidFill>
              </a:rPr>
              <a:t>bool</a:t>
            </a:r>
            <a:r>
              <a:t> - booleano):</a:t>
            </a:r>
          </a:p>
        </p:txBody>
      </p:sp>
      <p:sp>
        <p:nvSpPr>
          <p:cNvPr id="610" name="letra"/>
          <p:cNvSpPr/>
          <p:nvPr/>
        </p:nvSpPr>
        <p:spPr>
          <a:xfrm>
            <a:off x="3129394" y="275153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611" name="letra"/>
          <p:cNvSpPr/>
          <p:nvPr/>
        </p:nvSpPr>
        <p:spPr>
          <a:xfrm>
            <a:off x="4575030" y="309501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612" name="digito"/>
          <p:cNvSpPr/>
          <p:nvPr/>
        </p:nvSpPr>
        <p:spPr>
          <a:xfrm>
            <a:off x="4575030" y="359334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digito</a:t>
            </a:r>
          </a:p>
        </p:txBody>
      </p:sp>
      <p:sp>
        <p:nvSpPr>
          <p:cNvPr id="613" name="Line"/>
          <p:cNvSpPr/>
          <p:nvPr/>
        </p:nvSpPr>
        <p:spPr>
          <a:xfrm>
            <a:off x="3967379" y="2908467"/>
            <a:ext cx="205675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4" name="Line"/>
          <p:cNvSpPr/>
          <p:nvPr/>
        </p:nvSpPr>
        <p:spPr>
          <a:xfrm>
            <a:off x="4245086" y="258412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5" name="Line"/>
          <p:cNvSpPr/>
          <p:nvPr/>
        </p:nvSpPr>
        <p:spPr>
          <a:xfrm>
            <a:off x="5751874" y="259000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6" name="Line"/>
          <p:cNvSpPr/>
          <p:nvPr/>
        </p:nvSpPr>
        <p:spPr>
          <a:xfrm>
            <a:off x="4237127" y="2590002"/>
            <a:ext cx="151725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4384787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8" name="Line"/>
          <p:cNvSpPr/>
          <p:nvPr/>
        </p:nvSpPr>
        <p:spPr>
          <a:xfrm>
            <a:off x="5588192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9" name="Line"/>
          <p:cNvSpPr/>
          <p:nvPr/>
        </p:nvSpPr>
        <p:spPr>
          <a:xfrm flipH="1">
            <a:off x="4396347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0" name="Line"/>
          <p:cNvSpPr/>
          <p:nvPr/>
        </p:nvSpPr>
        <p:spPr>
          <a:xfrm flipH="1">
            <a:off x="4396347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1" name="Line"/>
          <p:cNvSpPr/>
          <p:nvPr/>
        </p:nvSpPr>
        <p:spPr>
          <a:xfrm flipH="1">
            <a:off x="5414539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2" name="Line"/>
          <p:cNvSpPr/>
          <p:nvPr/>
        </p:nvSpPr>
        <p:spPr>
          <a:xfrm flipH="1">
            <a:off x="5414539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625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6" name="Tipo Identificador"/>
          <p:cNvSpPr txBox="1"/>
          <p:nvPr/>
        </p:nvSpPr>
        <p:spPr>
          <a:xfrm>
            <a:off x="3491334" y="1804776"/>
            <a:ext cx="19199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>
                <a:solidFill>
                  <a:srgbClr val="FF2600"/>
                </a:solidFill>
              </a:rPr>
              <a:t>Tipo</a:t>
            </a:r>
            <a:r>
              <a:t> Identificador</a:t>
            </a:r>
          </a:p>
        </p:txBody>
      </p:sp>
      <p:sp>
        <p:nvSpPr>
          <p:cNvPr id="627" name="Tipos:…"/>
          <p:cNvSpPr txBox="1"/>
          <p:nvPr>
            <p:ph type="body" sz="half" idx="1"/>
          </p:nvPr>
        </p:nvSpPr>
        <p:spPr>
          <a:xfrm>
            <a:off x="570980" y="4121673"/>
            <a:ext cx="7760675" cy="2256019"/>
          </a:xfrm>
          <a:prstGeom prst="rect">
            <a:avLst/>
          </a:prstGeom>
        </p:spPr>
        <p:txBody>
          <a:bodyPr anchor="ctr"/>
          <a:lstStyle/>
          <a:p>
            <a:pPr marL="220060" marR="457200" indent="-220060" defTabSz="450215">
              <a:lnSpc>
                <a:spcPct val="50000"/>
              </a:lnSpc>
              <a:spcBef>
                <a:spcPts val="11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Tipos:</a:t>
            </a:r>
          </a:p>
          <a:p>
            <a:pPr marL="220060" marR="457200" indent="-220060" defTabSz="450215">
              <a:lnSpc>
                <a:spcPct val="50000"/>
              </a:lnSpc>
              <a:spcBef>
                <a:spcPts val="11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Inteiro (</a:t>
            </a:r>
            <a:r>
              <a:rPr b="1">
                <a:solidFill>
                  <a:srgbClr val="942192"/>
                </a:solidFill>
              </a:rPr>
              <a:t>int</a:t>
            </a:r>
            <a:r>
              <a:t>): </a:t>
            </a:r>
            <a:r>
              <a:rPr>
                <a:solidFill>
                  <a:srgbClr val="0433FF"/>
                </a:solidFill>
              </a:rPr>
              <a:t>1  3  -5   198    0</a:t>
            </a: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Real (</a:t>
            </a:r>
            <a:r>
              <a:rPr b="1">
                <a:solidFill>
                  <a:srgbClr val="942192"/>
                </a:solidFill>
              </a:rPr>
              <a:t>float</a:t>
            </a:r>
            <a:r>
              <a:t> - ponto flutuante):  </a:t>
            </a:r>
            <a:r>
              <a:rPr>
                <a:solidFill>
                  <a:srgbClr val="0433FF"/>
                </a:solidFill>
              </a:rPr>
              <a:t>0.5    5.0   9.8   -77.3    3.1415</a:t>
            </a: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Caractere (</a:t>
            </a:r>
            <a:r>
              <a:rPr b="1">
                <a:solidFill>
                  <a:srgbClr val="942192"/>
                </a:solidFill>
              </a:rPr>
              <a:t>char</a:t>
            </a:r>
            <a:r>
              <a:t> - character): </a:t>
            </a:r>
            <a:r>
              <a:rPr>
                <a:solidFill>
                  <a:srgbClr val="0433FF"/>
                </a:solidFill>
              </a:rPr>
              <a:t>“programa" ‘c’ “algoritmo" “123"</a:t>
            </a:r>
            <a:endParaRPr>
              <a:solidFill>
                <a:srgbClr val="0433FF"/>
              </a:solidFill>
            </a:endParaRPr>
          </a:p>
          <a:p>
            <a:pPr lvl="2" marL="905860" marR="457200" indent="-220060" defTabSz="450215">
              <a:lnSpc>
                <a:spcPct val="50000"/>
              </a:lnSpc>
              <a:spcBef>
                <a:spcPts val="1100"/>
              </a:spcBef>
              <a:buSzPct val="60000"/>
              <a:buChar char="◻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Lógico (</a:t>
            </a:r>
            <a:r>
              <a:rPr b="1">
                <a:solidFill>
                  <a:srgbClr val="942192"/>
                </a:solidFill>
              </a:rPr>
              <a:t>bool</a:t>
            </a:r>
            <a:r>
              <a:t> - booleano):  </a:t>
            </a:r>
            <a:r>
              <a:rPr>
                <a:solidFill>
                  <a:srgbClr val="0433FF"/>
                </a:solidFill>
              </a:rPr>
              <a:t>verdadeiro/falso</a:t>
            </a:r>
          </a:p>
        </p:txBody>
      </p:sp>
      <p:sp>
        <p:nvSpPr>
          <p:cNvPr id="628" name="letra"/>
          <p:cNvSpPr/>
          <p:nvPr/>
        </p:nvSpPr>
        <p:spPr>
          <a:xfrm>
            <a:off x="3129394" y="275153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629" name="letra"/>
          <p:cNvSpPr/>
          <p:nvPr/>
        </p:nvSpPr>
        <p:spPr>
          <a:xfrm>
            <a:off x="4575030" y="309501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letra</a:t>
            </a:r>
          </a:p>
        </p:txBody>
      </p:sp>
      <p:sp>
        <p:nvSpPr>
          <p:cNvPr id="630" name="digito"/>
          <p:cNvSpPr/>
          <p:nvPr/>
        </p:nvSpPr>
        <p:spPr>
          <a:xfrm>
            <a:off x="4575030" y="3593342"/>
            <a:ext cx="841449" cy="35179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digito</a:t>
            </a:r>
          </a:p>
        </p:txBody>
      </p:sp>
      <p:sp>
        <p:nvSpPr>
          <p:cNvPr id="631" name="Line"/>
          <p:cNvSpPr/>
          <p:nvPr/>
        </p:nvSpPr>
        <p:spPr>
          <a:xfrm>
            <a:off x="3967379" y="2908467"/>
            <a:ext cx="205675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4245086" y="258412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3" name="Line"/>
          <p:cNvSpPr/>
          <p:nvPr/>
        </p:nvSpPr>
        <p:spPr>
          <a:xfrm>
            <a:off x="5751874" y="259000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4237127" y="2590002"/>
            <a:ext cx="151725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4384787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5588192" y="2915367"/>
            <a:ext cx="1" cy="928567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7" name="Line"/>
          <p:cNvSpPr/>
          <p:nvPr/>
        </p:nvSpPr>
        <p:spPr>
          <a:xfrm flipH="1">
            <a:off x="4396347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8" name="Line"/>
          <p:cNvSpPr/>
          <p:nvPr/>
        </p:nvSpPr>
        <p:spPr>
          <a:xfrm flipH="1">
            <a:off x="4396347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9" name="Line"/>
          <p:cNvSpPr/>
          <p:nvPr/>
        </p:nvSpPr>
        <p:spPr>
          <a:xfrm flipH="1">
            <a:off x="5414539" y="3270907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0" name="Line"/>
          <p:cNvSpPr/>
          <p:nvPr/>
        </p:nvSpPr>
        <p:spPr>
          <a:xfrm flipH="1">
            <a:off x="5414539" y="3834439"/>
            <a:ext cx="16712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643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4" name="Início"/>
          <p:cNvSpPr/>
          <p:nvPr/>
        </p:nvSpPr>
        <p:spPr>
          <a:xfrm>
            <a:off x="3396403" y="1819446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645" name="z = x/y"/>
          <p:cNvSpPr/>
          <p:nvPr/>
        </p:nvSpPr>
        <p:spPr>
          <a:xfrm>
            <a:off x="5061549" y="4496865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z = x/y</a:t>
            </a:r>
          </a:p>
        </p:txBody>
      </p:sp>
      <p:sp>
        <p:nvSpPr>
          <p:cNvPr id="646" name="Line"/>
          <p:cNvSpPr/>
          <p:nvPr/>
        </p:nvSpPr>
        <p:spPr>
          <a:xfrm>
            <a:off x="3842425" y="2273855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7" name="Fim"/>
          <p:cNvSpPr/>
          <p:nvPr/>
        </p:nvSpPr>
        <p:spPr>
          <a:xfrm>
            <a:off x="3396403" y="6203728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648" name="Line"/>
          <p:cNvSpPr/>
          <p:nvPr/>
        </p:nvSpPr>
        <p:spPr>
          <a:xfrm>
            <a:off x="3842425" y="2883803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9" name="Line"/>
          <p:cNvSpPr/>
          <p:nvPr/>
        </p:nvSpPr>
        <p:spPr>
          <a:xfrm>
            <a:off x="3842425" y="352137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0" name="Line"/>
          <p:cNvSpPr/>
          <p:nvPr/>
        </p:nvSpPr>
        <p:spPr>
          <a:xfrm>
            <a:off x="5536389" y="495734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1" name="Line"/>
          <p:cNvSpPr/>
          <p:nvPr/>
        </p:nvSpPr>
        <p:spPr>
          <a:xfrm>
            <a:off x="5507571" y="5714977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2" name="Line"/>
          <p:cNvSpPr/>
          <p:nvPr/>
        </p:nvSpPr>
        <p:spPr>
          <a:xfrm flipH="1" flipV="1">
            <a:off x="2361913" y="5955350"/>
            <a:ext cx="315762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3" name="Line"/>
          <p:cNvSpPr/>
          <p:nvPr/>
        </p:nvSpPr>
        <p:spPr>
          <a:xfrm>
            <a:off x="3834501" y="5945825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4" name="Line"/>
          <p:cNvSpPr/>
          <p:nvPr/>
        </p:nvSpPr>
        <p:spPr>
          <a:xfrm flipH="1">
            <a:off x="2347895" y="4110409"/>
            <a:ext cx="845865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5" name="Line"/>
          <p:cNvSpPr/>
          <p:nvPr/>
        </p:nvSpPr>
        <p:spPr>
          <a:xfrm flipH="1">
            <a:off x="4500537" y="4110409"/>
            <a:ext cx="1041805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6" name="Line"/>
          <p:cNvSpPr/>
          <p:nvPr/>
        </p:nvSpPr>
        <p:spPr>
          <a:xfrm>
            <a:off x="5536389" y="4110409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7" name="Line"/>
          <p:cNvSpPr/>
          <p:nvPr/>
        </p:nvSpPr>
        <p:spPr>
          <a:xfrm>
            <a:off x="2358846" y="4110409"/>
            <a:ext cx="1" cy="5686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8" name="X"/>
          <p:cNvSpPr/>
          <p:nvPr/>
        </p:nvSpPr>
        <p:spPr>
          <a:xfrm>
            <a:off x="3428555" y="2516707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X</a:t>
            </a:r>
          </a:p>
        </p:txBody>
      </p:sp>
      <p:sp>
        <p:nvSpPr>
          <p:cNvPr id="659" name="Y"/>
          <p:cNvSpPr/>
          <p:nvPr/>
        </p:nvSpPr>
        <p:spPr>
          <a:xfrm>
            <a:off x="3387621" y="3119736"/>
            <a:ext cx="909610" cy="3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Y</a:t>
            </a:r>
          </a:p>
        </p:txBody>
      </p:sp>
      <p:sp>
        <p:nvSpPr>
          <p:cNvPr id="660" name="Z"/>
          <p:cNvSpPr/>
          <p:nvPr/>
        </p:nvSpPr>
        <p:spPr>
          <a:xfrm>
            <a:off x="5061767" y="5295642"/>
            <a:ext cx="891610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Z</a:t>
            </a:r>
          </a:p>
        </p:txBody>
      </p:sp>
      <p:sp>
        <p:nvSpPr>
          <p:cNvPr id="661" name="“Divisão por 0”"/>
          <p:cNvSpPr/>
          <p:nvPr/>
        </p:nvSpPr>
        <p:spPr>
          <a:xfrm>
            <a:off x="1556762" y="4679052"/>
            <a:ext cx="1390529" cy="659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pPr/>
            <a:r>
              <a:t>“Divisão por 0”</a:t>
            </a:r>
          </a:p>
        </p:txBody>
      </p:sp>
      <p:sp>
        <p:nvSpPr>
          <p:cNvPr id="662" name="Line"/>
          <p:cNvSpPr/>
          <p:nvPr/>
        </p:nvSpPr>
        <p:spPr>
          <a:xfrm>
            <a:off x="2358846" y="5347646"/>
            <a:ext cx="1" cy="60905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X = 8"/>
          <p:cNvSpPr/>
          <p:nvPr/>
        </p:nvSpPr>
        <p:spPr>
          <a:xfrm>
            <a:off x="7026962" y="2455284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 = 8</a:t>
            </a:r>
          </a:p>
        </p:txBody>
      </p:sp>
      <p:sp>
        <p:nvSpPr>
          <p:cNvPr id="664" name="Y = 2"/>
          <p:cNvSpPr/>
          <p:nvPr/>
        </p:nvSpPr>
        <p:spPr>
          <a:xfrm>
            <a:off x="7026962" y="3059654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Y = 2</a:t>
            </a:r>
          </a:p>
        </p:txBody>
      </p:sp>
      <p:sp>
        <p:nvSpPr>
          <p:cNvPr id="665" name="2 != 0?"/>
          <p:cNvSpPr/>
          <p:nvPr/>
        </p:nvSpPr>
        <p:spPr>
          <a:xfrm>
            <a:off x="7026962" y="3756915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!= 0?</a:t>
            </a:r>
          </a:p>
        </p:txBody>
      </p:sp>
      <p:sp>
        <p:nvSpPr>
          <p:cNvPr id="666" name="z = 8/2"/>
          <p:cNvSpPr/>
          <p:nvPr/>
        </p:nvSpPr>
        <p:spPr>
          <a:xfrm>
            <a:off x="7026962" y="4482558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z = 8/2</a:t>
            </a:r>
          </a:p>
        </p:txBody>
      </p:sp>
      <p:sp>
        <p:nvSpPr>
          <p:cNvPr id="667" name="4"/>
          <p:cNvSpPr/>
          <p:nvPr/>
        </p:nvSpPr>
        <p:spPr>
          <a:xfrm>
            <a:off x="7026962" y="5269871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68" name="SIM"/>
          <p:cNvSpPr txBox="1"/>
          <p:nvPr/>
        </p:nvSpPr>
        <p:spPr>
          <a:xfrm>
            <a:off x="4599275" y="3770960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669" name="NÃO"/>
          <p:cNvSpPr txBox="1"/>
          <p:nvPr/>
        </p:nvSpPr>
        <p:spPr>
          <a:xfrm>
            <a:off x="2497670" y="3780035"/>
            <a:ext cx="5879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  <p:sp>
        <p:nvSpPr>
          <p:cNvPr id="670" name="Rhombus"/>
          <p:cNvSpPr/>
          <p:nvPr/>
        </p:nvSpPr>
        <p:spPr>
          <a:xfrm>
            <a:off x="3171198" y="3779483"/>
            <a:ext cx="1326608" cy="661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673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4" name="X = 8"/>
          <p:cNvSpPr/>
          <p:nvPr/>
        </p:nvSpPr>
        <p:spPr>
          <a:xfrm>
            <a:off x="7026962" y="2455284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 = 8</a:t>
            </a:r>
          </a:p>
        </p:txBody>
      </p:sp>
      <p:sp>
        <p:nvSpPr>
          <p:cNvPr id="675" name="Y = 2"/>
          <p:cNvSpPr/>
          <p:nvPr/>
        </p:nvSpPr>
        <p:spPr>
          <a:xfrm>
            <a:off x="7026962" y="3059654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Y = 2</a:t>
            </a:r>
          </a:p>
        </p:txBody>
      </p:sp>
      <p:sp>
        <p:nvSpPr>
          <p:cNvPr id="676" name="2 != 0?"/>
          <p:cNvSpPr/>
          <p:nvPr/>
        </p:nvSpPr>
        <p:spPr>
          <a:xfrm>
            <a:off x="7026962" y="3756915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!= 0?</a:t>
            </a:r>
          </a:p>
        </p:txBody>
      </p:sp>
      <p:sp>
        <p:nvSpPr>
          <p:cNvPr id="677" name="z = 8/2"/>
          <p:cNvSpPr/>
          <p:nvPr/>
        </p:nvSpPr>
        <p:spPr>
          <a:xfrm>
            <a:off x="7026962" y="4482558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z = 8/2</a:t>
            </a:r>
          </a:p>
        </p:txBody>
      </p:sp>
      <p:sp>
        <p:nvSpPr>
          <p:cNvPr id="678" name="4"/>
          <p:cNvSpPr/>
          <p:nvPr/>
        </p:nvSpPr>
        <p:spPr>
          <a:xfrm>
            <a:off x="7026962" y="5269871"/>
            <a:ext cx="908683" cy="354473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9" name="Início"/>
          <p:cNvSpPr/>
          <p:nvPr/>
        </p:nvSpPr>
        <p:spPr>
          <a:xfrm>
            <a:off x="3396403" y="1819446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680" name="z = x/y"/>
          <p:cNvSpPr/>
          <p:nvPr/>
        </p:nvSpPr>
        <p:spPr>
          <a:xfrm>
            <a:off x="5061549" y="4496865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z = x/y</a:t>
            </a:r>
          </a:p>
        </p:txBody>
      </p:sp>
      <p:sp>
        <p:nvSpPr>
          <p:cNvPr id="681" name="Line"/>
          <p:cNvSpPr/>
          <p:nvPr/>
        </p:nvSpPr>
        <p:spPr>
          <a:xfrm>
            <a:off x="3842425" y="2273855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2" name="Fim"/>
          <p:cNvSpPr/>
          <p:nvPr/>
        </p:nvSpPr>
        <p:spPr>
          <a:xfrm>
            <a:off x="3396403" y="6203728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683" name="Line"/>
          <p:cNvSpPr/>
          <p:nvPr/>
        </p:nvSpPr>
        <p:spPr>
          <a:xfrm>
            <a:off x="3842425" y="2883803"/>
            <a:ext cx="1" cy="22754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4" name="Line"/>
          <p:cNvSpPr/>
          <p:nvPr/>
        </p:nvSpPr>
        <p:spPr>
          <a:xfrm>
            <a:off x="3842425" y="352137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5536389" y="495734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5507571" y="5714977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7" name="Line"/>
          <p:cNvSpPr/>
          <p:nvPr/>
        </p:nvSpPr>
        <p:spPr>
          <a:xfrm flipH="1" flipV="1">
            <a:off x="2349213" y="5955350"/>
            <a:ext cx="3157621" cy="1"/>
          </a:xfrm>
          <a:prstGeom prst="line">
            <a:avLst/>
          </a:prstGeom>
          <a:ln w="19050">
            <a:solidFill>
              <a:srgbClr val="000000">
                <a:alpha val="20117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3834501" y="5945825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9" name="Line"/>
          <p:cNvSpPr/>
          <p:nvPr/>
        </p:nvSpPr>
        <p:spPr>
          <a:xfrm flipH="1">
            <a:off x="2347895" y="4110409"/>
            <a:ext cx="845865" cy="1"/>
          </a:xfrm>
          <a:prstGeom prst="line">
            <a:avLst/>
          </a:prstGeom>
          <a:ln w="19050">
            <a:solidFill>
              <a:srgbClr val="000000">
                <a:alpha val="20495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0" name="Line"/>
          <p:cNvSpPr/>
          <p:nvPr/>
        </p:nvSpPr>
        <p:spPr>
          <a:xfrm flipH="1">
            <a:off x="4500537" y="4110409"/>
            <a:ext cx="1041805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5536389" y="4110409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2" name="Line"/>
          <p:cNvSpPr/>
          <p:nvPr/>
        </p:nvSpPr>
        <p:spPr>
          <a:xfrm>
            <a:off x="2358846" y="4110409"/>
            <a:ext cx="1" cy="568644"/>
          </a:xfrm>
          <a:prstGeom prst="line">
            <a:avLst/>
          </a:prstGeom>
          <a:ln w="19050">
            <a:solidFill>
              <a:srgbClr val="000000">
                <a:alpha val="20495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3" name="X"/>
          <p:cNvSpPr/>
          <p:nvPr/>
        </p:nvSpPr>
        <p:spPr>
          <a:xfrm>
            <a:off x="3428555" y="2516707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X</a:t>
            </a:r>
          </a:p>
        </p:txBody>
      </p:sp>
      <p:sp>
        <p:nvSpPr>
          <p:cNvPr id="694" name="Y"/>
          <p:cNvSpPr/>
          <p:nvPr/>
        </p:nvSpPr>
        <p:spPr>
          <a:xfrm>
            <a:off x="3387621" y="3119736"/>
            <a:ext cx="909610" cy="3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Y</a:t>
            </a:r>
          </a:p>
        </p:txBody>
      </p:sp>
      <p:sp>
        <p:nvSpPr>
          <p:cNvPr id="695" name="Z"/>
          <p:cNvSpPr/>
          <p:nvPr/>
        </p:nvSpPr>
        <p:spPr>
          <a:xfrm>
            <a:off x="5061767" y="5295642"/>
            <a:ext cx="891610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Z</a:t>
            </a:r>
          </a:p>
        </p:txBody>
      </p:sp>
      <p:sp>
        <p:nvSpPr>
          <p:cNvPr id="696" name="“Divisão por 0”"/>
          <p:cNvSpPr/>
          <p:nvPr/>
        </p:nvSpPr>
        <p:spPr>
          <a:xfrm>
            <a:off x="1556762" y="4679052"/>
            <a:ext cx="1390529" cy="659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14446"/>
            </a:srgbClr>
          </a:solidFill>
          <a:ln w="19050">
            <a:solidFill>
              <a:srgbClr val="000000">
                <a:alpha val="2049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pPr/>
            <a:r>
              <a:t>“Divisão por 0”</a:t>
            </a:r>
          </a:p>
        </p:txBody>
      </p:sp>
      <p:sp>
        <p:nvSpPr>
          <p:cNvPr id="697" name="Line"/>
          <p:cNvSpPr/>
          <p:nvPr/>
        </p:nvSpPr>
        <p:spPr>
          <a:xfrm>
            <a:off x="2358846" y="5347646"/>
            <a:ext cx="1" cy="609052"/>
          </a:xfrm>
          <a:prstGeom prst="line">
            <a:avLst/>
          </a:prstGeom>
          <a:ln w="19050">
            <a:solidFill>
              <a:srgbClr val="000000">
                <a:alpha val="20495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8" name="SIM"/>
          <p:cNvSpPr txBox="1"/>
          <p:nvPr/>
        </p:nvSpPr>
        <p:spPr>
          <a:xfrm>
            <a:off x="4599275" y="3770960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699" name="NÃO"/>
          <p:cNvSpPr txBox="1"/>
          <p:nvPr/>
        </p:nvSpPr>
        <p:spPr>
          <a:xfrm>
            <a:off x="2497670" y="3780035"/>
            <a:ext cx="5879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  <p:sp>
        <p:nvSpPr>
          <p:cNvPr id="700" name="Line"/>
          <p:cNvSpPr/>
          <p:nvPr/>
        </p:nvSpPr>
        <p:spPr>
          <a:xfrm flipH="1">
            <a:off x="4223243" y="1897006"/>
            <a:ext cx="1" cy="2213404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1" name="Line"/>
          <p:cNvSpPr/>
          <p:nvPr/>
        </p:nvSpPr>
        <p:spPr>
          <a:xfrm>
            <a:off x="5879872" y="4100884"/>
            <a:ext cx="1" cy="1907876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4138154" y="5955350"/>
            <a:ext cx="1" cy="465073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3" name="Line"/>
          <p:cNvSpPr/>
          <p:nvPr/>
        </p:nvSpPr>
        <p:spPr>
          <a:xfrm flipH="1">
            <a:off x="4157271" y="6016310"/>
            <a:ext cx="1728336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4270364" y="4049449"/>
            <a:ext cx="1670469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5" name="Line"/>
          <p:cNvSpPr/>
          <p:nvPr/>
        </p:nvSpPr>
        <p:spPr>
          <a:xfrm flipH="1">
            <a:off x="3833762" y="5952175"/>
            <a:ext cx="166037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6" name="Rhombus"/>
          <p:cNvSpPr/>
          <p:nvPr/>
        </p:nvSpPr>
        <p:spPr>
          <a:xfrm>
            <a:off x="3171198" y="3779483"/>
            <a:ext cx="1326608" cy="661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Variáve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  <p:sp>
        <p:nvSpPr>
          <p:cNvPr id="709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10" name="Screen Shot 2022-08-24 at 10.13.21.png" descr="Screen Shot 2022-08-24 at 10.13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560" y="1598946"/>
            <a:ext cx="7798880" cy="4658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Flux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Fluxograma</a:t>
            </a:r>
          </a:p>
        </p:txBody>
      </p:sp>
      <p:sp>
        <p:nvSpPr>
          <p:cNvPr id="713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4" name="Terminator"/>
          <p:cNvSpPr/>
          <p:nvPr/>
        </p:nvSpPr>
        <p:spPr>
          <a:xfrm>
            <a:off x="795685" y="2282941"/>
            <a:ext cx="892045" cy="44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715" name="Rectangle"/>
          <p:cNvSpPr/>
          <p:nvPr/>
        </p:nvSpPr>
        <p:spPr>
          <a:xfrm>
            <a:off x="795685" y="3286630"/>
            <a:ext cx="892045" cy="44602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716" name="Rhombus"/>
          <p:cNvSpPr/>
          <p:nvPr/>
        </p:nvSpPr>
        <p:spPr>
          <a:xfrm>
            <a:off x="665398" y="4188466"/>
            <a:ext cx="1152618" cy="575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600"/>
            </a:pPr>
          </a:p>
        </p:txBody>
      </p:sp>
      <p:sp>
        <p:nvSpPr>
          <p:cNvPr id="717" name="Parallelogram"/>
          <p:cNvSpPr/>
          <p:nvPr/>
        </p:nvSpPr>
        <p:spPr>
          <a:xfrm>
            <a:off x="795902" y="5219327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8" name="Trapezoid"/>
          <p:cNvSpPr/>
          <p:nvPr/>
        </p:nvSpPr>
        <p:spPr>
          <a:xfrm>
            <a:off x="4584094" y="2284608"/>
            <a:ext cx="995523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Line"/>
          <p:cNvSpPr/>
          <p:nvPr/>
        </p:nvSpPr>
        <p:spPr>
          <a:xfrm>
            <a:off x="4619974" y="3522526"/>
            <a:ext cx="101364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0" name="Oval"/>
          <p:cNvSpPr/>
          <p:nvPr/>
        </p:nvSpPr>
        <p:spPr>
          <a:xfrm>
            <a:off x="4957910" y="4337347"/>
            <a:ext cx="247891" cy="23604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1" name="Shape"/>
          <p:cNvSpPr/>
          <p:nvPr/>
        </p:nvSpPr>
        <p:spPr>
          <a:xfrm>
            <a:off x="4744556" y="5238507"/>
            <a:ext cx="674597" cy="38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38" y="109"/>
                </a:lnTo>
                <a:lnTo>
                  <a:pt x="21600" y="15757"/>
                </a:lnTo>
                <a:lnTo>
                  <a:pt x="11257" y="21600"/>
                </a:lnTo>
                <a:lnTo>
                  <a:pt x="199" y="154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2" name="Inicio/Fim do programa"/>
          <p:cNvSpPr txBox="1"/>
          <p:nvPr/>
        </p:nvSpPr>
        <p:spPr>
          <a:xfrm>
            <a:off x="2000154" y="2374544"/>
            <a:ext cx="1661155" cy="26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Inicio/Fim do programa</a:t>
            </a:r>
          </a:p>
        </p:txBody>
      </p:sp>
      <p:sp>
        <p:nvSpPr>
          <p:cNvPr id="723" name="Cálculo, atribuições"/>
          <p:cNvSpPr txBox="1"/>
          <p:nvPr/>
        </p:nvSpPr>
        <p:spPr>
          <a:xfrm>
            <a:off x="2000154" y="3378234"/>
            <a:ext cx="1432629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Cálculo, atribuições</a:t>
            </a:r>
          </a:p>
        </p:txBody>
      </p:sp>
      <p:sp>
        <p:nvSpPr>
          <p:cNvPr id="724" name="Tomada de decisão, separação…"/>
          <p:cNvSpPr txBox="1"/>
          <p:nvPr/>
        </p:nvSpPr>
        <p:spPr>
          <a:xfrm>
            <a:off x="1938323" y="4255682"/>
            <a:ext cx="2220749" cy="44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Tomada de decisão, separação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de fluxos</a:t>
            </a:r>
          </a:p>
        </p:txBody>
      </p:sp>
      <p:sp>
        <p:nvSpPr>
          <p:cNvPr id="725" name="Informação que será digitada…"/>
          <p:cNvSpPr txBox="1"/>
          <p:nvPr/>
        </p:nvSpPr>
        <p:spPr>
          <a:xfrm>
            <a:off x="5835109" y="2273416"/>
            <a:ext cx="2076683" cy="44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Informação que será digitada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(entrada de dados)</a:t>
            </a:r>
          </a:p>
        </p:txBody>
      </p:sp>
      <p:sp>
        <p:nvSpPr>
          <p:cNvPr id="726" name="Informação que será exibida…"/>
          <p:cNvSpPr txBox="1"/>
          <p:nvPr/>
        </p:nvSpPr>
        <p:spPr>
          <a:xfrm>
            <a:off x="1936575" y="5210569"/>
            <a:ext cx="2025784" cy="44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Informação que será exibida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(Saída de dados)</a:t>
            </a:r>
          </a:p>
        </p:txBody>
      </p:sp>
      <p:sp>
        <p:nvSpPr>
          <p:cNvPr id="727" name="Sentido do fluxo de dados"/>
          <p:cNvSpPr txBox="1"/>
          <p:nvPr/>
        </p:nvSpPr>
        <p:spPr>
          <a:xfrm>
            <a:off x="5843392" y="3391118"/>
            <a:ext cx="1865124" cy="26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Sentido do fluxo de dados</a:t>
            </a:r>
          </a:p>
        </p:txBody>
      </p:sp>
      <p:sp>
        <p:nvSpPr>
          <p:cNvPr id="728" name="Conexão de fluxo na página"/>
          <p:cNvSpPr txBox="1"/>
          <p:nvPr/>
        </p:nvSpPr>
        <p:spPr>
          <a:xfrm>
            <a:off x="5843392" y="4344582"/>
            <a:ext cx="2000706" cy="26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Conexão de fluxo na página</a:t>
            </a:r>
          </a:p>
        </p:txBody>
      </p:sp>
      <p:sp>
        <p:nvSpPr>
          <p:cNvPr id="729" name="Conexão de fluxo em…"/>
          <p:cNvSpPr txBox="1"/>
          <p:nvPr/>
        </p:nvSpPr>
        <p:spPr>
          <a:xfrm>
            <a:off x="5873098" y="5210569"/>
            <a:ext cx="1585252" cy="44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Conexão de fluxo em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outra página</a:t>
            </a:r>
          </a:p>
        </p:txBody>
      </p:sp>
      <p:sp>
        <p:nvSpPr>
          <p:cNvPr id="730" name="TERMINAL"/>
          <p:cNvSpPr txBox="1"/>
          <p:nvPr/>
        </p:nvSpPr>
        <p:spPr>
          <a:xfrm>
            <a:off x="862315" y="2754280"/>
            <a:ext cx="758785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TERMINAL</a:t>
            </a:r>
          </a:p>
        </p:txBody>
      </p:sp>
      <p:sp>
        <p:nvSpPr>
          <p:cNvPr id="731" name="PROCESSAMENTO"/>
          <p:cNvSpPr txBox="1"/>
          <p:nvPr/>
        </p:nvSpPr>
        <p:spPr>
          <a:xfrm>
            <a:off x="605834" y="3792704"/>
            <a:ext cx="1271746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PROCESSAMENTO</a:t>
            </a:r>
          </a:p>
        </p:txBody>
      </p:sp>
      <p:sp>
        <p:nvSpPr>
          <p:cNvPr id="732" name="DECISÃO"/>
          <p:cNvSpPr txBox="1"/>
          <p:nvPr/>
        </p:nvSpPr>
        <p:spPr>
          <a:xfrm>
            <a:off x="901041" y="4831127"/>
            <a:ext cx="681332" cy="22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DECISÃO</a:t>
            </a:r>
          </a:p>
        </p:txBody>
      </p:sp>
      <p:sp>
        <p:nvSpPr>
          <p:cNvPr id="733" name="DISPLAY"/>
          <p:cNvSpPr txBox="1"/>
          <p:nvPr/>
        </p:nvSpPr>
        <p:spPr>
          <a:xfrm>
            <a:off x="920978" y="5705162"/>
            <a:ext cx="641459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734" name="TECLADO"/>
          <p:cNvSpPr txBox="1"/>
          <p:nvPr/>
        </p:nvSpPr>
        <p:spPr>
          <a:xfrm>
            <a:off x="4723609" y="2754280"/>
            <a:ext cx="716493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TECLADO</a:t>
            </a:r>
          </a:p>
        </p:txBody>
      </p:sp>
      <p:sp>
        <p:nvSpPr>
          <p:cNvPr id="735" name="SETA"/>
          <p:cNvSpPr txBox="1"/>
          <p:nvPr/>
        </p:nvSpPr>
        <p:spPr>
          <a:xfrm>
            <a:off x="4865864" y="3767440"/>
            <a:ext cx="431983" cy="22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SETA</a:t>
            </a:r>
          </a:p>
        </p:txBody>
      </p:sp>
      <p:sp>
        <p:nvSpPr>
          <p:cNvPr id="736" name="CONECTOR"/>
          <p:cNvSpPr txBox="1"/>
          <p:nvPr/>
        </p:nvSpPr>
        <p:spPr>
          <a:xfrm>
            <a:off x="4702463" y="4780601"/>
            <a:ext cx="82712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CONECTOR</a:t>
            </a:r>
          </a:p>
        </p:txBody>
      </p:sp>
      <p:sp>
        <p:nvSpPr>
          <p:cNvPr id="737" name="CONECTOR"/>
          <p:cNvSpPr txBox="1"/>
          <p:nvPr/>
        </p:nvSpPr>
        <p:spPr>
          <a:xfrm>
            <a:off x="4702463" y="5705162"/>
            <a:ext cx="82712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0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741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742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743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744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745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746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747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748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9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0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1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2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3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6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757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758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759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760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761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762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763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764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7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9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0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771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772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3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4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775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776" name="Rectangle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9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780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781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782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783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784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785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786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7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8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9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1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792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793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4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5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796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797" name="Rectangle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8" name="Rounded Rectangle"/>
          <p:cNvSpPr/>
          <p:nvPr/>
        </p:nvSpPr>
        <p:spPr>
          <a:xfrm>
            <a:off x="578450" y="1973540"/>
            <a:ext cx="2586095" cy="547477"/>
          </a:xfrm>
          <a:prstGeom prst="roundRect">
            <a:avLst>
              <a:gd name="adj" fmla="val 288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9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800" name="Line"/>
          <p:cNvSpPr/>
          <p:nvPr/>
        </p:nvSpPr>
        <p:spPr>
          <a:xfrm flipV="1">
            <a:off x="742346" y="2247278"/>
            <a:ext cx="679451" cy="1"/>
          </a:xfrm>
          <a:prstGeom prst="line">
            <a:avLst/>
          </a:prstGeom>
          <a:ln w="1016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1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ritm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</a:t>
            </a:r>
          </a:p>
        </p:txBody>
      </p:sp>
      <p:sp>
        <p:nvSpPr>
          <p:cNvPr id="195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" name="…  são conjuntos de passos finitos e organizados que, quando executados, resolvem um determinado problema."/>
          <p:cNvSpPr txBox="1"/>
          <p:nvPr/>
        </p:nvSpPr>
        <p:spPr>
          <a:xfrm>
            <a:off x="3057995" y="3155184"/>
            <a:ext cx="4906429" cy="1043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… </a:t>
            </a:r>
            <a:r>
              <a:rPr b="0"/>
              <a:t> são conjuntos de passos </a:t>
            </a:r>
            <a:r>
              <a:t>finitos</a:t>
            </a:r>
            <a:r>
              <a:rPr b="0"/>
              <a:t> e </a:t>
            </a:r>
            <a:r>
              <a:t>organizados</a:t>
            </a:r>
            <a:r>
              <a:rPr b="0"/>
              <a:t> que, quando executados, </a:t>
            </a:r>
            <a:r>
              <a:t>resolvem um determinado problema</a:t>
            </a:r>
            <a:r>
              <a:rPr b="0"/>
              <a:t>.</a:t>
            </a:r>
          </a:p>
        </p:txBody>
      </p:sp>
      <p:pic>
        <p:nvPicPr>
          <p:cNvPr id="197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169" y="2994729"/>
            <a:ext cx="1364851" cy="136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805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806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807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808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809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810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1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2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3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4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815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816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7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8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819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820" name="Rectangle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1" name="Rounded Rectangle"/>
          <p:cNvSpPr/>
          <p:nvPr/>
        </p:nvSpPr>
        <p:spPr>
          <a:xfrm>
            <a:off x="561283" y="2639460"/>
            <a:ext cx="2586095" cy="547477"/>
          </a:xfrm>
          <a:prstGeom prst="roundRect">
            <a:avLst>
              <a:gd name="adj" fmla="val 288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2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823" name="Line"/>
          <p:cNvSpPr/>
          <p:nvPr/>
        </p:nvSpPr>
        <p:spPr>
          <a:xfrm flipV="1">
            <a:off x="725179" y="2913198"/>
            <a:ext cx="679451" cy="1"/>
          </a:xfrm>
          <a:prstGeom prst="line">
            <a:avLst/>
          </a:prstGeom>
          <a:ln w="1016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4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825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6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7" name="10.0"/>
          <p:cNvSpPr txBox="1"/>
          <p:nvPr/>
        </p:nvSpPr>
        <p:spPr>
          <a:xfrm>
            <a:off x="5457685" y="3150601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10.0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0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831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832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833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834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835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8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839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840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1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2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843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844" name="Rectangle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5" name="Rounded Rectangle"/>
          <p:cNvSpPr/>
          <p:nvPr/>
        </p:nvSpPr>
        <p:spPr>
          <a:xfrm>
            <a:off x="561283" y="3198260"/>
            <a:ext cx="2586095" cy="547477"/>
          </a:xfrm>
          <a:prstGeom prst="roundRect">
            <a:avLst>
              <a:gd name="adj" fmla="val 288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6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847" name="Line"/>
          <p:cNvSpPr/>
          <p:nvPr/>
        </p:nvSpPr>
        <p:spPr>
          <a:xfrm flipV="1">
            <a:off x="725179" y="3471998"/>
            <a:ext cx="679451" cy="1"/>
          </a:xfrm>
          <a:prstGeom prst="line">
            <a:avLst/>
          </a:prstGeom>
          <a:ln w="1016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8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849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0" name="10.0"/>
          <p:cNvSpPr txBox="1"/>
          <p:nvPr/>
        </p:nvSpPr>
        <p:spPr>
          <a:xfrm>
            <a:off x="5457685" y="3150601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10.0</a:t>
            </a:r>
          </a:p>
        </p:txBody>
      </p:sp>
      <p:sp>
        <p:nvSpPr>
          <p:cNvPr id="851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852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4" name="20.5"/>
          <p:cNvSpPr txBox="1"/>
          <p:nvPr/>
        </p:nvSpPr>
        <p:spPr>
          <a:xfrm>
            <a:off x="6585725" y="3159865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20.5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7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858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859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860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861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3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864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865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6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7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868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869" name="&gt;&gt; 20.5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20.5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870" name="Rounded Rectangle"/>
          <p:cNvSpPr/>
          <p:nvPr/>
        </p:nvSpPr>
        <p:spPr>
          <a:xfrm>
            <a:off x="561283" y="3833260"/>
            <a:ext cx="2586095" cy="547478"/>
          </a:xfrm>
          <a:prstGeom prst="roundRect">
            <a:avLst>
              <a:gd name="adj" fmla="val 288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1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725179" y="4106998"/>
            <a:ext cx="679451" cy="1"/>
          </a:xfrm>
          <a:prstGeom prst="line">
            <a:avLst/>
          </a:prstGeom>
          <a:ln w="1016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3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874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5" name="10.0"/>
          <p:cNvSpPr txBox="1"/>
          <p:nvPr/>
        </p:nvSpPr>
        <p:spPr>
          <a:xfrm>
            <a:off x="5457685" y="3150601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10.0</a:t>
            </a:r>
          </a:p>
        </p:txBody>
      </p:sp>
      <p:sp>
        <p:nvSpPr>
          <p:cNvPr id="876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877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8" name="20.5"/>
          <p:cNvSpPr txBox="1"/>
          <p:nvPr/>
        </p:nvSpPr>
        <p:spPr>
          <a:xfrm>
            <a:off x="6585725" y="3159865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20.5</a:t>
            </a:r>
          </a:p>
        </p:txBody>
      </p:sp>
      <p:sp>
        <p:nvSpPr>
          <p:cNvPr id="879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880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1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885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886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887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8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889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890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1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2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893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894" name="&gt;&gt; 20.5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20.5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895" name="Rounded Rectangle"/>
          <p:cNvSpPr/>
          <p:nvPr/>
        </p:nvSpPr>
        <p:spPr>
          <a:xfrm>
            <a:off x="561283" y="4442860"/>
            <a:ext cx="2586095" cy="547478"/>
          </a:xfrm>
          <a:prstGeom prst="roundRect">
            <a:avLst>
              <a:gd name="adj" fmla="val 288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6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897" name="Line"/>
          <p:cNvSpPr/>
          <p:nvPr/>
        </p:nvSpPr>
        <p:spPr>
          <a:xfrm flipV="1">
            <a:off x="725179" y="4716598"/>
            <a:ext cx="679451" cy="1"/>
          </a:xfrm>
          <a:prstGeom prst="line">
            <a:avLst/>
          </a:prstGeom>
          <a:ln w="1016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8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899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0" name="10.0"/>
          <p:cNvSpPr txBox="1"/>
          <p:nvPr/>
        </p:nvSpPr>
        <p:spPr>
          <a:xfrm>
            <a:off x="5457685" y="3150601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10.0</a:t>
            </a:r>
          </a:p>
        </p:txBody>
      </p:sp>
      <p:sp>
        <p:nvSpPr>
          <p:cNvPr id="901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902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3" name="5.0"/>
          <p:cNvSpPr txBox="1"/>
          <p:nvPr/>
        </p:nvSpPr>
        <p:spPr>
          <a:xfrm>
            <a:off x="6636525" y="3159865"/>
            <a:ext cx="45652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5.0</a:t>
            </a:r>
          </a:p>
        </p:txBody>
      </p:sp>
      <p:sp>
        <p:nvSpPr>
          <p:cNvPr id="904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905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6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907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8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1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912" name="Fim"/>
          <p:cNvSpPr/>
          <p:nvPr/>
        </p:nvSpPr>
        <p:spPr>
          <a:xfrm>
            <a:off x="1748423" y="5808899"/>
            <a:ext cx="846195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Fim</a:t>
            </a:r>
          </a:p>
        </p:txBody>
      </p:sp>
      <p:sp>
        <p:nvSpPr>
          <p:cNvPr id="913" name="Memória"/>
          <p:cNvSpPr txBox="1"/>
          <p:nvPr/>
        </p:nvSpPr>
        <p:spPr>
          <a:xfrm>
            <a:off x="5445617" y="2104671"/>
            <a:ext cx="1722800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Memória</a:t>
            </a:r>
          </a:p>
        </p:txBody>
      </p:sp>
      <p:sp>
        <p:nvSpPr>
          <p:cNvPr id="914" name="O que o usuário ve?"/>
          <p:cNvSpPr txBox="1"/>
          <p:nvPr/>
        </p:nvSpPr>
        <p:spPr>
          <a:xfrm>
            <a:off x="4950249" y="4164630"/>
            <a:ext cx="271290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O que o usuário ve?</a:t>
            </a:r>
          </a:p>
        </p:txBody>
      </p:sp>
      <p:sp>
        <p:nvSpPr>
          <p:cNvPr id="915" name="Rectangle"/>
          <p:cNvSpPr/>
          <p:nvPr/>
        </p:nvSpPr>
        <p:spPr>
          <a:xfrm>
            <a:off x="5342190" y="2970708"/>
            <a:ext cx="839845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6" name="Rectangle"/>
          <p:cNvSpPr/>
          <p:nvPr/>
        </p:nvSpPr>
        <p:spPr>
          <a:xfrm>
            <a:off x="6464845" y="2963688"/>
            <a:ext cx="839844" cy="757368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7" name="A"/>
          <p:cNvSpPr txBox="1"/>
          <p:nvPr/>
        </p:nvSpPr>
        <p:spPr>
          <a:xfrm>
            <a:off x="5296013" y="2646346"/>
            <a:ext cx="24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918" name="B"/>
          <p:cNvSpPr txBox="1"/>
          <p:nvPr/>
        </p:nvSpPr>
        <p:spPr>
          <a:xfrm>
            <a:off x="6461583" y="2646346"/>
            <a:ext cx="2184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919" name="&gt;&gt; 20.5…"/>
          <p:cNvSpPr/>
          <p:nvPr/>
        </p:nvSpPr>
        <p:spPr>
          <a:xfrm>
            <a:off x="4977845" y="4797093"/>
            <a:ext cx="2731955" cy="1131272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20.5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10.0    5.0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920" name="Rounded Rectangle"/>
          <p:cNvSpPr/>
          <p:nvPr/>
        </p:nvSpPr>
        <p:spPr>
          <a:xfrm>
            <a:off x="561283" y="5090560"/>
            <a:ext cx="2586095" cy="547478"/>
          </a:xfrm>
          <a:prstGeom prst="roundRect">
            <a:avLst>
              <a:gd name="adj" fmla="val 288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1" name="Início"/>
          <p:cNvSpPr/>
          <p:nvPr/>
        </p:nvSpPr>
        <p:spPr>
          <a:xfrm>
            <a:off x="1748423" y="2035730"/>
            <a:ext cx="846195" cy="42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Início</a:t>
            </a:r>
          </a:p>
        </p:txBody>
      </p:sp>
      <p:sp>
        <p:nvSpPr>
          <p:cNvPr id="922" name="Line"/>
          <p:cNvSpPr/>
          <p:nvPr/>
        </p:nvSpPr>
        <p:spPr>
          <a:xfrm flipV="1">
            <a:off x="725179" y="5364298"/>
            <a:ext cx="679451" cy="1"/>
          </a:xfrm>
          <a:prstGeom prst="line">
            <a:avLst/>
          </a:prstGeom>
          <a:ln w="1016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3" name="A = 10.0"/>
          <p:cNvSpPr/>
          <p:nvPr/>
        </p:nvSpPr>
        <p:spPr>
          <a:xfrm>
            <a:off x="1725498" y="2737303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A = 10.0</a:t>
            </a:r>
          </a:p>
        </p:txBody>
      </p:sp>
      <p:sp>
        <p:nvSpPr>
          <p:cNvPr id="924" name="Line"/>
          <p:cNvSpPr/>
          <p:nvPr/>
        </p:nvSpPr>
        <p:spPr>
          <a:xfrm>
            <a:off x="2171520" y="246070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5" name="10.0"/>
          <p:cNvSpPr txBox="1"/>
          <p:nvPr/>
        </p:nvSpPr>
        <p:spPr>
          <a:xfrm>
            <a:off x="5457685" y="3150601"/>
            <a:ext cx="5980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10.0</a:t>
            </a:r>
          </a:p>
        </p:txBody>
      </p:sp>
      <p:sp>
        <p:nvSpPr>
          <p:cNvPr id="926" name="B = 20.5"/>
          <p:cNvSpPr/>
          <p:nvPr/>
        </p:nvSpPr>
        <p:spPr>
          <a:xfrm>
            <a:off x="1725498" y="3284882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20.5</a:t>
            </a:r>
          </a:p>
        </p:txBody>
      </p:sp>
      <p:sp>
        <p:nvSpPr>
          <p:cNvPr id="927" name="Line"/>
          <p:cNvSpPr/>
          <p:nvPr/>
        </p:nvSpPr>
        <p:spPr>
          <a:xfrm>
            <a:off x="2171520" y="3092640"/>
            <a:ext cx="1" cy="1862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8" name="5.0"/>
          <p:cNvSpPr txBox="1"/>
          <p:nvPr/>
        </p:nvSpPr>
        <p:spPr>
          <a:xfrm>
            <a:off x="6636525" y="3159865"/>
            <a:ext cx="45652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5.0</a:t>
            </a:r>
          </a:p>
        </p:txBody>
      </p:sp>
      <p:sp>
        <p:nvSpPr>
          <p:cNvPr id="929" name="B"/>
          <p:cNvSpPr/>
          <p:nvPr/>
        </p:nvSpPr>
        <p:spPr>
          <a:xfrm>
            <a:off x="1725715" y="3908588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930" name="Line"/>
          <p:cNvSpPr/>
          <p:nvPr/>
        </p:nvSpPr>
        <p:spPr>
          <a:xfrm>
            <a:off x="2171520" y="366096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1" name="B = 5.0"/>
          <p:cNvSpPr/>
          <p:nvPr/>
        </p:nvSpPr>
        <p:spPr>
          <a:xfrm>
            <a:off x="1725498" y="4546891"/>
            <a:ext cx="892045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B = 5.0</a:t>
            </a:r>
          </a:p>
        </p:txBody>
      </p:sp>
      <p:sp>
        <p:nvSpPr>
          <p:cNvPr id="932" name="Line"/>
          <p:cNvSpPr/>
          <p:nvPr/>
        </p:nvSpPr>
        <p:spPr>
          <a:xfrm>
            <a:off x="2171520" y="434422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3" name="A, B"/>
          <p:cNvSpPr/>
          <p:nvPr/>
        </p:nvSpPr>
        <p:spPr>
          <a:xfrm>
            <a:off x="1725715" y="5151180"/>
            <a:ext cx="891611" cy="4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A, B</a:t>
            </a:r>
          </a:p>
        </p:txBody>
      </p:sp>
      <p:sp>
        <p:nvSpPr>
          <p:cNvPr id="934" name="Line"/>
          <p:cNvSpPr/>
          <p:nvPr/>
        </p:nvSpPr>
        <p:spPr>
          <a:xfrm>
            <a:off x="2171520" y="557506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5" name="Line"/>
          <p:cNvSpPr/>
          <p:nvPr/>
        </p:nvSpPr>
        <p:spPr>
          <a:xfrm>
            <a:off x="2171520" y="492106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38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9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42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3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  <p:sp>
        <p:nvSpPr>
          <p:cNvPr id="944" name="Rectangle"/>
          <p:cNvSpPr/>
          <p:nvPr/>
        </p:nvSpPr>
        <p:spPr>
          <a:xfrm>
            <a:off x="548899" y="3022993"/>
            <a:ext cx="3626153" cy="2371777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</p:spPr>
        <p:txBody>
          <a:bodyPr lIns="45719" rIns="45719" anchor="ctr"/>
          <a:lstStyle/>
          <a:p>
            <a:pPr>
              <a:defRPr sz="1600">
                <a:solidFill>
                  <a:srgbClr val="00F900"/>
                </a:solidFill>
              </a:defRPr>
            </a:pPr>
          </a:p>
        </p:txBody>
      </p:sp>
      <p:sp>
        <p:nvSpPr>
          <p:cNvPr id="945" name="Início"/>
          <p:cNvSpPr/>
          <p:nvPr/>
        </p:nvSpPr>
        <p:spPr>
          <a:xfrm>
            <a:off x="6469199" y="2156624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946" name="Line"/>
          <p:cNvSpPr/>
          <p:nvPr/>
        </p:nvSpPr>
        <p:spPr>
          <a:xfrm>
            <a:off x="6833689" y="2499539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49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0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  <p:sp>
        <p:nvSpPr>
          <p:cNvPr id="951" name="&gt; Obter o valor do raio do círculo (Entrada)"/>
          <p:cNvSpPr/>
          <p:nvPr/>
        </p:nvSpPr>
        <p:spPr>
          <a:xfrm>
            <a:off x="548899" y="3022993"/>
            <a:ext cx="3626153" cy="2371777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1600">
                <a:solidFill>
                  <a:srgbClr val="00F900"/>
                </a:solidFill>
              </a:defRPr>
            </a:pPr>
            <a:r>
              <a:t>&gt; Obter o valor do raio do círculo (Entrada)</a:t>
            </a: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</p:txBody>
      </p:sp>
      <p:sp>
        <p:nvSpPr>
          <p:cNvPr id="952" name="Início"/>
          <p:cNvSpPr/>
          <p:nvPr/>
        </p:nvSpPr>
        <p:spPr>
          <a:xfrm>
            <a:off x="6469199" y="2156624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953" name="Amigo, digite o valor do raio"/>
          <p:cNvSpPr/>
          <p:nvPr/>
        </p:nvSpPr>
        <p:spPr>
          <a:xfrm>
            <a:off x="5954458" y="2849546"/>
            <a:ext cx="1570691" cy="74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Amigo, digite o valor do raio</a:t>
            </a:r>
          </a:p>
        </p:txBody>
      </p:sp>
      <p:sp>
        <p:nvSpPr>
          <p:cNvPr id="954" name="Line"/>
          <p:cNvSpPr/>
          <p:nvPr/>
        </p:nvSpPr>
        <p:spPr>
          <a:xfrm>
            <a:off x="6833689" y="2499539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5" name="Line"/>
          <p:cNvSpPr/>
          <p:nvPr/>
        </p:nvSpPr>
        <p:spPr>
          <a:xfrm>
            <a:off x="6820989" y="359644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58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9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  <p:sp>
        <p:nvSpPr>
          <p:cNvPr id="960" name="&gt; Obter o valor do raio do círculo (Entrada)"/>
          <p:cNvSpPr/>
          <p:nvPr/>
        </p:nvSpPr>
        <p:spPr>
          <a:xfrm>
            <a:off x="548899" y="3022993"/>
            <a:ext cx="3626153" cy="2371777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1600">
                <a:solidFill>
                  <a:srgbClr val="00F900"/>
                </a:solidFill>
              </a:defRPr>
            </a:pPr>
            <a:r>
              <a:t>&gt; Obter o valor do raio do círculo (Entrada)</a:t>
            </a: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</p:txBody>
      </p:sp>
      <p:sp>
        <p:nvSpPr>
          <p:cNvPr id="961" name="Início"/>
          <p:cNvSpPr/>
          <p:nvPr/>
        </p:nvSpPr>
        <p:spPr>
          <a:xfrm>
            <a:off x="6469199" y="2156624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962" name="Amigo, digite o valor do raio"/>
          <p:cNvSpPr/>
          <p:nvPr/>
        </p:nvSpPr>
        <p:spPr>
          <a:xfrm>
            <a:off x="5954458" y="2849546"/>
            <a:ext cx="1570691" cy="74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Amigo, digite o valor do raio</a:t>
            </a:r>
          </a:p>
        </p:txBody>
      </p:sp>
      <p:sp>
        <p:nvSpPr>
          <p:cNvPr id="963" name="raio"/>
          <p:cNvSpPr/>
          <p:nvPr/>
        </p:nvSpPr>
        <p:spPr>
          <a:xfrm>
            <a:off x="6407118" y="3856075"/>
            <a:ext cx="827743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raio</a:t>
            </a:r>
          </a:p>
        </p:txBody>
      </p:sp>
      <p:sp>
        <p:nvSpPr>
          <p:cNvPr id="964" name="Line"/>
          <p:cNvSpPr/>
          <p:nvPr/>
        </p:nvSpPr>
        <p:spPr>
          <a:xfrm>
            <a:off x="6833689" y="2499539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5" name="Line"/>
          <p:cNvSpPr/>
          <p:nvPr/>
        </p:nvSpPr>
        <p:spPr>
          <a:xfrm>
            <a:off x="6820989" y="359644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6" name="Line"/>
          <p:cNvSpPr/>
          <p:nvPr/>
        </p:nvSpPr>
        <p:spPr>
          <a:xfrm>
            <a:off x="6833689" y="420410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69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0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  <p:sp>
        <p:nvSpPr>
          <p:cNvPr id="971" name="&gt; Obter o valor do raio do círculo (Entrada)…"/>
          <p:cNvSpPr/>
          <p:nvPr/>
        </p:nvSpPr>
        <p:spPr>
          <a:xfrm>
            <a:off x="548899" y="3022993"/>
            <a:ext cx="3626153" cy="2371777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1600">
                <a:solidFill>
                  <a:srgbClr val="00F900"/>
                </a:solidFill>
              </a:defRPr>
            </a:pPr>
            <a:r>
              <a:t>&gt; Obter o valor do raio do círculo (Entrada)</a:t>
            </a:r>
          </a:p>
          <a:p>
            <a:pPr>
              <a:defRPr sz="1600">
                <a:solidFill>
                  <a:srgbClr val="00F900"/>
                </a:solidFill>
              </a:defRPr>
            </a:pPr>
            <a:r>
              <a:t>&gt; Calcular a área</a:t>
            </a: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</p:txBody>
      </p:sp>
      <p:sp>
        <p:nvSpPr>
          <p:cNvPr id="972" name="Início"/>
          <p:cNvSpPr/>
          <p:nvPr/>
        </p:nvSpPr>
        <p:spPr>
          <a:xfrm>
            <a:off x="6469199" y="2156624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973" name="Amigo, digite o valor do raio"/>
          <p:cNvSpPr/>
          <p:nvPr/>
        </p:nvSpPr>
        <p:spPr>
          <a:xfrm>
            <a:off x="5954458" y="2849546"/>
            <a:ext cx="1570691" cy="74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Amigo, digite o valor do raio</a:t>
            </a:r>
          </a:p>
        </p:txBody>
      </p:sp>
      <p:sp>
        <p:nvSpPr>
          <p:cNvPr id="974" name="raio"/>
          <p:cNvSpPr/>
          <p:nvPr/>
        </p:nvSpPr>
        <p:spPr>
          <a:xfrm>
            <a:off x="6407118" y="3856075"/>
            <a:ext cx="827743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raio</a:t>
            </a:r>
          </a:p>
        </p:txBody>
      </p:sp>
      <p:sp>
        <p:nvSpPr>
          <p:cNvPr id="975" name="Line"/>
          <p:cNvSpPr/>
          <p:nvPr/>
        </p:nvSpPr>
        <p:spPr>
          <a:xfrm>
            <a:off x="6833689" y="2499539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6820989" y="359644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7" name="Area = 2 * 3.14 * raio"/>
          <p:cNvSpPr/>
          <p:nvPr/>
        </p:nvSpPr>
        <p:spPr>
          <a:xfrm>
            <a:off x="5892391" y="4430860"/>
            <a:ext cx="1857197" cy="30003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Area = 2 * 3.14 * raio</a:t>
            </a:r>
          </a:p>
        </p:txBody>
      </p:sp>
      <p:sp>
        <p:nvSpPr>
          <p:cNvPr id="978" name="Line"/>
          <p:cNvSpPr/>
          <p:nvPr/>
        </p:nvSpPr>
        <p:spPr>
          <a:xfrm>
            <a:off x="6833689" y="420410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9" name="Line"/>
          <p:cNvSpPr/>
          <p:nvPr/>
        </p:nvSpPr>
        <p:spPr>
          <a:xfrm>
            <a:off x="6833689" y="4742750"/>
            <a:ext cx="1" cy="16374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lux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Fluxo</a:t>
            </a:r>
          </a:p>
        </p:txBody>
      </p:sp>
      <p:sp>
        <p:nvSpPr>
          <p:cNvPr id="200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Screen Shot 2022-08-24 at 09.13.00.png" descr="Screen Shot 2022-08-24 at 09.13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645" y="2380013"/>
            <a:ext cx="7037496" cy="2979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82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3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  <p:sp>
        <p:nvSpPr>
          <p:cNvPr id="984" name="&gt; Obter o valor do raio do círculo (Entrada)…"/>
          <p:cNvSpPr/>
          <p:nvPr/>
        </p:nvSpPr>
        <p:spPr>
          <a:xfrm>
            <a:off x="548899" y="3022993"/>
            <a:ext cx="3626153" cy="2371777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1600">
                <a:solidFill>
                  <a:srgbClr val="00F900"/>
                </a:solidFill>
              </a:defRPr>
            </a:pPr>
            <a:r>
              <a:t>&gt; Obter o valor do raio do círculo (Entrada)</a:t>
            </a:r>
          </a:p>
          <a:p>
            <a:pPr>
              <a:defRPr sz="1600">
                <a:solidFill>
                  <a:srgbClr val="00F900"/>
                </a:solidFill>
              </a:defRPr>
            </a:pPr>
            <a:r>
              <a:t>&gt; Calcular a área</a:t>
            </a:r>
          </a:p>
          <a:p>
            <a:pPr>
              <a:defRPr sz="1600">
                <a:solidFill>
                  <a:srgbClr val="00F900"/>
                </a:solidFill>
              </a:defRPr>
            </a:pPr>
            <a:r>
              <a:t>&gt; Calcular o comprimento</a:t>
            </a: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</p:txBody>
      </p:sp>
      <p:sp>
        <p:nvSpPr>
          <p:cNvPr id="985" name="Início"/>
          <p:cNvSpPr/>
          <p:nvPr/>
        </p:nvSpPr>
        <p:spPr>
          <a:xfrm>
            <a:off x="6469199" y="2156624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986" name="Amigo, digite o valor do raio"/>
          <p:cNvSpPr/>
          <p:nvPr/>
        </p:nvSpPr>
        <p:spPr>
          <a:xfrm>
            <a:off x="5954458" y="2849546"/>
            <a:ext cx="1570691" cy="74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Amigo, digite o valor do raio</a:t>
            </a:r>
          </a:p>
        </p:txBody>
      </p:sp>
      <p:sp>
        <p:nvSpPr>
          <p:cNvPr id="987" name="raio"/>
          <p:cNvSpPr/>
          <p:nvPr/>
        </p:nvSpPr>
        <p:spPr>
          <a:xfrm>
            <a:off x="6407118" y="3856075"/>
            <a:ext cx="827743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raio</a:t>
            </a:r>
          </a:p>
        </p:txBody>
      </p:sp>
      <p:sp>
        <p:nvSpPr>
          <p:cNvPr id="988" name="Line"/>
          <p:cNvSpPr/>
          <p:nvPr/>
        </p:nvSpPr>
        <p:spPr>
          <a:xfrm>
            <a:off x="6833689" y="2499539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9" name="Line"/>
          <p:cNvSpPr/>
          <p:nvPr/>
        </p:nvSpPr>
        <p:spPr>
          <a:xfrm>
            <a:off x="6820989" y="359644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0" name="Area = 2 * 3.14 * raio"/>
          <p:cNvSpPr/>
          <p:nvPr/>
        </p:nvSpPr>
        <p:spPr>
          <a:xfrm>
            <a:off x="5892391" y="4430860"/>
            <a:ext cx="1857197" cy="30003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Area = 2 * 3.14 * raio</a:t>
            </a:r>
          </a:p>
        </p:txBody>
      </p:sp>
      <p:sp>
        <p:nvSpPr>
          <p:cNvPr id="991" name="Line"/>
          <p:cNvSpPr/>
          <p:nvPr/>
        </p:nvSpPr>
        <p:spPr>
          <a:xfrm>
            <a:off x="6833689" y="420410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2" name="Comp = 3.14 * raio * raio"/>
          <p:cNvSpPr/>
          <p:nvPr/>
        </p:nvSpPr>
        <p:spPr>
          <a:xfrm>
            <a:off x="5798505" y="4913072"/>
            <a:ext cx="2044968" cy="30003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Comp = 3.14 * raio * raio</a:t>
            </a:r>
          </a:p>
        </p:txBody>
      </p:sp>
      <p:sp>
        <p:nvSpPr>
          <p:cNvPr id="993" name="Line"/>
          <p:cNvSpPr/>
          <p:nvPr/>
        </p:nvSpPr>
        <p:spPr>
          <a:xfrm>
            <a:off x="6833689" y="4742750"/>
            <a:ext cx="1" cy="16374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4" name="Line"/>
          <p:cNvSpPr/>
          <p:nvPr/>
        </p:nvSpPr>
        <p:spPr>
          <a:xfrm>
            <a:off x="6833689" y="5222635"/>
            <a:ext cx="1" cy="1637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Exempl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 2</a:t>
            </a:r>
          </a:p>
        </p:txBody>
      </p:sp>
      <p:sp>
        <p:nvSpPr>
          <p:cNvPr id="997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8" name="Calcular a área de um círculo e comprimento da circunferência"/>
          <p:cNvSpPr txBox="1"/>
          <p:nvPr/>
        </p:nvSpPr>
        <p:spPr>
          <a:xfrm>
            <a:off x="543363" y="1646954"/>
            <a:ext cx="7572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Calcular a área de um círculo e comprimento da circunferência</a:t>
            </a:r>
          </a:p>
        </p:txBody>
      </p:sp>
      <p:sp>
        <p:nvSpPr>
          <p:cNvPr id="999" name="&gt; Obter o valor do raio do círculo (Entrada)…"/>
          <p:cNvSpPr/>
          <p:nvPr/>
        </p:nvSpPr>
        <p:spPr>
          <a:xfrm>
            <a:off x="548899" y="3022993"/>
            <a:ext cx="3626153" cy="2371777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1600">
                <a:solidFill>
                  <a:srgbClr val="00F900"/>
                </a:solidFill>
              </a:defRPr>
            </a:pPr>
            <a:r>
              <a:t>&gt; Obter o valor do raio do círculo (Entrada)</a:t>
            </a:r>
          </a:p>
          <a:p>
            <a:pPr>
              <a:defRPr sz="1600">
                <a:solidFill>
                  <a:srgbClr val="00F900"/>
                </a:solidFill>
              </a:defRPr>
            </a:pPr>
            <a:r>
              <a:t>&gt; Calcular a área</a:t>
            </a:r>
          </a:p>
          <a:p>
            <a:pPr>
              <a:defRPr sz="1600">
                <a:solidFill>
                  <a:srgbClr val="00F900"/>
                </a:solidFill>
              </a:defRPr>
            </a:pPr>
            <a:r>
              <a:t>&gt; Calcular o comprimento</a:t>
            </a:r>
          </a:p>
          <a:p>
            <a:pPr>
              <a:defRPr sz="1600">
                <a:solidFill>
                  <a:srgbClr val="00F900"/>
                </a:solidFill>
              </a:defRPr>
            </a:pPr>
            <a:r>
              <a:t>&gt; Mostrar os valores de área e comprimento calculados (Saída)</a:t>
            </a: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  <a:p>
            <a:pPr>
              <a:defRPr sz="1600">
                <a:solidFill>
                  <a:srgbClr val="00F900"/>
                </a:solidFill>
              </a:defRPr>
            </a:pPr>
          </a:p>
        </p:txBody>
      </p:sp>
      <p:sp>
        <p:nvSpPr>
          <p:cNvPr id="1000" name="Início"/>
          <p:cNvSpPr/>
          <p:nvPr/>
        </p:nvSpPr>
        <p:spPr>
          <a:xfrm>
            <a:off x="6469199" y="2156624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1001" name="Amigo, digite o valor do raio"/>
          <p:cNvSpPr/>
          <p:nvPr/>
        </p:nvSpPr>
        <p:spPr>
          <a:xfrm>
            <a:off x="5954458" y="2849546"/>
            <a:ext cx="1570691" cy="74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Amigo, digite o valor do raio</a:t>
            </a:r>
          </a:p>
        </p:txBody>
      </p:sp>
      <p:sp>
        <p:nvSpPr>
          <p:cNvPr id="1002" name="raio"/>
          <p:cNvSpPr/>
          <p:nvPr/>
        </p:nvSpPr>
        <p:spPr>
          <a:xfrm>
            <a:off x="6407118" y="3856075"/>
            <a:ext cx="827743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raio</a:t>
            </a:r>
          </a:p>
        </p:txBody>
      </p:sp>
      <p:sp>
        <p:nvSpPr>
          <p:cNvPr id="1003" name="Line"/>
          <p:cNvSpPr/>
          <p:nvPr/>
        </p:nvSpPr>
        <p:spPr>
          <a:xfrm>
            <a:off x="6833689" y="2499539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4" name="Line"/>
          <p:cNvSpPr/>
          <p:nvPr/>
        </p:nvSpPr>
        <p:spPr>
          <a:xfrm>
            <a:off x="6820989" y="359644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5" name="Area = 2 * 3.14 * raio"/>
          <p:cNvSpPr/>
          <p:nvPr/>
        </p:nvSpPr>
        <p:spPr>
          <a:xfrm>
            <a:off x="5892391" y="4430860"/>
            <a:ext cx="1857197" cy="30003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Area = 2 * 3.14 * raio</a:t>
            </a:r>
          </a:p>
        </p:txBody>
      </p:sp>
      <p:sp>
        <p:nvSpPr>
          <p:cNvPr id="1006" name="Line"/>
          <p:cNvSpPr/>
          <p:nvPr/>
        </p:nvSpPr>
        <p:spPr>
          <a:xfrm>
            <a:off x="6833689" y="420410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7" name="Comp = 3.14 * raio * raio"/>
          <p:cNvSpPr/>
          <p:nvPr/>
        </p:nvSpPr>
        <p:spPr>
          <a:xfrm>
            <a:off x="5798505" y="4913072"/>
            <a:ext cx="2044968" cy="30003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Comp = 3.14 * raio * raio</a:t>
            </a:r>
          </a:p>
        </p:txBody>
      </p:sp>
      <p:sp>
        <p:nvSpPr>
          <p:cNvPr id="1008" name="Line"/>
          <p:cNvSpPr/>
          <p:nvPr/>
        </p:nvSpPr>
        <p:spPr>
          <a:xfrm>
            <a:off x="6833689" y="4742750"/>
            <a:ext cx="1" cy="16374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9" name="Area, Comp"/>
          <p:cNvSpPr/>
          <p:nvPr/>
        </p:nvSpPr>
        <p:spPr>
          <a:xfrm>
            <a:off x="6085012" y="5349640"/>
            <a:ext cx="1309584" cy="62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Area, Comp</a:t>
            </a:r>
          </a:p>
        </p:txBody>
      </p:sp>
      <p:sp>
        <p:nvSpPr>
          <p:cNvPr id="1010" name="Fim"/>
          <p:cNvSpPr/>
          <p:nvPr/>
        </p:nvSpPr>
        <p:spPr>
          <a:xfrm>
            <a:off x="6469199" y="6211812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Fim</a:t>
            </a:r>
          </a:p>
        </p:txBody>
      </p:sp>
      <p:sp>
        <p:nvSpPr>
          <p:cNvPr id="1011" name="Line"/>
          <p:cNvSpPr/>
          <p:nvPr/>
        </p:nvSpPr>
        <p:spPr>
          <a:xfrm>
            <a:off x="6833689" y="5222635"/>
            <a:ext cx="1" cy="1637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2" name="Line"/>
          <p:cNvSpPr/>
          <p:nvPr/>
        </p:nvSpPr>
        <p:spPr>
          <a:xfrm>
            <a:off x="6820989" y="598417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015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18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10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19" name="O que será impresso na tela para o usuário em casa programa?"/>
          <p:cNvSpPr txBox="1"/>
          <p:nvPr/>
        </p:nvSpPr>
        <p:spPr>
          <a:xfrm>
            <a:off x="875012" y="1914426"/>
            <a:ext cx="778210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 que será impresso na tela para o usuário em casa programa?</a:t>
            </a:r>
          </a:p>
        </p:txBody>
      </p:sp>
      <p:pic>
        <p:nvPicPr>
          <p:cNvPr id="1020" name="Screen Shot 2022-08-24 at 10.28.35.png" descr="Screen Shot 2022-08-24 at 10.28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965" y="2788091"/>
            <a:ext cx="7144070" cy="2569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023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4" name="Rounded Rectangle"/>
          <p:cNvSpPr/>
          <p:nvPr/>
        </p:nvSpPr>
        <p:spPr>
          <a:xfrm>
            <a:off x="685800" y="4271469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025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0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31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10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032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035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10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036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1039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0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40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grpSp>
        <p:nvGrpSpPr>
          <p:cNvPr id="1043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0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44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  <p:grpSp>
        <p:nvGrpSpPr>
          <p:cNvPr id="1047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0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48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Operadores Aritmét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Aritméticos</a:t>
            </a:r>
          </a:p>
        </p:txBody>
      </p:sp>
      <p:sp>
        <p:nvSpPr>
          <p:cNvPr id="1051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52" name="Screen Shot 2022-08-24 at 10.30.34.png" descr="Screen Shot 2022-08-24 at 10.3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795" y="1745802"/>
            <a:ext cx="6428613" cy="438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Estrutura de Control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 de Controle</a:t>
            </a:r>
          </a:p>
        </p:txBody>
      </p:sp>
      <p:sp>
        <p:nvSpPr>
          <p:cNvPr id="1055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6" name="Programa de computador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9088" indent="-319088">
              <a:defRPr sz="2400"/>
            </a:pPr>
            <a:r>
              <a:t>Programa de computador</a:t>
            </a:r>
          </a:p>
          <a:p>
            <a:pPr lvl="2">
              <a:buSzPct val="60000"/>
              <a:buChar char="◻"/>
              <a:defRPr sz="2000"/>
            </a:pPr>
            <a:r>
              <a:t>conjunto de instruções organizadas de forma a produzir a solução de um determinado problema</a:t>
            </a:r>
          </a:p>
          <a:p>
            <a:pPr marL="319088" indent="-319088">
              <a:defRPr sz="2000"/>
            </a:pPr>
          </a:p>
          <a:p>
            <a:pPr marL="319088" indent="-319088">
              <a:defRPr sz="2400"/>
            </a:pPr>
            <a:r>
              <a:t>Fluxo de Execução</a:t>
            </a:r>
          </a:p>
          <a:p>
            <a:pPr lvl="2" marL="1004888" indent="-319088">
              <a:buSzPct val="60000"/>
              <a:buChar char="◻"/>
              <a:defRPr sz="2000"/>
            </a:pPr>
            <a:r>
              <a:t>Começa na primeira linha e avança sequencialmente</a:t>
            </a:r>
          </a:p>
          <a:p>
            <a:pPr lvl="4" marL="1919288" indent="-319088">
              <a:defRPr sz="2000"/>
            </a:pPr>
            <a:r>
              <a:t>de cima para baixo</a:t>
            </a:r>
          </a:p>
          <a:p>
            <a:pPr lvl="2" marL="1004888" indent="-319088">
              <a:buSzPct val="60000"/>
              <a:buChar char="◻"/>
              <a:defRPr sz="2000"/>
            </a:pPr>
            <a:r>
              <a:t>Em muitas circunstâncias é necessário executar instruções em um ordem diferente</a:t>
            </a:r>
          </a:p>
          <a:p>
            <a:pPr lvl="2" marL="1004888" indent="-319088">
              <a:buSzPct val="60000"/>
              <a:buChar char="◻"/>
              <a:defRPr sz="2000"/>
            </a:pPr>
            <a:r>
              <a:t>Necessidade de decisão entre fluxos alternativos de execução ou da repetição de determinadas instruções</a:t>
            </a:r>
          </a:p>
          <a:p>
            <a:pPr lvl="2" marL="1004888" indent="-319088">
              <a:buSzPct val="60000"/>
              <a:buChar char="◻"/>
              <a:defRPr sz="2000"/>
            </a:pPr>
            <a:r>
              <a:t>Pode haver bifurcações, repetição de código e tomada de decisão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Estrutura de Control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 de Controle</a:t>
            </a:r>
          </a:p>
        </p:txBody>
      </p:sp>
      <p:sp>
        <p:nvSpPr>
          <p:cNvPr id="1059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60" name="Screen Shot 2022-08-24 at 10.34.38.png" descr="Screen Shot 2022-08-24 at 10.3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297" y="1570037"/>
            <a:ext cx="7523406" cy="480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Estrutura de Control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 de Controle</a:t>
            </a:r>
          </a:p>
        </p:txBody>
      </p:sp>
      <p:sp>
        <p:nvSpPr>
          <p:cNvPr id="1063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4" name="As estruturas de controle dividem-se em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9088" indent="-319088">
              <a:defRPr sz="2400"/>
            </a:pPr>
          </a:p>
          <a:p>
            <a:pPr marL="319088" indent="-319088">
              <a:defRPr sz="2400"/>
            </a:pPr>
            <a:r>
              <a:t>As estruturas de controle dividem-se em:</a:t>
            </a:r>
          </a:p>
          <a:p>
            <a:pPr lvl="2">
              <a:buSzPct val="60000"/>
              <a:buChar char="◻"/>
              <a:defRPr sz="2000"/>
            </a:pPr>
            <a:r>
              <a:t>Estruturas de seleção</a:t>
            </a:r>
          </a:p>
          <a:p>
            <a:pPr lvl="2">
              <a:buSzPct val="60000"/>
              <a:buChar char="◻"/>
              <a:defRPr sz="2000"/>
            </a:pPr>
            <a:r>
              <a:t>Estruturas de repetição (</a:t>
            </a:r>
            <a:r>
              <a:rPr i="1"/>
              <a:t>loops</a:t>
            </a:r>
            <a:r>
              <a:t>)</a:t>
            </a:r>
          </a:p>
          <a:p>
            <a:pPr marL="319088" indent="-319088">
              <a:defRPr sz="2000"/>
            </a:pPr>
          </a:p>
          <a:p>
            <a:pPr marL="319088" indent="-319088">
              <a:defRPr sz="2400"/>
            </a:pPr>
            <a:r>
              <a:t>As estruturas de controle estão vinculadas às condições que determinam se instruções serão ou não executadas</a:t>
            </a:r>
          </a:p>
          <a:p>
            <a:pPr marL="319088" indent="-319088">
              <a:defRPr sz="2400"/>
            </a:pPr>
          </a:p>
          <a:p>
            <a:pPr marL="319088" indent="-319088">
              <a:defRPr sz="2400"/>
            </a:pPr>
            <a:r>
              <a:t>Uma condição de controle está relacionada aos operadores relacionais e lógicos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Estrutura de Control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 de Controle</a:t>
            </a:r>
          </a:p>
        </p:txBody>
      </p:sp>
      <p:sp>
        <p:nvSpPr>
          <p:cNvPr id="1067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68" name="Screen Shot 2022-08-24 at 10.37.23.png" descr="Screen Shot 2022-08-24 at 10.3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305" y="1596532"/>
            <a:ext cx="7396086" cy="4180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Estrutura de Control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 de Controle</a:t>
            </a:r>
          </a:p>
        </p:txBody>
      </p:sp>
      <p:sp>
        <p:nvSpPr>
          <p:cNvPr id="1071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72" name="Screen Shot 2022-08-24 at 10.37.23.png" descr="Screen Shot 2022-08-24 at 10.3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305" y="1596532"/>
            <a:ext cx="7396086" cy="4180092"/>
          </a:xfrm>
          <a:prstGeom prst="rect">
            <a:avLst/>
          </a:prstGeom>
          <a:ln w="12700">
            <a:miter lim="400000"/>
          </a:ln>
        </p:spPr>
      </p:pic>
      <p:sp>
        <p:nvSpPr>
          <p:cNvPr id="1073" name="NUNCA executa o verdadeiro e falso simultaneamente"/>
          <p:cNvSpPr txBox="1"/>
          <p:nvPr/>
        </p:nvSpPr>
        <p:spPr>
          <a:xfrm>
            <a:off x="1489212" y="5874556"/>
            <a:ext cx="6400272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NUNCA </a:t>
            </a:r>
            <a:r>
              <a:rPr b="0"/>
              <a:t>executa o verdadeiro e falso simultaneamente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20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Operadores relaciona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relacionais</a:t>
            </a:r>
          </a:p>
        </p:txBody>
      </p:sp>
      <p:sp>
        <p:nvSpPr>
          <p:cNvPr id="1076" name="6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7" name="Operadores relacionais comparam dois valores e retornam um valor booleano (verdadeiro ou falso)…"/>
          <p:cNvSpPr txBox="1"/>
          <p:nvPr>
            <p:ph type="body" sz="quarter" idx="1"/>
          </p:nvPr>
        </p:nvSpPr>
        <p:spPr>
          <a:xfrm>
            <a:off x="457200" y="1703198"/>
            <a:ext cx="8229600" cy="1450163"/>
          </a:xfrm>
          <a:prstGeom prst="rect">
            <a:avLst/>
          </a:prstGeom>
        </p:spPr>
        <p:txBody>
          <a:bodyPr/>
          <a:lstStyle/>
          <a:p>
            <a:pPr marL="319088" indent="-319088">
              <a:defRPr sz="2200"/>
            </a:pPr>
            <a:r>
              <a:t>Operadores relacionais comparam dois valores e retornam um valor booleano (</a:t>
            </a:r>
            <a:r>
              <a:rPr>
                <a:solidFill>
                  <a:srgbClr val="009193"/>
                </a:solidFill>
              </a:rPr>
              <a:t>verdadeiro</a:t>
            </a:r>
            <a:r>
              <a:t> ou </a:t>
            </a:r>
            <a:r>
              <a:rPr>
                <a:solidFill>
                  <a:srgbClr val="FF2600"/>
                </a:solidFill>
              </a:rPr>
              <a:t>falso</a:t>
            </a:r>
            <a:r>
              <a:t>)</a:t>
            </a:r>
          </a:p>
          <a:p>
            <a:pPr marL="319088" indent="-319088">
              <a:defRPr sz="2200"/>
            </a:pPr>
            <a:r>
              <a:t>Usados em estruturas condicionais e laços de repetição</a:t>
            </a:r>
          </a:p>
        </p:txBody>
      </p:sp>
      <p:pic>
        <p:nvPicPr>
          <p:cNvPr id="1078" name="Screen Shot 2022-08-24 at 10.39.12.png" descr="Screen Shot 2022-08-24 at 10.39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194" y="2958274"/>
            <a:ext cx="7184309" cy="322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Operador de atribui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 de atribuição</a:t>
            </a:r>
          </a:p>
        </p:txBody>
      </p:sp>
      <p:sp>
        <p:nvSpPr>
          <p:cNvPr id="1081" name="6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82" name="Screen Shot 2022-08-24 at 10.41.49.png" descr="Screen Shot 2022-08-24 at 10.41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579" y="1655362"/>
            <a:ext cx="6877537" cy="4143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1085" name="6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6" name="Determinar se um número é par ou ímpar?"/>
          <p:cNvSpPr txBox="1"/>
          <p:nvPr>
            <p:ph type="body" sz="quarter" idx="1"/>
          </p:nvPr>
        </p:nvSpPr>
        <p:spPr>
          <a:xfrm>
            <a:off x="457200" y="1600200"/>
            <a:ext cx="8229600" cy="4524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Determinar se um número é par ou ímpar?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1089" name="6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90" name="Determinar se um número é par ou ímpar?"/>
          <p:cNvSpPr txBox="1"/>
          <p:nvPr>
            <p:ph type="body" sz="quarter" idx="1"/>
          </p:nvPr>
        </p:nvSpPr>
        <p:spPr>
          <a:xfrm>
            <a:off x="457200" y="1600200"/>
            <a:ext cx="8229600" cy="4524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Determinar se um número é par ou ímpar?</a:t>
            </a:r>
          </a:p>
        </p:txBody>
      </p:sp>
      <p:sp>
        <p:nvSpPr>
          <p:cNvPr id="1091" name="Início"/>
          <p:cNvSpPr/>
          <p:nvPr/>
        </p:nvSpPr>
        <p:spPr>
          <a:xfrm>
            <a:off x="4220209" y="2154261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Início</a:t>
            </a:r>
          </a:p>
        </p:txBody>
      </p:sp>
      <p:sp>
        <p:nvSpPr>
          <p:cNvPr id="1092" name="Numero"/>
          <p:cNvSpPr/>
          <p:nvPr/>
        </p:nvSpPr>
        <p:spPr>
          <a:xfrm>
            <a:off x="4158129" y="2878308"/>
            <a:ext cx="827742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Numero</a:t>
            </a:r>
          </a:p>
        </p:txBody>
      </p:sp>
      <p:sp>
        <p:nvSpPr>
          <p:cNvPr id="1093" name="Line"/>
          <p:cNvSpPr/>
          <p:nvPr/>
        </p:nvSpPr>
        <p:spPr>
          <a:xfrm>
            <a:off x="4571999" y="253382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4" name="Numero é par!"/>
          <p:cNvSpPr/>
          <p:nvPr/>
        </p:nvSpPr>
        <p:spPr>
          <a:xfrm>
            <a:off x="5356878" y="4817687"/>
            <a:ext cx="1309584" cy="62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Numero é par!</a:t>
            </a:r>
          </a:p>
        </p:txBody>
      </p:sp>
      <p:sp>
        <p:nvSpPr>
          <p:cNvPr id="1095" name="Fim"/>
          <p:cNvSpPr/>
          <p:nvPr/>
        </p:nvSpPr>
        <p:spPr>
          <a:xfrm>
            <a:off x="4220209" y="6092003"/>
            <a:ext cx="70358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Fim</a:t>
            </a:r>
          </a:p>
        </p:txBody>
      </p:sp>
      <p:sp>
        <p:nvSpPr>
          <p:cNvPr id="1096" name="Numero %2 == 0"/>
          <p:cNvSpPr/>
          <p:nvPr/>
        </p:nvSpPr>
        <p:spPr>
          <a:xfrm>
            <a:off x="3725069" y="3601354"/>
            <a:ext cx="1693863" cy="845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7E79">
              <a:alpha val="52731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/>
            </a:lvl1pPr>
          </a:lstStyle>
          <a:p>
            <a:pPr/>
            <a:r>
              <a:t>Numero %2 == 0</a:t>
            </a:r>
          </a:p>
        </p:txBody>
      </p:sp>
      <p:sp>
        <p:nvSpPr>
          <p:cNvPr id="1097" name="Numero é ímpar!"/>
          <p:cNvSpPr/>
          <p:nvPr/>
        </p:nvSpPr>
        <p:spPr>
          <a:xfrm>
            <a:off x="2444345" y="4817687"/>
            <a:ext cx="1309584" cy="62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Numero é ímpar!</a:t>
            </a:r>
          </a:p>
        </p:txBody>
      </p:sp>
      <p:sp>
        <p:nvSpPr>
          <p:cNvPr id="1098" name="Line"/>
          <p:cNvSpPr/>
          <p:nvPr/>
        </p:nvSpPr>
        <p:spPr>
          <a:xfrm>
            <a:off x="4571999" y="3256683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9" name="Line"/>
          <p:cNvSpPr/>
          <p:nvPr/>
        </p:nvSpPr>
        <p:spPr>
          <a:xfrm>
            <a:off x="3166533" y="4023893"/>
            <a:ext cx="1" cy="7795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0" name="Line"/>
          <p:cNvSpPr/>
          <p:nvPr/>
        </p:nvSpPr>
        <p:spPr>
          <a:xfrm>
            <a:off x="6024370" y="4023893"/>
            <a:ext cx="1" cy="7795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1" name="Line"/>
          <p:cNvSpPr/>
          <p:nvPr/>
        </p:nvSpPr>
        <p:spPr>
          <a:xfrm>
            <a:off x="4572000" y="5654843"/>
            <a:ext cx="1" cy="45246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2" name="Line"/>
          <p:cNvSpPr/>
          <p:nvPr/>
        </p:nvSpPr>
        <p:spPr>
          <a:xfrm>
            <a:off x="3162291" y="4023893"/>
            <a:ext cx="59690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3" name="Line"/>
          <p:cNvSpPr/>
          <p:nvPr/>
        </p:nvSpPr>
        <p:spPr>
          <a:xfrm>
            <a:off x="5427133" y="4023893"/>
            <a:ext cx="59690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4" name="SIM"/>
          <p:cNvSpPr txBox="1"/>
          <p:nvPr/>
        </p:nvSpPr>
        <p:spPr>
          <a:xfrm>
            <a:off x="5472310" y="3678690"/>
            <a:ext cx="453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/>
            <a:r>
              <a:t>SIM</a:t>
            </a:r>
          </a:p>
        </p:txBody>
      </p:sp>
      <p:sp>
        <p:nvSpPr>
          <p:cNvPr id="1105" name="NÃO"/>
          <p:cNvSpPr txBox="1"/>
          <p:nvPr/>
        </p:nvSpPr>
        <p:spPr>
          <a:xfrm>
            <a:off x="3166792" y="3678690"/>
            <a:ext cx="5879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</a:t>
            </a:r>
          </a:p>
        </p:txBody>
      </p:sp>
      <p:sp>
        <p:nvSpPr>
          <p:cNvPr id="1106" name="Line"/>
          <p:cNvSpPr/>
          <p:nvPr/>
        </p:nvSpPr>
        <p:spPr>
          <a:xfrm>
            <a:off x="3162291" y="5646985"/>
            <a:ext cx="285751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7" name="Line"/>
          <p:cNvSpPr/>
          <p:nvPr/>
        </p:nvSpPr>
        <p:spPr>
          <a:xfrm>
            <a:off x="3166533" y="542838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8" name="Line"/>
          <p:cNvSpPr/>
          <p:nvPr/>
        </p:nvSpPr>
        <p:spPr>
          <a:xfrm>
            <a:off x="6024370" y="5428383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111" name="6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2" name="Rounded Rectangle"/>
          <p:cNvSpPr/>
          <p:nvPr/>
        </p:nvSpPr>
        <p:spPr>
          <a:xfrm>
            <a:off x="685800" y="48381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113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116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1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11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120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1123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1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24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1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28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  <p:grpSp>
        <p:nvGrpSpPr>
          <p:cNvPr id="1131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1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32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  <p:grpSp>
        <p:nvGrpSpPr>
          <p:cNvPr id="1135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11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136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139" name="6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42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1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43" name="Faça um programa que leia dois números quaisquer e imprima o maior deles"/>
          <p:cNvSpPr txBox="1"/>
          <p:nvPr/>
        </p:nvSpPr>
        <p:spPr>
          <a:xfrm>
            <a:off x="798294" y="1910094"/>
            <a:ext cx="778210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dois números quaisquer e imprima o maior deles</a:t>
            </a:r>
          </a:p>
        </p:txBody>
      </p:sp>
      <p:grpSp>
        <p:nvGrpSpPr>
          <p:cNvPr id="1146" name="Group"/>
          <p:cNvGrpSpPr/>
          <p:nvPr/>
        </p:nvGrpSpPr>
        <p:grpSpPr>
          <a:xfrm>
            <a:off x="379712" y="2639815"/>
            <a:ext cx="366714" cy="373792"/>
            <a:chOff x="0" y="0"/>
            <a:chExt cx="366712" cy="373790"/>
          </a:xfrm>
        </p:grpSpPr>
        <p:sp>
          <p:nvSpPr>
            <p:cNvPr id="1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47" name="Faça um programa receba duas notas de um aluno, calcule e mostre a média aritmética das notas e uma mensagem conforme a tabela a seguir:"/>
          <p:cNvSpPr txBox="1"/>
          <p:nvPr/>
        </p:nvSpPr>
        <p:spPr>
          <a:xfrm>
            <a:off x="798294" y="2639815"/>
            <a:ext cx="7782108" cy="95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receba duas notas de um aluno, calcule e mostre a média aritmética das notas e uma mensagem conforme a tabela a seguir:</a:t>
            </a:r>
          </a:p>
        </p:txBody>
      </p:sp>
      <p:graphicFrame>
        <p:nvGraphicFramePr>
          <p:cNvPr id="1148" name="Table"/>
          <p:cNvGraphicFramePr/>
          <p:nvPr/>
        </p:nvGraphicFramePr>
        <p:xfrm>
          <a:off x="3208337" y="3970961"/>
          <a:ext cx="2974722" cy="170367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81010"/>
                <a:gridCol w="1481010"/>
              </a:tblGrid>
              <a:tr h="422744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Media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Mensagem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2744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t>De 0.0 a 3.9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t>Reprovado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2744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t>De 4.0 a 5.9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t>Exame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2744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t>De 6.0 a 10.0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t>Aprovado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151" name="6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54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11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55" name="Faça um programa que leia dois números quaisquer e imprima o resultado do cálculo do maior dividido pelo menor"/>
          <p:cNvSpPr txBox="1"/>
          <p:nvPr/>
        </p:nvSpPr>
        <p:spPr>
          <a:xfrm>
            <a:off x="798294" y="1910094"/>
            <a:ext cx="778210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dois números quaisquer e imprima o resultado do cálculo do maior dividido pelo menor</a:t>
            </a:r>
          </a:p>
        </p:txBody>
      </p:sp>
      <p:grpSp>
        <p:nvGrpSpPr>
          <p:cNvPr id="1158" name="Group"/>
          <p:cNvGrpSpPr/>
          <p:nvPr/>
        </p:nvGrpSpPr>
        <p:grpSpPr>
          <a:xfrm>
            <a:off x="379359" y="2676328"/>
            <a:ext cx="366713" cy="373791"/>
            <a:chOff x="0" y="0"/>
            <a:chExt cx="366712" cy="373790"/>
          </a:xfrm>
        </p:grpSpPr>
        <p:sp>
          <p:nvSpPr>
            <p:cNvPr id="1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159" name="Refaça o exercício anterior, mas agora imprima uma mensagem de erro caso puder ocorrer uma divisão por zero."/>
          <p:cNvSpPr txBox="1"/>
          <p:nvPr/>
        </p:nvSpPr>
        <p:spPr>
          <a:xfrm>
            <a:off x="797940" y="2676328"/>
            <a:ext cx="778210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Refaça o exercício anterior, mas agora imprima uma mensagem de erro caso puder ocorrer uma divisão por zero.</a:t>
            </a:r>
          </a:p>
        </p:txBody>
      </p:sp>
      <p:grpSp>
        <p:nvGrpSpPr>
          <p:cNvPr id="1162" name="Group"/>
          <p:cNvGrpSpPr/>
          <p:nvPr/>
        </p:nvGrpSpPr>
        <p:grpSpPr>
          <a:xfrm>
            <a:off x="379005" y="3442563"/>
            <a:ext cx="366713" cy="373791"/>
            <a:chOff x="0" y="0"/>
            <a:chExt cx="366712" cy="373790"/>
          </a:xfrm>
        </p:grpSpPr>
        <p:sp>
          <p:nvSpPr>
            <p:cNvPr id="11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163" name="Desenvolver a lógica para um programa que efetue o cálculo do reajuste de salário de um funcionário…"/>
          <p:cNvSpPr txBox="1"/>
          <p:nvPr/>
        </p:nvSpPr>
        <p:spPr>
          <a:xfrm>
            <a:off x="797586" y="3442563"/>
            <a:ext cx="7782109" cy="154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Desenvolver a lógica para um programa que efetue o cálculo do reajuste de salário de um funcionário</a:t>
            </a:r>
          </a:p>
          <a:p>
            <a:pPr lvl="2" marL="884582" indent="-198782" defTabSz="457200">
              <a:buClr>
                <a:schemeClr val="accent2"/>
              </a:buClr>
              <a:buSzPct val="60000"/>
              <a:buChar char="◻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salário ≤ 500, reajuste de 15%</a:t>
            </a:r>
          </a:p>
          <a:p>
            <a:pPr lvl="2" marL="884582" indent="-198782" defTabSz="457200">
              <a:buClr>
                <a:schemeClr val="accent2"/>
              </a:buClr>
              <a:buSzPct val="60000"/>
              <a:buChar char="◻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salário &gt; 500 mas salário ≤ 1000, reajuste de 10%</a:t>
            </a:r>
          </a:p>
          <a:p>
            <a:pPr lvl="2" marL="884582" indent="-198782" defTabSz="457200">
              <a:buClr>
                <a:schemeClr val="accent2"/>
              </a:buClr>
              <a:buSzPct val="60000"/>
              <a:buChar char="◻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salário &gt; 1000, reajuste será de 5%</a:t>
            </a:r>
          </a:p>
        </p:txBody>
      </p:sp>
      <p:grpSp>
        <p:nvGrpSpPr>
          <p:cNvPr id="1166" name="Group"/>
          <p:cNvGrpSpPr/>
          <p:nvPr/>
        </p:nvGrpSpPr>
        <p:grpSpPr>
          <a:xfrm>
            <a:off x="353534" y="5038531"/>
            <a:ext cx="366714" cy="373792"/>
            <a:chOff x="0" y="0"/>
            <a:chExt cx="366712" cy="373790"/>
          </a:xfrm>
        </p:grpSpPr>
        <p:sp>
          <p:nvSpPr>
            <p:cNvPr id="1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167" name="Faça um algoritmo que leia os valores A, B e C, e imprima o resultado somente se a soma de A + B é menor que C. Caso não seja, não faça nada e encerre o algoritmo."/>
          <p:cNvSpPr txBox="1"/>
          <p:nvPr/>
        </p:nvSpPr>
        <p:spPr>
          <a:xfrm>
            <a:off x="772116" y="5038531"/>
            <a:ext cx="7782108" cy="95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algoritmo que leia os valores A, B e C, e imprima o resultado somente se a soma de A + B é menor que C. Caso não seja, não faça nada e encerre o algoritmo.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170" name="6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1" name="Rounded Rectangle"/>
          <p:cNvSpPr/>
          <p:nvPr/>
        </p:nvSpPr>
        <p:spPr>
          <a:xfrm>
            <a:off x="685800" y="5389772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172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175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1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78" name="Group"/>
          <p:cNvGrpSpPr/>
          <p:nvPr/>
        </p:nvGrpSpPr>
        <p:grpSpPr>
          <a:xfrm>
            <a:off x="800831" y="4941150"/>
            <a:ext cx="366713" cy="373792"/>
            <a:chOff x="0" y="0"/>
            <a:chExt cx="366712" cy="373790"/>
          </a:xfrm>
        </p:grpSpPr>
        <p:sp>
          <p:nvSpPr>
            <p:cNvPr id="11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179" name="Exercícios"/>
          <p:cNvSpPr txBox="1"/>
          <p:nvPr/>
        </p:nvSpPr>
        <p:spPr>
          <a:xfrm>
            <a:off x="1275245" y="4941150"/>
            <a:ext cx="137356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182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1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83" name="Fluxograma"/>
          <p:cNvSpPr txBox="1"/>
          <p:nvPr/>
        </p:nvSpPr>
        <p:spPr>
          <a:xfrm>
            <a:off x="1255712" y="3240607"/>
            <a:ext cx="1542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grpSp>
        <p:nvGrpSpPr>
          <p:cNvPr id="1186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1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87" name="Variáveis"/>
          <p:cNvSpPr txBox="1"/>
          <p:nvPr/>
        </p:nvSpPr>
        <p:spPr>
          <a:xfrm>
            <a:off x="1255464" y="3807555"/>
            <a:ext cx="120440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Variáveis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18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91" name="Operadores e Estruturas de Controle"/>
          <p:cNvSpPr txBox="1"/>
          <p:nvPr/>
        </p:nvSpPr>
        <p:spPr>
          <a:xfrm>
            <a:off x="1267845" y="4374202"/>
            <a:ext cx="456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e Estruturas de Controle</a:t>
            </a:r>
          </a:p>
        </p:txBody>
      </p:sp>
      <p:grpSp>
        <p:nvGrpSpPr>
          <p:cNvPr id="1194" name="Group"/>
          <p:cNvGrpSpPr/>
          <p:nvPr/>
        </p:nvGrpSpPr>
        <p:grpSpPr>
          <a:xfrm>
            <a:off x="802839" y="5477515"/>
            <a:ext cx="366714" cy="373791"/>
            <a:chOff x="0" y="0"/>
            <a:chExt cx="366712" cy="373790"/>
          </a:xfrm>
        </p:grpSpPr>
        <p:sp>
          <p:nvSpPr>
            <p:cNvPr id="1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195" name="Referências"/>
          <p:cNvSpPr txBox="1"/>
          <p:nvPr/>
        </p:nvSpPr>
        <p:spPr>
          <a:xfrm>
            <a:off x="1277253" y="5477515"/>
            <a:ext cx="15428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6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8" name="[Souza et al, 2019]"/>
          <p:cNvSpPr txBox="1"/>
          <p:nvPr/>
        </p:nvSpPr>
        <p:spPr>
          <a:xfrm>
            <a:off x="1667832" y="5714336"/>
            <a:ext cx="1879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1199" name="[Griffiths &amp; Griffiths, 2013]"/>
          <p:cNvSpPr txBox="1"/>
          <p:nvPr/>
        </p:nvSpPr>
        <p:spPr>
          <a:xfrm>
            <a:off x="5149661" y="5714336"/>
            <a:ext cx="2605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[Griffiths &amp; Griffiths, 2013]</a:t>
            </a:r>
          </a:p>
        </p:txBody>
      </p:sp>
      <p:sp>
        <p:nvSpPr>
          <p:cNvPr id="1200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pic>
        <p:nvPicPr>
          <p:cNvPr id="1201" name="Screen Shot 2021-06-18 at 15.06.00.png" descr="Screen Shot 2021-06-18 at 15.0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704" y="1986661"/>
            <a:ext cx="2495819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1202" name="Rectangle"/>
          <p:cNvSpPr/>
          <p:nvPr/>
        </p:nvSpPr>
        <p:spPr>
          <a:xfrm>
            <a:off x="1373777" y="1901567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03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919" y="1986661"/>
            <a:ext cx="2544641" cy="356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208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  <p:sp>
        <p:nvSpPr>
          <p:cNvPr id="209" name="Narrativa"/>
          <p:cNvSpPr txBox="1"/>
          <p:nvPr/>
        </p:nvSpPr>
        <p:spPr>
          <a:xfrm>
            <a:off x="1021508" y="6060805"/>
            <a:ext cx="983763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Narrativa</a:t>
            </a:r>
          </a:p>
        </p:txBody>
      </p:sp>
      <p:pic>
        <p:nvPicPr>
          <p:cNvPr id="210" name="Screen Shot 2022-08-19 at 14.57.28.png" descr="Screen Shot 2022-08-19 at 14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" y="2428805"/>
            <a:ext cx="8553450" cy="358693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"/>
          <p:cNvSpPr/>
          <p:nvPr/>
        </p:nvSpPr>
        <p:spPr>
          <a:xfrm>
            <a:off x="2979839" y="2206870"/>
            <a:ext cx="5907648" cy="4030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215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6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  <p:sp>
        <p:nvSpPr>
          <p:cNvPr id="217" name="Fluxograma"/>
          <p:cNvSpPr txBox="1"/>
          <p:nvPr/>
        </p:nvSpPr>
        <p:spPr>
          <a:xfrm>
            <a:off x="3944784" y="6060805"/>
            <a:ext cx="125443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pic>
        <p:nvPicPr>
          <p:cNvPr id="218" name="Screen Shot 2022-08-19 at 14.57.28.png" descr="Screen Shot 2022-08-19 at 14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" y="2428805"/>
            <a:ext cx="8553450" cy="358693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Rectangle"/>
          <p:cNvSpPr/>
          <p:nvPr/>
        </p:nvSpPr>
        <p:spPr>
          <a:xfrm>
            <a:off x="192846" y="2221759"/>
            <a:ext cx="2968211" cy="4030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6082414" y="2428805"/>
            <a:ext cx="2832145" cy="37832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223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  <p:sp>
        <p:nvSpPr>
          <p:cNvPr id="225" name="Pseucodcódigo…"/>
          <p:cNvSpPr txBox="1"/>
          <p:nvPr/>
        </p:nvSpPr>
        <p:spPr>
          <a:xfrm>
            <a:off x="6754773" y="5946505"/>
            <a:ext cx="1615588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Pseucodcódigo</a:t>
            </a:r>
          </a:p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(Portugol)</a:t>
            </a:r>
          </a:p>
        </p:txBody>
      </p:sp>
      <p:pic>
        <p:nvPicPr>
          <p:cNvPr id="226" name="Screen Shot 2022-08-19 at 14.57.28.png" descr="Screen Shot 2022-08-19 at 14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" y="2428805"/>
            <a:ext cx="8553450" cy="358693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Rectangle"/>
          <p:cNvSpPr/>
          <p:nvPr/>
        </p:nvSpPr>
        <p:spPr>
          <a:xfrm>
            <a:off x="192846" y="2221759"/>
            <a:ext cx="5820127" cy="37956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