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b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/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0000"/>
              </a:lnSpc>
              <a:defRPr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b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afaelmantovani@utfpr.edu.br" TargetMode="External"/><Relationship Id="rId3" Type="http://schemas.openxmlformats.org/officeDocument/2006/relationships/hyperlink" Target="mailto:adalbertoz@utfpr.edu.br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T62A…"/>
          <p:cNvSpPr txBox="1"/>
          <p:nvPr>
            <p:ph type="ctrTitle"/>
          </p:nvPr>
        </p:nvSpPr>
        <p:spPr>
          <a:xfrm>
            <a:off x="266700" y="244091"/>
            <a:ext cx="8610600" cy="2158668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CT62A</a:t>
            </a:r>
          </a:p>
          <a:p>
            <a:pPr algn="ctr">
              <a:defRPr sz="4300"/>
            </a:pPr>
            <a:r>
              <a:t>Computação 1</a:t>
            </a:r>
          </a:p>
        </p:txBody>
      </p:sp>
      <p:sp>
        <p:nvSpPr>
          <p:cNvPr id="132" name="Aula 06 - Estruturas de Repetição…"/>
          <p:cNvSpPr txBox="1"/>
          <p:nvPr>
            <p:ph type="subTitle" sz="half" idx="1"/>
          </p:nvPr>
        </p:nvSpPr>
        <p:spPr>
          <a:xfrm>
            <a:off x="914400" y="2951602"/>
            <a:ext cx="7315200" cy="1750069"/>
          </a:xfrm>
          <a:prstGeom prst="rect">
            <a:avLst/>
          </a:prstGeom>
        </p:spPr>
        <p:txBody>
          <a:bodyPr/>
          <a:lstStyle/>
          <a:p>
            <a:pPr algn="ctr">
              <a:defRPr b="1" sz="2700">
                <a:solidFill>
                  <a:srgbClr val="000000"/>
                </a:solidFill>
              </a:defRPr>
            </a:pPr>
            <a:r>
              <a:t>Aula 06 - Estruturas de Repetição</a:t>
            </a:r>
          </a:p>
          <a:p>
            <a:pPr algn="ctr">
              <a:defRPr b="1" sz="2700">
                <a:solidFill>
                  <a:srgbClr val="000000"/>
                </a:solidFill>
              </a:defRPr>
            </a:pPr>
          </a:p>
          <a:p>
            <a:pPr algn="ctr">
              <a:defRPr sz="2500">
                <a:solidFill>
                  <a:srgbClr val="000000"/>
                </a:solidFill>
              </a:defRPr>
            </a:pPr>
            <a:r>
              <a:t>Profs. </a:t>
            </a:r>
            <a:r>
              <a:t>Rafael </a:t>
            </a:r>
            <a:r>
              <a:rPr b="1"/>
              <a:t>Mantovani</a:t>
            </a:r>
            <a:r>
              <a:t> e </a:t>
            </a:r>
            <a:r>
              <a:rPr b="1"/>
              <a:t>Adalberto</a:t>
            </a:r>
            <a:r>
              <a:t> Lazarini</a:t>
            </a:r>
          </a:p>
        </p:txBody>
      </p:sp>
      <p:sp>
        <p:nvSpPr>
          <p:cNvPr id="133" name="Apucarana - PR, Brasil"/>
          <p:cNvSpPr txBox="1"/>
          <p:nvPr/>
        </p:nvSpPr>
        <p:spPr>
          <a:xfrm>
            <a:off x="96838" y="6210300"/>
            <a:ext cx="2036762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latin typeface="Tw Cen MT"/>
                <a:ea typeface="Tw Cen MT"/>
                <a:cs typeface="Tw Cen MT"/>
                <a:sym typeface="Tw Cen MT"/>
              </a:rPr>
              <a:t>Apucarana - PR, Brasil</a:t>
            </a:r>
          </a:p>
        </p:txBody>
      </p:sp>
      <p:sp>
        <p:nvSpPr>
          <p:cNvPr id="134" name="Universidade Tecnológica Federal do Paraná (UTFPR)"/>
          <p:cNvSpPr txBox="1"/>
          <p:nvPr/>
        </p:nvSpPr>
        <p:spPr>
          <a:xfrm>
            <a:off x="2362200" y="6248400"/>
            <a:ext cx="4418172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</p:txBody>
      </p:sp>
      <p:pic>
        <p:nvPicPr>
          <p:cNvPr id="135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34" name="1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35" name="Screen Shot 2022-09-30 at 14.03.49.png" descr="Screen Shot 2022-09-30 at 14.03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522" y="1570037"/>
            <a:ext cx="7620956" cy="4605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38" name="1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39" name="Screen Shot 2022-09-30 at 14.03.49.png" descr="Screen Shot 2022-09-30 at 14.03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522" y="1570037"/>
            <a:ext cx="7620956" cy="4605986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Rectangle"/>
          <p:cNvSpPr/>
          <p:nvPr/>
        </p:nvSpPr>
        <p:spPr>
          <a:xfrm>
            <a:off x="6235489" y="1977586"/>
            <a:ext cx="1890482" cy="2624794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1" name="Fluxo de execução…"/>
          <p:cNvSpPr txBox="1"/>
          <p:nvPr/>
        </p:nvSpPr>
        <p:spPr>
          <a:xfrm>
            <a:off x="6284191" y="4664832"/>
            <a:ext cx="1793080" cy="57404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Fluxo de execução</a:t>
            </a:r>
          </a:p>
          <a:p>
            <a:pPr algn="ctr"/>
            <a:r>
              <a:t>Repetitivo</a:t>
            </a:r>
          </a:p>
        </p:txBody>
      </p:sp>
      <p:sp>
        <p:nvSpPr>
          <p:cNvPr id="242" name="Rectangle"/>
          <p:cNvSpPr/>
          <p:nvPr/>
        </p:nvSpPr>
        <p:spPr>
          <a:xfrm>
            <a:off x="590020" y="1560512"/>
            <a:ext cx="5264152" cy="46061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Laços de repetição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Laços de repetição</a:t>
            </a:r>
          </a:p>
        </p:txBody>
      </p:sp>
      <p:sp>
        <p:nvSpPr>
          <p:cNvPr id="245" name="1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46" name="iceCream.jpeg" descr="iceCre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2725" y="2202845"/>
            <a:ext cx="1631900" cy="2452310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Vai um sorvetinho? :)"/>
          <p:cNvSpPr txBox="1"/>
          <p:nvPr/>
        </p:nvSpPr>
        <p:spPr>
          <a:xfrm>
            <a:off x="2668823" y="4962045"/>
            <a:ext cx="3319703" cy="54864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100"/>
            </a:lvl1pPr>
          </a:lstStyle>
          <a:p>
            <a:pPr/>
            <a:r>
              <a:t>Vai um sorvetinho?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1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50" name="iceCream.jpeg" descr="iceCre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0273" y="2628910"/>
            <a:ext cx="1631901" cy="2452309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ENQUANTO (bolas &gt; 0) {…"/>
          <p:cNvSpPr txBox="1"/>
          <p:nvPr/>
        </p:nvSpPr>
        <p:spPr>
          <a:xfrm>
            <a:off x="1811055" y="3484793"/>
            <a:ext cx="3540675" cy="10566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  <a:p>
            <a:pPr lvl="1"/>
            <a:r>
              <a:t>bolas = bolas -1;</a:t>
            </a:r>
          </a:p>
          <a:p>
            <a:pPr/>
            <a:r>
              <a:t>}</a:t>
            </a:r>
          </a:p>
        </p:txBody>
      </p:sp>
      <p:sp>
        <p:nvSpPr>
          <p:cNvPr id="252" name="Laços de repetição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Laços de repetição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1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55" name="iceCream.jpeg" descr="iceCre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0273" y="2628910"/>
            <a:ext cx="1631901" cy="2452309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ENQUANTO (bolas &gt; 0) {…"/>
          <p:cNvSpPr txBox="1"/>
          <p:nvPr/>
        </p:nvSpPr>
        <p:spPr>
          <a:xfrm>
            <a:off x="1811055" y="3484793"/>
            <a:ext cx="3540675" cy="10566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  <a:p>
            <a:pPr lvl="1"/>
            <a:r>
              <a:t>bolas = bolas -1;</a:t>
            </a:r>
          </a:p>
          <a:p>
            <a:pPr/>
            <a:r>
              <a:t>}</a:t>
            </a:r>
          </a:p>
        </p:txBody>
      </p:sp>
      <p:sp>
        <p:nvSpPr>
          <p:cNvPr id="257" name="Um laço de repetição…"/>
          <p:cNvSpPr txBox="1"/>
          <p:nvPr/>
        </p:nvSpPr>
        <p:spPr>
          <a:xfrm>
            <a:off x="241151" y="2111808"/>
            <a:ext cx="2106847" cy="81534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Um laço de repetição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começa com uma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palavra-chave</a:t>
            </a:r>
          </a:p>
        </p:txBody>
      </p:sp>
      <p:sp>
        <p:nvSpPr>
          <p:cNvPr id="258" name="Line"/>
          <p:cNvSpPr/>
          <p:nvPr/>
        </p:nvSpPr>
        <p:spPr>
          <a:xfrm flipH="1">
            <a:off x="1152552" y="2933214"/>
            <a:ext cx="1" cy="738102"/>
          </a:xfrm>
          <a:prstGeom prst="line">
            <a:avLst/>
          </a:prstGeom>
          <a:ln w="2540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9" name="Line"/>
          <p:cNvSpPr/>
          <p:nvPr/>
        </p:nvSpPr>
        <p:spPr>
          <a:xfrm>
            <a:off x="1160248" y="3659299"/>
            <a:ext cx="654471" cy="1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0" name="Group"/>
          <p:cNvSpPr/>
          <p:nvPr/>
        </p:nvSpPr>
        <p:spPr>
          <a:xfrm>
            <a:off x="2438434" y="2272383"/>
            <a:ext cx="533401" cy="494191"/>
          </a:xfrm>
          <a:prstGeom prst="ellipse">
            <a:avLst/>
          </a:prstGeom>
          <a:solidFill>
            <a:srgbClr val="0433FF"/>
          </a:solidFill>
          <a:ln>
            <a:solidFill>
              <a:srgbClr val="0433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1" name="Laços de repetição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Laços de repetição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1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64" name="iceCream.jpeg" descr="iceCre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0273" y="2628910"/>
            <a:ext cx="1631901" cy="2452309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ENQUANTO (bolas &gt; 0) {…"/>
          <p:cNvSpPr txBox="1"/>
          <p:nvPr/>
        </p:nvSpPr>
        <p:spPr>
          <a:xfrm>
            <a:off x="1811055" y="3484793"/>
            <a:ext cx="3540675" cy="10566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  <a:p>
            <a:pPr lvl="1"/>
            <a:r>
              <a:t>bolas = bolas -1;</a:t>
            </a:r>
          </a:p>
          <a:p>
            <a:pPr/>
            <a:r>
              <a:t>}</a:t>
            </a:r>
          </a:p>
        </p:txBody>
      </p:sp>
      <p:sp>
        <p:nvSpPr>
          <p:cNvPr id="266" name="o laço usa uma expressão…"/>
          <p:cNvSpPr txBox="1"/>
          <p:nvPr/>
        </p:nvSpPr>
        <p:spPr>
          <a:xfrm>
            <a:off x="3120982" y="1762216"/>
            <a:ext cx="2902036" cy="81534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o laço usa uma expressão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lógica como teste condicional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(como nos ifs)</a:t>
            </a:r>
          </a:p>
        </p:txBody>
      </p:sp>
      <p:sp>
        <p:nvSpPr>
          <p:cNvPr id="267" name="Line"/>
          <p:cNvSpPr/>
          <p:nvPr/>
        </p:nvSpPr>
        <p:spPr>
          <a:xfrm flipH="1">
            <a:off x="3708939" y="3056575"/>
            <a:ext cx="722967" cy="1"/>
          </a:xfrm>
          <a:prstGeom prst="line">
            <a:avLst/>
          </a:prstGeom>
          <a:ln w="2540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8" name="Line"/>
          <p:cNvSpPr/>
          <p:nvPr/>
        </p:nvSpPr>
        <p:spPr>
          <a:xfrm>
            <a:off x="3726546" y="3071965"/>
            <a:ext cx="1" cy="460600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9" name="Line"/>
          <p:cNvSpPr/>
          <p:nvPr/>
        </p:nvSpPr>
        <p:spPr>
          <a:xfrm flipV="1">
            <a:off x="4449658" y="2613729"/>
            <a:ext cx="1" cy="460600"/>
          </a:xfrm>
          <a:prstGeom prst="line">
            <a:avLst/>
          </a:prstGeom>
          <a:ln w="2540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0" name="Group"/>
          <p:cNvSpPr/>
          <p:nvPr/>
        </p:nvSpPr>
        <p:spPr>
          <a:xfrm>
            <a:off x="6159523" y="1844441"/>
            <a:ext cx="533401" cy="494191"/>
          </a:xfrm>
          <a:prstGeom prst="ellipse">
            <a:avLst/>
          </a:prstGeom>
          <a:solidFill>
            <a:srgbClr val="0433FF"/>
          </a:solidFill>
          <a:ln>
            <a:solidFill>
              <a:srgbClr val="0433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1" name="Laços de repetição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Laços de repetição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1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74" name="iceCream.jpeg" descr="iceCre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0273" y="2628910"/>
            <a:ext cx="1631901" cy="2452309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ENQUANTO (bolas &gt; 0) {…"/>
          <p:cNvSpPr txBox="1"/>
          <p:nvPr/>
        </p:nvSpPr>
        <p:spPr>
          <a:xfrm>
            <a:off x="1811055" y="3484793"/>
            <a:ext cx="3540675" cy="10566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  <a:p>
            <a:pPr lvl="1"/>
            <a:r>
              <a:t>bolas = bolas -1;</a:t>
            </a:r>
          </a:p>
          <a:p>
            <a:pPr/>
            <a:r>
              <a:t>}</a:t>
            </a:r>
          </a:p>
        </p:txBody>
      </p:sp>
      <p:sp>
        <p:nvSpPr>
          <p:cNvPr id="276" name="se a condição for VERDADEIRA,…"/>
          <p:cNvSpPr txBox="1"/>
          <p:nvPr/>
        </p:nvSpPr>
        <p:spPr>
          <a:xfrm>
            <a:off x="4923379" y="5276927"/>
            <a:ext cx="3186446" cy="81534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se a condição for </a:t>
            </a:r>
            <a:r>
              <a:rPr>
                <a:solidFill>
                  <a:srgbClr val="9437FF"/>
                </a:solidFill>
              </a:rPr>
              <a:t>VERDADEIRA</a:t>
            </a:r>
            <a:r>
              <a:t>,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todo o bloco de código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é executado</a:t>
            </a:r>
          </a:p>
        </p:txBody>
      </p:sp>
      <p:sp>
        <p:nvSpPr>
          <p:cNvPr id="277" name="Line"/>
          <p:cNvSpPr/>
          <p:nvPr/>
        </p:nvSpPr>
        <p:spPr>
          <a:xfrm flipH="1">
            <a:off x="4906417" y="3855064"/>
            <a:ext cx="626380" cy="1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8" name="Group"/>
          <p:cNvSpPr/>
          <p:nvPr/>
        </p:nvSpPr>
        <p:spPr>
          <a:xfrm>
            <a:off x="8301656" y="5437502"/>
            <a:ext cx="533401" cy="494191"/>
          </a:xfrm>
          <a:prstGeom prst="ellipse">
            <a:avLst/>
          </a:prstGeom>
          <a:solidFill>
            <a:srgbClr val="0433FF"/>
          </a:solidFill>
          <a:ln>
            <a:solidFill>
              <a:srgbClr val="0433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9" name="Line"/>
          <p:cNvSpPr/>
          <p:nvPr/>
        </p:nvSpPr>
        <p:spPr>
          <a:xfrm flipV="1">
            <a:off x="5533435" y="3844673"/>
            <a:ext cx="1" cy="1358107"/>
          </a:xfrm>
          <a:prstGeom prst="line">
            <a:avLst/>
          </a:prstGeom>
          <a:ln w="2540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0" name="Laços de repetição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Laços de repetição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1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83" name="iceCream.jpeg" descr="iceCre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0273" y="2628910"/>
            <a:ext cx="1631901" cy="2452309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ENQUANTO (bolas &gt; 0) {…"/>
          <p:cNvSpPr txBox="1"/>
          <p:nvPr/>
        </p:nvSpPr>
        <p:spPr>
          <a:xfrm>
            <a:off x="1811055" y="3484793"/>
            <a:ext cx="3540675" cy="10566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  <a:p>
            <a:pPr lvl="1"/>
            <a:r>
              <a:t>bolas = bolas -1;</a:t>
            </a:r>
          </a:p>
          <a:p>
            <a:pPr/>
            <a:r>
              <a:t>}</a:t>
            </a:r>
          </a:p>
        </p:txBody>
      </p:sp>
      <p:sp>
        <p:nvSpPr>
          <p:cNvPr id="285" name="depois de executar o bloco,…"/>
          <p:cNvSpPr txBox="1"/>
          <p:nvPr/>
        </p:nvSpPr>
        <p:spPr>
          <a:xfrm>
            <a:off x="1010009" y="5134906"/>
            <a:ext cx="3234778" cy="129794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depois de executar o bloco,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voltamos e testamos a condição.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Se for </a:t>
            </a:r>
            <a:r>
              <a:rPr>
                <a:solidFill>
                  <a:srgbClr val="9437FF"/>
                </a:solidFill>
              </a:rPr>
              <a:t>VERDADEIRA</a:t>
            </a:r>
            <a:r>
              <a:t>, executamos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o bloco mais uma vez. Quando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for </a:t>
            </a:r>
            <a:r>
              <a:rPr>
                <a:solidFill>
                  <a:srgbClr val="9437FF"/>
                </a:solidFill>
              </a:rPr>
              <a:t>FALSE</a:t>
            </a:r>
            <a:r>
              <a:t>, paramos de executar. </a:t>
            </a:r>
          </a:p>
        </p:txBody>
      </p:sp>
      <p:sp>
        <p:nvSpPr>
          <p:cNvPr id="286" name="Line"/>
          <p:cNvSpPr/>
          <p:nvPr/>
        </p:nvSpPr>
        <p:spPr>
          <a:xfrm>
            <a:off x="1126457" y="3636569"/>
            <a:ext cx="668836" cy="1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7" name="Group"/>
          <p:cNvSpPr/>
          <p:nvPr/>
        </p:nvSpPr>
        <p:spPr>
          <a:xfrm>
            <a:off x="337527" y="5295481"/>
            <a:ext cx="533401" cy="494191"/>
          </a:xfrm>
          <a:prstGeom prst="ellipse">
            <a:avLst/>
          </a:prstGeom>
          <a:solidFill>
            <a:srgbClr val="0433FF"/>
          </a:solidFill>
          <a:ln>
            <a:solidFill>
              <a:srgbClr val="0433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88" name="Line"/>
          <p:cNvSpPr/>
          <p:nvPr/>
        </p:nvSpPr>
        <p:spPr>
          <a:xfrm flipV="1">
            <a:off x="1130768" y="3637103"/>
            <a:ext cx="1" cy="1358107"/>
          </a:xfrm>
          <a:prstGeom prst="line">
            <a:avLst/>
          </a:prstGeom>
          <a:ln w="2540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9" name="Laços de repetição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Laços de repetição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1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92" name="iceCream.jpeg" descr="iceCream.jpeg"/>
          <p:cNvPicPr>
            <a:picLocks noChangeAspect="1"/>
          </p:cNvPicPr>
          <p:nvPr/>
        </p:nvPicPr>
        <p:blipFill>
          <a:blip r:embed="rId2">
            <a:alphaModFix amt="12467"/>
            <a:extLst/>
          </a:blip>
          <a:stretch>
            <a:fillRect/>
          </a:stretch>
        </p:blipFill>
        <p:spPr>
          <a:xfrm>
            <a:off x="5610273" y="2628910"/>
            <a:ext cx="1631901" cy="2452309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ENQUANTO (bolas &gt; 0) {…"/>
          <p:cNvSpPr txBox="1"/>
          <p:nvPr/>
        </p:nvSpPr>
        <p:spPr>
          <a:xfrm>
            <a:off x="1811055" y="3484793"/>
            <a:ext cx="3540675" cy="10566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  <a:p>
            <a:pPr lvl="1"/>
            <a:r>
              <a:t>bolas = bolas -1;</a:t>
            </a:r>
          </a:p>
          <a:p>
            <a:pPr/>
            <a:r>
              <a:t>}</a:t>
            </a:r>
          </a:p>
        </p:txBody>
      </p:sp>
      <p:sp>
        <p:nvSpPr>
          <p:cNvPr id="294" name="depois de executar o bloco,…"/>
          <p:cNvSpPr txBox="1"/>
          <p:nvPr/>
        </p:nvSpPr>
        <p:spPr>
          <a:xfrm>
            <a:off x="1010009" y="5134906"/>
            <a:ext cx="3234778" cy="129794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depois de executar o bloco,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voltamos e testamos a condição.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Se for </a:t>
            </a:r>
            <a:r>
              <a:rPr>
                <a:solidFill>
                  <a:srgbClr val="9437FF"/>
                </a:solidFill>
              </a:rPr>
              <a:t>VERDADEIRA</a:t>
            </a:r>
            <a:r>
              <a:t>, executamos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o bloco mais uma vez. Quando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for </a:t>
            </a:r>
            <a:r>
              <a:rPr>
                <a:solidFill>
                  <a:srgbClr val="9437FF"/>
                </a:solidFill>
              </a:rPr>
              <a:t>FALSE</a:t>
            </a:r>
            <a:r>
              <a:t>, paramos de executar. </a:t>
            </a:r>
          </a:p>
        </p:txBody>
      </p:sp>
      <p:sp>
        <p:nvSpPr>
          <p:cNvPr id="295" name="Line"/>
          <p:cNvSpPr/>
          <p:nvPr/>
        </p:nvSpPr>
        <p:spPr>
          <a:xfrm>
            <a:off x="1126457" y="3636569"/>
            <a:ext cx="668836" cy="1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6" name="Group"/>
          <p:cNvSpPr/>
          <p:nvPr/>
        </p:nvSpPr>
        <p:spPr>
          <a:xfrm>
            <a:off x="337527" y="5295481"/>
            <a:ext cx="533401" cy="494191"/>
          </a:xfrm>
          <a:prstGeom prst="ellipse">
            <a:avLst/>
          </a:prstGeom>
          <a:solidFill>
            <a:srgbClr val="0433FF"/>
          </a:solidFill>
          <a:ln>
            <a:solidFill>
              <a:srgbClr val="0433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7" name="Line"/>
          <p:cNvSpPr/>
          <p:nvPr/>
        </p:nvSpPr>
        <p:spPr>
          <a:xfrm flipV="1">
            <a:off x="1130768" y="3637103"/>
            <a:ext cx="1" cy="1358107"/>
          </a:xfrm>
          <a:prstGeom prst="line">
            <a:avLst/>
          </a:prstGeom>
          <a:ln w="2540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8" name="Laços de repetição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Laços de repetição</a:t>
            </a:r>
          </a:p>
        </p:txBody>
      </p:sp>
      <p:sp>
        <p:nvSpPr>
          <p:cNvPr id="299" name="se a condição for VERDADEIRA,…"/>
          <p:cNvSpPr txBox="1"/>
          <p:nvPr/>
        </p:nvSpPr>
        <p:spPr>
          <a:xfrm>
            <a:off x="4923379" y="5276927"/>
            <a:ext cx="3186446" cy="81534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se a condição for </a:t>
            </a:r>
            <a:r>
              <a:rPr>
                <a:solidFill>
                  <a:srgbClr val="9437FF"/>
                </a:solidFill>
              </a:rPr>
              <a:t>VERDADEIRA</a:t>
            </a:r>
            <a:r>
              <a:t>,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todo o bloco de código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é executado</a:t>
            </a:r>
          </a:p>
        </p:txBody>
      </p:sp>
      <p:sp>
        <p:nvSpPr>
          <p:cNvPr id="300" name="Line"/>
          <p:cNvSpPr/>
          <p:nvPr/>
        </p:nvSpPr>
        <p:spPr>
          <a:xfrm flipH="1">
            <a:off x="4906417" y="3855064"/>
            <a:ext cx="626380" cy="1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1" name="Group"/>
          <p:cNvSpPr/>
          <p:nvPr/>
        </p:nvSpPr>
        <p:spPr>
          <a:xfrm>
            <a:off x="8301656" y="5437502"/>
            <a:ext cx="533401" cy="494191"/>
          </a:xfrm>
          <a:prstGeom prst="ellipse">
            <a:avLst/>
          </a:prstGeom>
          <a:solidFill>
            <a:srgbClr val="0433FF"/>
          </a:solidFill>
          <a:ln>
            <a:solidFill>
              <a:srgbClr val="0433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2" name="Line"/>
          <p:cNvSpPr/>
          <p:nvPr/>
        </p:nvSpPr>
        <p:spPr>
          <a:xfrm flipV="1">
            <a:off x="5533435" y="3844673"/>
            <a:ext cx="1" cy="1358107"/>
          </a:xfrm>
          <a:prstGeom prst="line">
            <a:avLst/>
          </a:prstGeom>
          <a:ln w="2540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3" name="o laço usa uma expressão…"/>
          <p:cNvSpPr txBox="1"/>
          <p:nvPr/>
        </p:nvSpPr>
        <p:spPr>
          <a:xfrm>
            <a:off x="3120982" y="1762216"/>
            <a:ext cx="2902036" cy="81534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o laço usa uma expressão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lógica como teste condicional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(como nos ifs)</a:t>
            </a:r>
          </a:p>
        </p:txBody>
      </p:sp>
      <p:sp>
        <p:nvSpPr>
          <p:cNvPr id="304" name="Line"/>
          <p:cNvSpPr/>
          <p:nvPr/>
        </p:nvSpPr>
        <p:spPr>
          <a:xfrm flipH="1">
            <a:off x="3708939" y="3056575"/>
            <a:ext cx="722967" cy="1"/>
          </a:xfrm>
          <a:prstGeom prst="line">
            <a:avLst/>
          </a:prstGeom>
          <a:ln w="2540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5" name="Line"/>
          <p:cNvSpPr/>
          <p:nvPr/>
        </p:nvSpPr>
        <p:spPr>
          <a:xfrm>
            <a:off x="3726546" y="3071965"/>
            <a:ext cx="1" cy="460600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6" name="Line"/>
          <p:cNvSpPr/>
          <p:nvPr/>
        </p:nvSpPr>
        <p:spPr>
          <a:xfrm flipV="1">
            <a:off x="4449658" y="2613729"/>
            <a:ext cx="1" cy="460600"/>
          </a:xfrm>
          <a:prstGeom prst="line">
            <a:avLst/>
          </a:prstGeom>
          <a:ln w="2540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7" name="Group"/>
          <p:cNvSpPr/>
          <p:nvPr/>
        </p:nvSpPr>
        <p:spPr>
          <a:xfrm>
            <a:off x="6159523" y="1844441"/>
            <a:ext cx="533401" cy="494191"/>
          </a:xfrm>
          <a:prstGeom prst="ellipse">
            <a:avLst/>
          </a:prstGeom>
          <a:solidFill>
            <a:srgbClr val="0433FF"/>
          </a:solidFill>
          <a:ln>
            <a:solidFill>
              <a:srgbClr val="0433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8" name="Um laço de repetição…"/>
          <p:cNvSpPr txBox="1"/>
          <p:nvPr/>
        </p:nvSpPr>
        <p:spPr>
          <a:xfrm>
            <a:off x="241151" y="2111808"/>
            <a:ext cx="2106847" cy="81534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Um laço de repetição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começa com uma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palavra-chave</a:t>
            </a:r>
          </a:p>
        </p:txBody>
      </p:sp>
      <p:sp>
        <p:nvSpPr>
          <p:cNvPr id="309" name="Line"/>
          <p:cNvSpPr/>
          <p:nvPr/>
        </p:nvSpPr>
        <p:spPr>
          <a:xfrm flipH="1">
            <a:off x="1139852" y="2933214"/>
            <a:ext cx="1" cy="738102"/>
          </a:xfrm>
          <a:prstGeom prst="line">
            <a:avLst/>
          </a:prstGeom>
          <a:ln w="2540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0" name="Line"/>
          <p:cNvSpPr/>
          <p:nvPr/>
        </p:nvSpPr>
        <p:spPr>
          <a:xfrm>
            <a:off x="1147548" y="3646599"/>
            <a:ext cx="654471" cy="1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1" name="Group"/>
          <p:cNvSpPr/>
          <p:nvPr/>
        </p:nvSpPr>
        <p:spPr>
          <a:xfrm>
            <a:off x="2438434" y="2272383"/>
            <a:ext cx="533401" cy="494191"/>
          </a:xfrm>
          <a:prstGeom prst="ellipse">
            <a:avLst/>
          </a:prstGeom>
          <a:solidFill>
            <a:srgbClr val="0433FF"/>
          </a:solidFill>
          <a:ln>
            <a:solidFill>
              <a:srgbClr val="0433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1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4" name="Como funciona um loop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funciona um </a:t>
            </a:r>
            <a:r>
              <a:rPr i="1"/>
              <a:t>loop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40" name="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43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14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46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14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47" name="Comando ENQUANTO … FAÇA"/>
          <p:cNvSpPr txBox="1"/>
          <p:nvPr/>
        </p:nvSpPr>
        <p:spPr>
          <a:xfrm>
            <a:off x="1255712" y="3240607"/>
            <a:ext cx="387983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Comando ENQUANTO … FAÇA</a:t>
            </a:r>
          </a:p>
        </p:txBody>
      </p:sp>
      <p:sp>
        <p:nvSpPr>
          <p:cNvPr id="148" name="Introdução"/>
          <p:cNvSpPr txBox="1"/>
          <p:nvPr/>
        </p:nvSpPr>
        <p:spPr>
          <a:xfrm>
            <a:off x="1273175" y="2678843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14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0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4" name="Group"/>
          <p:cNvGrpSpPr/>
          <p:nvPr/>
        </p:nvGrpSpPr>
        <p:grpSpPr>
          <a:xfrm>
            <a:off x="793431" y="4374202"/>
            <a:ext cx="366714" cy="373792"/>
            <a:chOff x="0" y="0"/>
            <a:chExt cx="366712" cy="373790"/>
          </a:xfrm>
        </p:grpSpPr>
        <p:sp>
          <p:nvSpPr>
            <p:cNvPr id="15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3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55" name="Comando PARA …"/>
          <p:cNvSpPr txBox="1"/>
          <p:nvPr/>
        </p:nvSpPr>
        <p:spPr>
          <a:xfrm>
            <a:off x="1267845" y="4374202"/>
            <a:ext cx="236042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Comando PARA …</a:t>
            </a:r>
          </a:p>
        </p:txBody>
      </p:sp>
      <p:sp>
        <p:nvSpPr>
          <p:cNvPr id="156" name="Comando FAÇA … ENQUANTO"/>
          <p:cNvSpPr txBox="1"/>
          <p:nvPr/>
        </p:nvSpPr>
        <p:spPr>
          <a:xfrm>
            <a:off x="1255712" y="3808105"/>
            <a:ext cx="387040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Comando FAÇA … ENQUANTO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793588" y="4941150"/>
            <a:ext cx="366713" cy="373792"/>
            <a:chOff x="0" y="0"/>
            <a:chExt cx="366712" cy="373790"/>
          </a:xfrm>
        </p:grpSpPr>
        <p:sp>
          <p:nvSpPr>
            <p:cNvPr id="15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8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60" name="Referências"/>
          <p:cNvSpPr txBox="1"/>
          <p:nvPr/>
        </p:nvSpPr>
        <p:spPr>
          <a:xfrm>
            <a:off x="1268002" y="494115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2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7" name="bolas = 4;…"/>
          <p:cNvSpPr txBox="1"/>
          <p:nvPr/>
        </p:nvSpPr>
        <p:spPr>
          <a:xfrm>
            <a:off x="390840" y="3124277"/>
            <a:ext cx="5521890" cy="15392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bolas = 4;</a:t>
            </a:r>
          </a:p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  <a:p>
            <a:pPr lvl="1"/>
            <a:r>
              <a:t>bolas = bolas -1;</a:t>
            </a:r>
          </a:p>
          <a:p>
            <a:pPr/>
            <a:r>
              <a:t>}</a:t>
            </a:r>
          </a:p>
          <a:p>
            <a:pPr/>
            <a:r>
              <a:rPr b="1">
                <a:solidFill>
                  <a:srgbClr val="0433FF"/>
                </a:solidFill>
              </a:rPr>
              <a:t>IMPRIME</a:t>
            </a:r>
            <a:r>
              <a:t>(“Uma vida sem sorvete não é uma boa vida”);</a:t>
            </a:r>
          </a:p>
        </p:txBody>
      </p:sp>
      <p:sp>
        <p:nvSpPr>
          <p:cNvPr id="318" name="Como funciona um loop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funciona um </a:t>
            </a:r>
            <a:r>
              <a:rPr i="1"/>
              <a:t>loop</a:t>
            </a:r>
          </a:p>
        </p:txBody>
      </p:sp>
      <p:pic>
        <p:nvPicPr>
          <p:cNvPr id="319" name="iceCream.jpeg" descr="iceCre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6273" y="2792781"/>
            <a:ext cx="1631901" cy="24523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2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2" name="bolas = 4;…"/>
          <p:cNvSpPr txBox="1"/>
          <p:nvPr/>
        </p:nvSpPr>
        <p:spPr>
          <a:xfrm>
            <a:off x="390840" y="3124277"/>
            <a:ext cx="5521890" cy="15392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bolas = 4;</a:t>
            </a:r>
          </a:p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  <a:p>
            <a:pPr lvl="1"/>
            <a:r>
              <a:t>bolas = bolas -1;</a:t>
            </a:r>
          </a:p>
          <a:p>
            <a:pPr/>
            <a:r>
              <a:t>}</a:t>
            </a:r>
          </a:p>
          <a:p>
            <a:pPr/>
            <a:r>
              <a:rPr b="1">
                <a:solidFill>
                  <a:srgbClr val="0433FF"/>
                </a:solidFill>
              </a:rPr>
              <a:t>IMPRIME</a:t>
            </a:r>
            <a:r>
              <a:t>(“Uma vida sem sorvete não é uma boa vida”);</a:t>
            </a:r>
          </a:p>
        </p:txBody>
      </p:sp>
      <p:sp>
        <p:nvSpPr>
          <p:cNvPr id="323" name="Como funciona um loop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funciona um </a:t>
            </a:r>
            <a:r>
              <a:rPr i="1"/>
              <a:t>loop</a:t>
            </a:r>
          </a:p>
        </p:txBody>
      </p:sp>
      <p:sp>
        <p:nvSpPr>
          <p:cNvPr id="324" name="bolas = 4;"/>
          <p:cNvSpPr txBox="1"/>
          <p:nvPr/>
        </p:nvSpPr>
        <p:spPr>
          <a:xfrm>
            <a:off x="390840" y="3073477"/>
            <a:ext cx="5521890" cy="345441"/>
          </a:xfrm>
          <a:prstGeom prst="rect">
            <a:avLst/>
          </a:prstGeom>
          <a:solidFill>
            <a:srgbClr val="73FD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900"/>
            </a:lvl1pPr>
          </a:lstStyle>
          <a:p>
            <a:pPr/>
            <a:r>
              <a:t>bolas = 4;</a:t>
            </a:r>
          </a:p>
        </p:txBody>
      </p:sp>
      <p:sp>
        <p:nvSpPr>
          <p:cNvPr id="325" name="Vamos iniciar o laço. Atribuímos o valor 4 na variável bolas"/>
          <p:cNvSpPr txBox="1"/>
          <p:nvPr/>
        </p:nvSpPr>
        <p:spPr>
          <a:xfrm>
            <a:off x="542122" y="1996313"/>
            <a:ext cx="729501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53069" indent="-253069" algn="ctr">
              <a:buClr>
                <a:schemeClr val="accent2"/>
              </a:buClr>
              <a:buSzPct val="60000"/>
              <a:buChar char="◻"/>
              <a:defRPr sz="2300"/>
            </a:pPr>
            <a:r>
              <a:t>Vamos iniciar o laço. Atribuímos o valor 4 na variável </a:t>
            </a:r>
            <a:r>
              <a:rPr b="1">
                <a:solidFill>
                  <a:srgbClr val="0433FF"/>
                </a:solidFill>
              </a:rPr>
              <a:t>bolas</a:t>
            </a:r>
          </a:p>
        </p:txBody>
      </p:sp>
      <p:pic>
        <p:nvPicPr>
          <p:cNvPr id="326" name="iceCream.jpeg" descr="iceCre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3499" y="2847405"/>
            <a:ext cx="1631901" cy="24523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2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9" name="bolas = 4;…"/>
          <p:cNvSpPr txBox="1"/>
          <p:nvPr/>
        </p:nvSpPr>
        <p:spPr>
          <a:xfrm>
            <a:off x="390840" y="3124277"/>
            <a:ext cx="5521890" cy="15392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bolas = 4;</a:t>
            </a:r>
          </a:p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  <a:p>
            <a:pPr lvl="1"/>
            <a:r>
              <a:t>bolas = bolas -1;</a:t>
            </a:r>
          </a:p>
          <a:p>
            <a:pPr/>
            <a:r>
              <a:t>}</a:t>
            </a:r>
          </a:p>
          <a:p>
            <a:pPr/>
            <a:r>
              <a:rPr b="1">
                <a:solidFill>
                  <a:srgbClr val="0433FF"/>
                </a:solidFill>
              </a:rPr>
              <a:t>IMPRIME</a:t>
            </a:r>
            <a:r>
              <a:t>(“Uma vida sem sorvete não é uma boa vida”);</a:t>
            </a:r>
          </a:p>
        </p:txBody>
      </p:sp>
      <p:sp>
        <p:nvSpPr>
          <p:cNvPr id="330" name="Como funciona um loop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funciona um </a:t>
            </a:r>
            <a:r>
              <a:rPr i="1"/>
              <a:t>loop</a:t>
            </a:r>
          </a:p>
        </p:txBody>
      </p:sp>
      <p:sp>
        <p:nvSpPr>
          <p:cNvPr id="331" name="ENQUANTO (bolas &gt; 0) {"/>
          <p:cNvSpPr txBox="1"/>
          <p:nvPr/>
        </p:nvSpPr>
        <p:spPr>
          <a:xfrm>
            <a:off x="390840" y="3359296"/>
            <a:ext cx="5521890" cy="332741"/>
          </a:xfrm>
          <a:prstGeom prst="rect">
            <a:avLst/>
          </a:prstGeom>
          <a:solidFill>
            <a:srgbClr val="73FD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</p:txBody>
      </p:sp>
      <p:sp>
        <p:nvSpPr>
          <p:cNvPr id="332" name="A variável bolas é maior do que zero? É o que parece para nós!"/>
          <p:cNvSpPr txBox="1"/>
          <p:nvPr/>
        </p:nvSpPr>
        <p:spPr>
          <a:xfrm>
            <a:off x="400491" y="2084777"/>
            <a:ext cx="790602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53069" indent="-253069" algn="ctr">
              <a:buClr>
                <a:schemeClr val="accent2"/>
              </a:buClr>
              <a:buSzPct val="60000"/>
              <a:buChar char="◻"/>
              <a:defRPr sz="2300">
                <a:solidFill>
                  <a:srgbClr val="0433FF"/>
                </a:solidFill>
              </a:defRPr>
            </a:pPr>
            <a:r>
              <a:rPr>
                <a:solidFill>
                  <a:srgbClr val="000000"/>
                </a:solidFill>
              </a:rPr>
              <a:t>A variável </a:t>
            </a:r>
            <a:r>
              <a:rPr b="1"/>
              <a:t>bolas</a:t>
            </a:r>
            <a:r>
              <a:rPr>
                <a:solidFill>
                  <a:srgbClr val="000000"/>
                </a:solidFill>
              </a:rPr>
              <a:t> é maior do que zero? É o que parece para nós!</a:t>
            </a:r>
          </a:p>
        </p:txBody>
      </p:sp>
      <p:pic>
        <p:nvPicPr>
          <p:cNvPr id="333" name="iceCream.jpeg" descr="iceCre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3499" y="2847405"/>
            <a:ext cx="1631901" cy="2452309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Line"/>
          <p:cNvSpPr/>
          <p:nvPr/>
        </p:nvSpPr>
        <p:spPr>
          <a:xfrm>
            <a:off x="3037637" y="3544715"/>
            <a:ext cx="4014868" cy="1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5" name="Ornament 13"/>
          <p:cNvSpPr/>
          <p:nvPr/>
        </p:nvSpPr>
        <p:spPr>
          <a:xfrm flipH="1" rot="5400000">
            <a:off x="7386224" y="3645895"/>
            <a:ext cx="1085154" cy="484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5596" fill="norm" stroke="1" extrusionOk="0">
                <a:moveTo>
                  <a:pt x="13414" y="5589"/>
                </a:moveTo>
                <a:cubicBezTo>
                  <a:pt x="16062" y="5874"/>
                  <a:pt x="18803" y="-2766"/>
                  <a:pt x="21551" y="4933"/>
                </a:cubicBezTo>
                <a:lnTo>
                  <a:pt x="21600" y="4415"/>
                </a:lnTo>
                <a:cubicBezTo>
                  <a:pt x="18103" y="-8149"/>
                  <a:pt x="14550" y="11198"/>
                  <a:pt x="10800" y="726"/>
                </a:cubicBezTo>
                <a:cubicBezTo>
                  <a:pt x="7050" y="11195"/>
                  <a:pt x="3497" y="-8149"/>
                  <a:pt x="0" y="4415"/>
                </a:cubicBezTo>
                <a:lnTo>
                  <a:pt x="49" y="4933"/>
                </a:lnTo>
                <a:cubicBezTo>
                  <a:pt x="3713" y="-5333"/>
                  <a:pt x="7365" y="13451"/>
                  <a:pt x="10800" y="1391"/>
                </a:cubicBezTo>
                <a:cubicBezTo>
                  <a:pt x="11659" y="4406"/>
                  <a:pt x="12531" y="5493"/>
                  <a:pt x="13414" y="5589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6" name="4 bolas"/>
          <p:cNvSpPr txBox="1"/>
          <p:nvPr/>
        </p:nvSpPr>
        <p:spPr>
          <a:xfrm>
            <a:off x="8002514" y="3503769"/>
            <a:ext cx="7861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4 bolas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2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9" name="bolas = 4;…"/>
          <p:cNvSpPr txBox="1"/>
          <p:nvPr/>
        </p:nvSpPr>
        <p:spPr>
          <a:xfrm>
            <a:off x="390840" y="3124277"/>
            <a:ext cx="5521890" cy="15392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bolas = 4;</a:t>
            </a:r>
          </a:p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  <a:p>
            <a:pPr lvl="1"/>
            <a:r>
              <a:t>bolas = bolas -1;</a:t>
            </a:r>
          </a:p>
          <a:p>
            <a:pPr/>
            <a:r>
              <a:t>}</a:t>
            </a:r>
          </a:p>
          <a:p>
            <a:pPr/>
            <a:r>
              <a:rPr b="1">
                <a:solidFill>
                  <a:srgbClr val="0433FF"/>
                </a:solidFill>
              </a:rPr>
              <a:t>IMPRIME</a:t>
            </a:r>
            <a:r>
              <a:t>(“Uma vida sem sorvete não é uma boa vida”);</a:t>
            </a:r>
          </a:p>
        </p:txBody>
      </p:sp>
      <p:sp>
        <p:nvSpPr>
          <p:cNvPr id="340" name="Como funciona um loop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funciona um </a:t>
            </a:r>
            <a:r>
              <a:rPr i="1"/>
              <a:t>loop</a:t>
            </a:r>
          </a:p>
        </p:txBody>
      </p:sp>
      <p:sp>
        <p:nvSpPr>
          <p:cNvPr id="341" name="IMPRIME(“ Outra bola! ”);"/>
          <p:cNvSpPr txBox="1"/>
          <p:nvPr/>
        </p:nvSpPr>
        <p:spPr>
          <a:xfrm>
            <a:off x="390840" y="3610798"/>
            <a:ext cx="5521890" cy="332741"/>
          </a:xfrm>
          <a:prstGeom prst="rect">
            <a:avLst/>
          </a:prstGeom>
          <a:solidFill>
            <a:srgbClr val="73FD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</p:txBody>
      </p:sp>
      <p:sp>
        <p:nvSpPr>
          <p:cNvPr id="342" name="Como a condição é VERDADEIRA, começamos a executar o bloco."/>
          <p:cNvSpPr txBox="1"/>
          <p:nvPr/>
        </p:nvSpPr>
        <p:spPr>
          <a:xfrm>
            <a:off x="308497" y="1967268"/>
            <a:ext cx="809001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53069" indent="-253069" algn="ctr">
              <a:buClr>
                <a:schemeClr val="accent2"/>
              </a:buClr>
              <a:buSzPct val="60000"/>
              <a:buChar char="◻"/>
              <a:defRPr sz="2300">
                <a:solidFill>
                  <a:srgbClr val="0433FF"/>
                </a:solidFill>
              </a:defRPr>
            </a:pPr>
            <a:r>
              <a:rPr>
                <a:solidFill>
                  <a:srgbClr val="000000"/>
                </a:solidFill>
              </a:rPr>
              <a:t>Como a condição é </a:t>
            </a:r>
            <a:r>
              <a:rPr b="1">
                <a:solidFill>
                  <a:srgbClr val="9437FF"/>
                </a:solidFill>
              </a:rPr>
              <a:t>VERDADEIRA</a:t>
            </a:r>
            <a:r>
              <a:rPr>
                <a:solidFill>
                  <a:srgbClr val="000000"/>
                </a:solidFill>
              </a:rPr>
              <a:t>, começamos a executar o bloco.</a:t>
            </a:r>
          </a:p>
        </p:txBody>
      </p:sp>
      <p:pic>
        <p:nvPicPr>
          <p:cNvPr id="343" name="iceCream.jpeg" descr="iceCre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3499" y="2847405"/>
            <a:ext cx="1631901" cy="2452309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Line"/>
          <p:cNvSpPr/>
          <p:nvPr/>
        </p:nvSpPr>
        <p:spPr>
          <a:xfrm>
            <a:off x="5943217" y="5164608"/>
            <a:ext cx="593906" cy="1"/>
          </a:xfrm>
          <a:prstGeom prst="line">
            <a:avLst/>
          </a:prstGeom>
          <a:ln w="25400">
            <a:solidFill>
              <a:srgbClr val="FF26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5" name="&gt;&gt; Outra bola!"/>
          <p:cNvSpPr/>
          <p:nvPr/>
        </p:nvSpPr>
        <p:spPr>
          <a:xfrm>
            <a:off x="426255" y="5030484"/>
            <a:ext cx="5451061" cy="1519313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</a:p>
          <a:p>
            <a:pPr>
              <a:defRPr>
                <a:solidFill>
                  <a:srgbClr val="00F900"/>
                </a:solidFill>
              </a:defRPr>
            </a:pPr>
          </a:p>
          <a:p>
            <a:pPr>
              <a:defRPr>
                <a:solidFill>
                  <a:srgbClr val="00F900"/>
                </a:solidFill>
              </a:defRPr>
            </a:pPr>
          </a:p>
          <a:p>
            <a:pPr>
              <a:defRPr>
                <a:solidFill>
                  <a:srgbClr val="00F900"/>
                </a:solidFill>
              </a:defRPr>
            </a:pPr>
          </a:p>
        </p:txBody>
      </p:sp>
      <p:sp>
        <p:nvSpPr>
          <p:cNvPr id="346" name="Line"/>
          <p:cNvSpPr/>
          <p:nvPr/>
        </p:nvSpPr>
        <p:spPr>
          <a:xfrm>
            <a:off x="6524422" y="3753018"/>
            <a:ext cx="1" cy="1414986"/>
          </a:xfrm>
          <a:prstGeom prst="line">
            <a:avLst/>
          </a:prstGeom>
          <a:ln w="2540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7" name="Line"/>
          <p:cNvSpPr/>
          <p:nvPr/>
        </p:nvSpPr>
        <p:spPr>
          <a:xfrm flipH="1">
            <a:off x="5943217" y="3752628"/>
            <a:ext cx="593906" cy="1"/>
          </a:xfrm>
          <a:prstGeom prst="line">
            <a:avLst/>
          </a:prstGeom>
          <a:ln w="2540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2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0" name="bolas = 4;…"/>
          <p:cNvSpPr txBox="1"/>
          <p:nvPr/>
        </p:nvSpPr>
        <p:spPr>
          <a:xfrm>
            <a:off x="390840" y="3124277"/>
            <a:ext cx="5521890" cy="15392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bolas = 4;</a:t>
            </a:r>
          </a:p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  <a:p>
            <a:pPr lvl="1"/>
            <a:r>
              <a:t>bolas = bolas -1;</a:t>
            </a:r>
          </a:p>
          <a:p>
            <a:pPr/>
            <a:r>
              <a:t>}</a:t>
            </a:r>
          </a:p>
          <a:p>
            <a:pPr/>
            <a:r>
              <a:rPr b="1">
                <a:solidFill>
                  <a:srgbClr val="0433FF"/>
                </a:solidFill>
              </a:rPr>
              <a:t>IMPRIME</a:t>
            </a:r>
            <a:r>
              <a:t>(“Uma vida sem sorvete não é uma boa vida”);</a:t>
            </a:r>
          </a:p>
        </p:txBody>
      </p:sp>
      <p:sp>
        <p:nvSpPr>
          <p:cNvPr id="351" name="Como funciona um loop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funciona um </a:t>
            </a:r>
            <a:r>
              <a:rPr i="1"/>
              <a:t>loop</a:t>
            </a:r>
          </a:p>
        </p:txBody>
      </p:sp>
      <p:sp>
        <p:nvSpPr>
          <p:cNvPr id="352" name="bolas = bolas -1;"/>
          <p:cNvSpPr txBox="1"/>
          <p:nvPr/>
        </p:nvSpPr>
        <p:spPr>
          <a:xfrm>
            <a:off x="390840" y="3881789"/>
            <a:ext cx="5521890" cy="332741"/>
          </a:xfrm>
          <a:prstGeom prst="rect">
            <a:avLst/>
          </a:prstGeom>
          <a:solidFill>
            <a:srgbClr val="73FD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t>bolas = bolas -1;</a:t>
            </a:r>
          </a:p>
        </p:txBody>
      </p:sp>
      <p:sp>
        <p:nvSpPr>
          <p:cNvPr id="353" name="A declaração subtrai 1 do número de bolas, e atribui esse novo valor à variável"/>
          <p:cNvSpPr txBox="1"/>
          <p:nvPr/>
        </p:nvSpPr>
        <p:spPr>
          <a:xfrm>
            <a:off x="272129" y="1952981"/>
            <a:ext cx="6867532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53069" indent="-253069">
              <a:buClr>
                <a:schemeClr val="accent2"/>
              </a:buClr>
              <a:buSzPct val="60000"/>
              <a:buChar char="◻"/>
              <a:defRPr sz="2300">
                <a:solidFill>
                  <a:srgbClr val="0433FF"/>
                </a:solidFill>
              </a:defRPr>
            </a:pPr>
            <a:r>
              <a:rPr>
                <a:solidFill>
                  <a:srgbClr val="000000"/>
                </a:solidFill>
              </a:rPr>
              <a:t>A declaração subtrai 1 do número de </a:t>
            </a:r>
            <a:r>
              <a:rPr b="1"/>
              <a:t>bolas</a:t>
            </a:r>
            <a:r>
              <a:rPr>
                <a:solidFill>
                  <a:srgbClr val="000000"/>
                </a:solidFill>
              </a:rPr>
              <a:t>, e atribui esse novo valor à variável</a:t>
            </a:r>
          </a:p>
        </p:txBody>
      </p:sp>
      <p:pic>
        <p:nvPicPr>
          <p:cNvPr id="354" name="iceCream.jpeg" descr="iceCre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3499" y="2847405"/>
            <a:ext cx="1631901" cy="2452309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&gt;&gt; Outra bola!"/>
          <p:cNvSpPr/>
          <p:nvPr/>
        </p:nvSpPr>
        <p:spPr>
          <a:xfrm>
            <a:off x="426255" y="5030484"/>
            <a:ext cx="5451061" cy="1519313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</a:p>
          <a:p>
            <a:pPr>
              <a:defRPr>
                <a:solidFill>
                  <a:srgbClr val="00F900"/>
                </a:solidFill>
              </a:defRPr>
            </a:pPr>
          </a:p>
          <a:p>
            <a:pPr>
              <a:defRPr>
                <a:solidFill>
                  <a:srgbClr val="00F900"/>
                </a:solidFill>
              </a:defRPr>
            </a:pPr>
          </a:p>
          <a:p>
            <a:pPr>
              <a:defRPr>
                <a:solidFill>
                  <a:srgbClr val="00F900"/>
                </a:solidFill>
              </a:defRPr>
            </a:pPr>
          </a:p>
        </p:txBody>
      </p:sp>
      <p:sp>
        <p:nvSpPr>
          <p:cNvPr id="356" name="Rectangle"/>
          <p:cNvSpPr/>
          <p:nvPr/>
        </p:nvSpPr>
        <p:spPr>
          <a:xfrm>
            <a:off x="6774449" y="2884729"/>
            <a:ext cx="1270001" cy="5178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7" name="1 bola já foi,…"/>
          <p:cNvSpPr txBox="1"/>
          <p:nvPr/>
        </p:nvSpPr>
        <p:spPr>
          <a:xfrm>
            <a:off x="6964664" y="2728113"/>
            <a:ext cx="136155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2600"/>
                </a:solidFill>
              </a:defRPr>
            </a:pPr>
            <a:r>
              <a:t>1 bola já foi, 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faltam 3!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2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0" name="bolas = 4;…"/>
          <p:cNvSpPr txBox="1"/>
          <p:nvPr/>
        </p:nvSpPr>
        <p:spPr>
          <a:xfrm>
            <a:off x="390840" y="3124277"/>
            <a:ext cx="5521890" cy="15392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bolas = 4;</a:t>
            </a:r>
          </a:p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  <a:p>
            <a:pPr lvl="1"/>
            <a:r>
              <a:t>bolas = bolas -1;</a:t>
            </a:r>
          </a:p>
          <a:p>
            <a:pPr/>
            <a:r>
              <a:t>}</a:t>
            </a:r>
          </a:p>
          <a:p>
            <a:pPr/>
            <a:r>
              <a:rPr b="1">
                <a:solidFill>
                  <a:srgbClr val="0433FF"/>
                </a:solidFill>
              </a:rPr>
              <a:t>IMPRIME</a:t>
            </a:r>
            <a:r>
              <a:t>(“Uma vida sem sorvete não é uma boa vida”);</a:t>
            </a:r>
          </a:p>
        </p:txBody>
      </p:sp>
      <p:sp>
        <p:nvSpPr>
          <p:cNvPr id="361" name="Como funciona um loop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funciona um </a:t>
            </a:r>
            <a:r>
              <a:rPr i="1"/>
              <a:t>loop</a:t>
            </a:r>
          </a:p>
        </p:txBody>
      </p:sp>
      <p:sp>
        <p:nvSpPr>
          <p:cNvPr id="362" name="Essa era a última declaração do bloco, então voltamos à condição. O código não muda, mas os valores das variáveis sim."/>
          <p:cNvSpPr txBox="1"/>
          <p:nvPr/>
        </p:nvSpPr>
        <p:spPr>
          <a:xfrm>
            <a:off x="272129" y="1952981"/>
            <a:ext cx="7880587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53069" indent="-253069">
              <a:buClr>
                <a:schemeClr val="accent2"/>
              </a:buClr>
              <a:buSzPct val="60000"/>
              <a:buChar char="◻"/>
              <a:defRPr sz="2300">
                <a:solidFill>
                  <a:srgbClr val="0433FF"/>
                </a:solidFill>
              </a:defRPr>
            </a:pPr>
            <a:r>
              <a:rPr>
                <a:solidFill>
                  <a:srgbClr val="000000"/>
                </a:solidFill>
              </a:rPr>
              <a:t>Essa era a última declaração do bloco, então voltamos à condição. O código não muda, mas os </a:t>
            </a:r>
            <a:r>
              <a:rPr b="1">
                <a:solidFill>
                  <a:srgbClr val="000000"/>
                </a:solidFill>
              </a:rPr>
              <a:t>valores</a:t>
            </a:r>
            <a:r>
              <a:rPr>
                <a:solidFill>
                  <a:srgbClr val="000000"/>
                </a:solidFill>
              </a:rPr>
              <a:t> das variáveis sim.</a:t>
            </a:r>
          </a:p>
        </p:txBody>
      </p:sp>
      <p:pic>
        <p:nvPicPr>
          <p:cNvPr id="363" name="iceCream.jpeg" descr="iceCre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3499" y="2847405"/>
            <a:ext cx="1631901" cy="2452309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&gt;&gt; Outra bola!"/>
          <p:cNvSpPr/>
          <p:nvPr/>
        </p:nvSpPr>
        <p:spPr>
          <a:xfrm>
            <a:off x="426255" y="5030484"/>
            <a:ext cx="5451061" cy="1519313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</a:p>
          <a:p>
            <a:pPr>
              <a:defRPr>
                <a:solidFill>
                  <a:srgbClr val="00F900"/>
                </a:solidFill>
              </a:defRPr>
            </a:pPr>
          </a:p>
          <a:p>
            <a:pPr>
              <a:defRPr>
                <a:solidFill>
                  <a:srgbClr val="00F900"/>
                </a:solidFill>
              </a:defRPr>
            </a:pPr>
          </a:p>
          <a:p>
            <a:pPr>
              <a:defRPr>
                <a:solidFill>
                  <a:srgbClr val="00F900"/>
                </a:solidFill>
              </a:defRPr>
            </a:pPr>
          </a:p>
        </p:txBody>
      </p:sp>
      <p:sp>
        <p:nvSpPr>
          <p:cNvPr id="365" name="Rectangle"/>
          <p:cNvSpPr/>
          <p:nvPr/>
        </p:nvSpPr>
        <p:spPr>
          <a:xfrm>
            <a:off x="6774449" y="2884729"/>
            <a:ext cx="1270001" cy="5178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6" name="Line"/>
          <p:cNvSpPr/>
          <p:nvPr/>
        </p:nvSpPr>
        <p:spPr>
          <a:xfrm flipH="1">
            <a:off x="60580" y="3520573"/>
            <a:ext cx="361440" cy="1"/>
          </a:xfrm>
          <a:prstGeom prst="line">
            <a:avLst/>
          </a:prstGeom>
          <a:ln w="25400">
            <a:solidFill>
              <a:srgbClr val="FF26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2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9" name="bolas = 4;…"/>
          <p:cNvSpPr txBox="1"/>
          <p:nvPr/>
        </p:nvSpPr>
        <p:spPr>
          <a:xfrm>
            <a:off x="390840" y="3124277"/>
            <a:ext cx="5521890" cy="15392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bolas = 4;</a:t>
            </a:r>
          </a:p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  <a:p>
            <a:pPr lvl="1"/>
            <a:r>
              <a:t>bolas = bolas -1;</a:t>
            </a:r>
          </a:p>
          <a:p>
            <a:pPr/>
            <a:r>
              <a:t>}</a:t>
            </a:r>
          </a:p>
          <a:p>
            <a:pPr/>
            <a:r>
              <a:rPr b="1">
                <a:solidFill>
                  <a:srgbClr val="0433FF"/>
                </a:solidFill>
              </a:rPr>
              <a:t>IMPRIME</a:t>
            </a:r>
            <a:r>
              <a:t>(“Uma vida sem sorvete não é uma boa vida”);</a:t>
            </a:r>
          </a:p>
        </p:txBody>
      </p:sp>
      <p:sp>
        <p:nvSpPr>
          <p:cNvPr id="370" name="Como funciona um loop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funciona um </a:t>
            </a:r>
            <a:r>
              <a:rPr i="1"/>
              <a:t>loop</a:t>
            </a:r>
          </a:p>
        </p:txBody>
      </p:sp>
      <p:sp>
        <p:nvSpPr>
          <p:cNvPr id="371" name="Reavaliando a condição, dessa vez bolas é 3."/>
          <p:cNvSpPr txBox="1"/>
          <p:nvPr/>
        </p:nvSpPr>
        <p:spPr>
          <a:xfrm>
            <a:off x="272129" y="1952981"/>
            <a:ext cx="78805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53069" indent="-253069">
              <a:buClr>
                <a:schemeClr val="accent2"/>
              </a:buClr>
              <a:buSzPct val="60000"/>
              <a:buChar char="◻"/>
              <a:defRPr sz="2300"/>
            </a:pPr>
            <a:r>
              <a:t>Reavaliando a condição, dessa vez </a:t>
            </a:r>
            <a:r>
              <a:rPr b="1">
                <a:solidFill>
                  <a:srgbClr val="0433FF"/>
                </a:solidFill>
              </a:rPr>
              <a:t>bolas</a:t>
            </a:r>
            <a:r>
              <a:t> é 3.</a:t>
            </a:r>
          </a:p>
        </p:txBody>
      </p:sp>
      <p:pic>
        <p:nvPicPr>
          <p:cNvPr id="372" name="iceCream.jpeg" descr="iceCre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3499" y="2847405"/>
            <a:ext cx="1631901" cy="2452309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&gt;&gt; Outra bola!"/>
          <p:cNvSpPr/>
          <p:nvPr/>
        </p:nvSpPr>
        <p:spPr>
          <a:xfrm>
            <a:off x="426255" y="5030484"/>
            <a:ext cx="5451061" cy="1519313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</a:p>
          <a:p>
            <a:pPr>
              <a:defRPr>
                <a:solidFill>
                  <a:srgbClr val="00F900"/>
                </a:solidFill>
              </a:defRPr>
            </a:pPr>
          </a:p>
          <a:p>
            <a:pPr>
              <a:defRPr>
                <a:solidFill>
                  <a:srgbClr val="00F900"/>
                </a:solidFill>
              </a:defRPr>
            </a:pPr>
          </a:p>
          <a:p>
            <a:pPr>
              <a:defRPr>
                <a:solidFill>
                  <a:srgbClr val="00F900"/>
                </a:solidFill>
              </a:defRPr>
            </a:pPr>
          </a:p>
        </p:txBody>
      </p:sp>
      <p:sp>
        <p:nvSpPr>
          <p:cNvPr id="374" name="Rectangle"/>
          <p:cNvSpPr/>
          <p:nvPr/>
        </p:nvSpPr>
        <p:spPr>
          <a:xfrm>
            <a:off x="6774449" y="2884729"/>
            <a:ext cx="1270001" cy="5178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5" name="ENQUANTO (bolas &gt; 0) {"/>
          <p:cNvSpPr txBox="1"/>
          <p:nvPr/>
        </p:nvSpPr>
        <p:spPr>
          <a:xfrm>
            <a:off x="390840" y="3359296"/>
            <a:ext cx="5521890" cy="332741"/>
          </a:xfrm>
          <a:prstGeom prst="rect">
            <a:avLst/>
          </a:prstGeom>
          <a:solidFill>
            <a:srgbClr val="73FD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</p:txBody>
      </p:sp>
      <p:sp>
        <p:nvSpPr>
          <p:cNvPr id="376" name="Ornament 13"/>
          <p:cNvSpPr/>
          <p:nvPr/>
        </p:nvSpPr>
        <p:spPr>
          <a:xfrm flipH="1" rot="5400000">
            <a:off x="7555799" y="3815470"/>
            <a:ext cx="760511" cy="33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5596" fill="norm" stroke="1" extrusionOk="0">
                <a:moveTo>
                  <a:pt x="13414" y="5589"/>
                </a:moveTo>
                <a:cubicBezTo>
                  <a:pt x="16062" y="5874"/>
                  <a:pt x="18803" y="-2766"/>
                  <a:pt x="21551" y="4933"/>
                </a:cubicBezTo>
                <a:lnTo>
                  <a:pt x="21600" y="4415"/>
                </a:lnTo>
                <a:cubicBezTo>
                  <a:pt x="18103" y="-8149"/>
                  <a:pt x="14550" y="11198"/>
                  <a:pt x="10800" y="726"/>
                </a:cubicBezTo>
                <a:cubicBezTo>
                  <a:pt x="7050" y="11195"/>
                  <a:pt x="3497" y="-8149"/>
                  <a:pt x="0" y="4415"/>
                </a:cubicBezTo>
                <a:lnTo>
                  <a:pt x="49" y="4933"/>
                </a:lnTo>
                <a:cubicBezTo>
                  <a:pt x="3713" y="-5333"/>
                  <a:pt x="7365" y="13451"/>
                  <a:pt x="10800" y="1391"/>
                </a:cubicBezTo>
                <a:cubicBezTo>
                  <a:pt x="11659" y="4406"/>
                  <a:pt x="12531" y="5493"/>
                  <a:pt x="13414" y="5589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7" name="3 bolas"/>
          <p:cNvSpPr txBox="1"/>
          <p:nvPr/>
        </p:nvSpPr>
        <p:spPr>
          <a:xfrm>
            <a:off x="8002514" y="3503769"/>
            <a:ext cx="7861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3 bolas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2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0" name="bolas = 4;…"/>
          <p:cNvSpPr txBox="1"/>
          <p:nvPr/>
        </p:nvSpPr>
        <p:spPr>
          <a:xfrm>
            <a:off x="390840" y="3124277"/>
            <a:ext cx="5521890" cy="15392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bolas = 4;</a:t>
            </a:r>
          </a:p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  <a:p>
            <a:pPr lvl="1"/>
            <a:r>
              <a:t>bolas = bolas -1;</a:t>
            </a:r>
          </a:p>
          <a:p>
            <a:pPr/>
            <a:r>
              <a:t>}</a:t>
            </a:r>
          </a:p>
          <a:p>
            <a:pPr/>
            <a:r>
              <a:rPr b="1">
                <a:solidFill>
                  <a:srgbClr val="0433FF"/>
                </a:solidFill>
              </a:rPr>
              <a:t>IMPRIME</a:t>
            </a:r>
            <a:r>
              <a:t>(“Uma vida sem sorvete não é uma boa vida”);</a:t>
            </a:r>
          </a:p>
        </p:txBody>
      </p:sp>
      <p:sp>
        <p:nvSpPr>
          <p:cNvPr id="381" name="Como funciona um loop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funciona um </a:t>
            </a:r>
            <a:r>
              <a:rPr i="1"/>
              <a:t>loop</a:t>
            </a:r>
          </a:p>
        </p:txBody>
      </p:sp>
      <p:sp>
        <p:nvSpPr>
          <p:cNvPr id="382" name="Mais uma vez, escrevemos a mensagem no terminal."/>
          <p:cNvSpPr txBox="1"/>
          <p:nvPr/>
        </p:nvSpPr>
        <p:spPr>
          <a:xfrm>
            <a:off x="272129" y="1952981"/>
            <a:ext cx="78805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53069" indent="-253069">
              <a:buClr>
                <a:schemeClr val="accent2"/>
              </a:buClr>
              <a:buSzPct val="60000"/>
              <a:buChar char="◻"/>
              <a:defRPr sz="2300"/>
            </a:lvl1pPr>
          </a:lstStyle>
          <a:p>
            <a:pPr/>
            <a:r>
              <a:t>Mais uma vez, escrevemos a mensagem no terminal.</a:t>
            </a:r>
          </a:p>
        </p:txBody>
      </p:sp>
      <p:pic>
        <p:nvPicPr>
          <p:cNvPr id="383" name="iceCream.jpeg" descr="iceCre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3499" y="2847405"/>
            <a:ext cx="1631901" cy="2452309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&gt;&gt; Outra bola!…"/>
          <p:cNvSpPr/>
          <p:nvPr/>
        </p:nvSpPr>
        <p:spPr>
          <a:xfrm>
            <a:off x="426255" y="5030484"/>
            <a:ext cx="5451061" cy="1519313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</a:p>
          <a:p>
            <a:pPr>
              <a:defRPr>
                <a:solidFill>
                  <a:srgbClr val="00F900"/>
                </a:solidFill>
              </a:defRPr>
            </a:pPr>
          </a:p>
          <a:p>
            <a:pPr>
              <a:defRPr>
                <a:solidFill>
                  <a:srgbClr val="00F900"/>
                </a:solidFill>
              </a:defRPr>
            </a:pPr>
          </a:p>
        </p:txBody>
      </p:sp>
      <p:sp>
        <p:nvSpPr>
          <p:cNvPr id="385" name="Rectangle"/>
          <p:cNvSpPr/>
          <p:nvPr/>
        </p:nvSpPr>
        <p:spPr>
          <a:xfrm>
            <a:off x="6774449" y="2884729"/>
            <a:ext cx="1270001" cy="5178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6" name="Ornament 13"/>
          <p:cNvSpPr/>
          <p:nvPr/>
        </p:nvSpPr>
        <p:spPr>
          <a:xfrm flipH="1" rot="5400000">
            <a:off x="7555799" y="3815470"/>
            <a:ext cx="760511" cy="33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5596" fill="norm" stroke="1" extrusionOk="0">
                <a:moveTo>
                  <a:pt x="13414" y="5589"/>
                </a:moveTo>
                <a:cubicBezTo>
                  <a:pt x="16062" y="5874"/>
                  <a:pt x="18803" y="-2766"/>
                  <a:pt x="21551" y="4933"/>
                </a:cubicBezTo>
                <a:lnTo>
                  <a:pt x="21600" y="4415"/>
                </a:lnTo>
                <a:cubicBezTo>
                  <a:pt x="18103" y="-8149"/>
                  <a:pt x="14550" y="11198"/>
                  <a:pt x="10800" y="726"/>
                </a:cubicBezTo>
                <a:cubicBezTo>
                  <a:pt x="7050" y="11195"/>
                  <a:pt x="3497" y="-8149"/>
                  <a:pt x="0" y="4415"/>
                </a:cubicBezTo>
                <a:lnTo>
                  <a:pt x="49" y="4933"/>
                </a:lnTo>
                <a:cubicBezTo>
                  <a:pt x="3713" y="-5333"/>
                  <a:pt x="7365" y="13451"/>
                  <a:pt x="10800" y="1391"/>
                </a:cubicBezTo>
                <a:cubicBezTo>
                  <a:pt x="11659" y="4406"/>
                  <a:pt x="12531" y="5493"/>
                  <a:pt x="13414" y="5589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7" name="3 bolas"/>
          <p:cNvSpPr txBox="1"/>
          <p:nvPr/>
        </p:nvSpPr>
        <p:spPr>
          <a:xfrm>
            <a:off x="8002514" y="3503769"/>
            <a:ext cx="7861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3 bolas</a:t>
            </a:r>
          </a:p>
        </p:txBody>
      </p:sp>
      <p:sp>
        <p:nvSpPr>
          <p:cNvPr id="388" name="IMPRIME(“ Outra bola! ”);"/>
          <p:cNvSpPr txBox="1"/>
          <p:nvPr/>
        </p:nvSpPr>
        <p:spPr>
          <a:xfrm>
            <a:off x="390840" y="3610798"/>
            <a:ext cx="5521890" cy="332741"/>
          </a:xfrm>
          <a:prstGeom prst="rect">
            <a:avLst/>
          </a:prstGeom>
          <a:solidFill>
            <a:srgbClr val="73FD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2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1" name="bolas = 4;…"/>
          <p:cNvSpPr txBox="1"/>
          <p:nvPr/>
        </p:nvSpPr>
        <p:spPr>
          <a:xfrm>
            <a:off x="390840" y="3124277"/>
            <a:ext cx="5521890" cy="15392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bolas = 4;</a:t>
            </a:r>
          </a:p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  <a:p>
            <a:pPr lvl="1"/>
            <a:r>
              <a:t>bolas = bolas -1;</a:t>
            </a:r>
          </a:p>
          <a:p>
            <a:pPr/>
            <a:r>
              <a:t>}</a:t>
            </a:r>
          </a:p>
          <a:p>
            <a:pPr/>
            <a:r>
              <a:rPr b="1">
                <a:solidFill>
                  <a:srgbClr val="0433FF"/>
                </a:solidFill>
              </a:rPr>
              <a:t>IMPRIME</a:t>
            </a:r>
            <a:r>
              <a:t>(“Uma vida sem sorvete não é uma boa vida”);</a:t>
            </a:r>
          </a:p>
        </p:txBody>
      </p:sp>
      <p:sp>
        <p:nvSpPr>
          <p:cNvPr id="392" name="Como funciona um loop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funciona um </a:t>
            </a:r>
            <a:r>
              <a:rPr i="1"/>
              <a:t>loop</a:t>
            </a:r>
          </a:p>
        </p:txBody>
      </p:sp>
      <p:sp>
        <p:nvSpPr>
          <p:cNvPr id="393" name="A declaração subtrai 1 do número de bolas, e atribui esse novo valor à variável, que é 2"/>
          <p:cNvSpPr txBox="1"/>
          <p:nvPr/>
        </p:nvSpPr>
        <p:spPr>
          <a:xfrm>
            <a:off x="272129" y="1952981"/>
            <a:ext cx="7880587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53069" indent="-253069">
              <a:buClr>
                <a:schemeClr val="accent2"/>
              </a:buClr>
              <a:buSzPct val="60000"/>
              <a:buChar char="◻"/>
              <a:defRPr sz="2300"/>
            </a:pPr>
            <a:r>
              <a:t>A declaração subtrai 1 do número de </a:t>
            </a:r>
            <a:r>
              <a:rPr b="1"/>
              <a:t>bolas</a:t>
            </a:r>
            <a:r>
              <a:t>, e atribui esse novo valor à variável, que é 2</a:t>
            </a:r>
          </a:p>
        </p:txBody>
      </p:sp>
      <p:pic>
        <p:nvPicPr>
          <p:cNvPr id="394" name="iceCream.jpeg" descr="iceCre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3499" y="2847405"/>
            <a:ext cx="1631901" cy="2452309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&gt;&gt; Outra bola!…"/>
          <p:cNvSpPr/>
          <p:nvPr/>
        </p:nvSpPr>
        <p:spPr>
          <a:xfrm>
            <a:off x="426255" y="5030484"/>
            <a:ext cx="5451061" cy="1519313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</a:p>
          <a:p>
            <a:pPr>
              <a:defRPr>
                <a:solidFill>
                  <a:srgbClr val="00F900"/>
                </a:solidFill>
              </a:defRPr>
            </a:pPr>
          </a:p>
          <a:p>
            <a:pPr>
              <a:defRPr>
                <a:solidFill>
                  <a:srgbClr val="00F900"/>
                </a:solidFill>
              </a:defRPr>
            </a:pPr>
          </a:p>
        </p:txBody>
      </p:sp>
      <p:sp>
        <p:nvSpPr>
          <p:cNvPr id="396" name="Rectangle"/>
          <p:cNvSpPr/>
          <p:nvPr/>
        </p:nvSpPr>
        <p:spPr>
          <a:xfrm>
            <a:off x="6774449" y="2884729"/>
            <a:ext cx="1270001" cy="8629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7" name="Ornament 13"/>
          <p:cNvSpPr/>
          <p:nvPr/>
        </p:nvSpPr>
        <p:spPr>
          <a:xfrm flipH="1" rot="5400000">
            <a:off x="7711787" y="3971458"/>
            <a:ext cx="461879" cy="20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5596" fill="norm" stroke="1" extrusionOk="0">
                <a:moveTo>
                  <a:pt x="13414" y="5589"/>
                </a:moveTo>
                <a:cubicBezTo>
                  <a:pt x="16062" y="5874"/>
                  <a:pt x="18803" y="-2766"/>
                  <a:pt x="21551" y="4933"/>
                </a:cubicBezTo>
                <a:lnTo>
                  <a:pt x="21600" y="4415"/>
                </a:lnTo>
                <a:cubicBezTo>
                  <a:pt x="18103" y="-8149"/>
                  <a:pt x="14550" y="11198"/>
                  <a:pt x="10800" y="726"/>
                </a:cubicBezTo>
                <a:cubicBezTo>
                  <a:pt x="7050" y="11195"/>
                  <a:pt x="3496" y="-8149"/>
                  <a:pt x="0" y="4415"/>
                </a:cubicBezTo>
                <a:lnTo>
                  <a:pt x="49" y="4933"/>
                </a:lnTo>
                <a:cubicBezTo>
                  <a:pt x="3713" y="-5333"/>
                  <a:pt x="7365" y="13451"/>
                  <a:pt x="10800" y="1391"/>
                </a:cubicBezTo>
                <a:cubicBezTo>
                  <a:pt x="11659" y="4406"/>
                  <a:pt x="12531" y="5493"/>
                  <a:pt x="13414" y="5589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8" name="2 bolas"/>
          <p:cNvSpPr txBox="1"/>
          <p:nvPr/>
        </p:nvSpPr>
        <p:spPr>
          <a:xfrm>
            <a:off x="8013439" y="3815407"/>
            <a:ext cx="7861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2 bolas</a:t>
            </a:r>
          </a:p>
        </p:txBody>
      </p:sp>
      <p:sp>
        <p:nvSpPr>
          <p:cNvPr id="399" name="bolas = bolas -1;"/>
          <p:cNvSpPr txBox="1"/>
          <p:nvPr/>
        </p:nvSpPr>
        <p:spPr>
          <a:xfrm>
            <a:off x="390840" y="3881789"/>
            <a:ext cx="5521890" cy="332741"/>
          </a:xfrm>
          <a:prstGeom prst="rect">
            <a:avLst/>
          </a:prstGeom>
          <a:solidFill>
            <a:srgbClr val="73FD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t>bolas = bolas -1;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2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2" name="bolas = 4;…"/>
          <p:cNvSpPr txBox="1"/>
          <p:nvPr/>
        </p:nvSpPr>
        <p:spPr>
          <a:xfrm>
            <a:off x="390840" y="3124277"/>
            <a:ext cx="5521890" cy="15392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bolas = 4;</a:t>
            </a:r>
          </a:p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  <a:p>
            <a:pPr lvl="1"/>
            <a:r>
              <a:t>bolas = bolas -1;</a:t>
            </a:r>
          </a:p>
          <a:p>
            <a:pPr/>
            <a:r>
              <a:t>}</a:t>
            </a:r>
          </a:p>
          <a:p>
            <a:pPr/>
            <a:r>
              <a:rPr b="1">
                <a:solidFill>
                  <a:srgbClr val="0433FF"/>
                </a:solidFill>
              </a:rPr>
              <a:t>IMPRIME</a:t>
            </a:r>
            <a:r>
              <a:t>(“Uma vida sem sorvete não é uma boa vida”);</a:t>
            </a:r>
          </a:p>
        </p:txBody>
      </p:sp>
      <p:sp>
        <p:nvSpPr>
          <p:cNvPr id="403" name="Como funciona um loop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funciona um </a:t>
            </a:r>
            <a:r>
              <a:rPr i="1"/>
              <a:t>loop</a:t>
            </a:r>
          </a:p>
        </p:txBody>
      </p:sp>
      <p:sp>
        <p:nvSpPr>
          <p:cNvPr id="404" name="Reavalia a condição novamente. Bolas é igual a 2, e ainda é maior do que zero."/>
          <p:cNvSpPr txBox="1"/>
          <p:nvPr/>
        </p:nvSpPr>
        <p:spPr>
          <a:xfrm>
            <a:off x="272129" y="1952981"/>
            <a:ext cx="7880587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53069" indent="-253069">
              <a:buClr>
                <a:schemeClr val="accent2"/>
              </a:buClr>
              <a:buSzPct val="60000"/>
              <a:buChar char="◻"/>
              <a:defRPr sz="2300"/>
            </a:lvl1pPr>
          </a:lstStyle>
          <a:p>
            <a:pPr/>
            <a:r>
              <a:t>Reavalia a condição novamente. Bolas é igual a 2, e ainda é maior do que zero.</a:t>
            </a:r>
          </a:p>
        </p:txBody>
      </p:sp>
      <p:pic>
        <p:nvPicPr>
          <p:cNvPr id="405" name="iceCream.jpeg" descr="iceCre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3499" y="2847405"/>
            <a:ext cx="1631901" cy="2452309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&gt;&gt; Outra bola!…"/>
          <p:cNvSpPr/>
          <p:nvPr/>
        </p:nvSpPr>
        <p:spPr>
          <a:xfrm>
            <a:off x="426255" y="5030484"/>
            <a:ext cx="5451061" cy="1519313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</a:p>
          <a:p>
            <a:pPr>
              <a:defRPr>
                <a:solidFill>
                  <a:srgbClr val="00F900"/>
                </a:solidFill>
              </a:defRPr>
            </a:pPr>
          </a:p>
          <a:p>
            <a:pPr>
              <a:defRPr>
                <a:solidFill>
                  <a:srgbClr val="00F900"/>
                </a:solidFill>
              </a:defRPr>
            </a:pPr>
          </a:p>
        </p:txBody>
      </p:sp>
      <p:sp>
        <p:nvSpPr>
          <p:cNvPr id="407" name="Rectangle"/>
          <p:cNvSpPr/>
          <p:nvPr/>
        </p:nvSpPr>
        <p:spPr>
          <a:xfrm>
            <a:off x="6774449" y="2884729"/>
            <a:ext cx="1270001" cy="8629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8" name="ENQUANTO (bolas &gt; 0) {"/>
          <p:cNvSpPr txBox="1"/>
          <p:nvPr/>
        </p:nvSpPr>
        <p:spPr>
          <a:xfrm>
            <a:off x="390840" y="3359296"/>
            <a:ext cx="5521890" cy="332741"/>
          </a:xfrm>
          <a:prstGeom prst="rect">
            <a:avLst/>
          </a:prstGeom>
          <a:solidFill>
            <a:srgbClr val="73FD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63" name="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66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1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5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1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70" name="Comando ENQUANTO … FAÇA"/>
          <p:cNvSpPr txBox="1"/>
          <p:nvPr/>
        </p:nvSpPr>
        <p:spPr>
          <a:xfrm>
            <a:off x="1255712" y="3240607"/>
            <a:ext cx="387983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Comando ENQUANTO … FAÇA</a:t>
            </a:r>
          </a:p>
        </p:txBody>
      </p:sp>
      <p:grpSp>
        <p:nvGrpSpPr>
          <p:cNvPr id="173" name="Group"/>
          <p:cNvGrpSpPr/>
          <p:nvPr/>
        </p:nvGrpSpPr>
        <p:grpSpPr>
          <a:xfrm>
            <a:off x="793431" y="4374202"/>
            <a:ext cx="366714" cy="373792"/>
            <a:chOff x="0" y="0"/>
            <a:chExt cx="366712" cy="373790"/>
          </a:xfrm>
        </p:grpSpPr>
        <p:sp>
          <p:nvSpPr>
            <p:cNvPr id="17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2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74" name="Comando PARA …"/>
          <p:cNvSpPr txBox="1"/>
          <p:nvPr/>
        </p:nvSpPr>
        <p:spPr>
          <a:xfrm>
            <a:off x="1267845" y="4374202"/>
            <a:ext cx="236042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Comando PARA …</a:t>
            </a:r>
          </a:p>
        </p:txBody>
      </p:sp>
      <p:sp>
        <p:nvSpPr>
          <p:cNvPr id="175" name="Comando FAÇA … ENQUANTO"/>
          <p:cNvSpPr txBox="1"/>
          <p:nvPr/>
        </p:nvSpPr>
        <p:spPr>
          <a:xfrm>
            <a:off x="1255712" y="3808105"/>
            <a:ext cx="387040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Comando FAÇA … ENQUANTO</a:t>
            </a:r>
          </a:p>
        </p:txBody>
      </p:sp>
      <p:grpSp>
        <p:nvGrpSpPr>
          <p:cNvPr id="178" name="Group"/>
          <p:cNvGrpSpPr/>
          <p:nvPr/>
        </p:nvGrpSpPr>
        <p:grpSpPr>
          <a:xfrm>
            <a:off x="793588" y="4941150"/>
            <a:ext cx="366713" cy="373792"/>
            <a:chOff x="0" y="0"/>
            <a:chExt cx="366712" cy="373790"/>
          </a:xfrm>
        </p:grpSpPr>
        <p:sp>
          <p:nvSpPr>
            <p:cNvPr id="17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7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79" name="Referências"/>
          <p:cNvSpPr txBox="1"/>
          <p:nvPr/>
        </p:nvSpPr>
        <p:spPr>
          <a:xfrm>
            <a:off x="1268002" y="494115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80" name="Rounded Rectangle"/>
          <p:cNvSpPr/>
          <p:nvPr/>
        </p:nvSpPr>
        <p:spPr>
          <a:xfrm>
            <a:off x="685800" y="2586768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81" name="Introdução"/>
          <p:cNvSpPr txBox="1"/>
          <p:nvPr/>
        </p:nvSpPr>
        <p:spPr>
          <a:xfrm>
            <a:off x="1273175" y="2678843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84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18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3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3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11" name="bolas = 4;…"/>
          <p:cNvSpPr txBox="1"/>
          <p:nvPr/>
        </p:nvSpPr>
        <p:spPr>
          <a:xfrm>
            <a:off x="390840" y="3124277"/>
            <a:ext cx="5521890" cy="15392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bolas = 4;</a:t>
            </a:r>
          </a:p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  <a:p>
            <a:pPr lvl="1"/>
            <a:r>
              <a:t>bolas = bolas -1;</a:t>
            </a:r>
          </a:p>
          <a:p>
            <a:pPr/>
            <a:r>
              <a:t>}</a:t>
            </a:r>
          </a:p>
          <a:p>
            <a:pPr/>
            <a:r>
              <a:rPr b="1">
                <a:solidFill>
                  <a:srgbClr val="0433FF"/>
                </a:solidFill>
              </a:rPr>
              <a:t>IMPRIME</a:t>
            </a:r>
            <a:r>
              <a:t>(“Uma vida sem sorvete não é uma boa vida”);</a:t>
            </a:r>
          </a:p>
        </p:txBody>
      </p:sp>
      <p:sp>
        <p:nvSpPr>
          <p:cNvPr id="412" name="Como funciona um loop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funciona um </a:t>
            </a:r>
            <a:r>
              <a:rPr i="1"/>
              <a:t>loop</a:t>
            </a:r>
          </a:p>
        </p:txBody>
      </p:sp>
      <p:pic>
        <p:nvPicPr>
          <p:cNvPr id="413" name="iceCream.jpeg" descr="iceCre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3499" y="2847405"/>
            <a:ext cx="1631901" cy="2452309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&gt;&gt; Outra bola!…"/>
          <p:cNvSpPr/>
          <p:nvPr/>
        </p:nvSpPr>
        <p:spPr>
          <a:xfrm>
            <a:off x="426255" y="5030484"/>
            <a:ext cx="5451061" cy="1519313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</a:p>
          <a:p>
            <a:pPr>
              <a:defRPr>
                <a:solidFill>
                  <a:srgbClr val="00F900"/>
                </a:solidFill>
              </a:defRPr>
            </a:pPr>
          </a:p>
        </p:txBody>
      </p:sp>
      <p:sp>
        <p:nvSpPr>
          <p:cNvPr id="415" name="Rectangle"/>
          <p:cNvSpPr/>
          <p:nvPr/>
        </p:nvSpPr>
        <p:spPr>
          <a:xfrm>
            <a:off x="6774449" y="2884729"/>
            <a:ext cx="1270001" cy="8629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6" name="Mais uma vez, escrevemos a mensagem no terminal."/>
          <p:cNvSpPr txBox="1"/>
          <p:nvPr/>
        </p:nvSpPr>
        <p:spPr>
          <a:xfrm>
            <a:off x="272129" y="1952981"/>
            <a:ext cx="78805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53069" indent="-253069">
              <a:buClr>
                <a:schemeClr val="accent2"/>
              </a:buClr>
              <a:buSzPct val="60000"/>
              <a:buChar char="◻"/>
              <a:defRPr sz="2300"/>
            </a:lvl1pPr>
          </a:lstStyle>
          <a:p>
            <a:pPr/>
            <a:r>
              <a:t>Mais uma vez, escrevemos a mensagem no terminal.</a:t>
            </a:r>
          </a:p>
        </p:txBody>
      </p:sp>
      <p:sp>
        <p:nvSpPr>
          <p:cNvPr id="417" name="IMPRIME(“ Outra bola! ”);"/>
          <p:cNvSpPr txBox="1"/>
          <p:nvPr/>
        </p:nvSpPr>
        <p:spPr>
          <a:xfrm>
            <a:off x="390840" y="3610798"/>
            <a:ext cx="5521890" cy="332741"/>
          </a:xfrm>
          <a:prstGeom prst="rect">
            <a:avLst/>
          </a:prstGeom>
          <a:solidFill>
            <a:srgbClr val="73FD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3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0" name="bolas = 4;…"/>
          <p:cNvSpPr txBox="1"/>
          <p:nvPr/>
        </p:nvSpPr>
        <p:spPr>
          <a:xfrm>
            <a:off x="390840" y="3124277"/>
            <a:ext cx="5521890" cy="15392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bolas = 4;</a:t>
            </a:r>
          </a:p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  <a:p>
            <a:pPr lvl="1"/>
            <a:r>
              <a:t>bolas = bolas -1;</a:t>
            </a:r>
          </a:p>
          <a:p>
            <a:pPr/>
            <a:r>
              <a:t>}</a:t>
            </a:r>
          </a:p>
          <a:p>
            <a:pPr/>
            <a:r>
              <a:rPr b="1">
                <a:solidFill>
                  <a:srgbClr val="0433FF"/>
                </a:solidFill>
              </a:rPr>
              <a:t>IMPRIME</a:t>
            </a:r>
            <a:r>
              <a:t>(“Uma vida sem sorvete não é uma boa vida”);</a:t>
            </a:r>
          </a:p>
        </p:txBody>
      </p:sp>
      <p:sp>
        <p:nvSpPr>
          <p:cNvPr id="421" name="Como funciona um loop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funciona um </a:t>
            </a:r>
            <a:r>
              <a:rPr i="1"/>
              <a:t>loop</a:t>
            </a:r>
          </a:p>
        </p:txBody>
      </p:sp>
      <p:pic>
        <p:nvPicPr>
          <p:cNvPr id="422" name="iceCream.jpeg" descr="iceCre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3499" y="2847405"/>
            <a:ext cx="1631901" cy="2452309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&gt;&gt; Outra bola!…"/>
          <p:cNvSpPr/>
          <p:nvPr/>
        </p:nvSpPr>
        <p:spPr>
          <a:xfrm>
            <a:off x="426255" y="5030484"/>
            <a:ext cx="5451061" cy="1519313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</a:p>
          <a:p>
            <a:pPr>
              <a:defRPr>
                <a:solidFill>
                  <a:srgbClr val="00F900"/>
                </a:solidFill>
              </a:defRPr>
            </a:pPr>
          </a:p>
        </p:txBody>
      </p:sp>
      <p:sp>
        <p:nvSpPr>
          <p:cNvPr id="424" name="Rectangle"/>
          <p:cNvSpPr/>
          <p:nvPr/>
        </p:nvSpPr>
        <p:spPr>
          <a:xfrm>
            <a:off x="6774449" y="2935529"/>
            <a:ext cx="1270001" cy="10885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5" name="Mais uma vez, escrevemos a mensagem no terminal."/>
          <p:cNvSpPr txBox="1"/>
          <p:nvPr/>
        </p:nvSpPr>
        <p:spPr>
          <a:xfrm>
            <a:off x="272129" y="1952981"/>
            <a:ext cx="78805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53069" indent="-253069">
              <a:buClr>
                <a:schemeClr val="accent2"/>
              </a:buClr>
              <a:buSzPct val="60000"/>
              <a:buChar char="◻"/>
              <a:defRPr sz="2300"/>
            </a:lvl1pPr>
          </a:lstStyle>
          <a:p>
            <a:pPr/>
            <a:r>
              <a:t>Mais uma vez, escrevemos a mensagem no terminal.</a:t>
            </a:r>
          </a:p>
        </p:txBody>
      </p:sp>
      <p:sp>
        <p:nvSpPr>
          <p:cNvPr id="426" name="bolas = bolas -1;"/>
          <p:cNvSpPr txBox="1"/>
          <p:nvPr/>
        </p:nvSpPr>
        <p:spPr>
          <a:xfrm>
            <a:off x="390840" y="3881789"/>
            <a:ext cx="5521890" cy="332741"/>
          </a:xfrm>
          <a:prstGeom prst="rect">
            <a:avLst/>
          </a:prstGeom>
          <a:solidFill>
            <a:srgbClr val="73FD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t>bolas = bolas -1;</a:t>
            </a:r>
          </a:p>
        </p:txBody>
      </p:sp>
      <p:sp>
        <p:nvSpPr>
          <p:cNvPr id="427" name="Ornament 13"/>
          <p:cNvSpPr/>
          <p:nvPr/>
        </p:nvSpPr>
        <p:spPr>
          <a:xfrm flipH="1" rot="5400000">
            <a:off x="7809039" y="4089349"/>
            <a:ext cx="236182" cy="10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5596" fill="norm" stroke="1" extrusionOk="0">
                <a:moveTo>
                  <a:pt x="13414" y="7"/>
                </a:moveTo>
                <a:cubicBezTo>
                  <a:pt x="16062" y="-278"/>
                  <a:pt x="18803" y="8362"/>
                  <a:pt x="21551" y="663"/>
                </a:cubicBezTo>
                <a:lnTo>
                  <a:pt x="21600" y="1181"/>
                </a:lnTo>
                <a:cubicBezTo>
                  <a:pt x="18103" y="13745"/>
                  <a:pt x="14550" y="-5602"/>
                  <a:pt x="10800" y="4870"/>
                </a:cubicBezTo>
                <a:cubicBezTo>
                  <a:pt x="7050" y="-5599"/>
                  <a:pt x="3496" y="13745"/>
                  <a:pt x="0" y="1181"/>
                </a:cubicBezTo>
                <a:lnTo>
                  <a:pt x="49" y="663"/>
                </a:lnTo>
                <a:cubicBezTo>
                  <a:pt x="3713" y="10929"/>
                  <a:pt x="7365" y="-7855"/>
                  <a:pt x="10800" y="4205"/>
                </a:cubicBezTo>
                <a:cubicBezTo>
                  <a:pt x="11659" y="1190"/>
                  <a:pt x="12531" y="103"/>
                  <a:pt x="13414" y="7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8" name="1 bola"/>
          <p:cNvSpPr txBox="1"/>
          <p:nvPr/>
        </p:nvSpPr>
        <p:spPr>
          <a:xfrm>
            <a:off x="7991589" y="3928255"/>
            <a:ext cx="71002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1 bola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3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1" name="bolas = 4;…"/>
          <p:cNvSpPr txBox="1"/>
          <p:nvPr/>
        </p:nvSpPr>
        <p:spPr>
          <a:xfrm>
            <a:off x="390840" y="3124277"/>
            <a:ext cx="5521890" cy="15392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bolas = 4;</a:t>
            </a:r>
          </a:p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  <a:p>
            <a:pPr lvl="1"/>
            <a:r>
              <a:t>bolas = bolas -1;</a:t>
            </a:r>
          </a:p>
          <a:p>
            <a:pPr/>
            <a:r>
              <a:t>}</a:t>
            </a:r>
          </a:p>
          <a:p>
            <a:pPr/>
            <a:r>
              <a:rPr b="1">
                <a:solidFill>
                  <a:srgbClr val="0433FF"/>
                </a:solidFill>
              </a:rPr>
              <a:t>IMPRIME</a:t>
            </a:r>
            <a:r>
              <a:t>(“Uma vida sem sorvete não é uma boa vida”);</a:t>
            </a:r>
          </a:p>
        </p:txBody>
      </p:sp>
      <p:sp>
        <p:nvSpPr>
          <p:cNvPr id="432" name="Como funciona um loop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funciona um </a:t>
            </a:r>
            <a:r>
              <a:rPr i="1"/>
              <a:t>loop</a:t>
            </a:r>
          </a:p>
        </p:txBody>
      </p:sp>
      <p:pic>
        <p:nvPicPr>
          <p:cNvPr id="433" name="iceCream.jpeg" descr="iceCre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3499" y="2847405"/>
            <a:ext cx="1631901" cy="2452309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&gt;&gt; Outra bola!…"/>
          <p:cNvSpPr/>
          <p:nvPr/>
        </p:nvSpPr>
        <p:spPr>
          <a:xfrm>
            <a:off x="426255" y="5030484"/>
            <a:ext cx="5451061" cy="1519313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</a:p>
          <a:p>
            <a:pPr>
              <a:defRPr>
                <a:solidFill>
                  <a:srgbClr val="00F900"/>
                </a:solidFill>
              </a:defRPr>
            </a:pPr>
          </a:p>
        </p:txBody>
      </p:sp>
      <p:sp>
        <p:nvSpPr>
          <p:cNvPr id="435" name="Rectangle"/>
          <p:cNvSpPr/>
          <p:nvPr/>
        </p:nvSpPr>
        <p:spPr>
          <a:xfrm>
            <a:off x="6774449" y="2935529"/>
            <a:ext cx="1270001" cy="10885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6" name="E continua …"/>
          <p:cNvSpPr txBox="1"/>
          <p:nvPr/>
        </p:nvSpPr>
        <p:spPr>
          <a:xfrm>
            <a:off x="272129" y="1952981"/>
            <a:ext cx="78805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53069" indent="-253069">
              <a:buClr>
                <a:schemeClr val="accent2"/>
              </a:buClr>
              <a:buSzPct val="60000"/>
              <a:buChar char="◻"/>
              <a:defRPr sz="2300"/>
            </a:lvl1pPr>
          </a:lstStyle>
          <a:p>
            <a:pPr/>
            <a:r>
              <a:t>E continua …</a:t>
            </a:r>
          </a:p>
        </p:txBody>
      </p:sp>
      <p:sp>
        <p:nvSpPr>
          <p:cNvPr id="437" name="ENQUANTO (bolas &gt; 0) {"/>
          <p:cNvSpPr txBox="1"/>
          <p:nvPr/>
        </p:nvSpPr>
        <p:spPr>
          <a:xfrm>
            <a:off x="390840" y="3359296"/>
            <a:ext cx="5521890" cy="332741"/>
          </a:xfrm>
          <a:prstGeom prst="rect">
            <a:avLst/>
          </a:prstGeom>
          <a:solidFill>
            <a:srgbClr val="73FD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3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0" name="bolas = 4;…"/>
          <p:cNvSpPr txBox="1"/>
          <p:nvPr/>
        </p:nvSpPr>
        <p:spPr>
          <a:xfrm>
            <a:off x="390840" y="3124277"/>
            <a:ext cx="5521890" cy="15392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bolas = 4;</a:t>
            </a:r>
          </a:p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  <a:p>
            <a:pPr lvl="1"/>
            <a:r>
              <a:t>bolas = bolas -1;</a:t>
            </a:r>
          </a:p>
          <a:p>
            <a:pPr/>
            <a:r>
              <a:t>}</a:t>
            </a:r>
          </a:p>
          <a:p>
            <a:pPr/>
            <a:r>
              <a:rPr b="1">
                <a:solidFill>
                  <a:srgbClr val="0433FF"/>
                </a:solidFill>
              </a:rPr>
              <a:t>IMPRIME</a:t>
            </a:r>
            <a:r>
              <a:t>(“Uma vida sem sorvete não é uma boa vida”);</a:t>
            </a:r>
          </a:p>
        </p:txBody>
      </p:sp>
      <p:sp>
        <p:nvSpPr>
          <p:cNvPr id="441" name="Como funciona um loop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funciona um </a:t>
            </a:r>
            <a:r>
              <a:rPr i="1"/>
              <a:t>loop</a:t>
            </a:r>
          </a:p>
        </p:txBody>
      </p:sp>
      <p:pic>
        <p:nvPicPr>
          <p:cNvPr id="442" name="iceCream.jpeg" descr="iceCre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3499" y="2847405"/>
            <a:ext cx="1631901" cy="2452309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&gt;&gt; Outra bola!…"/>
          <p:cNvSpPr/>
          <p:nvPr/>
        </p:nvSpPr>
        <p:spPr>
          <a:xfrm>
            <a:off x="426255" y="5030484"/>
            <a:ext cx="5451061" cy="1519313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</a:p>
        </p:txBody>
      </p:sp>
      <p:sp>
        <p:nvSpPr>
          <p:cNvPr id="444" name="Rectangle"/>
          <p:cNvSpPr/>
          <p:nvPr/>
        </p:nvSpPr>
        <p:spPr>
          <a:xfrm>
            <a:off x="6774449" y="2935529"/>
            <a:ext cx="1270001" cy="10885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5" name="E continua …"/>
          <p:cNvSpPr txBox="1"/>
          <p:nvPr/>
        </p:nvSpPr>
        <p:spPr>
          <a:xfrm>
            <a:off x="272129" y="1952981"/>
            <a:ext cx="78805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53069" indent="-253069">
              <a:buClr>
                <a:schemeClr val="accent2"/>
              </a:buClr>
              <a:buSzPct val="60000"/>
              <a:buChar char="◻"/>
              <a:defRPr sz="2300"/>
            </a:lvl1pPr>
          </a:lstStyle>
          <a:p>
            <a:pPr/>
            <a:r>
              <a:t>E continua …</a:t>
            </a:r>
          </a:p>
        </p:txBody>
      </p:sp>
      <p:sp>
        <p:nvSpPr>
          <p:cNvPr id="446" name="IMPRIME(“ Outra bola! ”);"/>
          <p:cNvSpPr txBox="1"/>
          <p:nvPr/>
        </p:nvSpPr>
        <p:spPr>
          <a:xfrm>
            <a:off x="390840" y="3610798"/>
            <a:ext cx="5521890" cy="332741"/>
          </a:xfrm>
          <a:prstGeom prst="rect">
            <a:avLst/>
          </a:prstGeom>
          <a:solidFill>
            <a:srgbClr val="73FD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3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9" name="bolas = 4;…"/>
          <p:cNvSpPr txBox="1"/>
          <p:nvPr/>
        </p:nvSpPr>
        <p:spPr>
          <a:xfrm>
            <a:off x="390840" y="3124277"/>
            <a:ext cx="5521890" cy="15392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bolas = 4;</a:t>
            </a:r>
          </a:p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  <a:p>
            <a:pPr lvl="1"/>
            <a:r>
              <a:t>bolas = bolas -1;</a:t>
            </a:r>
          </a:p>
          <a:p>
            <a:pPr/>
            <a:r>
              <a:t>}</a:t>
            </a:r>
          </a:p>
          <a:p>
            <a:pPr/>
            <a:r>
              <a:rPr b="1">
                <a:solidFill>
                  <a:srgbClr val="0433FF"/>
                </a:solidFill>
              </a:rPr>
              <a:t>IMPRIME</a:t>
            </a:r>
            <a:r>
              <a:t>(“Uma vida sem sorvete não é uma boa vida”);</a:t>
            </a:r>
          </a:p>
        </p:txBody>
      </p:sp>
      <p:sp>
        <p:nvSpPr>
          <p:cNvPr id="450" name="Como funciona um loop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funciona um </a:t>
            </a:r>
            <a:r>
              <a:rPr i="1"/>
              <a:t>loop</a:t>
            </a:r>
          </a:p>
        </p:txBody>
      </p:sp>
      <p:pic>
        <p:nvPicPr>
          <p:cNvPr id="451" name="iceCream.jpeg" descr="iceCre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3499" y="2847405"/>
            <a:ext cx="1631901" cy="2452309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&gt;&gt; Outra bola!…"/>
          <p:cNvSpPr/>
          <p:nvPr/>
        </p:nvSpPr>
        <p:spPr>
          <a:xfrm>
            <a:off x="426255" y="5030484"/>
            <a:ext cx="5451061" cy="1519313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</a:p>
        </p:txBody>
      </p:sp>
      <p:sp>
        <p:nvSpPr>
          <p:cNvPr id="453" name="Rectangle"/>
          <p:cNvSpPr/>
          <p:nvPr/>
        </p:nvSpPr>
        <p:spPr>
          <a:xfrm>
            <a:off x="6774449" y="2935529"/>
            <a:ext cx="1270001" cy="24523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4" name="E continua …"/>
          <p:cNvSpPr txBox="1"/>
          <p:nvPr/>
        </p:nvSpPr>
        <p:spPr>
          <a:xfrm>
            <a:off x="272129" y="1967268"/>
            <a:ext cx="78805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53069" indent="-253069">
              <a:buClr>
                <a:schemeClr val="accent2"/>
              </a:buClr>
              <a:buSzPct val="60000"/>
              <a:buChar char="◻"/>
              <a:defRPr sz="2300"/>
            </a:lvl1pPr>
          </a:lstStyle>
          <a:p>
            <a:pPr/>
            <a:r>
              <a:t>E continua …</a:t>
            </a:r>
          </a:p>
        </p:txBody>
      </p:sp>
      <p:sp>
        <p:nvSpPr>
          <p:cNvPr id="455" name="bolas = bolas -1;"/>
          <p:cNvSpPr txBox="1"/>
          <p:nvPr/>
        </p:nvSpPr>
        <p:spPr>
          <a:xfrm>
            <a:off x="390840" y="3881789"/>
            <a:ext cx="5521890" cy="332741"/>
          </a:xfrm>
          <a:prstGeom prst="rect">
            <a:avLst/>
          </a:prstGeom>
          <a:solidFill>
            <a:srgbClr val="73FD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t>bolas = bolas -1;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3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8" name="bolas = 4;…"/>
          <p:cNvSpPr txBox="1"/>
          <p:nvPr/>
        </p:nvSpPr>
        <p:spPr>
          <a:xfrm>
            <a:off x="390840" y="3124277"/>
            <a:ext cx="5521890" cy="15392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bolas = 4;</a:t>
            </a:r>
          </a:p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  <a:p>
            <a:pPr lvl="1"/>
            <a:r>
              <a:t>bolas = bolas -1;</a:t>
            </a:r>
          </a:p>
          <a:p>
            <a:pPr/>
            <a:r>
              <a:t>}</a:t>
            </a:r>
          </a:p>
          <a:p>
            <a:pPr/>
            <a:r>
              <a:rPr b="1">
                <a:solidFill>
                  <a:srgbClr val="0433FF"/>
                </a:solidFill>
              </a:rPr>
              <a:t>IMPRIME</a:t>
            </a:r>
            <a:r>
              <a:t>(“Uma vida sem sorvete não é uma boa vida”);</a:t>
            </a:r>
          </a:p>
        </p:txBody>
      </p:sp>
      <p:sp>
        <p:nvSpPr>
          <p:cNvPr id="459" name="Como funciona um loop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funciona um </a:t>
            </a:r>
            <a:r>
              <a:rPr i="1"/>
              <a:t>loop</a:t>
            </a:r>
          </a:p>
        </p:txBody>
      </p:sp>
      <p:pic>
        <p:nvPicPr>
          <p:cNvPr id="460" name="iceCream.jpeg" descr="iceCre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3499" y="2847405"/>
            <a:ext cx="1631901" cy="2452309"/>
          </a:xfrm>
          <a:prstGeom prst="rect">
            <a:avLst/>
          </a:prstGeom>
          <a:ln w="12700">
            <a:miter lim="400000"/>
          </a:ln>
        </p:spPr>
      </p:pic>
      <p:sp>
        <p:nvSpPr>
          <p:cNvPr id="461" name="&gt;&gt; Outra bola!…"/>
          <p:cNvSpPr/>
          <p:nvPr/>
        </p:nvSpPr>
        <p:spPr>
          <a:xfrm>
            <a:off x="426255" y="5030484"/>
            <a:ext cx="5451061" cy="1519313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</a:p>
        </p:txBody>
      </p:sp>
      <p:sp>
        <p:nvSpPr>
          <p:cNvPr id="462" name="Rectangle"/>
          <p:cNvSpPr/>
          <p:nvPr/>
        </p:nvSpPr>
        <p:spPr>
          <a:xfrm>
            <a:off x="6774449" y="2779963"/>
            <a:ext cx="1270001" cy="25871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3" name="… até que algo diferente aconteça. No caso, a variável bolas é 0, então nossa condição resulta em FALSO. Dessa vez, pulamos o bloco"/>
          <p:cNvSpPr txBox="1"/>
          <p:nvPr/>
        </p:nvSpPr>
        <p:spPr>
          <a:xfrm>
            <a:off x="283054" y="1798993"/>
            <a:ext cx="7880587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53069" indent="-253069">
              <a:buClr>
                <a:schemeClr val="accent2"/>
              </a:buClr>
              <a:buSzPct val="60000"/>
              <a:buChar char="◻"/>
              <a:defRPr sz="2300"/>
            </a:pPr>
            <a:r>
              <a:t>… até que algo diferente aconteça. No caso, a variável </a:t>
            </a:r>
            <a:r>
              <a:rPr b="1">
                <a:solidFill>
                  <a:srgbClr val="0433FF"/>
                </a:solidFill>
              </a:rPr>
              <a:t>bolas</a:t>
            </a:r>
            <a:r>
              <a:t> é 0, então nossa condição resulta em </a:t>
            </a:r>
            <a:r>
              <a:rPr b="1">
                <a:solidFill>
                  <a:srgbClr val="9437FF"/>
                </a:solidFill>
              </a:rPr>
              <a:t>FALSO</a:t>
            </a:r>
            <a:r>
              <a:t>. Dessa vez, pulamos o bloco</a:t>
            </a:r>
          </a:p>
        </p:txBody>
      </p:sp>
      <p:sp>
        <p:nvSpPr>
          <p:cNvPr id="464" name="ENQUANTO (bolas &gt; 0) {"/>
          <p:cNvSpPr txBox="1"/>
          <p:nvPr/>
        </p:nvSpPr>
        <p:spPr>
          <a:xfrm>
            <a:off x="390840" y="3359296"/>
            <a:ext cx="5521890" cy="332741"/>
          </a:xfrm>
          <a:prstGeom prst="rect">
            <a:avLst/>
          </a:prstGeom>
          <a:solidFill>
            <a:srgbClr val="73FD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3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7" name="bolas = 4;…"/>
          <p:cNvSpPr txBox="1"/>
          <p:nvPr/>
        </p:nvSpPr>
        <p:spPr>
          <a:xfrm>
            <a:off x="390840" y="3124277"/>
            <a:ext cx="5521890" cy="15392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bolas = 4;</a:t>
            </a:r>
          </a:p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(bolas &gt; 0) {</a:t>
            </a:r>
          </a:p>
          <a:p>
            <a:pPr lvl="1"/>
            <a:r>
              <a:t> </a:t>
            </a:r>
            <a:r>
              <a:rPr b="1">
                <a:solidFill>
                  <a:srgbClr val="0433FF"/>
                </a:solidFill>
              </a:rPr>
              <a:t>IMPRIME</a:t>
            </a:r>
            <a:r>
              <a:t>(“ Outra bola! ”);</a:t>
            </a:r>
          </a:p>
          <a:p>
            <a:pPr lvl="1"/>
            <a:r>
              <a:t>bolas = bolas -1;</a:t>
            </a:r>
          </a:p>
          <a:p>
            <a:pPr/>
            <a:r>
              <a:t>}</a:t>
            </a:r>
          </a:p>
          <a:p>
            <a:pPr/>
            <a:r>
              <a:rPr b="1">
                <a:solidFill>
                  <a:srgbClr val="0433FF"/>
                </a:solidFill>
              </a:rPr>
              <a:t>IMPRIME</a:t>
            </a:r>
            <a:r>
              <a:t>(“Uma vida sem sorvete não é uma boa vida”);</a:t>
            </a:r>
          </a:p>
        </p:txBody>
      </p:sp>
      <p:sp>
        <p:nvSpPr>
          <p:cNvPr id="468" name="Como funciona um loop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funciona um </a:t>
            </a:r>
            <a:r>
              <a:rPr i="1"/>
              <a:t>loop</a:t>
            </a:r>
          </a:p>
        </p:txBody>
      </p:sp>
      <p:pic>
        <p:nvPicPr>
          <p:cNvPr id="469" name="iceCream.jpeg" descr="iceCream.jpeg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6593499" y="2847405"/>
            <a:ext cx="1631901" cy="2452309"/>
          </a:xfrm>
          <a:prstGeom prst="rect">
            <a:avLst/>
          </a:prstGeom>
          <a:ln w="12700">
            <a:miter lim="400000"/>
          </a:ln>
        </p:spPr>
      </p:pic>
      <p:sp>
        <p:nvSpPr>
          <p:cNvPr id="470" name="&gt;&gt; Outra bola!…"/>
          <p:cNvSpPr/>
          <p:nvPr/>
        </p:nvSpPr>
        <p:spPr>
          <a:xfrm>
            <a:off x="426255" y="5030484"/>
            <a:ext cx="5451061" cy="1519313"/>
          </a:xfrm>
          <a:prstGeom prst="rect">
            <a:avLst/>
          </a:prstGeom>
          <a:solidFill>
            <a:srgbClr val="000000"/>
          </a:solidFill>
          <a:ln w="19050">
            <a:solidFill>
              <a:srgbClr val="73FA79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&gt;&gt; Outra bola!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&gt;&gt; Uma vida sem sorvete não é uma boa vida</a:t>
            </a:r>
          </a:p>
        </p:txBody>
      </p:sp>
      <p:sp>
        <p:nvSpPr>
          <p:cNvPr id="471" name="Rectangle"/>
          <p:cNvSpPr/>
          <p:nvPr/>
        </p:nvSpPr>
        <p:spPr>
          <a:xfrm>
            <a:off x="6774449" y="2935529"/>
            <a:ext cx="1270001" cy="12980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2" name="Escrevemos a mensagem após o bloco. Acabou!"/>
          <p:cNvSpPr txBox="1"/>
          <p:nvPr/>
        </p:nvSpPr>
        <p:spPr>
          <a:xfrm>
            <a:off x="283054" y="1978057"/>
            <a:ext cx="78805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53069" indent="-253069">
              <a:buClr>
                <a:schemeClr val="accent2"/>
              </a:buClr>
              <a:buSzPct val="60000"/>
              <a:buChar char="◻"/>
              <a:defRPr sz="2300"/>
            </a:lvl1pPr>
          </a:lstStyle>
          <a:p>
            <a:pPr/>
            <a:r>
              <a:t>Escrevemos a mensagem após o bloco. Acabou!</a:t>
            </a:r>
          </a:p>
        </p:txBody>
      </p:sp>
      <p:sp>
        <p:nvSpPr>
          <p:cNvPr id="473" name="IMPRIME(“Uma vida sem sorvete não é uma boa vida”);"/>
          <p:cNvSpPr txBox="1"/>
          <p:nvPr/>
        </p:nvSpPr>
        <p:spPr>
          <a:xfrm>
            <a:off x="390840" y="4400548"/>
            <a:ext cx="5521890" cy="332741"/>
          </a:xfrm>
          <a:prstGeom prst="rect">
            <a:avLst/>
          </a:prstGeom>
          <a:solidFill>
            <a:srgbClr val="73FD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rPr b="1">
                <a:solidFill>
                  <a:srgbClr val="0433FF"/>
                </a:solidFill>
              </a:rPr>
              <a:t>IMPRIME</a:t>
            </a:r>
            <a:r>
              <a:t>(“Uma vida sem sorvete não é uma boa vida”);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3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6" name="Exercício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477" name="“Adivinhe o que estou pensando?"/>
          <p:cNvSpPr txBox="1"/>
          <p:nvPr/>
        </p:nvSpPr>
        <p:spPr>
          <a:xfrm>
            <a:off x="523398" y="1798993"/>
            <a:ext cx="78805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53069" indent="-253069">
              <a:buClr>
                <a:schemeClr val="accent2"/>
              </a:buClr>
              <a:buSzPct val="60000"/>
              <a:buChar char="◻"/>
              <a:defRPr sz="2300"/>
            </a:lvl1pPr>
          </a:lstStyle>
          <a:p>
            <a:pPr/>
            <a:r>
              <a:t>“Adivinhe o que estou pensando?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3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0" name="Exercício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481" name="cor = “azul&quot;…"/>
          <p:cNvSpPr txBox="1"/>
          <p:nvPr/>
        </p:nvSpPr>
        <p:spPr>
          <a:xfrm>
            <a:off x="1345303" y="2456433"/>
            <a:ext cx="6453394" cy="27457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t>cor = “azul"</a:t>
            </a:r>
          </a:p>
          <a:p>
            <a:pPr lvl="1"/>
            <a:r>
              <a:t>palpite = “ ”</a:t>
            </a:r>
          </a:p>
          <a:p>
            <a:pPr lvl="1"/>
            <a:r>
              <a:t>chutes = 0</a:t>
            </a:r>
          </a:p>
          <a:p>
            <a:pPr lvl="1"/>
          </a:p>
          <a:p>
            <a:pPr lvl="1"/>
            <a:r>
              <a:rPr b="1">
                <a:solidFill>
                  <a:srgbClr val="9437FF"/>
                </a:solidFill>
              </a:rPr>
              <a:t>ENQUANTO</a:t>
            </a:r>
            <a:r>
              <a:t> </a:t>
            </a:r>
            <a:r>
              <a:rPr>
                <a:solidFill>
                  <a:srgbClr val="FF2600"/>
                </a:solidFill>
              </a:rPr>
              <a:t>___________________</a:t>
            </a:r>
            <a:r>
              <a:t> {</a:t>
            </a:r>
          </a:p>
          <a:p>
            <a:pPr lvl="2"/>
            <a:r>
              <a:rPr b="1">
                <a:solidFill>
                  <a:srgbClr val="0433FF"/>
                </a:solidFill>
              </a:rPr>
              <a:t>IMPRIME</a:t>
            </a:r>
            <a:r>
              <a:t>(“Adivinha qual cor estou pensando?”)</a:t>
            </a:r>
          </a:p>
          <a:p>
            <a:pPr lvl="2"/>
            <a:r>
              <a:rPr b="1">
                <a:solidFill>
                  <a:srgbClr val="0433FF"/>
                </a:solidFill>
              </a:rPr>
              <a:t>LER</a:t>
            </a:r>
            <a:r>
              <a:t>(palpite)</a:t>
            </a:r>
          </a:p>
          <a:p>
            <a:pPr lvl="2">
              <a:defRPr>
                <a:solidFill>
                  <a:srgbClr val="FF2600"/>
                </a:solidFill>
              </a:defRPr>
            </a:pPr>
            <a:r>
              <a:t>___________________</a:t>
            </a:r>
          </a:p>
          <a:p>
            <a:pPr lvl="1"/>
            <a:r>
              <a:t>}</a:t>
            </a:r>
          </a:p>
          <a:p>
            <a:pPr lvl="1"/>
          </a:p>
          <a:p>
            <a:pPr lvl="1"/>
            <a:r>
              <a:rPr b="1">
                <a:solidFill>
                  <a:srgbClr val="0433FF"/>
                </a:solidFill>
              </a:rPr>
              <a:t>IMPRIME</a:t>
            </a:r>
            <a:r>
              <a:t>(“Você Acertou! Isto levou ”, chutes, “palpites.")</a:t>
            </a:r>
          </a:p>
        </p:txBody>
      </p:sp>
      <p:sp>
        <p:nvSpPr>
          <p:cNvPr id="482" name="1."/>
          <p:cNvSpPr txBox="1"/>
          <p:nvPr/>
        </p:nvSpPr>
        <p:spPr>
          <a:xfrm>
            <a:off x="1399635" y="2452764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83" name="2."/>
          <p:cNvSpPr txBox="1"/>
          <p:nvPr/>
        </p:nvSpPr>
        <p:spPr>
          <a:xfrm>
            <a:off x="1399635" y="2689012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484" name="3."/>
          <p:cNvSpPr txBox="1"/>
          <p:nvPr/>
        </p:nvSpPr>
        <p:spPr>
          <a:xfrm>
            <a:off x="1399635" y="2951205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485" name="4."/>
          <p:cNvSpPr txBox="1"/>
          <p:nvPr/>
        </p:nvSpPr>
        <p:spPr>
          <a:xfrm>
            <a:off x="1399635" y="3424246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4.</a:t>
            </a:r>
          </a:p>
        </p:txBody>
      </p:sp>
      <p:sp>
        <p:nvSpPr>
          <p:cNvPr id="486" name="5."/>
          <p:cNvSpPr txBox="1"/>
          <p:nvPr/>
        </p:nvSpPr>
        <p:spPr>
          <a:xfrm>
            <a:off x="1399635" y="3634587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5.</a:t>
            </a:r>
          </a:p>
        </p:txBody>
      </p:sp>
      <p:sp>
        <p:nvSpPr>
          <p:cNvPr id="487" name="6."/>
          <p:cNvSpPr txBox="1"/>
          <p:nvPr/>
        </p:nvSpPr>
        <p:spPr>
          <a:xfrm>
            <a:off x="1399635" y="3897287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6.</a:t>
            </a:r>
          </a:p>
        </p:txBody>
      </p:sp>
      <p:sp>
        <p:nvSpPr>
          <p:cNvPr id="488" name="7."/>
          <p:cNvSpPr txBox="1"/>
          <p:nvPr/>
        </p:nvSpPr>
        <p:spPr>
          <a:xfrm>
            <a:off x="1399635" y="4159480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7.</a:t>
            </a:r>
          </a:p>
        </p:txBody>
      </p:sp>
      <p:sp>
        <p:nvSpPr>
          <p:cNvPr id="489" name="8."/>
          <p:cNvSpPr txBox="1"/>
          <p:nvPr/>
        </p:nvSpPr>
        <p:spPr>
          <a:xfrm>
            <a:off x="1399635" y="4438375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8.</a:t>
            </a:r>
          </a:p>
        </p:txBody>
      </p:sp>
      <p:sp>
        <p:nvSpPr>
          <p:cNvPr id="490" name="9."/>
          <p:cNvSpPr txBox="1"/>
          <p:nvPr/>
        </p:nvSpPr>
        <p:spPr>
          <a:xfrm>
            <a:off x="1399635" y="4843368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9.</a:t>
            </a:r>
          </a:p>
        </p:txBody>
      </p:sp>
      <p:sp>
        <p:nvSpPr>
          <p:cNvPr id="491" name="“Adivinhe o que estou pensando?"/>
          <p:cNvSpPr txBox="1"/>
          <p:nvPr/>
        </p:nvSpPr>
        <p:spPr>
          <a:xfrm>
            <a:off x="523398" y="1798993"/>
            <a:ext cx="78805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53069" indent="-253069">
              <a:buClr>
                <a:schemeClr val="accent2"/>
              </a:buClr>
              <a:buSzPct val="60000"/>
              <a:buChar char="◻"/>
              <a:defRPr sz="2300"/>
            </a:lvl1pPr>
          </a:lstStyle>
          <a:p>
            <a:pPr/>
            <a:r>
              <a:t>“Adivinhe o que estou pensando?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3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94" name="Exercício"/>
          <p:cNvSpPr txBox="1"/>
          <p:nvPr>
            <p:ph type="title"/>
          </p:nvPr>
        </p:nvSpPr>
        <p:spPr>
          <a:xfrm>
            <a:off x="623572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495" name="cor = “azul&quot;…"/>
          <p:cNvSpPr txBox="1"/>
          <p:nvPr/>
        </p:nvSpPr>
        <p:spPr>
          <a:xfrm>
            <a:off x="1345303" y="2456433"/>
            <a:ext cx="6453394" cy="27457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t>cor = “azul"</a:t>
            </a:r>
          </a:p>
          <a:p>
            <a:pPr lvl="1"/>
            <a:r>
              <a:t>palpite = “ ”</a:t>
            </a:r>
          </a:p>
          <a:p>
            <a:pPr lvl="1"/>
            <a:r>
              <a:t>chutes = 0</a:t>
            </a:r>
          </a:p>
          <a:p>
            <a:pPr lvl="1"/>
          </a:p>
          <a:p>
            <a:pPr lvl="1"/>
            <a:r>
              <a:rPr b="1">
                <a:solidFill>
                  <a:srgbClr val="9437FF"/>
                </a:solidFill>
              </a:rPr>
              <a:t>ENQUANTO</a:t>
            </a:r>
            <a:r>
              <a:t> </a:t>
            </a:r>
            <a:r>
              <a:rPr>
                <a:solidFill>
                  <a:srgbClr val="FF2600"/>
                </a:solidFill>
              </a:rPr>
              <a:t>___________________</a:t>
            </a:r>
            <a:r>
              <a:t> {</a:t>
            </a:r>
          </a:p>
          <a:p>
            <a:pPr lvl="2"/>
            <a:r>
              <a:rPr b="1">
                <a:solidFill>
                  <a:srgbClr val="0433FF"/>
                </a:solidFill>
              </a:rPr>
              <a:t>IMPRIME</a:t>
            </a:r>
            <a:r>
              <a:t>(“Adivinha qual cor estou pensando?”)</a:t>
            </a:r>
          </a:p>
          <a:p>
            <a:pPr lvl="2"/>
            <a:r>
              <a:rPr b="1">
                <a:solidFill>
                  <a:srgbClr val="0433FF"/>
                </a:solidFill>
              </a:rPr>
              <a:t>LER</a:t>
            </a:r>
            <a:r>
              <a:t>(palpite)</a:t>
            </a:r>
          </a:p>
          <a:p>
            <a:pPr lvl="2">
              <a:defRPr>
                <a:solidFill>
                  <a:srgbClr val="FF2600"/>
                </a:solidFill>
              </a:defRPr>
            </a:pPr>
            <a:r>
              <a:t>___________________</a:t>
            </a:r>
          </a:p>
          <a:p>
            <a:pPr lvl="1"/>
            <a:r>
              <a:t>}</a:t>
            </a:r>
          </a:p>
          <a:p>
            <a:pPr lvl="1"/>
          </a:p>
          <a:p>
            <a:pPr lvl="1"/>
            <a:r>
              <a:rPr b="1">
                <a:solidFill>
                  <a:srgbClr val="0433FF"/>
                </a:solidFill>
              </a:rPr>
              <a:t>IMPRIME</a:t>
            </a:r>
            <a:r>
              <a:t>(“Você Acertou! Isto levou ”, chutes, “palpites.")</a:t>
            </a:r>
          </a:p>
        </p:txBody>
      </p:sp>
      <p:sp>
        <p:nvSpPr>
          <p:cNvPr id="496" name="1."/>
          <p:cNvSpPr txBox="1"/>
          <p:nvPr/>
        </p:nvSpPr>
        <p:spPr>
          <a:xfrm>
            <a:off x="1399635" y="2452764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97" name="2."/>
          <p:cNvSpPr txBox="1"/>
          <p:nvPr/>
        </p:nvSpPr>
        <p:spPr>
          <a:xfrm>
            <a:off x="1399635" y="2689012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498" name="3."/>
          <p:cNvSpPr txBox="1"/>
          <p:nvPr/>
        </p:nvSpPr>
        <p:spPr>
          <a:xfrm>
            <a:off x="1399635" y="2951205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499" name="4."/>
          <p:cNvSpPr txBox="1"/>
          <p:nvPr/>
        </p:nvSpPr>
        <p:spPr>
          <a:xfrm>
            <a:off x="1399635" y="3424246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4.</a:t>
            </a:r>
          </a:p>
        </p:txBody>
      </p:sp>
      <p:sp>
        <p:nvSpPr>
          <p:cNvPr id="500" name="5."/>
          <p:cNvSpPr txBox="1"/>
          <p:nvPr/>
        </p:nvSpPr>
        <p:spPr>
          <a:xfrm>
            <a:off x="1399635" y="3634587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5.</a:t>
            </a:r>
          </a:p>
        </p:txBody>
      </p:sp>
      <p:sp>
        <p:nvSpPr>
          <p:cNvPr id="501" name="6."/>
          <p:cNvSpPr txBox="1"/>
          <p:nvPr/>
        </p:nvSpPr>
        <p:spPr>
          <a:xfrm>
            <a:off x="1399635" y="3897287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6.</a:t>
            </a:r>
          </a:p>
        </p:txBody>
      </p:sp>
      <p:sp>
        <p:nvSpPr>
          <p:cNvPr id="502" name="7."/>
          <p:cNvSpPr txBox="1"/>
          <p:nvPr/>
        </p:nvSpPr>
        <p:spPr>
          <a:xfrm>
            <a:off x="1399635" y="4159480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7.</a:t>
            </a:r>
          </a:p>
        </p:txBody>
      </p:sp>
      <p:sp>
        <p:nvSpPr>
          <p:cNvPr id="503" name="8."/>
          <p:cNvSpPr txBox="1"/>
          <p:nvPr/>
        </p:nvSpPr>
        <p:spPr>
          <a:xfrm>
            <a:off x="1399635" y="4438375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8.</a:t>
            </a:r>
          </a:p>
        </p:txBody>
      </p:sp>
      <p:sp>
        <p:nvSpPr>
          <p:cNvPr id="504" name="9."/>
          <p:cNvSpPr txBox="1"/>
          <p:nvPr/>
        </p:nvSpPr>
        <p:spPr>
          <a:xfrm>
            <a:off x="1399635" y="4843368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9.</a:t>
            </a:r>
          </a:p>
        </p:txBody>
      </p:sp>
      <p:sp>
        <p:nvSpPr>
          <p:cNvPr id="505" name="“Adivinhe o que estou pensando?"/>
          <p:cNvSpPr txBox="1"/>
          <p:nvPr/>
        </p:nvSpPr>
        <p:spPr>
          <a:xfrm>
            <a:off x="523398" y="1798993"/>
            <a:ext cx="78805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53069" indent="-253069">
              <a:buClr>
                <a:schemeClr val="accent2"/>
              </a:buClr>
              <a:buSzPct val="60000"/>
              <a:buChar char="◻"/>
              <a:defRPr sz="2300"/>
            </a:lvl1pPr>
          </a:lstStyle>
          <a:p>
            <a:pPr/>
            <a:r>
              <a:t>“Adivinhe o que estou pensando?</a:t>
            </a:r>
          </a:p>
        </p:txBody>
      </p:sp>
      <p:sp>
        <p:nvSpPr>
          <p:cNvPr id="506" name="Como tornar o programa correto?"/>
          <p:cNvSpPr txBox="1"/>
          <p:nvPr/>
        </p:nvSpPr>
        <p:spPr>
          <a:xfrm>
            <a:off x="976122" y="5465204"/>
            <a:ext cx="6975139" cy="48514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/>
            </a:lvl1pPr>
          </a:lstStyle>
          <a:p>
            <a:pPr/>
            <a:r>
              <a:t>Como tornar o programa correto?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187" name="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8" name="Nós fazemos muitas coisas mais de uma vez:"/>
          <p:cNvSpPr txBox="1"/>
          <p:nvPr>
            <p:ph type="body" sz="quarter" idx="1"/>
          </p:nvPr>
        </p:nvSpPr>
        <p:spPr>
          <a:xfrm>
            <a:off x="457200" y="1935421"/>
            <a:ext cx="8229600" cy="854672"/>
          </a:xfrm>
          <a:prstGeom prst="rect">
            <a:avLst/>
          </a:prstGeom>
        </p:spPr>
        <p:txBody>
          <a:bodyPr/>
          <a:lstStyle/>
          <a:p>
            <a:pPr/>
            <a:r>
              <a:t>Nós fazemos muitas coisas mais de uma vez: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509" name="4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512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51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1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15" name="Group"/>
          <p:cNvGrpSpPr/>
          <p:nvPr/>
        </p:nvGrpSpPr>
        <p:grpSpPr>
          <a:xfrm>
            <a:off x="793431" y="4374202"/>
            <a:ext cx="366714" cy="373792"/>
            <a:chOff x="0" y="0"/>
            <a:chExt cx="366712" cy="373790"/>
          </a:xfrm>
        </p:grpSpPr>
        <p:sp>
          <p:nvSpPr>
            <p:cNvPr id="51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14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516" name="Comando PARA …"/>
          <p:cNvSpPr txBox="1"/>
          <p:nvPr/>
        </p:nvSpPr>
        <p:spPr>
          <a:xfrm>
            <a:off x="1267845" y="4374202"/>
            <a:ext cx="236042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Comando PARA …</a:t>
            </a:r>
          </a:p>
        </p:txBody>
      </p:sp>
      <p:sp>
        <p:nvSpPr>
          <p:cNvPr id="517" name="Comando FAÇA … ENQUANTO"/>
          <p:cNvSpPr txBox="1"/>
          <p:nvPr/>
        </p:nvSpPr>
        <p:spPr>
          <a:xfrm>
            <a:off x="1255712" y="3808105"/>
            <a:ext cx="387040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Comando FAÇA … ENQUANTO</a:t>
            </a:r>
          </a:p>
        </p:txBody>
      </p:sp>
      <p:grpSp>
        <p:nvGrpSpPr>
          <p:cNvPr id="520" name="Group"/>
          <p:cNvGrpSpPr/>
          <p:nvPr/>
        </p:nvGrpSpPr>
        <p:grpSpPr>
          <a:xfrm>
            <a:off x="793588" y="4941150"/>
            <a:ext cx="366713" cy="373792"/>
            <a:chOff x="0" y="0"/>
            <a:chExt cx="366712" cy="373790"/>
          </a:xfrm>
        </p:grpSpPr>
        <p:sp>
          <p:nvSpPr>
            <p:cNvPr id="51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1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521" name="Referências"/>
          <p:cNvSpPr txBox="1"/>
          <p:nvPr/>
        </p:nvSpPr>
        <p:spPr>
          <a:xfrm>
            <a:off x="1268002" y="494115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522" name="Rounded Rectangle"/>
          <p:cNvSpPr/>
          <p:nvPr/>
        </p:nvSpPr>
        <p:spPr>
          <a:xfrm>
            <a:off x="685800" y="3154362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23" name="Introdução"/>
          <p:cNvSpPr txBox="1"/>
          <p:nvPr/>
        </p:nvSpPr>
        <p:spPr>
          <a:xfrm>
            <a:off x="1273175" y="2678843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526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52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5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29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52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530" name="Comando ENQUANTO … FAÇA"/>
          <p:cNvSpPr txBox="1"/>
          <p:nvPr/>
        </p:nvSpPr>
        <p:spPr>
          <a:xfrm>
            <a:off x="1255712" y="3240607"/>
            <a:ext cx="387983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Comando ENQUANTO … FAÇA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omando Enquanto … Faç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Comando Enquanto … Faça</a:t>
            </a:r>
          </a:p>
        </p:txBody>
      </p:sp>
      <p:sp>
        <p:nvSpPr>
          <p:cNvPr id="533" name="4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4" name="Teste lógico é no início do laço"/>
          <p:cNvSpPr txBox="1"/>
          <p:nvPr>
            <p:ph type="body" sz="quarter" idx="1"/>
          </p:nvPr>
        </p:nvSpPr>
        <p:spPr>
          <a:xfrm>
            <a:off x="457200" y="1731237"/>
            <a:ext cx="8229600" cy="854672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Teste lógico é no início do laço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omando Enquanto … Faç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Comando Enquanto … Faça</a:t>
            </a:r>
          </a:p>
        </p:txBody>
      </p:sp>
      <p:sp>
        <p:nvSpPr>
          <p:cNvPr id="537" name="4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8" name="Teste lógico é no início do laço"/>
          <p:cNvSpPr txBox="1"/>
          <p:nvPr>
            <p:ph type="body" sz="quarter" idx="1"/>
          </p:nvPr>
        </p:nvSpPr>
        <p:spPr>
          <a:xfrm>
            <a:off x="457200" y="1731237"/>
            <a:ext cx="8229600" cy="482598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Teste lógico é no início do laço</a:t>
            </a:r>
          </a:p>
        </p:txBody>
      </p:sp>
      <p:sp>
        <p:nvSpPr>
          <p:cNvPr id="539" name="Enquanto…"/>
          <p:cNvSpPr/>
          <p:nvPr/>
        </p:nvSpPr>
        <p:spPr>
          <a:xfrm>
            <a:off x="3216117" y="2490501"/>
            <a:ext cx="2270667" cy="1132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D479"/>
          </a:solidFill>
          <a:ln w="19050">
            <a:solidFill>
              <a:srgbClr val="FF93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Enquanto</a:t>
            </a:r>
          </a:p>
          <a:p>
            <a:pPr algn="ctr"/>
            <a:r>
              <a:t>(Condição)</a:t>
            </a:r>
          </a:p>
        </p:txBody>
      </p:sp>
      <p:sp>
        <p:nvSpPr>
          <p:cNvPr id="540" name="Comando 1"/>
          <p:cNvSpPr/>
          <p:nvPr/>
        </p:nvSpPr>
        <p:spPr>
          <a:xfrm>
            <a:off x="3728511" y="4184336"/>
            <a:ext cx="1245880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 1</a:t>
            </a:r>
          </a:p>
        </p:txBody>
      </p:sp>
      <p:sp>
        <p:nvSpPr>
          <p:cNvPr id="541" name="Comando N"/>
          <p:cNvSpPr/>
          <p:nvPr/>
        </p:nvSpPr>
        <p:spPr>
          <a:xfrm>
            <a:off x="3728511" y="4941287"/>
            <a:ext cx="1245880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 N</a:t>
            </a:r>
          </a:p>
        </p:txBody>
      </p:sp>
      <p:sp>
        <p:nvSpPr>
          <p:cNvPr id="542" name="Line"/>
          <p:cNvSpPr/>
          <p:nvPr/>
        </p:nvSpPr>
        <p:spPr>
          <a:xfrm>
            <a:off x="5476033" y="3056926"/>
            <a:ext cx="76798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3" name="Line"/>
          <p:cNvSpPr/>
          <p:nvPr/>
        </p:nvSpPr>
        <p:spPr>
          <a:xfrm>
            <a:off x="4351450" y="3606737"/>
            <a:ext cx="1" cy="59321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4" name="Line"/>
          <p:cNvSpPr/>
          <p:nvPr/>
        </p:nvSpPr>
        <p:spPr>
          <a:xfrm>
            <a:off x="4351450" y="5292125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5" name="…"/>
          <p:cNvSpPr txBox="1"/>
          <p:nvPr/>
        </p:nvSpPr>
        <p:spPr>
          <a:xfrm>
            <a:off x="4146980" y="4483437"/>
            <a:ext cx="383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…</a:t>
            </a:r>
          </a:p>
        </p:txBody>
      </p:sp>
      <p:sp>
        <p:nvSpPr>
          <p:cNvPr id="546" name="Line"/>
          <p:cNvSpPr/>
          <p:nvPr/>
        </p:nvSpPr>
        <p:spPr>
          <a:xfrm>
            <a:off x="2440404" y="3056926"/>
            <a:ext cx="767982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7" name="Line"/>
          <p:cNvSpPr/>
          <p:nvPr/>
        </p:nvSpPr>
        <p:spPr>
          <a:xfrm flipH="1">
            <a:off x="2449017" y="3059500"/>
            <a:ext cx="1" cy="2550663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8" name="Line"/>
          <p:cNvSpPr/>
          <p:nvPr/>
        </p:nvSpPr>
        <p:spPr>
          <a:xfrm flipH="1">
            <a:off x="2443890" y="5602375"/>
            <a:ext cx="190505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9" name="FALSO"/>
          <p:cNvSpPr txBox="1"/>
          <p:nvPr/>
        </p:nvSpPr>
        <p:spPr>
          <a:xfrm>
            <a:off x="5464752" y="2621712"/>
            <a:ext cx="66095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FALSO</a:t>
            </a:r>
          </a:p>
        </p:txBody>
      </p:sp>
      <p:sp>
        <p:nvSpPr>
          <p:cNvPr id="550" name="VERDADEIRO"/>
          <p:cNvSpPr txBox="1"/>
          <p:nvPr/>
        </p:nvSpPr>
        <p:spPr>
          <a:xfrm>
            <a:off x="4365259" y="3680597"/>
            <a:ext cx="124337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0433FF"/>
                </a:solidFill>
              </a:defRPr>
            </a:lvl1pPr>
          </a:lstStyle>
          <a:p>
            <a:pPr/>
            <a:r>
              <a:t>VERDADEIRO</a:t>
            </a:r>
          </a:p>
        </p:txBody>
      </p:sp>
      <p:sp>
        <p:nvSpPr>
          <p:cNvPr id="551" name="Line"/>
          <p:cNvSpPr/>
          <p:nvPr/>
        </p:nvSpPr>
        <p:spPr>
          <a:xfrm>
            <a:off x="4351450" y="2264398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2" name="Line"/>
          <p:cNvSpPr/>
          <p:nvPr/>
        </p:nvSpPr>
        <p:spPr>
          <a:xfrm flipH="1">
            <a:off x="6228920" y="3070922"/>
            <a:ext cx="1" cy="2901734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3" name="Line"/>
          <p:cNvSpPr/>
          <p:nvPr/>
        </p:nvSpPr>
        <p:spPr>
          <a:xfrm flipH="1">
            <a:off x="4334029" y="5970291"/>
            <a:ext cx="190505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4" name="Line"/>
          <p:cNvSpPr/>
          <p:nvPr/>
        </p:nvSpPr>
        <p:spPr>
          <a:xfrm>
            <a:off x="4338750" y="5963972"/>
            <a:ext cx="1" cy="3708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omando Enquanto … Faç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Comando Enquanto … Faça</a:t>
            </a:r>
          </a:p>
        </p:txBody>
      </p:sp>
      <p:sp>
        <p:nvSpPr>
          <p:cNvPr id="557" name="4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58" name="Teste lógico é no início do laço"/>
          <p:cNvSpPr txBox="1"/>
          <p:nvPr>
            <p:ph type="body" sz="quarter" idx="1"/>
          </p:nvPr>
        </p:nvSpPr>
        <p:spPr>
          <a:xfrm>
            <a:off x="457200" y="1731237"/>
            <a:ext cx="8229600" cy="854672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Teste lógico é no início do laço</a:t>
            </a:r>
          </a:p>
        </p:txBody>
      </p:sp>
      <p:sp>
        <p:nvSpPr>
          <p:cNvPr id="559" name="Enquanto…"/>
          <p:cNvSpPr/>
          <p:nvPr/>
        </p:nvSpPr>
        <p:spPr>
          <a:xfrm>
            <a:off x="3216117" y="2490501"/>
            <a:ext cx="2270667" cy="1132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D479"/>
          </a:solidFill>
          <a:ln w="19050">
            <a:solidFill>
              <a:srgbClr val="FF93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Enquanto</a:t>
            </a:r>
          </a:p>
          <a:p>
            <a:pPr algn="ctr"/>
            <a:r>
              <a:t>(Condição)</a:t>
            </a:r>
          </a:p>
        </p:txBody>
      </p:sp>
      <p:sp>
        <p:nvSpPr>
          <p:cNvPr id="560" name="Comando 1"/>
          <p:cNvSpPr/>
          <p:nvPr/>
        </p:nvSpPr>
        <p:spPr>
          <a:xfrm>
            <a:off x="3728511" y="4184336"/>
            <a:ext cx="1245880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 1</a:t>
            </a:r>
          </a:p>
        </p:txBody>
      </p:sp>
      <p:sp>
        <p:nvSpPr>
          <p:cNvPr id="561" name="Comando N"/>
          <p:cNvSpPr/>
          <p:nvPr/>
        </p:nvSpPr>
        <p:spPr>
          <a:xfrm>
            <a:off x="3728511" y="4941287"/>
            <a:ext cx="1245880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 N</a:t>
            </a:r>
          </a:p>
        </p:txBody>
      </p:sp>
      <p:sp>
        <p:nvSpPr>
          <p:cNvPr id="562" name="Line"/>
          <p:cNvSpPr/>
          <p:nvPr/>
        </p:nvSpPr>
        <p:spPr>
          <a:xfrm>
            <a:off x="5476033" y="3056926"/>
            <a:ext cx="767982" cy="1"/>
          </a:xfrm>
          <a:prstGeom prst="line">
            <a:avLst/>
          </a:prstGeom>
          <a:ln w="19050">
            <a:solidFill>
              <a:srgbClr val="000000">
                <a:alpha val="18878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3" name="Line"/>
          <p:cNvSpPr/>
          <p:nvPr/>
        </p:nvSpPr>
        <p:spPr>
          <a:xfrm>
            <a:off x="4351450" y="3606737"/>
            <a:ext cx="1" cy="59321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4" name="Line"/>
          <p:cNvSpPr/>
          <p:nvPr/>
        </p:nvSpPr>
        <p:spPr>
          <a:xfrm>
            <a:off x="4351450" y="5292125"/>
            <a:ext cx="1" cy="319089"/>
          </a:xfrm>
          <a:prstGeom prst="line">
            <a:avLst/>
          </a:prstGeom>
          <a:ln w="19050">
            <a:solidFill>
              <a:srgbClr val="0433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5" name="…"/>
          <p:cNvSpPr txBox="1"/>
          <p:nvPr/>
        </p:nvSpPr>
        <p:spPr>
          <a:xfrm>
            <a:off x="4146980" y="4483437"/>
            <a:ext cx="383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…</a:t>
            </a:r>
          </a:p>
        </p:txBody>
      </p:sp>
      <p:sp>
        <p:nvSpPr>
          <p:cNvPr id="566" name="Line"/>
          <p:cNvSpPr/>
          <p:nvPr/>
        </p:nvSpPr>
        <p:spPr>
          <a:xfrm>
            <a:off x="2440404" y="3056926"/>
            <a:ext cx="767982" cy="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7" name="Line"/>
          <p:cNvSpPr/>
          <p:nvPr/>
        </p:nvSpPr>
        <p:spPr>
          <a:xfrm flipH="1">
            <a:off x="2449017" y="3059500"/>
            <a:ext cx="1" cy="2550663"/>
          </a:xfrm>
          <a:prstGeom prst="line">
            <a:avLst/>
          </a:prstGeom>
          <a:ln w="19050">
            <a:solidFill>
              <a:srgbClr val="0433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8" name="Line"/>
          <p:cNvSpPr/>
          <p:nvPr/>
        </p:nvSpPr>
        <p:spPr>
          <a:xfrm flipH="1">
            <a:off x="2443890" y="5602375"/>
            <a:ext cx="1905052" cy="1"/>
          </a:xfrm>
          <a:prstGeom prst="line">
            <a:avLst/>
          </a:prstGeom>
          <a:ln w="19050">
            <a:solidFill>
              <a:srgbClr val="0433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9" name="FALSO"/>
          <p:cNvSpPr txBox="1"/>
          <p:nvPr/>
        </p:nvSpPr>
        <p:spPr>
          <a:xfrm>
            <a:off x="5464752" y="2621712"/>
            <a:ext cx="66095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FALSO</a:t>
            </a:r>
          </a:p>
        </p:txBody>
      </p:sp>
      <p:sp>
        <p:nvSpPr>
          <p:cNvPr id="570" name="VERDADEIRO"/>
          <p:cNvSpPr txBox="1"/>
          <p:nvPr/>
        </p:nvSpPr>
        <p:spPr>
          <a:xfrm>
            <a:off x="4365259" y="3680597"/>
            <a:ext cx="124337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0433FF"/>
                </a:solidFill>
              </a:defRPr>
            </a:lvl1pPr>
          </a:lstStyle>
          <a:p>
            <a:pPr/>
            <a:r>
              <a:t>VERDADEIRO</a:t>
            </a:r>
          </a:p>
        </p:txBody>
      </p:sp>
      <p:sp>
        <p:nvSpPr>
          <p:cNvPr id="571" name="Line"/>
          <p:cNvSpPr/>
          <p:nvPr/>
        </p:nvSpPr>
        <p:spPr>
          <a:xfrm>
            <a:off x="4351450" y="2264398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2" name="Line"/>
          <p:cNvSpPr/>
          <p:nvPr/>
        </p:nvSpPr>
        <p:spPr>
          <a:xfrm flipH="1">
            <a:off x="6228920" y="3070922"/>
            <a:ext cx="1" cy="2901734"/>
          </a:xfrm>
          <a:prstGeom prst="line">
            <a:avLst/>
          </a:prstGeom>
          <a:ln w="19050">
            <a:solidFill>
              <a:srgbClr val="000000">
                <a:alpha val="18878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3" name="Line"/>
          <p:cNvSpPr/>
          <p:nvPr/>
        </p:nvSpPr>
        <p:spPr>
          <a:xfrm flipH="1">
            <a:off x="4334029" y="5970291"/>
            <a:ext cx="1905052" cy="1"/>
          </a:xfrm>
          <a:prstGeom prst="line">
            <a:avLst/>
          </a:prstGeom>
          <a:ln w="19050">
            <a:solidFill>
              <a:srgbClr val="000000">
                <a:alpha val="18878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4" name="Line"/>
          <p:cNvSpPr/>
          <p:nvPr/>
        </p:nvSpPr>
        <p:spPr>
          <a:xfrm>
            <a:off x="4338750" y="5963972"/>
            <a:ext cx="1" cy="370841"/>
          </a:xfrm>
          <a:prstGeom prst="line">
            <a:avLst/>
          </a:prstGeom>
          <a:ln w="19050">
            <a:solidFill>
              <a:srgbClr val="000000">
                <a:alpha val="18878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omando Enquanto … Faç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Comando Enquanto … Faça</a:t>
            </a:r>
          </a:p>
        </p:txBody>
      </p:sp>
      <p:sp>
        <p:nvSpPr>
          <p:cNvPr id="577" name="4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78" name="Teste lógico é no início do laço"/>
          <p:cNvSpPr txBox="1"/>
          <p:nvPr>
            <p:ph type="body" sz="quarter" idx="1"/>
          </p:nvPr>
        </p:nvSpPr>
        <p:spPr>
          <a:xfrm>
            <a:off x="457200" y="1731237"/>
            <a:ext cx="8229600" cy="854672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Teste lógico é no início do laço</a:t>
            </a:r>
          </a:p>
        </p:txBody>
      </p:sp>
      <p:sp>
        <p:nvSpPr>
          <p:cNvPr id="579" name="Enquanto…"/>
          <p:cNvSpPr/>
          <p:nvPr/>
        </p:nvSpPr>
        <p:spPr>
          <a:xfrm>
            <a:off x="3216117" y="2490501"/>
            <a:ext cx="2270667" cy="1132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D479"/>
          </a:solidFill>
          <a:ln w="19050">
            <a:solidFill>
              <a:srgbClr val="FF93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Enquanto</a:t>
            </a:r>
          </a:p>
          <a:p>
            <a:pPr algn="ctr"/>
            <a:r>
              <a:t>(Condição)</a:t>
            </a:r>
          </a:p>
        </p:txBody>
      </p:sp>
      <p:sp>
        <p:nvSpPr>
          <p:cNvPr id="580" name="Comando 1"/>
          <p:cNvSpPr/>
          <p:nvPr/>
        </p:nvSpPr>
        <p:spPr>
          <a:xfrm>
            <a:off x="3728511" y="4184336"/>
            <a:ext cx="1245880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 1</a:t>
            </a:r>
          </a:p>
        </p:txBody>
      </p:sp>
      <p:sp>
        <p:nvSpPr>
          <p:cNvPr id="581" name="Comando N"/>
          <p:cNvSpPr/>
          <p:nvPr/>
        </p:nvSpPr>
        <p:spPr>
          <a:xfrm>
            <a:off x="3728511" y="4941287"/>
            <a:ext cx="1245880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 N</a:t>
            </a:r>
          </a:p>
        </p:txBody>
      </p:sp>
      <p:sp>
        <p:nvSpPr>
          <p:cNvPr id="582" name="Line"/>
          <p:cNvSpPr/>
          <p:nvPr/>
        </p:nvSpPr>
        <p:spPr>
          <a:xfrm>
            <a:off x="5476033" y="3056926"/>
            <a:ext cx="767982" cy="1"/>
          </a:xfrm>
          <a:prstGeom prst="line">
            <a:avLst/>
          </a:prstGeom>
          <a:ln w="19050">
            <a:solidFill>
              <a:srgbClr val="000000">
                <a:alpha val="18878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3" name="Line"/>
          <p:cNvSpPr/>
          <p:nvPr/>
        </p:nvSpPr>
        <p:spPr>
          <a:xfrm>
            <a:off x="4351450" y="3606737"/>
            <a:ext cx="1" cy="59321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4" name="Line"/>
          <p:cNvSpPr/>
          <p:nvPr/>
        </p:nvSpPr>
        <p:spPr>
          <a:xfrm>
            <a:off x="4351450" y="5292125"/>
            <a:ext cx="1" cy="319089"/>
          </a:xfrm>
          <a:prstGeom prst="line">
            <a:avLst/>
          </a:prstGeom>
          <a:ln w="19050">
            <a:solidFill>
              <a:srgbClr val="0433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5" name="…"/>
          <p:cNvSpPr txBox="1"/>
          <p:nvPr/>
        </p:nvSpPr>
        <p:spPr>
          <a:xfrm>
            <a:off x="4146980" y="4483437"/>
            <a:ext cx="383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…</a:t>
            </a:r>
          </a:p>
        </p:txBody>
      </p:sp>
      <p:sp>
        <p:nvSpPr>
          <p:cNvPr id="586" name="Line"/>
          <p:cNvSpPr/>
          <p:nvPr/>
        </p:nvSpPr>
        <p:spPr>
          <a:xfrm>
            <a:off x="2440404" y="3056926"/>
            <a:ext cx="767982" cy="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7" name="Line"/>
          <p:cNvSpPr/>
          <p:nvPr/>
        </p:nvSpPr>
        <p:spPr>
          <a:xfrm flipH="1">
            <a:off x="2449017" y="3059500"/>
            <a:ext cx="1" cy="2550663"/>
          </a:xfrm>
          <a:prstGeom prst="line">
            <a:avLst/>
          </a:prstGeom>
          <a:ln w="19050">
            <a:solidFill>
              <a:srgbClr val="0433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8" name="Line"/>
          <p:cNvSpPr/>
          <p:nvPr/>
        </p:nvSpPr>
        <p:spPr>
          <a:xfrm flipH="1">
            <a:off x="2443890" y="5602375"/>
            <a:ext cx="1905052" cy="1"/>
          </a:xfrm>
          <a:prstGeom prst="line">
            <a:avLst/>
          </a:prstGeom>
          <a:ln w="19050">
            <a:solidFill>
              <a:srgbClr val="0433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9" name="FALSO"/>
          <p:cNvSpPr txBox="1"/>
          <p:nvPr/>
        </p:nvSpPr>
        <p:spPr>
          <a:xfrm>
            <a:off x="5464752" y="2621712"/>
            <a:ext cx="66095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FALSO</a:t>
            </a:r>
          </a:p>
        </p:txBody>
      </p:sp>
      <p:sp>
        <p:nvSpPr>
          <p:cNvPr id="590" name="VERDADEIRO"/>
          <p:cNvSpPr txBox="1"/>
          <p:nvPr/>
        </p:nvSpPr>
        <p:spPr>
          <a:xfrm>
            <a:off x="4365259" y="3680597"/>
            <a:ext cx="124337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0433FF"/>
                </a:solidFill>
              </a:defRPr>
            </a:lvl1pPr>
          </a:lstStyle>
          <a:p>
            <a:pPr/>
            <a:r>
              <a:t>VERDADEIRO</a:t>
            </a:r>
          </a:p>
        </p:txBody>
      </p:sp>
      <p:sp>
        <p:nvSpPr>
          <p:cNvPr id="591" name="Line"/>
          <p:cNvSpPr/>
          <p:nvPr/>
        </p:nvSpPr>
        <p:spPr>
          <a:xfrm>
            <a:off x="4351450" y="2264398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2" name="Line"/>
          <p:cNvSpPr/>
          <p:nvPr/>
        </p:nvSpPr>
        <p:spPr>
          <a:xfrm flipH="1">
            <a:off x="6228920" y="3070922"/>
            <a:ext cx="1" cy="2901734"/>
          </a:xfrm>
          <a:prstGeom prst="line">
            <a:avLst/>
          </a:prstGeom>
          <a:ln w="19050">
            <a:solidFill>
              <a:srgbClr val="000000">
                <a:alpha val="18878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3" name="Line"/>
          <p:cNvSpPr/>
          <p:nvPr/>
        </p:nvSpPr>
        <p:spPr>
          <a:xfrm flipH="1">
            <a:off x="4334029" y="5970291"/>
            <a:ext cx="1905052" cy="1"/>
          </a:xfrm>
          <a:prstGeom prst="line">
            <a:avLst/>
          </a:prstGeom>
          <a:ln w="19050">
            <a:solidFill>
              <a:srgbClr val="000000">
                <a:alpha val="18878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4" name="Line"/>
          <p:cNvSpPr/>
          <p:nvPr/>
        </p:nvSpPr>
        <p:spPr>
          <a:xfrm>
            <a:off x="4338750" y="5963972"/>
            <a:ext cx="1" cy="370841"/>
          </a:xfrm>
          <a:prstGeom prst="line">
            <a:avLst/>
          </a:prstGeom>
          <a:ln w="19050">
            <a:solidFill>
              <a:srgbClr val="000000">
                <a:alpha val="18878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5" name="Laço (loop)"/>
          <p:cNvSpPr txBox="1"/>
          <p:nvPr/>
        </p:nvSpPr>
        <p:spPr>
          <a:xfrm>
            <a:off x="922270" y="4181161"/>
            <a:ext cx="1357307" cy="358141"/>
          </a:xfrm>
          <a:prstGeom prst="rect">
            <a:avLst/>
          </a:prstGeom>
          <a:solidFill>
            <a:srgbClr val="EBEBEB"/>
          </a:solidFill>
          <a:ln w="25400">
            <a:solidFill>
              <a:srgbClr val="0433FF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Laço (loop)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omando Enquanto … Faç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Comando Enquanto … Faça</a:t>
            </a:r>
          </a:p>
        </p:txBody>
      </p:sp>
      <p:sp>
        <p:nvSpPr>
          <p:cNvPr id="598" name="4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99" name="Teste lógico é no início do laço"/>
          <p:cNvSpPr txBox="1"/>
          <p:nvPr>
            <p:ph type="body" sz="quarter" idx="1"/>
          </p:nvPr>
        </p:nvSpPr>
        <p:spPr>
          <a:xfrm>
            <a:off x="457200" y="1731237"/>
            <a:ext cx="8229600" cy="854672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Teste lógico é no início do laço</a:t>
            </a:r>
          </a:p>
        </p:txBody>
      </p:sp>
      <p:sp>
        <p:nvSpPr>
          <p:cNvPr id="600" name="Enquanto…"/>
          <p:cNvSpPr/>
          <p:nvPr/>
        </p:nvSpPr>
        <p:spPr>
          <a:xfrm>
            <a:off x="3216117" y="2490501"/>
            <a:ext cx="2270667" cy="1132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D479"/>
          </a:solidFill>
          <a:ln w="19050">
            <a:solidFill>
              <a:srgbClr val="FF93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Enquanto</a:t>
            </a:r>
          </a:p>
          <a:p>
            <a:pPr algn="ctr"/>
            <a:r>
              <a:t>(Condição)</a:t>
            </a:r>
          </a:p>
        </p:txBody>
      </p:sp>
      <p:sp>
        <p:nvSpPr>
          <p:cNvPr id="601" name="Comando 1"/>
          <p:cNvSpPr/>
          <p:nvPr/>
        </p:nvSpPr>
        <p:spPr>
          <a:xfrm>
            <a:off x="3728511" y="4184336"/>
            <a:ext cx="1245880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 1</a:t>
            </a:r>
          </a:p>
        </p:txBody>
      </p:sp>
      <p:sp>
        <p:nvSpPr>
          <p:cNvPr id="602" name="Comando N"/>
          <p:cNvSpPr/>
          <p:nvPr/>
        </p:nvSpPr>
        <p:spPr>
          <a:xfrm>
            <a:off x="3728511" y="4941287"/>
            <a:ext cx="1245880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 N</a:t>
            </a:r>
          </a:p>
        </p:txBody>
      </p:sp>
      <p:sp>
        <p:nvSpPr>
          <p:cNvPr id="603" name="Line"/>
          <p:cNvSpPr/>
          <p:nvPr/>
        </p:nvSpPr>
        <p:spPr>
          <a:xfrm>
            <a:off x="5476033" y="3056926"/>
            <a:ext cx="767982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4" name="Line"/>
          <p:cNvSpPr/>
          <p:nvPr/>
        </p:nvSpPr>
        <p:spPr>
          <a:xfrm>
            <a:off x="4351450" y="3606737"/>
            <a:ext cx="1" cy="593211"/>
          </a:xfrm>
          <a:prstGeom prst="line">
            <a:avLst/>
          </a:prstGeom>
          <a:ln w="19050">
            <a:solidFill>
              <a:srgbClr val="000000">
                <a:alpha val="19619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5" name="Line"/>
          <p:cNvSpPr/>
          <p:nvPr/>
        </p:nvSpPr>
        <p:spPr>
          <a:xfrm>
            <a:off x="4351450" y="5292125"/>
            <a:ext cx="1" cy="319089"/>
          </a:xfrm>
          <a:prstGeom prst="line">
            <a:avLst/>
          </a:prstGeom>
          <a:ln w="19050">
            <a:solidFill>
              <a:srgbClr val="000000">
                <a:alpha val="19619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6" name="…"/>
          <p:cNvSpPr txBox="1"/>
          <p:nvPr/>
        </p:nvSpPr>
        <p:spPr>
          <a:xfrm>
            <a:off x="4146980" y="4483437"/>
            <a:ext cx="383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…</a:t>
            </a:r>
          </a:p>
        </p:txBody>
      </p:sp>
      <p:sp>
        <p:nvSpPr>
          <p:cNvPr id="607" name="Line"/>
          <p:cNvSpPr/>
          <p:nvPr/>
        </p:nvSpPr>
        <p:spPr>
          <a:xfrm>
            <a:off x="2440404" y="3056926"/>
            <a:ext cx="767982" cy="1"/>
          </a:xfrm>
          <a:prstGeom prst="line">
            <a:avLst/>
          </a:prstGeom>
          <a:ln w="19050">
            <a:solidFill>
              <a:srgbClr val="000000">
                <a:alpha val="19619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8" name="Line"/>
          <p:cNvSpPr/>
          <p:nvPr/>
        </p:nvSpPr>
        <p:spPr>
          <a:xfrm flipH="1">
            <a:off x="2449017" y="3059500"/>
            <a:ext cx="1" cy="2550663"/>
          </a:xfrm>
          <a:prstGeom prst="line">
            <a:avLst/>
          </a:prstGeom>
          <a:ln w="19050">
            <a:solidFill>
              <a:srgbClr val="000000">
                <a:alpha val="19619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9" name="Line"/>
          <p:cNvSpPr/>
          <p:nvPr/>
        </p:nvSpPr>
        <p:spPr>
          <a:xfrm flipH="1">
            <a:off x="2443890" y="5602375"/>
            <a:ext cx="1905052" cy="1"/>
          </a:xfrm>
          <a:prstGeom prst="line">
            <a:avLst/>
          </a:prstGeom>
          <a:ln w="19050">
            <a:solidFill>
              <a:srgbClr val="000000">
                <a:alpha val="19619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0" name="FALSO"/>
          <p:cNvSpPr txBox="1"/>
          <p:nvPr/>
        </p:nvSpPr>
        <p:spPr>
          <a:xfrm>
            <a:off x="5464752" y="2621712"/>
            <a:ext cx="66095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FALSO</a:t>
            </a:r>
          </a:p>
        </p:txBody>
      </p:sp>
      <p:sp>
        <p:nvSpPr>
          <p:cNvPr id="611" name="VERDADEIRO"/>
          <p:cNvSpPr txBox="1"/>
          <p:nvPr/>
        </p:nvSpPr>
        <p:spPr>
          <a:xfrm>
            <a:off x="4365259" y="3680597"/>
            <a:ext cx="124337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0433FF"/>
                </a:solidFill>
              </a:defRPr>
            </a:lvl1pPr>
          </a:lstStyle>
          <a:p>
            <a:pPr/>
            <a:r>
              <a:t>VERDADEIRO</a:t>
            </a:r>
          </a:p>
        </p:txBody>
      </p:sp>
      <p:sp>
        <p:nvSpPr>
          <p:cNvPr id="612" name="Line"/>
          <p:cNvSpPr/>
          <p:nvPr/>
        </p:nvSpPr>
        <p:spPr>
          <a:xfrm>
            <a:off x="4351450" y="2264398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3" name="Line"/>
          <p:cNvSpPr/>
          <p:nvPr/>
        </p:nvSpPr>
        <p:spPr>
          <a:xfrm flipH="1">
            <a:off x="6228920" y="3070922"/>
            <a:ext cx="1" cy="2901734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4" name="Line"/>
          <p:cNvSpPr/>
          <p:nvPr/>
        </p:nvSpPr>
        <p:spPr>
          <a:xfrm flipH="1">
            <a:off x="4334029" y="5970291"/>
            <a:ext cx="1905052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5" name="Line"/>
          <p:cNvSpPr/>
          <p:nvPr/>
        </p:nvSpPr>
        <p:spPr>
          <a:xfrm>
            <a:off x="4338750" y="5963972"/>
            <a:ext cx="1" cy="37084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Comando Enquanto … Faç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Comando Enquanto … Faça</a:t>
            </a:r>
          </a:p>
        </p:txBody>
      </p:sp>
      <p:sp>
        <p:nvSpPr>
          <p:cNvPr id="618" name="4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19" name="Exemplo:"/>
          <p:cNvSpPr txBox="1"/>
          <p:nvPr>
            <p:ph type="body" sz="quarter" idx="1"/>
          </p:nvPr>
        </p:nvSpPr>
        <p:spPr>
          <a:xfrm>
            <a:off x="365043" y="1731237"/>
            <a:ext cx="8229601" cy="472988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Exemplo:</a:t>
            </a:r>
          </a:p>
        </p:txBody>
      </p:sp>
      <p:sp>
        <p:nvSpPr>
          <p:cNvPr id="620" name="Enquanto…"/>
          <p:cNvSpPr/>
          <p:nvPr/>
        </p:nvSpPr>
        <p:spPr>
          <a:xfrm>
            <a:off x="1168189" y="2521220"/>
            <a:ext cx="2270667" cy="1132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D479"/>
          </a:solidFill>
          <a:ln w="19050">
            <a:solidFill>
              <a:srgbClr val="FF93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500"/>
            </a:pPr>
            <a:r>
              <a:t>Enquanto</a:t>
            </a:r>
          </a:p>
          <a:p>
            <a:pPr algn="ctr">
              <a:defRPr sz="1500"/>
            </a:pPr>
            <a:r>
              <a:t>(Caracter != ‘a')</a:t>
            </a:r>
          </a:p>
        </p:txBody>
      </p:sp>
      <p:sp>
        <p:nvSpPr>
          <p:cNvPr id="621" name="Line"/>
          <p:cNvSpPr/>
          <p:nvPr/>
        </p:nvSpPr>
        <p:spPr>
          <a:xfrm>
            <a:off x="3428104" y="3087644"/>
            <a:ext cx="44280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2" name="Line"/>
          <p:cNvSpPr/>
          <p:nvPr/>
        </p:nvSpPr>
        <p:spPr>
          <a:xfrm>
            <a:off x="2303522" y="3637455"/>
            <a:ext cx="1" cy="3708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3" name="Line"/>
          <p:cNvSpPr/>
          <p:nvPr/>
        </p:nvSpPr>
        <p:spPr>
          <a:xfrm>
            <a:off x="2290822" y="5556284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4" name="Line"/>
          <p:cNvSpPr/>
          <p:nvPr/>
        </p:nvSpPr>
        <p:spPr>
          <a:xfrm>
            <a:off x="861424" y="3087644"/>
            <a:ext cx="299034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5" name="Line"/>
          <p:cNvSpPr/>
          <p:nvPr/>
        </p:nvSpPr>
        <p:spPr>
          <a:xfrm flipH="1">
            <a:off x="874572" y="3090218"/>
            <a:ext cx="1" cy="2756863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6" name="Line"/>
          <p:cNvSpPr/>
          <p:nvPr/>
        </p:nvSpPr>
        <p:spPr>
          <a:xfrm flipH="1">
            <a:off x="873718" y="5867509"/>
            <a:ext cx="1427296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7" name="FALSO"/>
          <p:cNvSpPr txBox="1"/>
          <p:nvPr/>
        </p:nvSpPr>
        <p:spPr>
          <a:xfrm>
            <a:off x="3416823" y="2652431"/>
            <a:ext cx="66095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FALSO</a:t>
            </a:r>
          </a:p>
        </p:txBody>
      </p:sp>
      <p:sp>
        <p:nvSpPr>
          <p:cNvPr id="628" name="VERDADEIRO"/>
          <p:cNvSpPr txBox="1"/>
          <p:nvPr/>
        </p:nvSpPr>
        <p:spPr>
          <a:xfrm>
            <a:off x="2399247" y="3594548"/>
            <a:ext cx="124337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0433FF"/>
                </a:solidFill>
              </a:defRPr>
            </a:lvl1pPr>
          </a:lstStyle>
          <a:p>
            <a:pPr/>
            <a:r>
              <a:t>VERDADEIRO</a:t>
            </a:r>
          </a:p>
        </p:txBody>
      </p:sp>
      <p:sp>
        <p:nvSpPr>
          <p:cNvPr id="629" name="Line"/>
          <p:cNvSpPr/>
          <p:nvPr/>
        </p:nvSpPr>
        <p:spPr>
          <a:xfrm>
            <a:off x="2303522" y="2295116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0" name="Line"/>
          <p:cNvSpPr/>
          <p:nvPr/>
        </p:nvSpPr>
        <p:spPr>
          <a:xfrm flipH="1">
            <a:off x="3873803" y="3078119"/>
            <a:ext cx="1" cy="2931292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1" name="Line"/>
          <p:cNvSpPr/>
          <p:nvPr/>
        </p:nvSpPr>
        <p:spPr>
          <a:xfrm flipH="1">
            <a:off x="2286101" y="6001010"/>
            <a:ext cx="157608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2" name="Line"/>
          <p:cNvSpPr/>
          <p:nvPr/>
        </p:nvSpPr>
        <p:spPr>
          <a:xfrm>
            <a:off x="2290822" y="5994691"/>
            <a:ext cx="1" cy="3708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3" name="Digite outro caracter"/>
          <p:cNvSpPr/>
          <p:nvPr/>
        </p:nvSpPr>
        <p:spPr>
          <a:xfrm>
            <a:off x="1524156" y="4005990"/>
            <a:ext cx="1533333" cy="727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Digite outro caracter</a:t>
            </a:r>
          </a:p>
        </p:txBody>
      </p:sp>
      <p:sp>
        <p:nvSpPr>
          <p:cNvPr id="634" name="Caracter"/>
          <p:cNvSpPr/>
          <p:nvPr/>
        </p:nvSpPr>
        <p:spPr>
          <a:xfrm>
            <a:off x="1756779" y="5073588"/>
            <a:ext cx="1068087" cy="453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Caracter</a:t>
            </a:r>
          </a:p>
        </p:txBody>
      </p:sp>
      <p:sp>
        <p:nvSpPr>
          <p:cNvPr id="635" name="Line"/>
          <p:cNvSpPr/>
          <p:nvPr/>
        </p:nvSpPr>
        <p:spPr>
          <a:xfrm>
            <a:off x="2290822" y="4747588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omando Enquanto … Faç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Comando Enquanto … Faça</a:t>
            </a:r>
          </a:p>
        </p:txBody>
      </p:sp>
      <p:sp>
        <p:nvSpPr>
          <p:cNvPr id="638" name="4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9" name="Exemplo:"/>
          <p:cNvSpPr txBox="1"/>
          <p:nvPr>
            <p:ph type="body" sz="quarter" idx="1"/>
          </p:nvPr>
        </p:nvSpPr>
        <p:spPr>
          <a:xfrm>
            <a:off x="365043" y="1731237"/>
            <a:ext cx="8229601" cy="472988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Exemplo:</a:t>
            </a:r>
          </a:p>
        </p:txBody>
      </p:sp>
      <p:sp>
        <p:nvSpPr>
          <p:cNvPr id="640" name="Line"/>
          <p:cNvSpPr/>
          <p:nvPr/>
        </p:nvSpPr>
        <p:spPr>
          <a:xfrm>
            <a:off x="3428104" y="3087644"/>
            <a:ext cx="44280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1" name="Line"/>
          <p:cNvSpPr/>
          <p:nvPr/>
        </p:nvSpPr>
        <p:spPr>
          <a:xfrm>
            <a:off x="2303522" y="3637455"/>
            <a:ext cx="1" cy="3708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2" name="Line"/>
          <p:cNvSpPr/>
          <p:nvPr/>
        </p:nvSpPr>
        <p:spPr>
          <a:xfrm>
            <a:off x="2290822" y="5556284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3" name="Line"/>
          <p:cNvSpPr/>
          <p:nvPr/>
        </p:nvSpPr>
        <p:spPr>
          <a:xfrm>
            <a:off x="861424" y="3087644"/>
            <a:ext cx="299034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4" name="Line"/>
          <p:cNvSpPr/>
          <p:nvPr/>
        </p:nvSpPr>
        <p:spPr>
          <a:xfrm flipH="1">
            <a:off x="874572" y="3090218"/>
            <a:ext cx="1" cy="2756863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5" name="Line"/>
          <p:cNvSpPr/>
          <p:nvPr/>
        </p:nvSpPr>
        <p:spPr>
          <a:xfrm flipH="1">
            <a:off x="873718" y="5867509"/>
            <a:ext cx="1427296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6" name="FALSO"/>
          <p:cNvSpPr txBox="1"/>
          <p:nvPr/>
        </p:nvSpPr>
        <p:spPr>
          <a:xfrm>
            <a:off x="3416823" y="2652431"/>
            <a:ext cx="66095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FALSO</a:t>
            </a:r>
          </a:p>
        </p:txBody>
      </p:sp>
      <p:sp>
        <p:nvSpPr>
          <p:cNvPr id="647" name="VERDADEIRO"/>
          <p:cNvSpPr txBox="1"/>
          <p:nvPr/>
        </p:nvSpPr>
        <p:spPr>
          <a:xfrm>
            <a:off x="2399247" y="3594548"/>
            <a:ext cx="124337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0433FF"/>
                </a:solidFill>
              </a:defRPr>
            </a:lvl1pPr>
          </a:lstStyle>
          <a:p>
            <a:pPr/>
            <a:r>
              <a:t>VERDADEIRO</a:t>
            </a:r>
          </a:p>
        </p:txBody>
      </p:sp>
      <p:sp>
        <p:nvSpPr>
          <p:cNvPr id="648" name="Line"/>
          <p:cNvSpPr/>
          <p:nvPr/>
        </p:nvSpPr>
        <p:spPr>
          <a:xfrm>
            <a:off x="2303522" y="2295116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9" name="Line"/>
          <p:cNvSpPr/>
          <p:nvPr/>
        </p:nvSpPr>
        <p:spPr>
          <a:xfrm flipH="1">
            <a:off x="3873803" y="3078119"/>
            <a:ext cx="1" cy="2931292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0" name="Line"/>
          <p:cNvSpPr/>
          <p:nvPr/>
        </p:nvSpPr>
        <p:spPr>
          <a:xfrm flipH="1">
            <a:off x="2286101" y="6001010"/>
            <a:ext cx="157608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1" name="Line"/>
          <p:cNvSpPr/>
          <p:nvPr/>
        </p:nvSpPr>
        <p:spPr>
          <a:xfrm>
            <a:off x="2290822" y="5994691"/>
            <a:ext cx="1" cy="3708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2" name="Digite outro caracter"/>
          <p:cNvSpPr/>
          <p:nvPr/>
        </p:nvSpPr>
        <p:spPr>
          <a:xfrm>
            <a:off x="1524156" y="4005990"/>
            <a:ext cx="1533333" cy="727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Digite outro caracter</a:t>
            </a:r>
          </a:p>
        </p:txBody>
      </p:sp>
      <p:sp>
        <p:nvSpPr>
          <p:cNvPr id="653" name="Caracter"/>
          <p:cNvSpPr/>
          <p:nvPr/>
        </p:nvSpPr>
        <p:spPr>
          <a:xfrm>
            <a:off x="1756779" y="5073588"/>
            <a:ext cx="1068087" cy="453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Caracter</a:t>
            </a:r>
          </a:p>
        </p:txBody>
      </p:sp>
      <p:sp>
        <p:nvSpPr>
          <p:cNvPr id="654" name="Line"/>
          <p:cNvSpPr/>
          <p:nvPr/>
        </p:nvSpPr>
        <p:spPr>
          <a:xfrm>
            <a:off x="2290822" y="4747588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5" name="ENQUANTO (condição) {…"/>
          <p:cNvSpPr txBox="1"/>
          <p:nvPr/>
        </p:nvSpPr>
        <p:spPr>
          <a:xfrm>
            <a:off x="4913679" y="3038114"/>
            <a:ext cx="3540674" cy="8153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(condição) {</a:t>
            </a:r>
          </a:p>
          <a:p>
            <a:pPr/>
            <a:r>
              <a:t> // comandos</a:t>
            </a:r>
          </a:p>
          <a:p>
            <a:pPr/>
            <a:r>
              <a:t>}</a:t>
            </a:r>
          </a:p>
        </p:txBody>
      </p:sp>
      <p:sp>
        <p:nvSpPr>
          <p:cNvPr id="656" name="Enquanto…"/>
          <p:cNvSpPr/>
          <p:nvPr/>
        </p:nvSpPr>
        <p:spPr>
          <a:xfrm>
            <a:off x="1168189" y="2521220"/>
            <a:ext cx="2270667" cy="1132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D479"/>
          </a:solidFill>
          <a:ln w="19050">
            <a:solidFill>
              <a:srgbClr val="FF93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500"/>
            </a:pPr>
            <a:r>
              <a:t>Enquanto</a:t>
            </a:r>
          </a:p>
          <a:p>
            <a:pPr algn="ctr">
              <a:defRPr sz="1500"/>
            </a:pPr>
            <a:r>
              <a:t>(Caracter != ‘a')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omando Enquanto … Faç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Comando Enquanto … Faça</a:t>
            </a:r>
          </a:p>
        </p:txBody>
      </p:sp>
      <p:sp>
        <p:nvSpPr>
          <p:cNvPr id="659" name="4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0" name="Exemplo:"/>
          <p:cNvSpPr txBox="1"/>
          <p:nvPr>
            <p:ph type="body" sz="quarter" idx="1"/>
          </p:nvPr>
        </p:nvSpPr>
        <p:spPr>
          <a:xfrm>
            <a:off x="365043" y="1731237"/>
            <a:ext cx="8229601" cy="472988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Exemplo:</a:t>
            </a:r>
          </a:p>
        </p:txBody>
      </p:sp>
      <p:sp>
        <p:nvSpPr>
          <p:cNvPr id="661" name="Line"/>
          <p:cNvSpPr/>
          <p:nvPr/>
        </p:nvSpPr>
        <p:spPr>
          <a:xfrm>
            <a:off x="3428104" y="3087644"/>
            <a:ext cx="44280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2" name="Line"/>
          <p:cNvSpPr/>
          <p:nvPr/>
        </p:nvSpPr>
        <p:spPr>
          <a:xfrm>
            <a:off x="2303522" y="3637455"/>
            <a:ext cx="1" cy="3708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3" name="Line"/>
          <p:cNvSpPr/>
          <p:nvPr/>
        </p:nvSpPr>
        <p:spPr>
          <a:xfrm>
            <a:off x="2290822" y="5556284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4" name="Line"/>
          <p:cNvSpPr/>
          <p:nvPr/>
        </p:nvSpPr>
        <p:spPr>
          <a:xfrm>
            <a:off x="861424" y="3087644"/>
            <a:ext cx="299034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5" name="Line"/>
          <p:cNvSpPr/>
          <p:nvPr/>
        </p:nvSpPr>
        <p:spPr>
          <a:xfrm flipH="1">
            <a:off x="874572" y="3090218"/>
            <a:ext cx="1" cy="2756863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6" name="Line"/>
          <p:cNvSpPr/>
          <p:nvPr/>
        </p:nvSpPr>
        <p:spPr>
          <a:xfrm flipH="1">
            <a:off x="873718" y="5867509"/>
            <a:ext cx="1427296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7" name="FALSO"/>
          <p:cNvSpPr txBox="1"/>
          <p:nvPr/>
        </p:nvSpPr>
        <p:spPr>
          <a:xfrm>
            <a:off x="3416823" y="2652431"/>
            <a:ext cx="66095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FALSO</a:t>
            </a:r>
          </a:p>
        </p:txBody>
      </p:sp>
      <p:sp>
        <p:nvSpPr>
          <p:cNvPr id="668" name="VERDADEIRO"/>
          <p:cNvSpPr txBox="1"/>
          <p:nvPr/>
        </p:nvSpPr>
        <p:spPr>
          <a:xfrm>
            <a:off x="2399247" y="3594548"/>
            <a:ext cx="124337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0433FF"/>
                </a:solidFill>
              </a:defRPr>
            </a:lvl1pPr>
          </a:lstStyle>
          <a:p>
            <a:pPr/>
            <a:r>
              <a:t>VERDADEIRO</a:t>
            </a:r>
          </a:p>
        </p:txBody>
      </p:sp>
      <p:sp>
        <p:nvSpPr>
          <p:cNvPr id="669" name="Line"/>
          <p:cNvSpPr/>
          <p:nvPr/>
        </p:nvSpPr>
        <p:spPr>
          <a:xfrm>
            <a:off x="2303522" y="2295116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0" name="Line"/>
          <p:cNvSpPr/>
          <p:nvPr/>
        </p:nvSpPr>
        <p:spPr>
          <a:xfrm flipH="1">
            <a:off x="3873803" y="3078119"/>
            <a:ext cx="1" cy="2931292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1" name="Line"/>
          <p:cNvSpPr/>
          <p:nvPr/>
        </p:nvSpPr>
        <p:spPr>
          <a:xfrm flipH="1">
            <a:off x="2286101" y="6001010"/>
            <a:ext cx="157608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2" name="Line"/>
          <p:cNvSpPr/>
          <p:nvPr/>
        </p:nvSpPr>
        <p:spPr>
          <a:xfrm>
            <a:off x="2290822" y="5994691"/>
            <a:ext cx="1" cy="3708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3" name="ENQUANTO (condição) {…"/>
          <p:cNvSpPr txBox="1"/>
          <p:nvPr/>
        </p:nvSpPr>
        <p:spPr>
          <a:xfrm>
            <a:off x="4913679" y="3038114"/>
            <a:ext cx="3540674" cy="8153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(condição) {</a:t>
            </a:r>
          </a:p>
          <a:p>
            <a:pPr/>
            <a:r>
              <a:t> // comandos</a:t>
            </a:r>
          </a:p>
          <a:p>
            <a:pPr/>
            <a:r>
              <a:t>}</a:t>
            </a:r>
          </a:p>
        </p:txBody>
      </p:sp>
      <p:sp>
        <p:nvSpPr>
          <p:cNvPr id="674" name="Digite outro caracter"/>
          <p:cNvSpPr/>
          <p:nvPr/>
        </p:nvSpPr>
        <p:spPr>
          <a:xfrm>
            <a:off x="1524156" y="4005990"/>
            <a:ext cx="1533333" cy="727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Digite outro caracter</a:t>
            </a:r>
          </a:p>
        </p:txBody>
      </p:sp>
      <p:sp>
        <p:nvSpPr>
          <p:cNvPr id="675" name="Caracter"/>
          <p:cNvSpPr/>
          <p:nvPr/>
        </p:nvSpPr>
        <p:spPr>
          <a:xfrm>
            <a:off x="1756779" y="5073588"/>
            <a:ext cx="1068087" cy="453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Caracter</a:t>
            </a:r>
          </a:p>
        </p:txBody>
      </p:sp>
      <p:sp>
        <p:nvSpPr>
          <p:cNvPr id="676" name="Line"/>
          <p:cNvSpPr/>
          <p:nvPr/>
        </p:nvSpPr>
        <p:spPr>
          <a:xfrm>
            <a:off x="2290822" y="4747588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7" name="while (caracter != `a`) {…"/>
          <p:cNvSpPr txBox="1"/>
          <p:nvPr/>
        </p:nvSpPr>
        <p:spPr>
          <a:xfrm>
            <a:off x="4923204" y="4106599"/>
            <a:ext cx="3540674" cy="1075691"/>
          </a:xfrm>
          <a:prstGeom prst="rect">
            <a:avLst/>
          </a:prstGeom>
          <a:solidFill>
            <a:srgbClr val="FFD479">
              <a:alpha val="42233"/>
            </a:srgbClr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b="1">
                <a:solidFill>
                  <a:srgbClr val="9437FF"/>
                </a:solidFill>
              </a:rPr>
              <a:t>while</a:t>
            </a:r>
            <a:r>
              <a:t> (caracter != </a:t>
            </a:r>
            <a:r>
              <a:rPr>
                <a:solidFill>
                  <a:srgbClr val="FF2600"/>
                </a:solidFill>
              </a:rPr>
              <a:t>`a`</a:t>
            </a:r>
            <a:r>
              <a:t>) {</a:t>
            </a:r>
          </a:p>
          <a:p>
            <a:pPr lvl="1"/>
            <a:r>
              <a:rPr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“Digite outro caracter.”</a:t>
            </a:r>
            <a:r>
              <a:t>);</a:t>
            </a:r>
          </a:p>
          <a:p>
            <a:pPr lvl="1"/>
            <a:r>
              <a:rPr>
                <a:solidFill>
                  <a:srgbClr val="9437FF"/>
                </a:solidFill>
              </a:rPr>
              <a:t>scanf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“%c”</a:t>
            </a:r>
            <a:r>
              <a:t>, &amp;caracter);</a:t>
            </a:r>
          </a:p>
          <a:p>
            <a:pPr/>
            <a:r>
              <a:t>}</a:t>
            </a:r>
          </a:p>
        </p:txBody>
      </p:sp>
      <p:sp>
        <p:nvSpPr>
          <p:cNvPr id="678" name="Enquanto…"/>
          <p:cNvSpPr/>
          <p:nvPr/>
        </p:nvSpPr>
        <p:spPr>
          <a:xfrm>
            <a:off x="1168189" y="2521220"/>
            <a:ext cx="2270667" cy="1132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D479"/>
          </a:solidFill>
          <a:ln w="19050">
            <a:solidFill>
              <a:srgbClr val="FF93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500"/>
            </a:pPr>
            <a:r>
              <a:t>Enquanto</a:t>
            </a:r>
          </a:p>
          <a:p>
            <a:pPr algn="ctr">
              <a:defRPr sz="1500"/>
            </a:pPr>
            <a:r>
              <a:t>(Caracter != ‘a')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681" name="4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82" name="Como calcular a tabuada de um número?"/>
          <p:cNvSpPr txBox="1"/>
          <p:nvPr/>
        </p:nvSpPr>
        <p:spPr>
          <a:xfrm>
            <a:off x="512473" y="1864542"/>
            <a:ext cx="78805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53069" indent="-253069">
              <a:buClr>
                <a:schemeClr val="accent2"/>
              </a:buClr>
              <a:buSzPct val="60000"/>
              <a:buChar char="◻"/>
              <a:defRPr sz="2300"/>
            </a:lvl1pPr>
          </a:lstStyle>
          <a:p>
            <a:pPr/>
            <a:r>
              <a:t>Como calcular a tabuada de um número?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191" name="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2" name="Nós fazemos muitas coisas mais de uma vez:"/>
          <p:cNvSpPr txBox="1"/>
          <p:nvPr>
            <p:ph type="body" sz="quarter" idx="1"/>
          </p:nvPr>
        </p:nvSpPr>
        <p:spPr>
          <a:xfrm>
            <a:off x="457200" y="1935421"/>
            <a:ext cx="8229600" cy="854672"/>
          </a:xfrm>
          <a:prstGeom prst="rect">
            <a:avLst/>
          </a:prstGeom>
        </p:spPr>
        <p:txBody>
          <a:bodyPr/>
          <a:lstStyle/>
          <a:p>
            <a:pPr/>
            <a:r>
              <a:t>Nós fazemos muitas coisas mais de uma vez:</a:t>
            </a:r>
          </a:p>
        </p:txBody>
      </p:sp>
      <p:pic>
        <p:nvPicPr>
          <p:cNvPr id="193" name="cabelo.png" descr="cabel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658" y="3295471"/>
            <a:ext cx="1068462" cy="1068462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Lavar o cabelo"/>
          <p:cNvSpPr txBox="1"/>
          <p:nvPr/>
        </p:nvSpPr>
        <p:spPr>
          <a:xfrm>
            <a:off x="1219486" y="4521983"/>
            <a:ext cx="1500806" cy="35814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Lavar o cabelo</a:t>
            </a:r>
          </a:p>
        </p:txBody>
      </p:sp>
      <p:sp>
        <p:nvSpPr>
          <p:cNvPr id="195" name="ensaboa, enxágua, repete …"/>
          <p:cNvSpPr txBox="1"/>
          <p:nvPr/>
        </p:nvSpPr>
        <p:spPr>
          <a:xfrm>
            <a:off x="704794" y="5038173"/>
            <a:ext cx="27029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solidFill>
                  <a:srgbClr val="0433FF"/>
                </a:solidFill>
              </a:defRPr>
            </a:lvl1pPr>
          </a:lstStyle>
          <a:p>
            <a:pPr/>
            <a:r>
              <a:t>ensaboa, enxágua, repete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685" name="5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86" name="Como calcular a tabuada de um número?"/>
          <p:cNvSpPr txBox="1"/>
          <p:nvPr/>
        </p:nvSpPr>
        <p:spPr>
          <a:xfrm>
            <a:off x="512473" y="1864542"/>
            <a:ext cx="78805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53069" indent="-253069">
              <a:buClr>
                <a:schemeClr val="accent2"/>
              </a:buClr>
              <a:buSzPct val="60000"/>
              <a:buChar char="◻"/>
              <a:defRPr sz="2300"/>
            </a:lvl1pPr>
          </a:lstStyle>
          <a:p>
            <a:pPr/>
            <a:r>
              <a:t>Como calcular a tabuada de um número?</a:t>
            </a:r>
          </a:p>
        </p:txBody>
      </p:sp>
      <p:sp>
        <p:nvSpPr>
          <p:cNvPr id="687" name="Hands on!"/>
          <p:cNvSpPr txBox="1"/>
          <p:nvPr/>
        </p:nvSpPr>
        <p:spPr>
          <a:xfrm>
            <a:off x="1680084" y="5246709"/>
            <a:ext cx="5371082" cy="48514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/>
            </a:lvl1pPr>
          </a:lstStyle>
          <a:p>
            <a:pPr/>
            <a:r>
              <a:t>Hands on!</a:t>
            </a:r>
          </a:p>
        </p:txBody>
      </p:sp>
      <p:pic>
        <p:nvPicPr>
          <p:cNvPr id="688" name="coding.jpeg" descr="codin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1575" y="2918824"/>
            <a:ext cx="3848100" cy="210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691" name="5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694" name="Group"/>
          <p:cNvGrpSpPr/>
          <p:nvPr/>
        </p:nvGrpSpPr>
        <p:grpSpPr>
          <a:xfrm>
            <a:off x="793431" y="4374202"/>
            <a:ext cx="366714" cy="373792"/>
            <a:chOff x="0" y="0"/>
            <a:chExt cx="366712" cy="373790"/>
          </a:xfrm>
        </p:grpSpPr>
        <p:sp>
          <p:nvSpPr>
            <p:cNvPr id="69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3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695" name="Comando PARA …"/>
          <p:cNvSpPr txBox="1"/>
          <p:nvPr/>
        </p:nvSpPr>
        <p:spPr>
          <a:xfrm>
            <a:off x="1267845" y="4374202"/>
            <a:ext cx="236042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Comando PARA …</a:t>
            </a:r>
          </a:p>
        </p:txBody>
      </p:sp>
      <p:grpSp>
        <p:nvGrpSpPr>
          <p:cNvPr id="698" name="Group"/>
          <p:cNvGrpSpPr/>
          <p:nvPr/>
        </p:nvGrpSpPr>
        <p:grpSpPr>
          <a:xfrm>
            <a:off x="793588" y="4941150"/>
            <a:ext cx="366713" cy="373792"/>
            <a:chOff x="0" y="0"/>
            <a:chExt cx="366712" cy="373790"/>
          </a:xfrm>
        </p:grpSpPr>
        <p:sp>
          <p:nvSpPr>
            <p:cNvPr id="69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7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99" name="Referências"/>
          <p:cNvSpPr txBox="1"/>
          <p:nvPr/>
        </p:nvSpPr>
        <p:spPr>
          <a:xfrm>
            <a:off x="1268002" y="494115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700" name="Rounded Rectangle"/>
          <p:cNvSpPr/>
          <p:nvPr/>
        </p:nvSpPr>
        <p:spPr>
          <a:xfrm>
            <a:off x="685800" y="3719813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701" name="Introdução"/>
          <p:cNvSpPr txBox="1"/>
          <p:nvPr/>
        </p:nvSpPr>
        <p:spPr>
          <a:xfrm>
            <a:off x="1273175" y="2678843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704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70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3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07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70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6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708" name="Comando ENQUANTO … FAÇA"/>
          <p:cNvSpPr txBox="1"/>
          <p:nvPr/>
        </p:nvSpPr>
        <p:spPr>
          <a:xfrm>
            <a:off x="1255712" y="3240607"/>
            <a:ext cx="387983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Comando ENQUANTO … FAÇA</a:t>
            </a:r>
          </a:p>
        </p:txBody>
      </p:sp>
      <p:grpSp>
        <p:nvGrpSpPr>
          <p:cNvPr id="711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70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0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712" name="Comando FAÇA … ENQUANTO"/>
          <p:cNvSpPr txBox="1"/>
          <p:nvPr/>
        </p:nvSpPr>
        <p:spPr>
          <a:xfrm>
            <a:off x="1255712" y="3808105"/>
            <a:ext cx="387040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Comando FAÇA … ENQUANTO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Comando Faça … Enqua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Comando Faça … Enquanto</a:t>
            </a:r>
          </a:p>
        </p:txBody>
      </p:sp>
      <p:sp>
        <p:nvSpPr>
          <p:cNvPr id="715" name="5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16" name="Teste lógico é no fim do laço"/>
          <p:cNvSpPr txBox="1"/>
          <p:nvPr>
            <p:ph type="body" sz="quarter" idx="1"/>
          </p:nvPr>
        </p:nvSpPr>
        <p:spPr>
          <a:xfrm>
            <a:off x="457200" y="1600200"/>
            <a:ext cx="8229600" cy="59321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Teste lógico é no fim do laço</a:t>
            </a:r>
          </a:p>
        </p:txBody>
      </p:sp>
      <p:sp>
        <p:nvSpPr>
          <p:cNvPr id="717" name="Enquanto…"/>
          <p:cNvSpPr/>
          <p:nvPr/>
        </p:nvSpPr>
        <p:spPr>
          <a:xfrm>
            <a:off x="3216117" y="4126974"/>
            <a:ext cx="2270668" cy="1132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D479"/>
          </a:solidFill>
          <a:ln w="19050">
            <a:solidFill>
              <a:srgbClr val="FF93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Enquanto</a:t>
            </a:r>
          </a:p>
          <a:p>
            <a:pPr algn="ctr"/>
            <a:r>
              <a:t>(Condição)</a:t>
            </a:r>
          </a:p>
        </p:txBody>
      </p:sp>
      <p:sp>
        <p:nvSpPr>
          <p:cNvPr id="718" name="Comando 1"/>
          <p:cNvSpPr/>
          <p:nvPr/>
        </p:nvSpPr>
        <p:spPr>
          <a:xfrm>
            <a:off x="3715811" y="2698506"/>
            <a:ext cx="1245880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 1</a:t>
            </a:r>
          </a:p>
        </p:txBody>
      </p:sp>
      <p:sp>
        <p:nvSpPr>
          <p:cNvPr id="719" name="Comando N"/>
          <p:cNvSpPr/>
          <p:nvPr/>
        </p:nvSpPr>
        <p:spPr>
          <a:xfrm>
            <a:off x="3728511" y="3528403"/>
            <a:ext cx="1245880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 N</a:t>
            </a:r>
          </a:p>
        </p:txBody>
      </p:sp>
      <p:sp>
        <p:nvSpPr>
          <p:cNvPr id="720" name="Line"/>
          <p:cNvSpPr/>
          <p:nvPr/>
        </p:nvSpPr>
        <p:spPr>
          <a:xfrm>
            <a:off x="5127885" y="2861700"/>
            <a:ext cx="1088977" cy="1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1" name="Line"/>
          <p:cNvSpPr/>
          <p:nvPr/>
        </p:nvSpPr>
        <p:spPr>
          <a:xfrm>
            <a:off x="4338750" y="2376976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2" name="Line"/>
          <p:cNvSpPr/>
          <p:nvPr/>
        </p:nvSpPr>
        <p:spPr>
          <a:xfrm>
            <a:off x="4338751" y="5264361"/>
            <a:ext cx="1" cy="505445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3" name="…"/>
          <p:cNvSpPr txBox="1"/>
          <p:nvPr/>
        </p:nvSpPr>
        <p:spPr>
          <a:xfrm>
            <a:off x="4159680" y="3057543"/>
            <a:ext cx="383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…</a:t>
            </a:r>
          </a:p>
        </p:txBody>
      </p:sp>
      <p:sp>
        <p:nvSpPr>
          <p:cNvPr id="724" name="FALSO"/>
          <p:cNvSpPr txBox="1"/>
          <p:nvPr/>
        </p:nvSpPr>
        <p:spPr>
          <a:xfrm>
            <a:off x="3498741" y="5357063"/>
            <a:ext cx="66095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FALSO</a:t>
            </a:r>
          </a:p>
        </p:txBody>
      </p:sp>
      <p:sp>
        <p:nvSpPr>
          <p:cNvPr id="725" name="VERDADEIRO"/>
          <p:cNvSpPr txBox="1"/>
          <p:nvPr/>
        </p:nvSpPr>
        <p:spPr>
          <a:xfrm>
            <a:off x="5317545" y="4789491"/>
            <a:ext cx="124337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0433FF"/>
                </a:solidFill>
              </a:defRPr>
            </a:lvl1pPr>
          </a:lstStyle>
          <a:p>
            <a:pPr/>
            <a:r>
              <a:t>VERDADEIRO</a:t>
            </a:r>
          </a:p>
        </p:txBody>
      </p:sp>
      <p:sp>
        <p:nvSpPr>
          <p:cNvPr id="726" name="Line"/>
          <p:cNvSpPr/>
          <p:nvPr/>
        </p:nvSpPr>
        <p:spPr>
          <a:xfrm>
            <a:off x="6228920" y="2861335"/>
            <a:ext cx="1" cy="184185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7" name="Line"/>
          <p:cNvSpPr/>
          <p:nvPr/>
        </p:nvSpPr>
        <p:spPr>
          <a:xfrm flipH="1">
            <a:off x="5509128" y="4693399"/>
            <a:ext cx="70179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8" name="Line"/>
          <p:cNvSpPr/>
          <p:nvPr/>
        </p:nvSpPr>
        <p:spPr>
          <a:xfrm>
            <a:off x="4351451" y="3885794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Comando Faça … Enqua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Comando Faça … Enquanto</a:t>
            </a:r>
          </a:p>
        </p:txBody>
      </p:sp>
      <p:sp>
        <p:nvSpPr>
          <p:cNvPr id="731" name="5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32" name="Teste lógico é no fim do laço"/>
          <p:cNvSpPr txBox="1"/>
          <p:nvPr>
            <p:ph type="body" sz="quarter" idx="1"/>
          </p:nvPr>
        </p:nvSpPr>
        <p:spPr>
          <a:xfrm>
            <a:off x="457200" y="1600200"/>
            <a:ext cx="8229600" cy="59321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Teste lógico é no fim do laço</a:t>
            </a:r>
          </a:p>
        </p:txBody>
      </p:sp>
      <p:sp>
        <p:nvSpPr>
          <p:cNvPr id="733" name="Enquanto…"/>
          <p:cNvSpPr/>
          <p:nvPr/>
        </p:nvSpPr>
        <p:spPr>
          <a:xfrm>
            <a:off x="3216117" y="4126974"/>
            <a:ext cx="2270668" cy="1132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D479"/>
          </a:solidFill>
          <a:ln w="19050">
            <a:solidFill>
              <a:srgbClr val="FF93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Enquanto</a:t>
            </a:r>
          </a:p>
          <a:p>
            <a:pPr algn="ctr"/>
            <a:r>
              <a:t>(Condição)</a:t>
            </a:r>
          </a:p>
        </p:txBody>
      </p:sp>
      <p:sp>
        <p:nvSpPr>
          <p:cNvPr id="734" name="Comando 1"/>
          <p:cNvSpPr/>
          <p:nvPr/>
        </p:nvSpPr>
        <p:spPr>
          <a:xfrm>
            <a:off x="3715811" y="2698506"/>
            <a:ext cx="1245880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 1</a:t>
            </a:r>
          </a:p>
        </p:txBody>
      </p:sp>
      <p:sp>
        <p:nvSpPr>
          <p:cNvPr id="735" name="Comando N"/>
          <p:cNvSpPr/>
          <p:nvPr/>
        </p:nvSpPr>
        <p:spPr>
          <a:xfrm>
            <a:off x="3728511" y="3528403"/>
            <a:ext cx="1245880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 N</a:t>
            </a:r>
          </a:p>
        </p:txBody>
      </p:sp>
      <p:sp>
        <p:nvSpPr>
          <p:cNvPr id="736" name="Line"/>
          <p:cNvSpPr/>
          <p:nvPr/>
        </p:nvSpPr>
        <p:spPr>
          <a:xfrm>
            <a:off x="5127885" y="2861700"/>
            <a:ext cx="1088977" cy="1"/>
          </a:xfrm>
          <a:prstGeom prst="line">
            <a:avLst/>
          </a:prstGeom>
          <a:ln w="19050">
            <a:solidFill>
              <a:srgbClr val="0433FF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7" name="Line"/>
          <p:cNvSpPr/>
          <p:nvPr/>
        </p:nvSpPr>
        <p:spPr>
          <a:xfrm>
            <a:off x="4338750" y="2376976"/>
            <a:ext cx="1" cy="319089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8" name="Line"/>
          <p:cNvSpPr/>
          <p:nvPr/>
        </p:nvSpPr>
        <p:spPr>
          <a:xfrm>
            <a:off x="4338751" y="5264361"/>
            <a:ext cx="1" cy="505445"/>
          </a:xfrm>
          <a:prstGeom prst="line">
            <a:avLst/>
          </a:prstGeom>
          <a:ln w="19050">
            <a:solidFill>
              <a:srgbClr val="000000">
                <a:alpha val="16116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9" name="…"/>
          <p:cNvSpPr txBox="1"/>
          <p:nvPr/>
        </p:nvSpPr>
        <p:spPr>
          <a:xfrm>
            <a:off x="4159680" y="3057543"/>
            <a:ext cx="383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solidFill>
                  <a:srgbClr val="0433FF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740" name="FALSO"/>
          <p:cNvSpPr txBox="1"/>
          <p:nvPr/>
        </p:nvSpPr>
        <p:spPr>
          <a:xfrm>
            <a:off x="3498741" y="5357063"/>
            <a:ext cx="66095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FALSO</a:t>
            </a:r>
          </a:p>
        </p:txBody>
      </p:sp>
      <p:sp>
        <p:nvSpPr>
          <p:cNvPr id="741" name="VERDADEIRO"/>
          <p:cNvSpPr txBox="1"/>
          <p:nvPr/>
        </p:nvSpPr>
        <p:spPr>
          <a:xfrm>
            <a:off x="5317545" y="4789491"/>
            <a:ext cx="124337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0433FF"/>
                </a:solidFill>
              </a:defRPr>
            </a:lvl1pPr>
          </a:lstStyle>
          <a:p>
            <a:pPr/>
            <a:r>
              <a:t>VERDADEIRO</a:t>
            </a:r>
          </a:p>
        </p:txBody>
      </p:sp>
      <p:sp>
        <p:nvSpPr>
          <p:cNvPr id="742" name="Line"/>
          <p:cNvSpPr/>
          <p:nvPr/>
        </p:nvSpPr>
        <p:spPr>
          <a:xfrm>
            <a:off x="6228920" y="2861335"/>
            <a:ext cx="1" cy="1841851"/>
          </a:xfrm>
          <a:prstGeom prst="line">
            <a:avLst/>
          </a:prstGeom>
          <a:ln w="19050">
            <a:solidFill>
              <a:srgbClr val="0433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3" name="Line"/>
          <p:cNvSpPr/>
          <p:nvPr/>
        </p:nvSpPr>
        <p:spPr>
          <a:xfrm flipH="1">
            <a:off x="5509128" y="4693399"/>
            <a:ext cx="701792" cy="1"/>
          </a:xfrm>
          <a:prstGeom prst="line">
            <a:avLst/>
          </a:prstGeom>
          <a:ln w="19050">
            <a:solidFill>
              <a:srgbClr val="0433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4" name="Line"/>
          <p:cNvSpPr/>
          <p:nvPr/>
        </p:nvSpPr>
        <p:spPr>
          <a:xfrm>
            <a:off x="4351451" y="3885794"/>
            <a:ext cx="1" cy="24765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omando Faça … Enqua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Comando Faça … Enquanto</a:t>
            </a:r>
          </a:p>
        </p:txBody>
      </p:sp>
      <p:sp>
        <p:nvSpPr>
          <p:cNvPr id="747" name="5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48" name="Teste lógico é no fim do laço"/>
          <p:cNvSpPr txBox="1"/>
          <p:nvPr>
            <p:ph type="body" sz="quarter" idx="1"/>
          </p:nvPr>
        </p:nvSpPr>
        <p:spPr>
          <a:xfrm>
            <a:off x="457200" y="1600200"/>
            <a:ext cx="8229600" cy="59321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Teste lógico é no fim do laço</a:t>
            </a:r>
          </a:p>
        </p:txBody>
      </p:sp>
      <p:sp>
        <p:nvSpPr>
          <p:cNvPr id="749" name="Enquanto…"/>
          <p:cNvSpPr/>
          <p:nvPr/>
        </p:nvSpPr>
        <p:spPr>
          <a:xfrm>
            <a:off x="3216117" y="4126974"/>
            <a:ext cx="2270668" cy="1132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D479"/>
          </a:solidFill>
          <a:ln w="19050">
            <a:solidFill>
              <a:srgbClr val="FF93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Enquanto</a:t>
            </a:r>
          </a:p>
          <a:p>
            <a:pPr algn="ctr"/>
            <a:r>
              <a:t>(Condição)</a:t>
            </a:r>
          </a:p>
        </p:txBody>
      </p:sp>
      <p:sp>
        <p:nvSpPr>
          <p:cNvPr id="750" name="Comando 1"/>
          <p:cNvSpPr/>
          <p:nvPr/>
        </p:nvSpPr>
        <p:spPr>
          <a:xfrm>
            <a:off x="3715811" y="2698506"/>
            <a:ext cx="1245880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 1</a:t>
            </a:r>
          </a:p>
        </p:txBody>
      </p:sp>
      <p:sp>
        <p:nvSpPr>
          <p:cNvPr id="751" name="Comando N"/>
          <p:cNvSpPr/>
          <p:nvPr/>
        </p:nvSpPr>
        <p:spPr>
          <a:xfrm>
            <a:off x="3728511" y="3528403"/>
            <a:ext cx="1245880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 N</a:t>
            </a:r>
          </a:p>
        </p:txBody>
      </p:sp>
      <p:sp>
        <p:nvSpPr>
          <p:cNvPr id="752" name="Line"/>
          <p:cNvSpPr/>
          <p:nvPr/>
        </p:nvSpPr>
        <p:spPr>
          <a:xfrm>
            <a:off x="5127885" y="2861700"/>
            <a:ext cx="1088977" cy="1"/>
          </a:xfrm>
          <a:prstGeom prst="line">
            <a:avLst/>
          </a:prstGeom>
          <a:ln w="19050">
            <a:solidFill>
              <a:srgbClr val="0433FF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3" name="Line"/>
          <p:cNvSpPr/>
          <p:nvPr/>
        </p:nvSpPr>
        <p:spPr>
          <a:xfrm>
            <a:off x="4338750" y="2376976"/>
            <a:ext cx="1" cy="319089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4" name="Line"/>
          <p:cNvSpPr/>
          <p:nvPr/>
        </p:nvSpPr>
        <p:spPr>
          <a:xfrm>
            <a:off x="4338751" y="5264361"/>
            <a:ext cx="1" cy="505445"/>
          </a:xfrm>
          <a:prstGeom prst="line">
            <a:avLst/>
          </a:prstGeom>
          <a:ln w="19050">
            <a:solidFill>
              <a:srgbClr val="000000">
                <a:alpha val="16116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5" name="…"/>
          <p:cNvSpPr txBox="1"/>
          <p:nvPr/>
        </p:nvSpPr>
        <p:spPr>
          <a:xfrm>
            <a:off x="4159680" y="3057543"/>
            <a:ext cx="383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solidFill>
                  <a:srgbClr val="0433FF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756" name="FALSO"/>
          <p:cNvSpPr txBox="1"/>
          <p:nvPr/>
        </p:nvSpPr>
        <p:spPr>
          <a:xfrm>
            <a:off x="3498741" y="5357063"/>
            <a:ext cx="66095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FALSO</a:t>
            </a:r>
          </a:p>
        </p:txBody>
      </p:sp>
      <p:sp>
        <p:nvSpPr>
          <p:cNvPr id="757" name="VERDADEIRO"/>
          <p:cNvSpPr txBox="1"/>
          <p:nvPr/>
        </p:nvSpPr>
        <p:spPr>
          <a:xfrm>
            <a:off x="5317545" y="4789491"/>
            <a:ext cx="124337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0433FF"/>
                </a:solidFill>
              </a:defRPr>
            </a:lvl1pPr>
          </a:lstStyle>
          <a:p>
            <a:pPr/>
            <a:r>
              <a:t>VERDADEIRO</a:t>
            </a:r>
          </a:p>
        </p:txBody>
      </p:sp>
      <p:sp>
        <p:nvSpPr>
          <p:cNvPr id="758" name="Line"/>
          <p:cNvSpPr/>
          <p:nvPr/>
        </p:nvSpPr>
        <p:spPr>
          <a:xfrm>
            <a:off x="6228920" y="2861335"/>
            <a:ext cx="1" cy="1841851"/>
          </a:xfrm>
          <a:prstGeom prst="line">
            <a:avLst/>
          </a:prstGeom>
          <a:ln w="19050">
            <a:solidFill>
              <a:srgbClr val="0433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9" name="Line"/>
          <p:cNvSpPr/>
          <p:nvPr/>
        </p:nvSpPr>
        <p:spPr>
          <a:xfrm flipH="1">
            <a:off x="5509128" y="4693399"/>
            <a:ext cx="701792" cy="1"/>
          </a:xfrm>
          <a:prstGeom prst="line">
            <a:avLst/>
          </a:prstGeom>
          <a:ln w="19050">
            <a:solidFill>
              <a:srgbClr val="0433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0" name="Line"/>
          <p:cNvSpPr/>
          <p:nvPr/>
        </p:nvSpPr>
        <p:spPr>
          <a:xfrm>
            <a:off x="4351451" y="3885794"/>
            <a:ext cx="1" cy="24765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1" name="Laço (loop)"/>
          <p:cNvSpPr txBox="1"/>
          <p:nvPr/>
        </p:nvSpPr>
        <p:spPr>
          <a:xfrm>
            <a:off x="6635905" y="3525228"/>
            <a:ext cx="1357307" cy="358141"/>
          </a:xfrm>
          <a:prstGeom prst="rect">
            <a:avLst/>
          </a:prstGeom>
          <a:solidFill>
            <a:srgbClr val="EBEBEB"/>
          </a:solidFill>
          <a:ln w="25400">
            <a:solidFill>
              <a:srgbClr val="0433FF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Laço (loop)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Comando Faça … Enqua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Comando Faça … Enquanto</a:t>
            </a:r>
          </a:p>
        </p:txBody>
      </p:sp>
      <p:sp>
        <p:nvSpPr>
          <p:cNvPr id="764" name="5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65" name="Teste lógico é no fim do laço"/>
          <p:cNvSpPr txBox="1"/>
          <p:nvPr>
            <p:ph type="body" sz="quarter" idx="1"/>
          </p:nvPr>
        </p:nvSpPr>
        <p:spPr>
          <a:xfrm>
            <a:off x="457200" y="1600200"/>
            <a:ext cx="8229600" cy="59321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Teste lógico é no fim do laço</a:t>
            </a:r>
          </a:p>
        </p:txBody>
      </p:sp>
      <p:sp>
        <p:nvSpPr>
          <p:cNvPr id="766" name="Enquanto…"/>
          <p:cNvSpPr/>
          <p:nvPr/>
        </p:nvSpPr>
        <p:spPr>
          <a:xfrm>
            <a:off x="3216117" y="4126974"/>
            <a:ext cx="2270668" cy="1132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D479"/>
          </a:solidFill>
          <a:ln w="19050">
            <a:solidFill>
              <a:srgbClr val="FF93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Enquanto</a:t>
            </a:r>
          </a:p>
          <a:p>
            <a:pPr algn="ctr"/>
            <a:r>
              <a:t>(Condição)</a:t>
            </a:r>
          </a:p>
        </p:txBody>
      </p:sp>
      <p:sp>
        <p:nvSpPr>
          <p:cNvPr id="767" name="Comando 1"/>
          <p:cNvSpPr/>
          <p:nvPr/>
        </p:nvSpPr>
        <p:spPr>
          <a:xfrm>
            <a:off x="3715811" y="2698506"/>
            <a:ext cx="1245880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 1</a:t>
            </a:r>
          </a:p>
        </p:txBody>
      </p:sp>
      <p:sp>
        <p:nvSpPr>
          <p:cNvPr id="768" name="Comando N"/>
          <p:cNvSpPr/>
          <p:nvPr/>
        </p:nvSpPr>
        <p:spPr>
          <a:xfrm>
            <a:off x="3728511" y="3528403"/>
            <a:ext cx="1245880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 N</a:t>
            </a:r>
          </a:p>
        </p:txBody>
      </p:sp>
      <p:sp>
        <p:nvSpPr>
          <p:cNvPr id="769" name="Line"/>
          <p:cNvSpPr/>
          <p:nvPr/>
        </p:nvSpPr>
        <p:spPr>
          <a:xfrm>
            <a:off x="5127885" y="2861700"/>
            <a:ext cx="1088977" cy="1"/>
          </a:xfrm>
          <a:prstGeom prst="line">
            <a:avLst/>
          </a:prstGeom>
          <a:ln w="19050">
            <a:solidFill>
              <a:srgbClr val="0433FF">
                <a:alpha val="12943"/>
              </a:srgbClr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0" name="Line"/>
          <p:cNvSpPr/>
          <p:nvPr/>
        </p:nvSpPr>
        <p:spPr>
          <a:xfrm>
            <a:off x="4338750" y="2376976"/>
            <a:ext cx="1" cy="319089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1" name="Line"/>
          <p:cNvSpPr/>
          <p:nvPr/>
        </p:nvSpPr>
        <p:spPr>
          <a:xfrm>
            <a:off x="4338751" y="5264361"/>
            <a:ext cx="1" cy="505445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2" name="…"/>
          <p:cNvSpPr txBox="1"/>
          <p:nvPr/>
        </p:nvSpPr>
        <p:spPr>
          <a:xfrm>
            <a:off x="4159680" y="3057543"/>
            <a:ext cx="383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773" name="FALSO"/>
          <p:cNvSpPr txBox="1"/>
          <p:nvPr/>
        </p:nvSpPr>
        <p:spPr>
          <a:xfrm>
            <a:off x="3498741" y="5357063"/>
            <a:ext cx="66095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FALSO</a:t>
            </a:r>
          </a:p>
        </p:txBody>
      </p:sp>
      <p:sp>
        <p:nvSpPr>
          <p:cNvPr id="774" name="VERDADEIRO"/>
          <p:cNvSpPr txBox="1"/>
          <p:nvPr/>
        </p:nvSpPr>
        <p:spPr>
          <a:xfrm>
            <a:off x="5317545" y="4789491"/>
            <a:ext cx="124337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0433FF"/>
                </a:solidFill>
              </a:defRPr>
            </a:lvl1pPr>
          </a:lstStyle>
          <a:p>
            <a:pPr/>
            <a:r>
              <a:t>VERDADEIRO</a:t>
            </a:r>
          </a:p>
        </p:txBody>
      </p:sp>
      <p:sp>
        <p:nvSpPr>
          <p:cNvPr id="775" name="Line"/>
          <p:cNvSpPr/>
          <p:nvPr/>
        </p:nvSpPr>
        <p:spPr>
          <a:xfrm>
            <a:off x="6228920" y="2861335"/>
            <a:ext cx="1" cy="1841851"/>
          </a:xfrm>
          <a:prstGeom prst="line">
            <a:avLst/>
          </a:prstGeom>
          <a:ln w="19050">
            <a:solidFill>
              <a:srgbClr val="0433FF">
                <a:alpha val="12943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6" name="Line"/>
          <p:cNvSpPr/>
          <p:nvPr/>
        </p:nvSpPr>
        <p:spPr>
          <a:xfrm flipH="1">
            <a:off x="5509128" y="4693399"/>
            <a:ext cx="701792" cy="1"/>
          </a:xfrm>
          <a:prstGeom prst="line">
            <a:avLst/>
          </a:prstGeom>
          <a:ln w="19050">
            <a:solidFill>
              <a:srgbClr val="0433FF">
                <a:alpha val="12943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7" name="Line"/>
          <p:cNvSpPr/>
          <p:nvPr/>
        </p:nvSpPr>
        <p:spPr>
          <a:xfrm>
            <a:off x="4351451" y="3885794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Comando Faça … Enqua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Comando Faça … Enquanto</a:t>
            </a:r>
          </a:p>
        </p:txBody>
      </p:sp>
      <p:sp>
        <p:nvSpPr>
          <p:cNvPr id="780" name="5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81" name="Teste lógico é no fim do laço"/>
          <p:cNvSpPr txBox="1"/>
          <p:nvPr>
            <p:ph type="body" sz="quarter" idx="1"/>
          </p:nvPr>
        </p:nvSpPr>
        <p:spPr>
          <a:xfrm>
            <a:off x="457200" y="1600200"/>
            <a:ext cx="8229600" cy="59321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Teste lógico é no fim do laço</a:t>
            </a:r>
          </a:p>
        </p:txBody>
      </p:sp>
      <p:sp>
        <p:nvSpPr>
          <p:cNvPr id="782" name="Line"/>
          <p:cNvSpPr/>
          <p:nvPr/>
        </p:nvSpPr>
        <p:spPr>
          <a:xfrm>
            <a:off x="2252191" y="2953857"/>
            <a:ext cx="1343322" cy="1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3" name="Line"/>
          <p:cNvSpPr/>
          <p:nvPr/>
        </p:nvSpPr>
        <p:spPr>
          <a:xfrm>
            <a:off x="1717402" y="2280045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4" name="Line"/>
          <p:cNvSpPr/>
          <p:nvPr/>
        </p:nvSpPr>
        <p:spPr>
          <a:xfrm>
            <a:off x="1717402" y="5356518"/>
            <a:ext cx="1" cy="50544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5" name="FALSO"/>
          <p:cNvSpPr txBox="1"/>
          <p:nvPr/>
        </p:nvSpPr>
        <p:spPr>
          <a:xfrm>
            <a:off x="877392" y="5449220"/>
            <a:ext cx="66095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FALSO</a:t>
            </a:r>
          </a:p>
        </p:txBody>
      </p:sp>
      <p:sp>
        <p:nvSpPr>
          <p:cNvPr id="786" name="VERDADEIRO"/>
          <p:cNvSpPr txBox="1"/>
          <p:nvPr/>
        </p:nvSpPr>
        <p:spPr>
          <a:xfrm>
            <a:off x="2696197" y="4881648"/>
            <a:ext cx="124337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0433FF"/>
                </a:solidFill>
              </a:defRPr>
            </a:lvl1pPr>
          </a:lstStyle>
          <a:p>
            <a:pPr/>
            <a:r>
              <a:t>VERDADEIRO</a:t>
            </a:r>
          </a:p>
        </p:txBody>
      </p:sp>
      <p:sp>
        <p:nvSpPr>
          <p:cNvPr id="787" name="Line"/>
          <p:cNvSpPr/>
          <p:nvPr/>
        </p:nvSpPr>
        <p:spPr>
          <a:xfrm>
            <a:off x="3607572" y="2943706"/>
            <a:ext cx="1" cy="184185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8" name="Line"/>
          <p:cNvSpPr/>
          <p:nvPr/>
        </p:nvSpPr>
        <p:spPr>
          <a:xfrm flipH="1">
            <a:off x="2887779" y="4785556"/>
            <a:ext cx="701793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9" name="Line"/>
          <p:cNvSpPr/>
          <p:nvPr/>
        </p:nvSpPr>
        <p:spPr>
          <a:xfrm>
            <a:off x="1730102" y="3977951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90" name="Digite um caracter"/>
          <p:cNvSpPr/>
          <p:nvPr/>
        </p:nvSpPr>
        <p:spPr>
          <a:xfrm>
            <a:off x="1067119" y="2622035"/>
            <a:ext cx="1325967" cy="629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Digite um caracter</a:t>
            </a:r>
          </a:p>
        </p:txBody>
      </p:sp>
      <p:sp>
        <p:nvSpPr>
          <p:cNvPr id="791" name="Caracter"/>
          <p:cNvSpPr/>
          <p:nvPr/>
        </p:nvSpPr>
        <p:spPr>
          <a:xfrm>
            <a:off x="1196060" y="3515072"/>
            <a:ext cx="1068086" cy="453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Caracter</a:t>
            </a:r>
          </a:p>
        </p:txBody>
      </p:sp>
      <p:sp>
        <p:nvSpPr>
          <p:cNvPr id="792" name="Line"/>
          <p:cNvSpPr/>
          <p:nvPr/>
        </p:nvSpPr>
        <p:spPr>
          <a:xfrm>
            <a:off x="1717402" y="3276647"/>
            <a:ext cx="1" cy="21679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93" name="Enquanto…"/>
          <p:cNvSpPr/>
          <p:nvPr/>
        </p:nvSpPr>
        <p:spPr>
          <a:xfrm>
            <a:off x="594769" y="4219131"/>
            <a:ext cx="2270667" cy="1132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D479"/>
          </a:solidFill>
          <a:ln w="19050">
            <a:solidFill>
              <a:srgbClr val="FF93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500"/>
            </a:pPr>
            <a:r>
              <a:t>Enquanto</a:t>
            </a:r>
          </a:p>
          <a:p>
            <a:pPr algn="ctr">
              <a:defRPr sz="1500"/>
            </a:pPr>
            <a:r>
              <a:t>(caracter != ‘a')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Comando Faça … Enqua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Comando Faça … Enquanto</a:t>
            </a:r>
          </a:p>
        </p:txBody>
      </p:sp>
      <p:sp>
        <p:nvSpPr>
          <p:cNvPr id="796" name="5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97" name="Teste lógico é no fim do laço"/>
          <p:cNvSpPr txBox="1"/>
          <p:nvPr>
            <p:ph type="body" sz="quarter" idx="1"/>
          </p:nvPr>
        </p:nvSpPr>
        <p:spPr>
          <a:xfrm>
            <a:off x="457200" y="1600200"/>
            <a:ext cx="8229600" cy="59321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Teste lógico é no fim do laço</a:t>
            </a:r>
          </a:p>
        </p:txBody>
      </p:sp>
      <p:sp>
        <p:nvSpPr>
          <p:cNvPr id="798" name="Line"/>
          <p:cNvSpPr/>
          <p:nvPr/>
        </p:nvSpPr>
        <p:spPr>
          <a:xfrm>
            <a:off x="2252191" y="2953857"/>
            <a:ext cx="1343322" cy="1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99" name="Line"/>
          <p:cNvSpPr/>
          <p:nvPr/>
        </p:nvSpPr>
        <p:spPr>
          <a:xfrm>
            <a:off x="1717402" y="2280045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0" name="Line"/>
          <p:cNvSpPr/>
          <p:nvPr/>
        </p:nvSpPr>
        <p:spPr>
          <a:xfrm>
            <a:off x="1717402" y="5356518"/>
            <a:ext cx="1" cy="50544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1" name="FALSO"/>
          <p:cNvSpPr txBox="1"/>
          <p:nvPr/>
        </p:nvSpPr>
        <p:spPr>
          <a:xfrm>
            <a:off x="877392" y="5449220"/>
            <a:ext cx="66095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FALSO</a:t>
            </a:r>
          </a:p>
        </p:txBody>
      </p:sp>
      <p:sp>
        <p:nvSpPr>
          <p:cNvPr id="802" name="VERDADEIRO"/>
          <p:cNvSpPr txBox="1"/>
          <p:nvPr/>
        </p:nvSpPr>
        <p:spPr>
          <a:xfrm>
            <a:off x="2696197" y="4881648"/>
            <a:ext cx="124337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0433FF"/>
                </a:solidFill>
              </a:defRPr>
            </a:lvl1pPr>
          </a:lstStyle>
          <a:p>
            <a:pPr/>
            <a:r>
              <a:t>VERDADEIRO</a:t>
            </a:r>
          </a:p>
        </p:txBody>
      </p:sp>
      <p:sp>
        <p:nvSpPr>
          <p:cNvPr id="803" name="Line"/>
          <p:cNvSpPr/>
          <p:nvPr/>
        </p:nvSpPr>
        <p:spPr>
          <a:xfrm>
            <a:off x="3607572" y="2943706"/>
            <a:ext cx="1" cy="184185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4" name="Line"/>
          <p:cNvSpPr/>
          <p:nvPr/>
        </p:nvSpPr>
        <p:spPr>
          <a:xfrm flipH="1">
            <a:off x="2887779" y="4785556"/>
            <a:ext cx="701793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5" name="Line"/>
          <p:cNvSpPr/>
          <p:nvPr/>
        </p:nvSpPr>
        <p:spPr>
          <a:xfrm>
            <a:off x="1730102" y="3977951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6" name="Digite um caracter"/>
          <p:cNvSpPr/>
          <p:nvPr/>
        </p:nvSpPr>
        <p:spPr>
          <a:xfrm>
            <a:off x="1067119" y="2622035"/>
            <a:ext cx="1325967" cy="629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Digite um caracter</a:t>
            </a:r>
          </a:p>
        </p:txBody>
      </p:sp>
      <p:sp>
        <p:nvSpPr>
          <p:cNvPr id="807" name="Caracter"/>
          <p:cNvSpPr/>
          <p:nvPr/>
        </p:nvSpPr>
        <p:spPr>
          <a:xfrm>
            <a:off x="1196060" y="3515072"/>
            <a:ext cx="1068086" cy="453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Caracter</a:t>
            </a:r>
          </a:p>
        </p:txBody>
      </p:sp>
      <p:sp>
        <p:nvSpPr>
          <p:cNvPr id="808" name="Line"/>
          <p:cNvSpPr/>
          <p:nvPr/>
        </p:nvSpPr>
        <p:spPr>
          <a:xfrm>
            <a:off x="1717402" y="3276647"/>
            <a:ext cx="1" cy="21679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9" name="FAÇA {…"/>
          <p:cNvSpPr txBox="1"/>
          <p:nvPr/>
        </p:nvSpPr>
        <p:spPr>
          <a:xfrm>
            <a:off x="4606489" y="2821087"/>
            <a:ext cx="3540675" cy="8153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b="1">
                <a:solidFill>
                  <a:srgbClr val="9437FF"/>
                </a:solidFill>
              </a:rPr>
              <a:t>FAÇA</a:t>
            </a:r>
            <a:r>
              <a:t> {</a:t>
            </a:r>
          </a:p>
          <a:p>
            <a:pPr/>
            <a:r>
              <a:t> // comandos</a:t>
            </a:r>
          </a:p>
          <a:p>
            <a:pPr/>
            <a:r>
              <a:t>} </a:t>
            </a:r>
            <a:r>
              <a:rPr b="1">
                <a:solidFill>
                  <a:srgbClr val="9437FF"/>
                </a:solidFill>
              </a:rPr>
              <a:t>ENQUANTO</a:t>
            </a:r>
            <a:r>
              <a:t> (condição);</a:t>
            </a:r>
          </a:p>
        </p:txBody>
      </p:sp>
      <p:sp>
        <p:nvSpPr>
          <p:cNvPr id="810" name="Enquanto…"/>
          <p:cNvSpPr/>
          <p:nvPr/>
        </p:nvSpPr>
        <p:spPr>
          <a:xfrm>
            <a:off x="594769" y="4219131"/>
            <a:ext cx="2270667" cy="1132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D479"/>
          </a:solidFill>
          <a:ln w="19050">
            <a:solidFill>
              <a:srgbClr val="FF93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500"/>
            </a:pPr>
            <a:r>
              <a:t>Enquanto</a:t>
            </a:r>
          </a:p>
          <a:p>
            <a:pPr algn="ctr">
              <a:defRPr sz="1500"/>
            </a:pPr>
            <a:r>
              <a:t>(caracter != ‘a')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Comando Faça … Enqua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Comando Faça … Enquanto</a:t>
            </a:r>
          </a:p>
        </p:txBody>
      </p:sp>
      <p:sp>
        <p:nvSpPr>
          <p:cNvPr id="813" name="5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14" name="Teste lógico é no fim do laço"/>
          <p:cNvSpPr txBox="1"/>
          <p:nvPr>
            <p:ph type="body" sz="quarter" idx="1"/>
          </p:nvPr>
        </p:nvSpPr>
        <p:spPr>
          <a:xfrm>
            <a:off x="457200" y="1600200"/>
            <a:ext cx="8229600" cy="59321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Teste lógico é no fim do laço</a:t>
            </a:r>
          </a:p>
        </p:txBody>
      </p:sp>
      <p:sp>
        <p:nvSpPr>
          <p:cNvPr id="815" name="Line"/>
          <p:cNvSpPr/>
          <p:nvPr/>
        </p:nvSpPr>
        <p:spPr>
          <a:xfrm>
            <a:off x="2252191" y="2953857"/>
            <a:ext cx="1343322" cy="1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6" name="Line"/>
          <p:cNvSpPr/>
          <p:nvPr/>
        </p:nvSpPr>
        <p:spPr>
          <a:xfrm>
            <a:off x="1717402" y="2280045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7" name="Line"/>
          <p:cNvSpPr/>
          <p:nvPr/>
        </p:nvSpPr>
        <p:spPr>
          <a:xfrm>
            <a:off x="1717402" y="5356518"/>
            <a:ext cx="1" cy="50544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8" name="FALSO"/>
          <p:cNvSpPr txBox="1"/>
          <p:nvPr/>
        </p:nvSpPr>
        <p:spPr>
          <a:xfrm>
            <a:off x="877392" y="5449220"/>
            <a:ext cx="66095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FALSO</a:t>
            </a:r>
          </a:p>
        </p:txBody>
      </p:sp>
      <p:sp>
        <p:nvSpPr>
          <p:cNvPr id="819" name="VERDADEIRO"/>
          <p:cNvSpPr txBox="1"/>
          <p:nvPr/>
        </p:nvSpPr>
        <p:spPr>
          <a:xfrm>
            <a:off x="2696197" y="4881648"/>
            <a:ext cx="124337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0433FF"/>
                </a:solidFill>
              </a:defRPr>
            </a:lvl1pPr>
          </a:lstStyle>
          <a:p>
            <a:pPr/>
            <a:r>
              <a:t>VERDADEIRO</a:t>
            </a:r>
          </a:p>
        </p:txBody>
      </p:sp>
      <p:sp>
        <p:nvSpPr>
          <p:cNvPr id="820" name="Line"/>
          <p:cNvSpPr/>
          <p:nvPr/>
        </p:nvSpPr>
        <p:spPr>
          <a:xfrm>
            <a:off x="3607572" y="2943706"/>
            <a:ext cx="1" cy="184185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1" name="Line"/>
          <p:cNvSpPr/>
          <p:nvPr/>
        </p:nvSpPr>
        <p:spPr>
          <a:xfrm flipH="1">
            <a:off x="2887779" y="4785556"/>
            <a:ext cx="701793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2" name="Line"/>
          <p:cNvSpPr/>
          <p:nvPr/>
        </p:nvSpPr>
        <p:spPr>
          <a:xfrm>
            <a:off x="1730102" y="3977951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3" name="Digite um caracter"/>
          <p:cNvSpPr/>
          <p:nvPr/>
        </p:nvSpPr>
        <p:spPr>
          <a:xfrm>
            <a:off x="1067119" y="2622035"/>
            <a:ext cx="1325967" cy="629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D783FF">
              <a:alpha val="7048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Digite um caracter</a:t>
            </a:r>
          </a:p>
        </p:txBody>
      </p:sp>
      <p:sp>
        <p:nvSpPr>
          <p:cNvPr id="824" name="Caracter"/>
          <p:cNvSpPr/>
          <p:nvPr/>
        </p:nvSpPr>
        <p:spPr>
          <a:xfrm>
            <a:off x="1196060" y="3515072"/>
            <a:ext cx="1068086" cy="453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73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Caracter</a:t>
            </a:r>
          </a:p>
        </p:txBody>
      </p:sp>
      <p:sp>
        <p:nvSpPr>
          <p:cNvPr id="825" name="Line"/>
          <p:cNvSpPr/>
          <p:nvPr/>
        </p:nvSpPr>
        <p:spPr>
          <a:xfrm>
            <a:off x="1717402" y="3276647"/>
            <a:ext cx="1" cy="21679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6" name="FAÇA {…"/>
          <p:cNvSpPr txBox="1"/>
          <p:nvPr/>
        </p:nvSpPr>
        <p:spPr>
          <a:xfrm>
            <a:off x="4606489" y="2821087"/>
            <a:ext cx="3540675" cy="8153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b="1">
                <a:solidFill>
                  <a:srgbClr val="9437FF"/>
                </a:solidFill>
              </a:rPr>
              <a:t>FAÇA</a:t>
            </a:r>
            <a:r>
              <a:t> {</a:t>
            </a:r>
          </a:p>
          <a:p>
            <a:pPr/>
            <a:r>
              <a:t> // comandos</a:t>
            </a:r>
          </a:p>
          <a:p>
            <a:pPr/>
            <a:r>
              <a:t>} </a:t>
            </a:r>
            <a:r>
              <a:rPr b="1">
                <a:solidFill>
                  <a:srgbClr val="9437FF"/>
                </a:solidFill>
              </a:rPr>
              <a:t>ENQUANTO</a:t>
            </a:r>
            <a:r>
              <a:t> (condição);</a:t>
            </a:r>
          </a:p>
        </p:txBody>
      </p:sp>
      <p:sp>
        <p:nvSpPr>
          <p:cNvPr id="827" name="do {…"/>
          <p:cNvSpPr txBox="1"/>
          <p:nvPr/>
        </p:nvSpPr>
        <p:spPr>
          <a:xfrm>
            <a:off x="4606489" y="4111301"/>
            <a:ext cx="3540675" cy="1075691"/>
          </a:xfrm>
          <a:prstGeom prst="rect">
            <a:avLst/>
          </a:prstGeom>
          <a:solidFill>
            <a:srgbClr val="FFD479">
              <a:alpha val="42233"/>
            </a:srgbClr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b="1">
                <a:solidFill>
                  <a:srgbClr val="9437FF"/>
                </a:solidFill>
              </a:rPr>
              <a:t>do</a:t>
            </a:r>
            <a:r>
              <a:t> {</a:t>
            </a:r>
          </a:p>
          <a:p>
            <a:pPr lvl="1"/>
            <a:r>
              <a:rPr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“Digite um caracter.”</a:t>
            </a:r>
            <a:r>
              <a:t>);</a:t>
            </a:r>
          </a:p>
          <a:p>
            <a:pPr lvl="1"/>
            <a:r>
              <a:rPr>
                <a:solidFill>
                  <a:srgbClr val="9437FF"/>
                </a:solidFill>
              </a:rPr>
              <a:t>scanf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“%c”</a:t>
            </a:r>
            <a:r>
              <a:t>, &amp;caracter);</a:t>
            </a:r>
          </a:p>
          <a:p>
            <a:pPr/>
            <a:r>
              <a:t>} </a:t>
            </a:r>
            <a:r>
              <a:rPr b="1">
                <a:solidFill>
                  <a:srgbClr val="9437FF"/>
                </a:solidFill>
              </a:rPr>
              <a:t>while</a:t>
            </a:r>
            <a:r>
              <a:t> (caracter != </a:t>
            </a:r>
            <a:r>
              <a:rPr>
                <a:solidFill>
                  <a:srgbClr val="FF2600"/>
                </a:solidFill>
              </a:rPr>
              <a:t>`a`</a:t>
            </a:r>
            <a:r>
              <a:t>);</a:t>
            </a:r>
          </a:p>
        </p:txBody>
      </p:sp>
      <p:sp>
        <p:nvSpPr>
          <p:cNvPr id="828" name="Enquanto…"/>
          <p:cNvSpPr/>
          <p:nvPr/>
        </p:nvSpPr>
        <p:spPr>
          <a:xfrm>
            <a:off x="594769" y="4219131"/>
            <a:ext cx="2270667" cy="1132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D479"/>
          </a:solidFill>
          <a:ln w="19050">
            <a:solidFill>
              <a:srgbClr val="FF93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500"/>
            </a:pPr>
            <a:r>
              <a:t>Enquanto</a:t>
            </a:r>
          </a:p>
          <a:p>
            <a:pPr algn="ctr">
              <a:defRPr sz="1500"/>
            </a:pPr>
            <a:r>
              <a:t>(caracter != ‘a')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831" name="5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32" name="Verificar se o usuário digitou um número positivo."/>
          <p:cNvSpPr txBox="1"/>
          <p:nvPr/>
        </p:nvSpPr>
        <p:spPr>
          <a:xfrm>
            <a:off x="512473" y="1864542"/>
            <a:ext cx="78805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53069" indent="-253069">
              <a:buClr>
                <a:schemeClr val="accent2"/>
              </a:buClr>
              <a:buSzPct val="60000"/>
              <a:buChar char="◻"/>
              <a:defRPr sz="2300"/>
            </a:lvl1pPr>
          </a:lstStyle>
          <a:p>
            <a:pPr/>
            <a:r>
              <a:t>Verificar se o usuário digitou um número positivo.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198" name="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9" name="Nós fazemos muitas coisas mais de uma vez:"/>
          <p:cNvSpPr txBox="1"/>
          <p:nvPr>
            <p:ph type="body" sz="quarter" idx="1"/>
          </p:nvPr>
        </p:nvSpPr>
        <p:spPr>
          <a:xfrm>
            <a:off x="457200" y="1935421"/>
            <a:ext cx="8229600" cy="854672"/>
          </a:xfrm>
          <a:prstGeom prst="rect">
            <a:avLst/>
          </a:prstGeom>
        </p:spPr>
        <p:txBody>
          <a:bodyPr/>
          <a:lstStyle/>
          <a:p>
            <a:pPr/>
            <a:r>
              <a:t>Nós fazemos muitas coisas mais de uma vez:</a:t>
            </a:r>
          </a:p>
        </p:txBody>
      </p:sp>
      <p:pic>
        <p:nvPicPr>
          <p:cNvPr id="200" name="cabelo.png" descr="cabel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658" y="3295471"/>
            <a:ext cx="1068462" cy="1068462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Lavar o cabelo"/>
          <p:cNvSpPr txBox="1"/>
          <p:nvPr/>
        </p:nvSpPr>
        <p:spPr>
          <a:xfrm>
            <a:off x="1219486" y="4521983"/>
            <a:ext cx="1500806" cy="35814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Lavar o cabelo</a:t>
            </a:r>
          </a:p>
        </p:txBody>
      </p:sp>
      <p:sp>
        <p:nvSpPr>
          <p:cNvPr id="202" name="ensaboa, enxágua, repete …"/>
          <p:cNvSpPr txBox="1"/>
          <p:nvPr/>
        </p:nvSpPr>
        <p:spPr>
          <a:xfrm>
            <a:off x="704794" y="5038173"/>
            <a:ext cx="27029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solidFill>
                  <a:srgbClr val="0433FF"/>
                </a:solidFill>
              </a:defRPr>
            </a:lvl1pPr>
          </a:lstStyle>
          <a:p>
            <a:pPr/>
            <a:r>
              <a:t>ensaboa, enxágua, repete …</a:t>
            </a:r>
          </a:p>
        </p:txBody>
      </p:sp>
      <p:pic>
        <p:nvPicPr>
          <p:cNvPr id="203" name="books.png" descr="book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42045" y="3295471"/>
            <a:ext cx="1068463" cy="1068462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Folhear um livro"/>
          <p:cNvSpPr txBox="1"/>
          <p:nvPr/>
        </p:nvSpPr>
        <p:spPr>
          <a:xfrm>
            <a:off x="3825873" y="4521983"/>
            <a:ext cx="1573472" cy="35814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Folhear um livro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835" name="6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36" name="Verificar se o usuário digitou um número positivo."/>
          <p:cNvSpPr txBox="1"/>
          <p:nvPr/>
        </p:nvSpPr>
        <p:spPr>
          <a:xfrm>
            <a:off x="512473" y="1864542"/>
            <a:ext cx="78805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53069" indent="-253069">
              <a:buClr>
                <a:schemeClr val="accent2"/>
              </a:buClr>
              <a:buSzPct val="60000"/>
              <a:buChar char="◻"/>
              <a:defRPr sz="2300"/>
            </a:lvl1pPr>
          </a:lstStyle>
          <a:p>
            <a:pPr/>
            <a:r>
              <a:t>Verificar se o usuário digitou um número positivo.</a:t>
            </a:r>
          </a:p>
        </p:txBody>
      </p:sp>
      <p:sp>
        <p:nvSpPr>
          <p:cNvPr id="837" name="Hands on!"/>
          <p:cNvSpPr txBox="1"/>
          <p:nvPr/>
        </p:nvSpPr>
        <p:spPr>
          <a:xfrm>
            <a:off x="1680084" y="5246709"/>
            <a:ext cx="5371082" cy="48514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/>
            </a:lvl1pPr>
          </a:lstStyle>
          <a:p>
            <a:pPr/>
            <a:r>
              <a:t>Hands on!</a:t>
            </a:r>
          </a:p>
        </p:txBody>
      </p:sp>
      <p:pic>
        <p:nvPicPr>
          <p:cNvPr id="838" name="coding.jpeg" descr="codin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1575" y="2918824"/>
            <a:ext cx="3848100" cy="210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Exercícios</a:t>
            </a:r>
          </a:p>
        </p:txBody>
      </p:sp>
      <p:sp>
        <p:nvSpPr>
          <p:cNvPr id="841" name="6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844" name="Group"/>
          <p:cNvGrpSpPr/>
          <p:nvPr/>
        </p:nvGrpSpPr>
        <p:grpSpPr>
          <a:xfrm>
            <a:off x="426182" y="1883146"/>
            <a:ext cx="366714" cy="373791"/>
            <a:chOff x="0" y="0"/>
            <a:chExt cx="366712" cy="373790"/>
          </a:xfrm>
        </p:grpSpPr>
        <p:sp>
          <p:nvSpPr>
            <p:cNvPr id="84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43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845" name="Faça um programa que leia 5 valores inteiros e escreva no final a soma dos valores lidos"/>
          <p:cNvSpPr txBox="1"/>
          <p:nvPr/>
        </p:nvSpPr>
        <p:spPr>
          <a:xfrm>
            <a:off x="995056" y="1887469"/>
            <a:ext cx="7744438" cy="66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Faça um programa que leia 5 valores inteiros e escreva no final a soma dos valores lidos</a:t>
            </a:r>
          </a:p>
        </p:txBody>
      </p:sp>
      <p:grpSp>
        <p:nvGrpSpPr>
          <p:cNvPr id="848" name="Group"/>
          <p:cNvGrpSpPr/>
          <p:nvPr/>
        </p:nvGrpSpPr>
        <p:grpSpPr>
          <a:xfrm>
            <a:off x="415344" y="2779155"/>
            <a:ext cx="366714" cy="373791"/>
            <a:chOff x="0" y="0"/>
            <a:chExt cx="366712" cy="373790"/>
          </a:xfrm>
        </p:grpSpPr>
        <p:sp>
          <p:nvSpPr>
            <p:cNvPr id="84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4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49" name="Faça um programa que leia 5 valores inteiros e escreva no final a média dos valores lidos"/>
          <p:cNvSpPr txBox="1"/>
          <p:nvPr/>
        </p:nvSpPr>
        <p:spPr>
          <a:xfrm>
            <a:off x="984218" y="2783478"/>
            <a:ext cx="7744438" cy="66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Faça um programa que leia 5 valores inteiros e escreva no final a média dos valores lidos</a:t>
            </a:r>
          </a:p>
        </p:txBody>
      </p:sp>
      <p:grpSp>
        <p:nvGrpSpPr>
          <p:cNvPr id="852" name="Group"/>
          <p:cNvGrpSpPr/>
          <p:nvPr/>
        </p:nvGrpSpPr>
        <p:grpSpPr>
          <a:xfrm>
            <a:off x="415344" y="3593280"/>
            <a:ext cx="366714" cy="373791"/>
            <a:chOff x="0" y="0"/>
            <a:chExt cx="366712" cy="373790"/>
          </a:xfrm>
        </p:grpSpPr>
        <p:sp>
          <p:nvSpPr>
            <p:cNvPr id="85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5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53" name="Faça um programa que receba a idade de 10 pessoas, calcule e mostre a quantidade de pessoas com idade maior ou igual a 18 anos."/>
          <p:cNvSpPr txBox="1"/>
          <p:nvPr/>
        </p:nvSpPr>
        <p:spPr>
          <a:xfrm>
            <a:off x="984218" y="3597604"/>
            <a:ext cx="7744438" cy="957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Faça um programa que receba a idade de 10 pessoas, calcule e mostre a quantidade de pessoas com idade maior ou igual a 18 anos.</a:t>
            </a:r>
          </a:p>
        </p:txBody>
      </p:sp>
      <p:grpSp>
        <p:nvGrpSpPr>
          <p:cNvPr id="856" name="Group"/>
          <p:cNvGrpSpPr/>
          <p:nvPr/>
        </p:nvGrpSpPr>
        <p:grpSpPr>
          <a:xfrm>
            <a:off x="415344" y="4678685"/>
            <a:ext cx="366714" cy="373791"/>
            <a:chOff x="0" y="0"/>
            <a:chExt cx="366712" cy="373790"/>
          </a:xfrm>
        </p:grpSpPr>
        <p:sp>
          <p:nvSpPr>
            <p:cNvPr id="85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5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857" name="Faça um programa que leia 7 números e mostre a quantidade entre 30 e 90."/>
          <p:cNvSpPr txBox="1"/>
          <p:nvPr/>
        </p:nvSpPr>
        <p:spPr>
          <a:xfrm>
            <a:off x="984218" y="4683008"/>
            <a:ext cx="7744438" cy="66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Faça um programa que leia 7 números e mostre a quantidade entre 30 e 90.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Comparativ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Comparativo</a:t>
            </a:r>
          </a:p>
        </p:txBody>
      </p:sp>
      <p:sp>
        <p:nvSpPr>
          <p:cNvPr id="860" name="6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61" name="Enquanto…"/>
          <p:cNvSpPr/>
          <p:nvPr/>
        </p:nvSpPr>
        <p:spPr>
          <a:xfrm>
            <a:off x="1219387" y="2367625"/>
            <a:ext cx="2270667" cy="1132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D479"/>
          </a:solidFill>
          <a:ln w="19050">
            <a:solidFill>
              <a:srgbClr val="FF93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Enquanto</a:t>
            </a:r>
          </a:p>
          <a:p>
            <a:pPr algn="ctr"/>
            <a:r>
              <a:t>(Condição)</a:t>
            </a:r>
          </a:p>
        </p:txBody>
      </p:sp>
      <p:sp>
        <p:nvSpPr>
          <p:cNvPr id="862" name="Comando 1"/>
          <p:cNvSpPr/>
          <p:nvPr/>
        </p:nvSpPr>
        <p:spPr>
          <a:xfrm>
            <a:off x="1731781" y="4061460"/>
            <a:ext cx="1245880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 1</a:t>
            </a:r>
          </a:p>
        </p:txBody>
      </p:sp>
      <p:sp>
        <p:nvSpPr>
          <p:cNvPr id="863" name="Comando N"/>
          <p:cNvSpPr/>
          <p:nvPr/>
        </p:nvSpPr>
        <p:spPr>
          <a:xfrm>
            <a:off x="1731781" y="4818412"/>
            <a:ext cx="1245880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 N</a:t>
            </a:r>
          </a:p>
        </p:txBody>
      </p:sp>
      <p:sp>
        <p:nvSpPr>
          <p:cNvPr id="864" name="Line"/>
          <p:cNvSpPr/>
          <p:nvPr/>
        </p:nvSpPr>
        <p:spPr>
          <a:xfrm>
            <a:off x="3479303" y="2934050"/>
            <a:ext cx="76798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5" name="Line"/>
          <p:cNvSpPr/>
          <p:nvPr/>
        </p:nvSpPr>
        <p:spPr>
          <a:xfrm>
            <a:off x="2354720" y="3483861"/>
            <a:ext cx="1" cy="59321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6" name="Line"/>
          <p:cNvSpPr/>
          <p:nvPr/>
        </p:nvSpPr>
        <p:spPr>
          <a:xfrm>
            <a:off x="2354720" y="5169250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7" name="…"/>
          <p:cNvSpPr txBox="1"/>
          <p:nvPr/>
        </p:nvSpPr>
        <p:spPr>
          <a:xfrm>
            <a:off x="2150250" y="4360561"/>
            <a:ext cx="383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…</a:t>
            </a:r>
          </a:p>
        </p:txBody>
      </p:sp>
      <p:sp>
        <p:nvSpPr>
          <p:cNvPr id="868" name="Line"/>
          <p:cNvSpPr/>
          <p:nvPr/>
        </p:nvSpPr>
        <p:spPr>
          <a:xfrm>
            <a:off x="443674" y="2934050"/>
            <a:ext cx="767982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9" name="Line"/>
          <p:cNvSpPr/>
          <p:nvPr/>
        </p:nvSpPr>
        <p:spPr>
          <a:xfrm flipH="1">
            <a:off x="452286" y="2936624"/>
            <a:ext cx="1" cy="2550663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0" name="Line"/>
          <p:cNvSpPr/>
          <p:nvPr/>
        </p:nvSpPr>
        <p:spPr>
          <a:xfrm flipH="1">
            <a:off x="447160" y="5479499"/>
            <a:ext cx="190505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1" name="FALSO"/>
          <p:cNvSpPr txBox="1"/>
          <p:nvPr/>
        </p:nvSpPr>
        <p:spPr>
          <a:xfrm>
            <a:off x="3468022" y="2498837"/>
            <a:ext cx="66095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FALSO</a:t>
            </a:r>
          </a:p>
        </p:txBody>
      </p:sp>
      <p:sp>
        <p:nvSpPr>
          <p:cNvPr id="872" name="VERDADEIRO"/>
          <p:cNvSpPr txBox="1"/>
          <p:nvPr/>
        </p:nvSpPr>
        <p:spPr>
          <a:xfrm>
            <a:off x="2368529" y="3557721"/>
            <a:ext cx="124337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0433FF"/>
                </a:solidFill>
              </a:defRPr>
            </a:lvl1pPr>
          </a:lstStyle>
          <a:p>
            <a:pPr/>
            <a:r>
              <a:t>VERDADEIRO</a:t>
            </a:r>
          </a:p>
        </p:txBody>
      </p:sp>
      <p:sp>
        <p:nvSpPr>
          <p:cNvPr id="873" name="Line"/>
          <p:cNvSpPr/>
          <p:nvPr/>
        </p:nvSpPr>
        <p:spPr>
          <a:xfrm>
            <a:off x="2354720" y="2141522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4" name="Line"/>
          <p:cNvSpPr/>
          <p:nvPr/>
        </p:nvSpPr>
        <p:spPr>
          <a:xfrm flipH="1">
            <a:off x="4232190" y="2948046"/>
            <a:ext cx="1" cy="2901734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5" name="Line"/>
          <p:cNvSpPr/>
          <p:nvPr/>
        </p:nvSpPr>
        <p:spPr>
          <a:xfrm flipH="1">
            <a:off x="2337299" y="5847415"/>
            <a:ext cx="190505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6" name="Line"/>
          <p:cNvSpPr/>
          <p:nvPr/>
        </p:nvSpPr>
        <p:spPr>
          <a:xfrm>
            <a:off x="2342020" y="5841097"/>
            <a:ext cx="1" cy="3708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7" name="Enquanto…"/>
          <p:cNvSpPr/>
          <p:nvPr/>
        </p:nvSpPr>
        <p:spPr>
          <a:xfrm>
            <a:off x="5171889" y="4157693"/>
            <a:ext cx="2270667" cy="1132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D479"/>
          </a:solidFill>
          <a:ln w="19050">
            <a:solidFill>
              <a:srgbClr val="FF93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Enquanto</a:t>
            </a:r>
          </a:p>
          <a:p>
            <a:pPr algn="ctr"/>
            <a:r>
              <a:t>(Condição)</a:t>
            </a:r>
          </a:p>
        </p:txBody>
      </p:sp>
      <p:sp>
        <p:nvSpPr>
          <p:cNvPr id="878" name="Comando 1"/>
          <p:cNvSpPr/>
          <p:nvPr/>
        </p:nvSpPr>
        <p:spPr>
          <a:xfrm>
            <a:off x="5671582" y="2729224"/>
            <a:ext cx="1245881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 1</a:t>
            </a:r>
          </a:p>
        </p:txBody>
      </p:sp>
      <p:sp>
        <p:nvSpPr>
          <p:cNvPr id="879" name="Comando N"/>
          <p:cNvSpPr/>
          <p:nvPr/>
        </p:nvSpPr>
        <p:spPr>
          <a:xfrm>
            <a:off x="5684282" y="3559122"/>
            <a:ext cx="1245881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 N</a:t>
            </a:r>
          </a:p>
        </p:txBody>
      </p:sp>
      <p:sp>
        <p:nvSpPr>
          <p:cNvPr id="880" name="Line"/>
          <p:cNvSpPr/>
          <p:nvPr/>
        </p:nvSpPr>
        <p:spPr>
          <a:xfrm>
            <a:off x="7083656" y="2892419"/>
            <a:ext cx="1088977" cy="1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1" name="Line"/>
          <p:cNvSpPr/>
          <p:nvPr/>
        </p:nvSpPr>
        <p:spPr>
          <a:xfrm>
            <a:off x="6294522" y="2407695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2" name="Line"/>
          <p:cNvSpPr/>
          <p:nvPr/>
        </p:nvSpPr>
        <p:spPr>
          <a:xfrm>
            <a:off x="6294522" y="5295080"/>
            <a:ext cx="1" cy="505445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3" name="…"/>
          <p:cNvSpPr txBox="1"/>
          <p:nvPr/>
        </p:nvSpPr>
        <p:spPr>
          <a:xfrm>
            <a:off x="6115452" y="3088261"/>
            <a:ext cx="383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…</a:t>
            </a:r>
          </a:p>
        </p:txBody>
      </p:sp>
      <p:sp>
        <p:nvSpPr>
          <p:cNvPr id="884" name="FALSO"/>
          <p:cNvSpPr txBox="1"/>
          <p:nvPr/>
        </p:nvSpPr>
        <p:spPr>
          <a:xfrm>
            <a:off x="5454512" y="5387782"/>
            <a:ext cx="66095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FALSO</a:t>
            </a:r>
          </a:p>
        </p:txBody>
      </p:sp>
      <p:sp>
        <p:nvSpPr>
          <p:cNvPr id="885" name="VERDADEIRO"/>
          <p:cNvSpPr txBox="1"/>
          <p:nvPr/>
        </p:nvSpPr>
        <p:spPr>
          <a:xfrm>
            <a:off x="7273317" y="4820210"/>
            <a:ext cx="124337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0433FF"/>
                </a:solidFill>
              </a:defRPr>
            </a:lvl1pPr>
          </a:lstStyle>
          <a:p>
            <a:pPr/>
            <a:r>
              <a:t>VERDADEIRO</a:t>
            </a:r>
          </a:p>
        </p:txBody>
      </p:sp>
      <p:sp>
        <p:nvSpPr>
          <p:cNvPr id="886" name="Line"/>
          <p:cNvSpPr/>
          <p:nvPr/>
        </p:nvSpPr>
        <p:spPr>
          <a:xfrm>
            <a:off x="8184692" y="2892054"/>
            <a:ext cx="1" cy="184185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7" name="Line"/>
          <p:cNvSpPr/>
          <p:nvPr/>
        </p:nvSpPr>
        <p:spPr>
          <a:xfrm flipH="1">
            <a:off x="7464899" y="4724118"/>
            <a:ext cx="70179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8" name="Line"/>
          <p:cNvSpPr/>
          <p:nvPr/>
        </p:nvSpPr>
        <p:spPr>
          <a:xfrm>
            <a:off x="6307222" y="3916513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Comparativ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Comparativo</a:t>
            </a:r>
          </a:p>
        </p:txBody>
      </p:sp>
      <p:sp>
        <p:nvSpPr>
          <p:cNvPr id="891" name="6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92" name="Enquanto…"/>
          <p:cNvSpPr/>
          <p:nvPr/>
        </p:nvSpPr>
        <p:spPr>
          <a:xfrm>
            <a:off x="1219387" y="2367625"/>
            <a:ext cx="2270667" cy="1132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D479"/>
          </a:solidFill>
          <a:ln w="19050">
            <a:solidFill>
              <a:srgbClr val="FF93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Enquanto</a:t>
            </a:r>
          </a:p>
          <a:p>
            <a:pPr algn="ctr"/>
            <a:r>
              <a:t>(Condição)</a:t>
            </a:r>
          </a:p>
        </p:txBody>
      </p:sp>
      <p:sp>
        <p:nvSpPr>
          <p:cNvPr id="893" name="Comando 1"/>
          <p:cNvSpPr/>
          <p:nvPr/>
        </p:nvSpPr>
        <p:spPr>
          <a:xfrm>
            <a:off x="1731781" y="4061460"/>
            <a:ext cx="1245880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 1</a:t>
            </a:r>
          </a:p>
        </p:txBody>
      </p:sp>
      <p:sp>
        <p:nvSpPr>
          <p:cNvPr id="894" name="Comando N"/>
          <p:cNvSpPr/>
          <p:nvPr/>
        </p:nvSpPr>
        <p:spPr>
          <a:xfrm>
            <a:off x="1731781" y="4818412"/>
            <a:ext cx="1245880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 N</a:t>
            </a:r>
          </a:p>
        </p:txBody>
      </p:sp>
      <p:sp>
        <p:nvSpPr>
          <p:cNvPr id="895" name="Line"/>
          <p:cNvSpPr/>
          <p:nvPr/>
        </p:nvSpPr>
        <p:spPr>
          <a:xfrm>
            <a:off x="3479303" y="2934050"/>
            <a:ext cx="76798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6" name="Line"/>
          <p:cNvSpPr/>
          <p:nvPr/>
        </p:nvSpPr>
        <p:spPr>
          <a:xfrm>
            <a:off x="2354720" y="3483861"/>
            <a:ext cx="1" cy="59321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7" name="Line"/>
          <p:cNvSpPr/>
          <p:nvPr/>
        </p:nvSpPr>
        <p:spPr>
          <a:xfrm>
            <a:off x="2354720" y="5169250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8" name="…"/>
          <p:cNvSpPr txBox="1"/>
          <p:nvPr/>
        </p:nvSpPr>
        <p:spPr>
          <a:xfrm>
            <a:off x="2150250" y="4360561"/>
            <a:ext cx="383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…</a:t>
            </a:r>
          </a:p>
        </p:txBody>
      </p:sp>
      <p:sp>
        <p:nvSpPr>
          <p:cNvPr id="899" name="Line"/>
          <p:cNvSpPr/>
          <p:nvPr/>
        </p:nvSpPr>
        <p:spPr>
          <a:xfrm>
            <a:off x="443674" y="2934050"/>
            <a:ext cx="767982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0" name="Line"/>
          <p:cNvSpPr/>
          <p:nvPr/>
        </p:nvSpPr>
        <p:spPr>
          <a:xfrm flipH="1">
            <a:off x="452286" y="2936624"/>
            <a:ext cx="1" cy="2550663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1" name="Line"/>
          <p:cNvSpPr/>
          <p:nvPr/>
        </p:nvSpPr>
        <p:spPr>
          <a:xfrm flipH="1">
            <a:off x="447160" y="5479499"/>
            <a:ext cx="190505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2" name="FALSO"/>
          <p:cNvSpPr txBox="1"/>
          <p:nvPr/>
        </p:nvSpPr>
        <p:spPr>
          <a:xfrm>
            <a:off x="3468022" y="2498837"/>
            <a:ext cx="66095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FALSO</a:t>
            </a:r>
          </a:p>
        </p:txBody>
      </p:sp>
      <p:sp>
        <p:nvSpPr>
          <p:cNvPr id="903" name="VERDADEIRO"/>
          <p:cNvSpPr txBox="1"/>
          <p:nvPr/>
        </p:nvSpPr>
        <p:spPr>
          <a:xfrm>
            <a:off x="2368529" y="3557721"/>
            <a:ext cx="124337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0433FF"/>
                </a:solidFill>
              </a:defRPr>
            </a:lvl1pPr>
          </a:lstStyle>
          <a:p>
            <a:pPr/>
            <a:r>
              <a:t>VERDADEIRO</a:t>
            </a:r>
          </a:p>
        </p:txBody>
      </p:sp>
      <p:sp>
        <p:nvSpPr>
          <p:cNvPr id="904" name="Line"/>
          <p:cNvSpPr/>
          <p:nvPr/>
        </p:nvSpPr>
        <p:spPr>
          <a:xfrm>
            <a:off x="2354720" y="2141522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5" name="Line"/>
          <p:cNvSpPr/>
          <p:nvPr/>
        </p:nvSpPr>
        <p:spPr>
          <a:xfrm flipH="1">
            <a:off x="4232190" y="2948046"/>
            <a:ext cx="1" cy="2901734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6" name="Line"/>
          <p:cNvSpPr/>
          <p:nvPr/>
        </p:nvSpPr>
        <p:spPr>
          <a:xfrm flipH="1">
            <a:off x="2337299" y="5847415"/>
            <a:ext cx="190505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7" name="Line"/>
          <p:cNvSpPr/>
          <p:nvPr/>
        </p:nvSpPr>
        <p:spPr>
          <a:xfrm>
            <a:off x="2342020" y="5841097"/>
            <a:ext cx="1" cy="3708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8" name="Enquanto…"/>
          <p:cNvSpPr/>
          <p:nvPr/>
        </p:nvSpPr>
        <p:spPr>
          <a:xfrm>
            <a:off x="5171889" y="4157693"/>
            <a:ext cx="2270667" cy="1132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D479"/>
          </a:solidFill>
          <a:ln w="19050">
            <a:solidFill>
              <a:srgbClr val="FF93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Enquanto</a:t>
            </a:r>
          </a:p>
          <a:p>
            <a:pPr algn="ctr"/>
            <a:r>
              <a:t>(Condição)</a:t>
            </a:r>
          </a:p>
        </p:txBody>
      </p:sp>
      <p:sp>
        <p:nvSpPr>
          <p:cNvPr id="909" name="Comando 1"/>
          <p:cNvSpPr/>
          <p:nvPr/>
        </p:nvSpPr>
        <p:spPr>
          <a:xfrm>
            <a:off x="5671582" y="2729224"/>
            <a:ext cx="1245881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 1</a:t>
            </a:r>
          </a:p>
        </p:txBody>
      </p:sp>
      <p:sp>
        <p:nvSpPr>
          <p:cNvPr id="910" name="Comando N"/>
          <p:cNvSpPr/>
          <p:nvPr/>
        </p:nvSpPr>
        <p:spPr>
          <a:xfrm>
            <a:off x="5684282" y="3559122"/>
            <a:ext cx="1245881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 N</a:t>
            </a:r>
          </a:p>
        </p:txBody>
      </p:sp>
      <p:sp>
        <p:nvSpPr>
          <p:cNvPr id="911" name="Line"/>
          <p:cNvSpPr/>
          <p:nvPr/>
        </p:nvSpPr>
        <p:spPr>
          <a:xfrm>
            <a:off x="7083656" y="2892419"/>
            <a:ext cx="1088977" cy="1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12" name="Line"/>
          <p:cNvSpPr/>
          <p:nvPr/>
        </p:nvSpPr>
        <p:spPr>
          <a:xfrm>
            <a:off x="6294522" y="2407695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13" name="Line"/>
          <p:cNvSpPr/>
          <p:nvPr/>
        </p:nvSpPr>
        <p:spPr>
          <a:xfrm>
            <a:off x="6294522" y="5295080"/>
            <a:ext cx="1" cy="505445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14" name="…"/>
          <p:cNvSpPr txBox="1"/>
          <p:nvPr/>
        </p:nvSpPr>
        <p:spPr>
          <a:xfrm>
            <a:off x="6115452" y="3088261"/>
            <a:ext cx="383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…</a:t>
            </a:r>
          </a:p>
        </p:txBody>
      </p:sp>
      <p:sp>
        <p:nvSpPr>
          <p:cNvPr id="915" name="FALSO"/>
          <p:cNvSpPr txBox="1"/>
          <p:nvPr/>
        </p:nvSpPr>
        <p:spPr>
          <a:xfrm>
            <a:off x="5454512" y="5387782"/>
            <a:ext cx="66095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FALSO</a:t>
            </a:r>
          </a:p>
        </p:txBody>
      </p:sp>
      <p:sp>
        <p:nvSpPr>
          <p:cNvPr id="916" name="VERDADEIRO"/>
          <p:cNvSpPr txBox="1"/>
          <p:nvPr/>
        </p:nvSpPr>
        <p:spPr>
          <a:xfrm>
            <a:off x="7273317" y="4820210"/>
            <a:ext cx="124337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0433FF"/>
                </a:solidFill>
              </a:defRPr>
            </a:lvl1pPr>
          </a:lstStyle>
          <a:p>
            <a:pPr/>
            <a:r>
              <a:t>VERDADEIRO</a:t>
            </a:r>
          </a:p>
        </p:txBody>
      </p:sp>
      <p:sp>
        <p:nvSpPr>
          <p:cNvPr id="917" name="Line"/>
          <p:cNvSpPr/>
          <p:nvPr/>
        </p:nvSpPr>
        <p:spPr>
          <a:xfrm>
            <a:off x="8184692" y="2892054"/>
            <a:ext cx="1" cy="184185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18" name="Line"/>
          <p:cNvSpPr/>
          <p:nvPr/>
        </p:nvSpPr>
        <p:spPr>
          <a:xfrm flipH="1">
            <a:off x="7464899" y="4724118"/>
            <a:ext cx="70179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19" name="Line"/>
          <p:cNvSpPr/>
          <p:nvPr/>
        </p:nvSpPr>
        <p:spPr>
          <a:xfrm>
            <a:off x="6307222" y="3916513"/>
            <a:ext cx="1" cy="24765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0" name="ENQUANTO .. FAÇA"/>
          <p:cNvSpPr txBox="1"/>
          <p:nvPr/>
        </p:nvSpPr>
        <p:spPr>
          <a:xfrm>
            <a:off x="1436272" y="1629131"/>
            <a:ext cx="1836897" cy="320041"/>
          </a:xfrm>
          <a:prstGeom prst="rect">
            <a:avLst/>
          </a:prstGeom>
          <a:solidFill>
            <a:srgbClr val="73FA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/>
            </a:lvl1pPr>
          </a:lstStyle>
          <a:p>
            <a:pPr/>
            <a:r>
              <a:t>ENQUANTO .. FAÇA</a:t>
            </a:r>
          </a:p>
        </p:txBody>
      </p:sp>
      <p:sp>
        <p:nvSpPr>
          <p:cNvPr id="921" name="FAÇA … ENQUANTO"/>
          <p:cNvSpPr txBox="1"/>
          <p:nvPr/>
        </p:nvSpPr>
        <p:spPr>
          <a:xfrm>
            <a:off x="5376074" y="1629131"/>
            <a:ext cx="1934529" cy="320041"/>
          </a:xfrm>
          <a:prstGeom prst="rect">
            <a:avLst/>
          </a:prstGeom>
          <a:solidFill>
            <a:srgbClr val="73FA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/>
            </a:lvl1pPr>
          </a:lstStyle>
          <a:p>
            <a:pPr/>
            <a:r>
              <a:t>FAÇA … ENQUANTO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Comparativ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Comparativo</a:t>
            </a:r>
          </a:p>
        </p:txBody>
      </p:sp>
      <p:sp>
        <p:nvSpPr>
          <p:cNvPr id="924" name="6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25" name="ENQUANTO .. FAÇA"/>
          <p:cNvSpPr txBox="1"/>
          <p:nvPr/>
        </p:nvSpPr>
        <p:spPr>
          <a:xfrm>
            <a:off x="1518189" y="2397104"/>
            <a:ext cx="1836897" cy="320041"/>
          </a:xfrm>
          <a:prstGeom prst="rect">
            <a:avLst/>
          </a:prstGeom>
          <a:solidFill>
            <a:srgbClr val="73FA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/>
            </a:lvl1pPr>
          </a:lstStyle>
          <a:p>
            <a:pPr/>
            <a:r>
              <a:t>ENQUANTO .. FAÇA</a:t>
            </a:r>
          </a:p>
        </p:txBody>
      </p:sp>
      <p:sp>
        <p:nvSpPr>
          <p:cNvPr id="926" name="FAÇA … ENQUANTO"/>
          <p:cNvSpPr txBox="1"/>
          <p:nvPr/>
        </p:nvSpPr>
        <p:spPr>
          <a:xfrm>
            <a:off x="5509190" y="2397104"/>
            <a:ext cx="1934528" cy="320041"/>
          </a:xfrm>
          <a:prstGeom prst="rect">
            <a:avLst/>
          </a:prstGeom>
          <a:solidFill>
            <a:srgbClr val="73FA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/>
            </a:lvl1pPr>
          </a:lstStyle>
          <a:p>
            <a:pPr/>
            <a:r>
              <a:t>FAÇA … ENQUANTO</a:t>
            </a:r>
          </a:p>
        </p:txBody>
      </p:sp>
      <p:sp>
        <p:nvSpPr>
          <p:cNvPr id="927" name="FAÇA {…"/>
          <p:cNvSpPr txBox="1"/>
          <p:nvPr/>
        </p:nvSpPr>
        <p:spPr>
          <a:xfrm>
            <a:off x="4801042" y="3007396"/>
            <a:ext cx="3540675" cy="8153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b="1">
                <a:solidFill>
                  <a:srgbClr val="9437FF"/>
                </a:solidFill>
              </a:rPr>
              <a:t>FAÇA</a:t>
            </a:r>
            <a:r>
              <a:t> {</a:t>
            </a:r>
          </a:p>
          <a:p>
            <a:pPr/>
            <a:r>
              <a:t> // comandos</a:t>
            </a:r>
          </a:p>
          <a:p>
            <a:pPr/>
            <a:r>
              <a:t>} </a:t>
            </a:r>
            <a:r>
              <a:rPr b="1">
                <a:solidFill>
                  <a:srgbClr val="9437FF"/>
                </a:solidFill>
              </a:rPr>
              <a:t>ENQUANTO</a:t>
            </a:r>
            <a:r>
              <a:t> (condição);</a:t>
            </a:r>
          </a:p>
        </p:txBody>
      </p:sp>
      <p:sp>
        <p:nvSpPr>
          <p:cNvPr id="928" name="ENQUANTO (condição) {…"/>
          <p:cNvSpPr txBox="1"/>
          <p:nvPr/>
        </p:nvSpPr>
        <p:spPr>
          <a:xfrm>
            <a:off x="776863" y="3007396"/>
            <a:ext cx="3540675" cy="8153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(condição) {</a:t>
            </a:r>
          </a:p>
          <a:p>
            <a:pPr/>
            <a:r>
              <a:t> // comandos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Comparativ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Comparativo</a:t>
            </a:r>
          </a:p>
        </p:txBody>
      </p:sp>
      <p:sp>
        <p:nvSpPr>
          <p:cNvPr id="931" name="6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32" name="ENQUANTO .. FAÇA"/>
          <p:cNvSpPr txBox="1"/>
          <p:nvPr/>
        </p:nvSpPr>
        <p:spPr>
          <a:xfrm>
            <a:off x="1518189" y="2397104"/>
            <a:ext cx="1836897" cy="320041"/>
          </a:xfrm>
          <a:prstGeom prst="rect">
            <a:avLst/>
          </a:prstGeom>
          <a:solidFill>
            <a:srgbClr val="73FA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/>
            </a:lvl1pPr>
          </a:lstStyle>
          <a:p>
            <a:pPr/>
            <a:r>
              <a:t>ENQUANTO .. FAÇA</a:t>
            </a:r>
          </a:p>
        </p:txBody>
      </p:sp>
      <p:sp>
        <p:nvSpPr>
          <p:cNvPr id="933" name="FAÇA … ENQUANTO"/>
          <p:cNvSpPr txBox="1"/>
          <p:nvPr/>
        </p:nvSpPr>
        <p:spPr>
          <a:xfrm>
            <a:off x="5509190" y="2397104"/>
            <a:ext cx="1934528" cy="320041"/>
          </a:xfrm>
          <a:prstGeom prst="rect">
            <a:avLst/>
          </a:prstGeom>
          <a:solidFill>
            <a:srgbClr val="73FA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/>
            </a:lvl1pPr>
          </a:lstStyle>
          <a:p>
            <a:pPr/>
            <a:r>
              <a:t>FAÇA … ENQUANTO</a:t>
            </a:r>
          </a:p>
        </p:txBody>
      </p:sp>
      <p:sp>
        <p:nvSpPr>
          <p:cNvPr id="934" name="FAÇA {…"/>
          <p:cNvSpPr txBox="1"/>
          <p:nvPr/>
        </p:nvSpPr>
        <p:spPr>
          <a:xfrm>
            <a:off x="4801042" y="3007396"/>
            <a:ext cx="3540675" cy="8153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b="1">
                <a:solidFill>
                  <a:srgbClr val="9437FF"/>
                </a:solidFill>
              </a:rPr>
              <a:t>FAÇA</a:t>
            </a:r>
            <a:r>
              <a:t> {</a:t>
            </a:r>
          </a:p>
          <a:p>
            <a:pPr/>
            <a:r>
              <a:t> // comandos</a:t>
            </a:r>
          </a:p>
          <a:p>
            <a:pPr/>
            <a:r>
              <a:t>} </a:t>
            </a:r>
            <a:r>
              <a:rPr b="1">
                <a:solidFill>
                  <a:srgbClr val="9437FF"/>
                </a:solidFill>
              </a:rPr>
              <a:t>ENQUANTO</a:t>
            </a:r>
            <a:r>
              <a:t> (condição);</a:t>
            </a:r>
          </a:p>
        </p:txBody>
      </p:sp>
      <p:sp>
        <p:nvSpPr>
          <p:cNvPr id="935" name="do {…"/>
          <p:cNvSpPr txBox="1"/>
          <p:nvPr/>
        </p:nvSpPr>
        <p:spPr>
          <a:xfrm>
            <a:off x="4801042" y="4285375"/>
            <a:ext cx="3540675" cy="1075691"/>
          </a:xfrm>
          <a:prstGeom prst="rect">
            <a:avLst/>
          </a:prstGeom>
          <a:solidFill>
            <a:srgbClr val="FFD479">
              <a:alpha val="42233"/>
            </a:srgbClr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b="1">
                <a:solidFill>
                  <a:srgbClr val="9437FF"/>
                </a:solidFill>
              </a:rPr>
              <a:t>do</a:t>
            </a:r>
            <a:r>
              <a:t> {</a:t>
            </a:r>
          </a:p>
          <a:p>
            <a:pPr lvl="1"/>
            <a:r>
              <a:rPr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“Digite um caracter.”</a:t>
            </a:r>
            <a:r>
              <a:t>);</a:t>
            </a:r>
          </a:p>
          <a:p>
            <a:pPr lvl="1"/>
            <a:r>
              <a:rPr>
                <a:solidFill>
                  <a:srgbClr val="9437FF"/>
                </a:solidFill>
              </a:rPr>
              <a:t>scanf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“%c”</a:t>
            </a:r>
            <a:r>
              <a:t>, &amp;caracter);</a:t>
            </a:r>
          </a:p>
          <a:p>
            <a:pPr/>
            <a:r>
              <a:t>} </a:t>
            </a:r>
            <a:r>
              <a:rPr b="1">
                <a:solidFill>
                  <a:srgbClr val="9437FF"/>
                </a:solidFill>
              </a:rPr>
              <a:t>while</a:t>
            </a:r>
            <a:r>
              <a:t> (caracter != </a:t>
            </a:r>
            <a:r>
              <a:rPr>
                <a:solidFill>
                  <a:srgbClr val="FF2600"/>
                </a:solidFill>
              </a:rPr>
              <a:t>`A`</a:t>
            </a:r>
            <a:r>
              <a:t>);</a:t>
            </a:r>
          </a:p>
        </p:txBody>
      </p:sp>
      <p:sp>
        <p:nvSpPr>
          <p:cNvPr id="936" name="ENQUANTO (condição) {…"/>
          <p:cNvSpPr txBox="1"/>
          <p:nvPr/>
        </p:nvSpPr>
        <p:spPr>
          <a:xfrm>
            <a:off x="776863" y="3007396"/>
            <a:ext cx="3540675" cy="8153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b="1">
                <a:solidFill>
                  <a:srgbClr val="9437FF"/>
                </a:solidFill>
              </a:rPr>
              <a:t>ENQUANTO</a:t>
            </a:r>
            <a:r>
              <a:t> (condição) {</a:t>
            </a:r>
          </a:p>
          <a:p>
            <a:pPr/>
            <a:r>
              <a:t> // comandos</a:t>
            </a:r>
          </a:p>
          <a:p>
            <a:pPr/>
            <a:r>
              <a:t>}</a:t>
            </a:r>
          </a:p>
        </p:txBody>
      </p:sp>
      <p:sp>
        <p:nvSpPr>
          <p:cNvPr id="937" name="while (caracter != `A`) {…"/>
          <p:cNvSpPr txBox="1"/>
          <p:nvPr/>
        </p:nvSpPr>
        <p:spPr>
          <a:xfrm>
            <a:off x="776863" y="4285375"/>
            <a:ext cx="3540675" cy="1075691"/>
          </a:xfrm>
          <a:prstGeom prst="rect">
            <a:avLst/>
          </a:prstGeom>
          <a:solidFill>
            <a:srgbClr val="FFD479">
              <a:alpha val="42233"/>
            </a:srgbClr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b="1">
                <a:solidFill>
                  <a:srgbClr val="9437FF"/>
                </a:solidFill>
              </a:rPr>
              <a:t>while</a:t>
            </a:r>
            <a:r>
              <a:t> (caracter != </a:t>
            </a:r>
            <a:r>
              <a:rPr>
                <a:solidFill>
                  <a:srgbClr val="FF2600"/>
                </a:solidFill>
              </a:rPr>
              <a:t>`A`</a:t>
            </a:r>
            <a:r>
              <a:t>) {</a:t>
            </a:r>
          </a:p>
          <a:p>
            <a:pPr lvl="1"/>
            <a:r>
              <a:rPr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“Digite outro caracter.”</a:t>
            </a:r>
            <a:r>
              <a:t>);</a:t>
            </a:r>
          </a:p>
          <a:p>
            <a:pPr lvl="1"/>
            <a:r>
              <a:rPr>
                <a:solidFill>
                  <a:srgbClr val="9437FF"/>
                </a:solidFill>
              </a:rPr>
              <a:t>scanf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“%c”</a:t>
            </a:r>
            <a:r>
              <a:t>, &amp;caracter);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940" name="6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943" name="Group"/>
          <p:cNvGrpSpPr/>
          <p:nvPr/>
        </p:nvGrpSpPr>
        <p:grpSpPr>
          <a:xfrm>
            <a:off x="793588" y="4941150"/>
            <a:ext cx="366713" cy="373792"/>
            <a:chOff x="0" y="0"/>
            <a:chExt cx="366712" cy="373790"/>
          </a:xfrm>
        </p:grpSpPr>
        <p:sp>
          <p:nvSpPr>
            <p:cNvPr id="94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2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944" name="Referências"/>
          <p:cNvSpPr txBox="1"/>
          <p:nvPr/>
        </p:nvSpPr>
        <p:spPr>
          <a:xfrm>
            <a:off x="1268002" y="494115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945" name="Rounded Rectangle"/>
          <p:cNvSpPr/>
          <p:nvPr/>
        </p:nvSpPr>
        <p:spPr>
          <a:xfrm>
            <a:off x="685800" y="4286460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946" name="Introdução"/>
          <p:cNvSpPr txBox="1"/>
          <p:nvPr/>
        </p:nvSpPr>
        <p:spPr>
          <a:xfrm>
            <a:off x="1273175" y="2678843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949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94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952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95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1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953" name="Comando ENQUANTO … FAÇA"/>
          <p:cNvSpPr txBox="1"/>
          <p:nvPr/>
        </p:nvSpPr>
        <p:spPr>
          <a:xfrm>
            <a:off x="1255712" y="3240607"/>
            <a:ext cx="387983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Comando ENQUANTO … FAÇA</a:t>
            </a:r>
          </a:p>
        </p:txBody>
      </p:sp>
      <p:grpSp>
        <p:nvGrpSpPr>
          <p:cNvPr id="956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95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5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57" name="Comando FAÇA … ENQUANTO"/>
          <p:cNvSpPr txBox="1"/>
          <p:nvPr/>
        </p:nvSpPr>
        <p:spPr>
          <a:xfrm>
            <a:off x="1255712" y="3808105"/>
            <a:ext cx="387040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Comando FAÇA … ENQUANTO</a:t>
            </a:r>
          </a:p>
        </p:txBody>
      </p:sp>
      <p:grpSp>
        <p:nvGrpSpPr>
          <p:cNvPr id="960" name="Group"/>
          <p:cNvGrpSpPr/>
          <p:nvPr/>
        </p:nvGrpSpPr>
        <p:grpSpPr>
          <a:xfrm>
            <a:off x="793431" y="4374202"/>
            <a:ext cx="366714" cy="373792"/>
            <a:chOff x="0" y="0"/>
            <a:chExt cx="366712" cy="373790"/>
          </a:xfrm>
        </p:grpSpPr>
        <p:sp>
          <p:nvSpPr>
            <p:cNvPr id="95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9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961" name="Comando PARA …"/>
          <p:cNvSpPr txBox="1"/>
          <p:nvPr/>
        </p:nvSpPr>
        <p:spPr>
          <a:xfrm>
            <a:off x="1267845" y="4374202"/>
            <a:ext cx="236042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Comando PARA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Comando Par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Comando Para</a:t>
            </a:r>
          </a:p>
        </p:txBody>
      </p:sp>
      <p:sp>
        <p:nvSpPr>
          <p:cNvPr id="964" name="6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5" name="Laço executa um número fixo de vezes (N)"/>
          <p:cNvSpPr txBox="1"/>
          <p:nvPr>
            <p:ph type="body" sz="quarter" idx="1"/>
          </p:nvPr>
        </p:nvSpPr>
        <p:spPr>
          <a:xfrm>
            <a:off x="457200" y="1774995"/>
            <a:ext cx="8229600" cy="593212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Laço executa um número fixo de vezes (</a:t>
            </a:r>
            <a:r>
              <a:rPr b="1"/>
              <a:t>N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Comando Par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Comando Para</a:t>
            </a:r>
          </a:p>
        </p:txBody>
      </p:sp>
      <p:sp>
        <p:nvSpPr>
          <p:cNvPr id="968" name="6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9" name="Laço executa um número fixo de vezes (N)"/>
          <p:cNvSpPr txBox="1"/>
          <p:nvPr>
            <p:ph type="body" sz="quarter" idx="1"/>
          </p:nvPr>
        </p:nvSpPr>
        <p:spPr>
          <a:xfrm>
            <a:off x="457200" y="1774995"/>
            <a:ext cx="8229600" cy="593212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Laço executa um número fixo de vezes (</a:t>
            </a:r>
            <a:r>
              <a:rPr b="1"/>
              <a:t>N</a:t>
            </a:r>
            <a:r>
              <a:t>)</a:t>
            </a:r>
          </a:p>
        </p:txBody>
      </p:sp>
      <p:sp>
        <p:nvSpPr>
          <p:cNvPr id="970" name="(Valor inicial, condição, incremento)"/>
          <p:cNvSpPr/>
          <p:nvPr/>
        </p:nvSpPr>
        <p:spPr>
          <a:xfrm>
            <a:off x="809308" y="2752083"/>
            <a:ext cx="2651023" cy="1322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D479"/>
          </a:solidFill>
          <a:ln w="19050">
            <a:solidFill>
              <a:srgbClr val="FF93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(Valor inicial, condição, incremento)</a:t>
            </a:r>
          </a:p>
        </p:txBody>
      </p:sp>
      <p:sp>
        <p:nvSpPr>
          <p:cNvPr id="971" name="Comandos"/>
          <p:cNvSpPr/>
          <p:nvPr/>
        </p:nvSpPr>
        <p:spPr>
          <a:xfrm>
            <a:off x="1511879" y="4697651"/>
            <a:ext cx="1245881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Comandos</a:t>
            </a:r>
          </a:p>
        </p:txBody>
      </p:sp>
      <p:sp>
        <p:nvSpPr>
          <p:cNvPr id="972" name="Line"/>
          <p:cNvSpPr/>
          <p:nvPr/>
        </p:nvSpPr>
        <p:spPr>
          <a:xfrm>
            <a:off x="2134819" y="4120052"/>
            <a:ext cx="1" cy="593212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3" name="Line"/>
          <p:cNvSpPr/>
          <p:nvPr/>
        </p:nvSpPr>
        <p:spPr>
          <a:xfrm>
            <a:off x="2134819" y="5043892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4" name="Line"/>
          <p:cNvSpPr/>
          <p:nvPr/>
        </p:nvSpPr>
        <p:spPr>
          <a:xfrm flipH="1">
            <a:off x="232385" y="3420415"/>
            <a:ext cx="1" cy="1928986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5" name="Line"/>
          <p:cNvSpPr/>
          <p:nvPr/>
        </p:nvSpPr>
        <p:spPr>
          <a:xfrm flipH="1">
            <a:off x="234640" y="5357957"/>
            <a:ext cx="1905051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6" name="VERDADEIRO"/>
          <p:cNvSpPr txBox="1"/>
          <p:nvPr/>
        </p:nvSpPr>
        <p:spPr>
          <a:xfrm>
            <a:off x="2148627" y="4193913"/>
            <a:ext cx="124337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0433FF"/>
                </a:solidFill>
              </a:defRPr>
            </a:lvl1pPr>
          </a:lstStyle>
          <a:p>
            <a:pPr/>
            <a:r>
              <a:t>VERDADEIRO</a:t>
            </a:r>
          </a:p>
        </p:txBody>
      </p:sp>
      <p:sp>
        <p:nvSpPr>
          <p:cNvPr id="977" name="Line"/>
          <p:cNvSpPr/>
          <p:nvPr/>
        </p:nvSpPr>
        <p:spPr>
          <a:xfrm flipH="1">
            <a:off x="4024553" y="3397329"/>
            <a:ext cx="1" cy="238615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8" name="Line"/>
          <p:cNvSpPr/>
          <p:nvPr/>
        </p:nvSpPr>
        <p:spPr>
          <a:xfrm flipH="1">
            <a:off x="2127637" y="5780827"/>
            <a:ext cx="190505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9" name="Line"/>
          <p:cNvSpPr/>
          <p:nvPr/>
        </p:nvSpPr>
        <p:spPr>
          <a:xfrm>
            <a:off x="2122119" y="5771302"/>
            <a:ext cx="1" cy="3708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0" name="Line"/>
          <p:cNvSpPr/>
          <p:nvPr/>
        </p:nvSpPr>
        <p:spPr>
          <a:xfrm flipH="1">
            <a:off x="234640" y="3410346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1" name="Line"/>
          <p:cNvSpPr/>
          <p:nvPr/>
        </p:nvSpPr>
        <p:spPr>
          <a:xfrm flipH="1">
            <a:off x="3476198" y="3413389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2" name="Line"/>
          <p:cNvSpPr/>
          <p:nvPr/>
        </p:nvSpPr>
        <p:spPr>
          <a:xfrm>
            <a:off x="2122119" y="2400495"/>
            <a:ext cx="1" cy="3708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3" name="FALSO"/>
          <p:cNvSpPr txBox="1"/>
          <p:nvPr/>
        </p:nvSpPr>
        <p:spPr>
          <a:xfrm>
            <a:off x="3501598" y="2971194"/>
            <a:ext cx="66095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FALSO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Comando Par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Comando Para</a:t>
            </a:r>
          </a:p>
        </p:txBody>
      </p:sp>
      <p:sp>
        <p:nvSpPr>
          <p:cNvPr id="986" name="6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87" name="(Valor inicial, condição, incremento)"/>
          <p:cNvSpPr/>
          <p:nvPr/>
        </p:nvSpPr>
        <p:spPr>
          <a:xfrm>
            <a:off x="809308" y="2752083"/>
            <a:ext cx="2651023" cy="1322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D479"/>
          </a:solidFill>
          <a:ln w="19050">
            <a:solidFill>
              <a:srgbClr val="FF93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(Valor inicial, condição, incremento)</a:t>
            </a:r>
          </a:p>
        </p:txBody>
      </p:sp>
      <p:sp>
        <p:nvSpPr>
          <p:cNvPr id="988" name="Comandos"/>
          <p:cNvSpPr/>
          <p:nvPr/>
        </p:nvSpPr>
        <p:spPr>
          <a:xfrm>
            <a:off x="1511879" y="4697651"/>
            <a:ext cx="1245881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Comandos</a:t>
            </a:r>
          </a:p>
        </p:txBody>
      </p:sp>
      <p:sp>
        <p:nvSpPr>
          <p:cNvPr id="989" name="Line"/>
          <p:cNvSpPr/>
          <p:nvPr/>
        </p:nvSpPr>
        <p:spPr>
          <a:xfrm>
            <a:off x="2134819" y="4120052"/>
            <a:ext cx="1" cy="593212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0" name="Line"/>
          <p:cNvSpPr/>
          <p:nvPr/>
        </p:nvSpPr>
        <p:spPr>
          <a:xfrm>
            <a:off x="2134819" y="5043892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1" name="Line"/>
          <p:cNvSpPr/>
          <p:nvPr/>
        </p:nvSpPr>
        <p:spPr>
          <a:xfrm flipH="1">
            <a:off x="232385" y="3420415"/>
            <a:ext cx="1" cy="1928986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2" name="Line"/>
          <p:cNvSpPr/>
          <p:nvPr/>
        </p:nvSpPr>
        <p:spPr>
          <a:xfrm flipH="1">
            <a:off x="234640" y="5357957"/>
            <a:ext cx="1905051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3" name="VERDADEIRO"/>
          <p:cNvSpPr txBox="1"/>
          <p:nvPr/>
        </p:nvSpPr>
        <p:spPr>
          <a:xfrm>
            <a:off x="2148627" y="4193913"/>
            <a:ext cx="124337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0433FF"/>
                </a:solidFill>
              </a:defRPr>
            </a:lvl1pPr>
          </a:lstStyle>
          <a:p>
            <a:pPr/>
            <a:r>
              <a:t>VERDADEIRO</a:t>
            </a:r>
          </a:p>
        </p:txBody>
      </p:sp>
      <p:sp>
        <p:nvSpPr>
          <p:cNvPr id="994" name="Line"/>
          <p:cNvSpPr/>
          <p:nvPr/>
        </p:nvSpPr>
        <p:spPr>
          <a:xfrm flipH="1">
            <a:off x="4024553" y="3397329"/>
            <a:ext cx="1" cy="238615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5" name="Line"/>
          <p:cNvSpPr/>
          <p:nvPr/>
        </p:nvSpPr>
        <p:spPr>
          <a:xfrm flipH="1">
            <a:off x="2127637" y="5780827"/>
            <a:ext cx="190505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6" name="Line"/>
          <p:cNvSpPr/>
          <p:nvPr/>
        </p:nvSpPr>
        <p:spPr>
          <a:xfrm>
            <a:off x="2122119" y="5771302"/>
            <a:ext cx="1" cy="3708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7" name="Line"/>
          <p:cNvSpPr/>
          <p:nvPr/>
        </p:nvSpPr>
        <p:spPr>
          <a:xfrm flipH="1">
            <a:off x="234640" y="3410346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8" name="Line"/>
          <p:cNvSpPr/>
          <p:nvPr/>
        </p:nvSpPr>
        <p:spPr>
          <a:xfrm flipH="1">
            <a:off x="3476198" y="3413389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9" name="Line"/>
          <p:cNvSpPr/>
          <p:nvPr/>
        </p:nvSpPr>
        <p:spPr>
          <a:xfrm>
            <a:off x="2122119" y="2400495"/>
            <a:ext cx="1" cy="3708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0" name="FALSO"/>
          <p:cNvSpPr txBox="1"/>
          <p:nvPr/>
        </p:nvSpPr>
        <p:spPr>
          <a:xfrm>
            <a:off x="3501598" y="2971194"/>
            <a:ext cx="66095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FALSO</a:t>
            </a:r>
          </a:p>
        </p:txBody>
      </p:sp>
      <p:sp>
        <p:nvSpPr>
          <p:cNvPr id="1001" name="Laço executa um número fixo de vezes (N)"/>
          <p:cNvSpPr txBox="1"/>
          <p:nvPr>
            <p:ph type="body" sz="quarter" idx="1"/>
          </p:nvPr>
        </p:nvSpPr>
        <p:spPr>
          <a:xfrm>
            <a:off x="457200" y="1774995"/>
            <a:ext cx="8229600" cy="593212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Laço executa um número fixo de vezes (</a:t>
            </a:r>
            <a:r>
              <a:rPr b="1"/>
              <a:t>N</a:t>
            </a:r>
            <a:r>
              <a:t>)</a:t>
            </a:r>
          </a:p>
        </p:txBody>
      </p:sp>
      <p:sp>
        <p:nvSpPr>
          <p:cNvPr id="1002" name="PARA (valor inicial, condição, incremento) {…"/>
          <p:cNvSpPr txBox="1"/>
          <p:nvPr/>
        </p:nvSpPr>
        <p:spPr>
          <a:xfrm>
            <a:off x="4460464" y="3520717"/>
            <a:ext cx="4276728" cy="8153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b="1">
                <a:solidFill>
                  <a:srgbClr val="9437FF"/>
                </a:solidFill>
              </a:rPr>
              <a:t>PARA (</a:t>
            </a:r>
            <a:r>
              <a:rPr b="1">
                <a:solidFill>
                  <a:srgbClr val="011993"/>
                </a:solidFill>
              </a:rPr>
              <a:t>valor inicial</a:t>
            </a:r>
            <a:r>
              <a:rPr b="1">
                <a:solidFill>
                  <a:srgbClr val="9437FF"/>
                </a:solidFill>
              </a:rPr>
              <a:t>, </a:t>
            </a:r>
            <a:r>
              <a:rPr b="1">
                <a:solidFill>
                  <a:srgbClr val="0433FF"/>
                </a:solidFill>
              </a:rPr>
              <a:t>condição</a:t>
            </a:r>
            <a:r>
              <a:rPr b="1">
                <a:solidFill>
                  <a:srgbClr val="9437FF"/>
                </a:solidFill>
              </a:rPr>
              <a:t>, </a:t>
            </a:r>
            <a:r>
              <a:rPr b="1">
                <a:solidFill>
                  <a:srgbClr val="008F00"/>
                </a:solidFill>
              </a:rPr>
              <a:t>incremento</a:t>
            </a:r>
            <a:r>
              <a:rPr b="1">
                <a:solidFill>
                  <a:srgbClr val="9437FF"/>
                </a:solidFill>
              </a:rPr>
              <a:t>)</a:t>
            </a:r>
            <a:r>
              <a:t> {</a:t>
            </a:r>
          </a:p>
          <a:p>
            <a:pPr/>
            <a:r>
              <a:t> // bloco de comandos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07" name="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8" name="Nós fazemos muitas coisas mais de uma vez:"/>
          <p:cNvSpPr txBox="1"/>
          <p:nvPr>
            <p:ph type="body" sz="quarter" idx="1"/>
          </p:nvPr>
        </p:nvSpPr>
        <p:spPr>
          <a:xfrm>
            <a:off x="457200" y="1935421"/>
            <a:ext cx="8229600" cy="854672"/>
          </a:xfrm>
          <a:prstGeom prst="rect">
            <a:avLst/>
          </a:prstGeom>
        </p:spPr>
        <p:txBody>
          <a:bodyPr/>
          <a:lstStyle/>
          <a:p>
            <a:pPr/>
            <a:r>
              <a:t>Nós fazemos muitas coisas mais de uma vez:</a:t>
            </a:r>
          </a:p>
        </p:txBody>
      </p:sp>
      <p:pic>
        <p:nvPicPr>
          <p:cNvPr id="209" name="cabelo.png" descr="cabel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658" y="3295471"/>
            <a:ext cx="1068462" cy="1068462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Lavar o cabelo"/>
          <p:cNvSpPr txBox="1"/>
          <p:nvPr/>
        </p:nvSpPr>
        <p:spPr>
          <a:xfrm>
            <a:off x="1219486" y="4521983"/>
            <a:ext cx="1500806" cy="35814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Lavar o cabelo</a:t>
            </a:r>
          </a:p>
        </p:txBody>
      </p:sp>
      <p:sp>
        <p:nvSpPr>
          <p:cNvPr id="211" name="ensaboa, enxágua, repete …"/>
          <p:cNvSpPr txBox="1"/>
          <p:nvPr/>
        </p:nvSpPr>
        <p:spPr>
          <a:xfrm>
            <a:off x="704794" y="5038173"/>
            <a:ext cx="27029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solidFill>
                  <a:srgbClr val="0433FF"/>
                </a:solidFill>
              </a:defRPr>
            </a:lvl1pPr>
          </a:lstStyle>
          <a:p>
            <a:pPr/>
            <a:r>
              <a:t>ensaboa, enxágua, repete …</a:t>
            </a:r>
          </a:p>
        </p:txBody>
      </p:sp>
      <p:pic>
        <p:nvPicPr>
          <p:cNvPr id="212" name="books.png" descr="book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42045" y="3295471"/>
            <a:ext cx="1068463" cy="1068462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Folhear um livro"/>
          <p:cNvSpPr txBox="1"/>
          <p:nvPr/>
        </p:nvSpPr>
        <p:spPr>
          <a:xfrm>
            <a:off x="3825873" y="4521983"/>
            <a:ext cx="1573472" cy="35814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Folhear um livro</a:t>
            </a:r>
          </a:p>
        </p:txBody>
      </p:sp>
      <p:pic>
        <p:nvPicPr>
          <p:cNvPr id="214" name="msg.png" descr="ms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48433" y="3402367"/>
            <a:ext cx="854672" cy="85467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Enviar msgs"/>
          <p:cNvSpPr txBox="1"/>
          <p:nvPr/>
        </p:nvSpPr>
        <p:spPr>
          <a:xfrm>
            <a:off x="6504926" y="4521983"/>
            <a:ext cx="1176212" cy="35814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Enviar msgs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Comando Par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Comando Para</a:t>
            </a:r>
          </a:p>
        </p:txBody>
      </p:sp>
      <p:sp>
        <p:nvSpPr>
          <p:cNvPr id="1005" name="7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06" name="(Valor inicial, condição, incremento)"/>
          <p:cNvSpPr/>
          <p:nvPr/>
        </p:nvSpPr>
        <p:spPr>
          <a:xfrm>
            <a:off x="809308" y="2752083"/>
            <a:ext cx="2651023" cy="1322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D479"/>
          </a:solidFill>
          <a:ln w="19050">
            <a:solidFill>
              <a:srgbClr val="FF93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(Valor inicial, condição, incremento)</a:t>
            </a:r>
          </a:p>
        </p:txBody>
      </p:sp>
      <p:sp>
        <p:nvSpPr>
          <p:cNvPr id="1007" name="Comandos"/>
          <p:cNvSpPr/>
          <p:nvPr/>
        </p:nvSpPr>
        <p:spPr>
          <a:xfrm>
            <a:off x="1511879" y="4697651"/>
            <a:ext cx="1245881" cy="3517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/>
            </a:lvl1pPr>
          </a:lstStyle>
          <a:p>
            <a:pPr/>
            <a:r>
              <a:t>Comandos</a:t>
            </a:r>
          </a:p>
        </p:txBody>
      </p:sp>
      <p:sp>
        <p:nvSpPr>
          <p:cNvPr id="1008" name="Line"/>
          <p:cNvSpPr/>
          <p:nvPr/>
        </p:nvSpPr>
        <p:spPr>
          <a:xfrm>
            <a:off x="2134819" y="4120052"/>
            <a:ext cx="1" cy="593212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9" name="Line"/>
          <p:cNvSpPr/>
          <p:nvPr/>
        </p:nvSpPr>
        <p:spPr>
          <a:xfrm>
            <a:off x="2134819" y="5043892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0" name="Line"/>
          <p:cNvSpPr/>
          <p:nvPr/>
        </p:nvSpPr>
        <p:spPr>
          <a:xfrm flipH="1">
            <a:off x="232385" y="3420415"/>
            <a:ext cx="1" cy="1928986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1" name="Line"/>
          <p:cNvSpPr/>
          <p:nvPr/>
        </p:nvSpPr>
        <p:spPr>
          <a:xfrm flipH="1">
            <a:off x="234640" y="5357957"/>
            <a:ext cx="1905051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2" name="VERDADEIRO"/>
          <p:cNvSpPr txBox="1"/>
          <p:nvPr/>
        </p:nvSpPr>
        <p:spPr>
          <a:xfrm>
            <a:off x="2148627" y="4193913"/>
            <a:ext cx="124337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0433FF"/>
                </a:solidFill>
              </a:defRPr>
            </a:lvl1pPr>
          </a:lstStyle>
          <a:p>
            <a:pPr/>
            <a:r>
              <a:t>VERDADEIRO</a:t>
            </a:r>
          </a:p>
        </p:txBody>
      </p:sp>
      <p:sp>
        <p:nvSpPr>
          <p:cNvPr id="1013" name="Line"/>
          <p:cNvSpPr/>
          <p:nvPr/>
        </p:nvSpPr>
        <p:spPr>
          <a:xfrm flipH="1">
            <a:off x="4024553" y="3397329"/>
            <a:ext cx="1" cy="238615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4" name="Line"/>
          <p:cNvSpPr/>
          <p:nvPr/>
        </p:nvSpPr>
        <p:spPr>
          <a:xfrm flipH="1">
            <a:off x="2127637" y="5780827"/>
            <a:ext cx="190505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5" name="Line"/>
          <p:cNvSpPr/>
          <p:nvPr/>
        </p:nvSpPr>
        <p:spPr>
          <a:xfrm>
            <a:off x="2122119" y="5771302"/>
            <a:ext cx="1" cy="3708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6" name="Line"/>
          <p:cNvSpPr/>
          <p:nvPr/>
        </p:nvSpPr>
        <p:spPr>
          <a:xfrm flipH="1">
            <a:off x="234640" y="3410346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7" name="Line"/>
          <p:cNvSpPr/>
          <p:nvPr/>
        </p:nvSpPr>
        <p:spPr>
          <a:xfrm flipH="1">
            <a:off x="3476198" y="3413389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8" name="Line"/>
          <p:cNvSpPr/>
          <p:nvPr/>
        </p:nvSpPr>
        <p:spPr>
          <a:xfrm>
            <a:off x="2122119" y="2400495"/>
            <a:ext cx="1" cy="3708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9" name="FALSO"/>
          <p:cNvSpPr txBox="1"/>
          <p:nvPr/>
        </p:nvSpPr>
        <p:spPr>
          <a:xfrm>
            <a:off x="3501598" y="2971194"/>
            <a:ext cx="66095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FALSO</a:t>
            </a:r>
          </a:p>
        </p:txBody>
      </p:sp>
      <p:sp>
        <p:nvSpPr>
          <p:cNvPr id="1020" name="Laço executa um número fixo de vezes (N)"/>
          <p:cNvSpPr txBox="1"/>
          <p:nvPr>
            <p:ph type="body" sz="quarter" idx="1"/>
          </p:nvPr>
        </p:nvSpPr>
        <p:spPr>
          <a:xfrm>
            <a:off x="457200" y="1774995"/>
            <a:ext cx="8229600" cy="593212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Laço executa um número fixo de vezes (</a:t>
            </a:r>
            <a:r>
              <a:rPr b="1"/>
              <a:t>N</a:t>
            </a:r>
            <a:r>
              <a:t>)</a:t>
            </a:r>
          </a:p>
        </p:txBody>
      </p:sp>
      <p:sp>
        <p:nvSpPr>
          <p:cNvPr id="1021" name="PARA (valor inicial, condição, incremento) {…"/>
          <p:cNvSpPr txBox="1"/>
          <p:nvPr/>
        </p:nvSpPr>
        <p:spPr>
          <a:xfrm>
            <a:off x="4460464" y="3520717"/>
            <a:ext cx="4276728" cy="8153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b="1">
                <a:solidFill>
                  <a:srgbClr val="9437FF"/>
                </a:solidFill>
              </a:rPr>
              <a:t>PARA (</a:t>
            </a:r>
            <a:r>
              <a:rPr b="1">
                <a:solidFill>
                  <a:srgbClr val="011993"/>
                </a:solidFill>
              </a:rPr>
              <a:t>valor inicial</a:t>
            </a:r>
            <a:r>
              <a:rPr b="1">
                <a:solidFill>
                  <a:srgbClr val="9437FF"/>
                </a:solidFill>
              </a:rPr>
              <a:t>, </a:t>
            </a:r>
            <a:r>
              <a:rPr b="1">
                <a:solidFill>
                  <a:srgbClr val="0433FF"/>
                </a:solidFill>
              </a:rPr>
              <a:t>condição</a:t>
            </a:r>
            <a:r>
              <a:rPr b="1">
                <a:solidFill>
                  <a:srgbClr val="9437FF"/>
                </a:solidFill>
              </a:rPr>
              <a:t>, </a:t>
            </a:r>
            <a:r>
              <a:rPr b="1">
                <a:solidFill>
                  <a:srgbClr val="008F00"/>
                </a:solidFill>
              </a:rPr>
              <a:t>incremento</a:t>
            </a:r>
            <a:r>
              <a:rPr b="1">
                <a:solidFill>
                  <a:srgbClr val="9437FF"/>
                </a:solidFill>
              </a:rPr>
              <a:t>)</a:t>
            </a:r>
            <a:r>
              <a:t> {</a:t>
            </a:r>
          </a:p>
          <a:p>
            <a:pPr/>
            <a:r>
              <a:t> // bloco de comandos</a:t>
            </a:r>
          </a:p>
          <a:p>
            <a:pPr/>
            <a:r>
              <a:t>}</a:t>
            </a:r>
          </a:p>
        </p:txBody>
      </p:sp>
      <p:sp>
        <p:nvSpPr>
          <p:cNvPr id="1022" name="for (i = 0; i &lt;= 10; i = i+1) {…"/>
          <p:cNvSpPr txBox="1"/>
          <p:nvPr/>
        </p:nvSpPr>
        <p:spPr>
          <a:xfrm>
            <a:off x="4460464" y="4795766"/>
            <a:ext cx="4276728" cy="8153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b="1">
                <a:solidFill>
                  <a:srgbClr val="9437FF"/>
                </a:solidFill>
              </a:rPr>
              <a:t>for (</a:t>
            </a:r>
            <a:r>
              <a:rPr b="1">
                <a:solidFill>
                  <a:srgbClr val="011993"/>
                </a:solidFill>
              </a:rPr>
              <a:t>i = 0;</a:t>
            </a:r>
            <a:r>
              <a:rPr b="1">
                <a:solidFill>
                  <a:srgbClr val="9437FF"/>
                </a:solidFill>
              </a:rPr>
              <a:t> </a:t>
            </a:r>
            <a:r>
              <a:rPr b="1">
                <a:solidFill>
                  <a:srgbClr val="0433FF"/>
                </a:solidFill>
              </a:rPr>
              <a:t>i &lt;= 10;</a:t>
            </a:r>
            <a:r>
              <a:rPr b="1">
                <a:solidFill>
                  <a:srgbClr val="9437FF"/>
                </a:solidFill>
              </a:rPr>
              <a:t> </a:t>
            </a:r>
            <a:r>
              <a:rPr b="1">
                <a:solidFill>
                  <a:srgbClr val="008F00"/>
                </a:solidFill>
              </a:rPr>
              <a:t>i = i+1</a:t>
            </a:r>
            <a:r>
              <a:rPr b="1">
                <a:solidFill>
                  <a:srgbClr val="9437FF"/>
                </a:solidFill>
              </a:rPr>
              <a:t>)</a:t>
            </a:r>
            <a:r>
              <a:t> {</a:t>
            </a:r>
          </a:p>
          <a:p>
            <a:pPr/>
            <a:r>
              <a:t>   </a:t>
            </a:r>
            <a:r>
              <a:rPr>
                <a:solidFill>
                  <a:srgbClr val="9437FF"/>
                </a:solidFill>
              </a:rPr>
              <a:t>printf</a:t>
            </a:r>
            <a:r>
              <a:t>(“%d ”, i);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omando Par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Comando Para</a:t>
            </a:r>
          </a:p>
        </p:txBody>
      </p:sp>
      <p:sp>
        <p:nvSpPr>
          <p:cNvPr id="1025" name="7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26" name="Calculando a tabuada com FOR:"/>
          <p:cNvSpPr txBox="1"/>
          <p:nvPr>
            <p:ph type="body" sz="quarter" idx="1"/>
          </p:nvPr>
        </p:nvSpPr>
        <p:spPr>
          <a:xfrm>
            <a:off x="457200" y="1774995"/>
            <a:ext cx="8229600" cy="593212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Calculando a tabuada com FOR: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Comando Par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Comando Para</a:t>
            </a:r>
          </a:p>
        </p:txBody>
      </p:sp>
      <p:sp>
        <p:nvSpPr>
          <p:cNvPr id="1029" name="7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30" name="Calculando a tabuada com FOR:"/>
          <p:cNvSpPr txBox="1"/>
          <p:nvPr>
            <p:ph type="body" sz="quarter" idx="1"/>
          </p:nvPr>
        </p:nvSpPr>
        <p:spPr>
          <a:xfrm>
            <a:off x="457200" y="1774995"/>
            <a:ext cx="8229600" cy="593212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Calculando a tabuada com FOR:</a:t>
            </a:r>
          </a:p>
        </p:txBody>
      </p:sp>
      <p:pic>
        <p:nvPicPr>
          <p:cNvPr id="1031" name="Screen Shot 2023-04-13 at 20.18.28.png" descr="Screen Shot 2023-04-13 at 20.18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329" y="2363035"/>
            <a:ext cx="7427342" cy="334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Comando Par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Comando Para</a:t>
            </a:r>
          </a:p>
        </p:txBody>
      </p:sp>
      <p:sp>
        <p:nvSpPr>
          <p:cNvPr id="1034" name="7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35" name="Atalhos para incremento/decremento:"/>
          <p:cNvSpPr txBox="1"/>
          <p:nvPr>
            <p:ph type="body" sz="quarter" idx="1"/>
          </p:nvPr>
        </p:nvSpPr>
        <p:spPr>
          <a:xfrm>
            <a:off x="457200" y="1774995"/>
            <a:ext cx="8229600" cy="593212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Atalhos para incremento/decremento:</a:t>
            </a:r>
          </a:p>
        </p:txBody>
      </p:sp>
      <p:pic>
        <p:nvPicPr>
          <p:cNvPr id="1036" name="Screen Shot 2023-04-13 at 20.19.36.png" descr="Screen Shot 2023-04-13 at 20.19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087" y="2137270"/>
            <a:ext cx="7473826" cy="42336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Comando Par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Comando Para</a:t>
            </a:r>
          </a:p>
        </p:txBody>
      </p:sp>
      <p:sp>
        <p:nvSpPr>
          <p:cNvPr id="1039" name="7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40" name="Atalhos operações aritméticas"/>
          <p:cNvSpPr txBox="1"/>
          <p:nvPr>
            <p:ph type="body" sz="quarter" idx="1"/>
          </p:nvPr>
        </p:nvSpPr>
        <p:spPr>
          <a:xfrm>
            <a:off x="457200" y="1774995"/>
            <a:ext cx="8229600" cy="593212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Atalhos operações aritméticas</a:t>
            </a:r>
          </a:p>
        </p:txBody>
      </p:sp>
      <p:pic>
        <p:nvPicPr>
          <p:cNvPr id="1041" name="Screen Shot 2023-04-13 at 20.20.34.png" descr="Screen Shot 2023-04-13 at 20.20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7638" y="2589038"/>
            <a:ext cx="3725728" cy="3099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Laços Aninhad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Laços Aninhados</a:t>
            </a:r>
          </a:p>
        </p:txBody>
      </p:sp>
      <p:sp>
        <p:nvSpPr>
          <p:cNvPr id="1044" name="7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45" name="Assim como os comandos de seleção (if-else), as estruturas de controle de repetição while, do-while, e for também podem ser aninhadas"/>
          <p:cNvSpPr txBox="1"/>
          <p:nvPr>
            <p:ph type="body" sz="quarter" idx="1"/>
          </p:nvPr>
        </p:nvSpPr>
        <p:spPr>
          <a:xfrm>
            <a:off x="457200" y="1774995"/>
            <a:ext cx="8229600" cy="1188865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Assim como os comandos de seleção (</a:t>
            </a:r>
            <a:r>
              <a:rPr b="1">
                <a:solidFill>
                  <a:srgbClr val="9437FF"/>
                </a:solidFill>
              </a:rPr>
              <a:t>if-else</a:t>
            </a:r>
            <a:r>
              <a:t>), as estruturas de controle de repetição </a:t>
            </a:r>
            <a:r>
              <a:rPr b="1">
                <a:solidFill>
                  <a:srgbClr val="9437FF"/>
                </a:solidFill>
              </a:rPr>
              <a:t>while</a:t>
            </a:r>
            <a:r>
              <a:t>, </a:t>
            </a:r>
            <a:r>
              <a:rPr b="1">
                <a:solidFill>
                  <a:srgbClr val="9437FF"/>
                </a:solidFill>
              </a:rPr>
              <a:t>do-while</a:t>
            </a:r>
            <a:r>
              <a:t>, e </a:t>
            </a:r>
            <a:r>
              <a:rPr b="1">
                <a:solidFill>
                  <a:srgbClr val="9437FF"/>
                </a:solidFill>
              </a:rPr>
              <a:t>for</a:t>
            </a:r>
            <a:r>
              <a:t> também podem ser aninhadas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Laços Aninhad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Laços Aninhados</a:t>
            </a:r>
          </a:p>
        </p:txBody>
      </p:sp>
      <p:sp>
        <p:nvSpPr>
          <p:cNvPr id="1048" name="7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49" name="Assim como os comandos de seleção (if-else), as estruturas de controle de repetição while, do-while, e for também podem ser aninhadas"/>
          <p:cNvSpPr txBox="1"/>
          <p:nvPr>
            <p:ph type="body" sz="quarter" idx="1"/>
          </p:nvPr>
        </p:nvSpPr>
        <p:spPr>
          <a:xfrm>
            <a:off x="457200" y="1774995"/>
            <a:ext cx="8229600" cy="1188865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Assim como os comandos de seleção (</a:t>
            </a:r>
            <a:r>
              <a:rPr b="1">
                <a:solidFill>
                  <a:srgbClr val="9437FF"/>
                </a:solidFill>
              </a:rPr>
              <a:t>if-else</a:t>
            </a:r>
            <a:r>
              <a:t>), as estruturas de controle de repetição </a:t>
            </a:r>
            <a:r>
              <a:rPr b="1">
                <a:solidFill>
                  <a:srgbClr val="9437FF"/>
                </a:solidFill>
              </a:rPr>
              <a:t>while</a:t>
            </a:r>
            <a:r>
              <a:t>, </a:t>
            </a:r>
            <a:r>
              <a:rPr b="1">
                <a:solidFill>
                  <a:srgbClr val="9437FF"/>
                </a:solidFill>
              </a:rPr>
              <a:t>do-while</a:t>
            </a:r>
            <a:r>
              <a:t>, e </a:t>
            </a:r>
            <a:r>
              <a:rPr b="1">
                <a:solidFill>
                  <a:srgbClr val="9437FF"/>
                </a:solidFill>
              </a:rPr>
              <a:t>for</a:t>
            </a:r>
            <a:r>
              <a:t> também podem ser aninhadas</a:t>
            </a:r>
          </a:p>
        </p:txBody>
      </p:sp>
      <p:sp>
        <p:nvSpPr>
          <p:cNvPr id="1050" name="for (x=0; x&lt;10; x++){…"/>
          <p:cNvSpPr txBox="1"/>
          <p:nvPr/>
        </p:nvSpPr>
        <p:spPr>
          <a:xfrm>
            <a:off x="1443353" y="3519655"/>
            <a:ext cx="5937415" cy="12979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rPr b="1">
                <a:solidFill>
                  <a:srgbClr val="9437FF"/>
                </a:solidFill>
              </a:rPr>
              <a:t>for</a:t>
            </a:r>
            <a:r>
              <a:t> (x=</a:t>
            </a:r>
            <a:r>
              <a:rPr>
                <a:solidFill>
                  <a:srgbClr val="FF2600"/>
                </a:solidFill>
              </a:rPr>
              <a:t>0</a:t>
            </a:r>
            <a:r>
              <a:t>; x&lt;</a:t>
            </a:r>
            <a:r>
              <a:rPr>
                <a:solidFill>
                  <a:srgbClr val="FF2600"/>
                </a:solidFill>
              </a:rPr>
              <a:t>10</a:t>
            </a:r>
            <a:r>
              <a:t>; x++){</a:t>
            </a:r>
          </a:p>
          <a:p>
            <a:pPr lvl="2"/>
            <a:r>
              <a:rPr b="1">
                <a:solidFill>
                  <a:srgbClr val="9437FF"/>
                </a:solidFill>
              </a:rPr>
              <a:t>for</a:t>
            </a:r>
            <a:r>
              <a:t> (y=</a:t>
            </a:r>
            <a:r>
              <a:rPr>
                <a:solidFill>
                  <a:srgbClr val="FF2600"/>
                </a:solidFill>
              </a:rPr>
              <a:t>0</a:t>
            </a:r>
            <a:r>
              <a:t>; y&lt;</a:t>
            </a:r>
            <a:r>
              <a:rPr>
                <a:solidFill>
                  <a:srgbClr val="FF2600"/>
                </a:solidFill>
              </a:rPr>
              <a:t>10</a:t>
            </a:r>
            <a:r>
              <a:t>; y++){</a:t>
            </a:r>
          </a:p>
          <a:p>
            <a:pPr lvl="3"/>
            <a:r>
              <a:rPr b="1"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“Valores de x=%d e y=%d\n”</a:t>
            </a:r>
            <a:r>
              <a:t>, x, y);</a:t>
            </a:r>
          </a:p>
          <a:p>
            <a:pPr lvl="2"/>
            <a:r>
              <a:t>}</a:t>
            </a:r>
          </a:p>
          <a:p>
            <a:pPr lvl="1"/>
            <a:r>
              <a:t>}</a:t>
            </a:r>
          </a:p>
        </p:txBody>
      </p:sp>
      <p:sp>
        <p:nvSpPr>
          <p:cNvPr id="1051" name="1."/>
          <p:cNvSpPr txBox="1"/>
          <p:nvPr/>
        </p:nvSpPr>
        <p:spPr>
          <a:xfrm>
            <a:off x="1487033" y="3521678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052" name="2."/>
          <p:cNvSpPr txBox="1"/>
          <p:nvPr/>
        </p:nvSpPr>
        <p:spPr>
          <a:xfrm>
            <a:off x="1487033" y="3757925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1053" name="3."/>
          <p:cNvSpPr txBox="1"/>
          <p:nvPr/>
        </p:nvSpPr>
        <p:spPr>
          <a:xfrm>
            <a:off x="1487033" y="4020118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1054" name="4."/>
          <p:cNvSpPr txBox="1"/>
          <p:nvPr/>
        </p:nvSpPr>
        <p:spPr>
          <a:xfrm>
            <a:off x="1487033" y="4258141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4.</a:t>
            </a:r>
          </a:p>
        </p:txBody>
      </p:sp>
      <p:sp>
        <p:nvSpPr>
          <p:cNvPr id="1055" name="5."/>
          <p:cNvSpPr txBox="1"/>
          <p:nvPr/>
        </p:nvSpPr>
        <p:spPr>
          <a:xfrm>
            <a:off x="1487033" y="4512269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5.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Comparativ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Comparativo</a:t>
            </a:r>
          </a:p>
        </p:txBody>
      </p:sp>
      <p:sp>
        <p:nvSpPr>
          <p:cNvPr id="1058" name="7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59" name="Mesmo algoritmo, escrito de forma diferente"/>
          <p:cNvSpPr txBox="1"/>
          <p:nvPr>
            <p:ph type="body" sz="quarter" idx="1"/>
          </p:nvPr>
        </p:nvSpPr>
        <p:spPr>
          <a:xfrm>
            <a:off x="457200" y="1976757"/>
            <a:ext cx="8229600" cy="53784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Mesmo algoritmo, escrito de forma diferente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Comparativ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Comparativo</a:t>
            </a:r>
          </a:p>
        </p:txBody>
      </p:sp>
      <p:sp>
        <p:nvSpPr>
          <p:cNvPr id="1062" name="7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63" name="soma = 0;…"/>
          <p:cNvSpPr txBox="1"/>
          <p:nvPr/>
        </p:nvSpPr>
        <p:spPr>
          <a:xfrm>
            <a:off x="787869" y="3184692"/>
            <a:ext cx="3211140" cy="17805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t>soma = 0;</a:t>
            </a:r>
          </a:p>
          <a:p>
            <a:pPr lvl="1"/>
            <a:r>
              <a:t>c = 0;</a:t>
            </a:r>
          </a:p>
          <a:p>
            <a:pPr lvl="1">
              <a:defRPr b="1">
                <a:solidFill>
                  <a:srgbClr val="9437FF"/>
                </a:solidFill>
              </a:defRPr>
            </a:pPr>
            <a:r>
              <a:t>while </a:t>
            </a:r>
            <a:r>
              <a:rPr b="0">
                <a:solidFill>
                  <a:srgbClr val="000000"/>
                </a:solidFill>
              </a:rPr>
              <a:t>(c&lt;5) {</a:t>
            </a:r>
            <a:endParaRPr b="0">
              <a:solidFill>
                <a:srgbClr val="000000"/>
              </a:solidFill>
            </a:endParaRPr>
          </a:p>
          <a:p>
            <a:pPr lvl="2"/>
            <a:r>
              <a:t>soma = soma + c;</a:t>
            </a:r>
          </a:p>
          <a:p>
            <a:pPr lvl="2"/>
            <a:r>
              <a:t>c++;</a:t>
            </a:r>
          </a:p>
          <a:p>
            <a:pPr lvl="1"/>
            <a:r>
              <a:t>}</a:t>
            </a:r>
          </a:p>
          <a:p>
            <a:pPr lvl="1">
              <a:defRPr b="1">
                <a:solidFill>
                  <a:srgbClr val="9437FF"/>
                </a:solidFill>
              </a:defRPr>
            </a:pPr>
            <a:r>
              <a:t>printf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0433FF"/>
                </a:solidFill>
              </a:rPr>
              <a:t>“Soma=%i”</a:t>
            </a:r>
            <a:r>
              <a:rPr b="0">
                <a:solidFill>
                  <a:srgbClr val="000000"/>
                </a:solidFill>
              </a:rPr>
              <a:t>, soma);</a:t>
            </a:r>
          </a:p>
        </p:txBody>
      </p:sp>
      <p:sp>
        <p:nvSpPr>
          <p:cNvPr id="1064" name="1."/>
          <p:cNvSpPr txBox="1"/>
          <p:nvPr/>
        </p:nvSpPr>
        <p:spPr>
          <a:xfrm>
            <a:off x="831549" y="3186714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065" name="2."/>
          <p:cNvSpPr txBox="1"/>
          <p:nvPr/>
        </p:nvSpPr>
        <p:spPr>
          <a:xfrm>
            <a:off x="831549" y="3422962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1066" name="3."/>
          <p:cNvSpPr txBox="1"/>
          <p:nvPr/>
        </p:nvSpPr>
        <p:spPr>
          <a:xfrm>
            <a:off x="831549" y="3685156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1067" name="4."/>
          <p:cNvSpPr txBox="1"/>
          <p:nvPr/>
        </p:nvSpPr>
        <p:spPr>
          <a:xfrm>
            <a:off x="831549" y="3923178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4.</a:t>
            </a:r>
          </a:p>
        </p:txBody>
      </p:sp>
      <p:sp>
        <p:nvSpPr>
          <p:cNvPr id="1068" name="5."/>
          <p:cNvSpPr txBox="1"/>
          <p:nvPr/>
        </p:nvSpPr>
        <p:spPr>
          <a:xfrm>
            <a:off x="831549" y="4177306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5.</a:t>
            </a:r>
          </a:p>
        </p:txBody>
      </p:sp>
      <p:sp>
        <p:nvSpPr>
          <p:cNvPr id="1069" name="6."/>
          <p:cNvSpPr txBox="1"/>
          <p:nvPr/>
        </p:nvSpPr>
        <p:spPr>
          <a:xfrm>
            <a:off x="831549" y="4421619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6.</a:t>
            </a:r>
          </a:p>
        </p:txBody>
      </p:sp>
      <p:sp>
        <p:nvSpPr>
          <p:cNvPr id="1070" name="7."/>
          <p:cNvSpPr txBox="1"/>
          <p:nvPr/>
        </p:nvSpPr>
        <p:spPr>
          <a:xfrm>
            <a:off x="831549" y="4659641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7.</a:t>
            </a:r>
          </a:p>
        </p:txBody>
      </p:sp>
      <p:sp>
        <p:nvSpPr>
          <p:cNvPr id="1071" name="Mesmo algoritmo, escrito de forma diferente"/>
          <p:cNvSpPr txBox="1"/>
          <p:nvPr>
            <p:ph type="body" sz="quarter" idx="1"/>
          </p:nvPr>
        </p:nvSpPr>
        <p:spPr>
          <a:xfrm>
            <a:off x="457200" y="1976757"/>
            <a:ext cx="8229600" cy="53784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Mesmo algoritmo, escrito de forma diferente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Comparativ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Comparativo</a:t>
            </a:r>
          </a:p>
        </p:txBody>
      </p:sp>
      <p:sp>
        <p:nvSpPr>
          <p:cNvPr id="1074" name="7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75" name="soma = 0;…"/>
          <p:cNvSpPr txBox="1"/>
          <p:nvPr/>
        </p:nvSpPr>
        <p:spPr>
          <a:xfrm>
            <a:off x="787869" y="3184692"/>
            <a:ext cx="3211140" cy="17805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t>soma = 0;</a:t>
            </a:r>
          </a:p>
          <a:p>
            <a:pPr lvl="1"/>
            <a:r>
              <a:t>c = 0;</a:t>
            </a:r>
          </a:p>
          <a:p>
            <a:pPr lvl="1">
              <a:defRPr b="1">
                <a:solidFill>
                  <a:srgbClr val="9437FF"/>
                </a:solidFill>
              </a:defRPr>
            </a:pPr>
            <a:r>
              <a:t>while </a:t>
            </a:r>
            <a:r>
              <a:rPr b="0">
                <a:solidFill>
                  <a:srgbClr val="000000"/>
                </a:solidFill>
              </a:rPr>
              <a:t>(c&lt;5) {</a:t>
            </a:r>
            <a:endParaRPr b="0">
              <a:solidFill>
                <a:srgbClr val="000000"/>
              </a:solidFill>
            </a:endParaRPr>
          </a:p>
          <a:p>
            <a:pPr lvl="2"/>
            <a:r>
              <a:t>soma = soma + c;</a:t>
            </a:r>
          </a:p>
          <a:p>
            <a:pPr lvl="2"/>
            <a:r>
              <a:t>c++;</a:t>
            </a:r>
          </a:p>
          <a:p>
            <a:pPr lvl="1"/>
            <a:r>
              <a:t>}</a:t>
            </a:r>
          </a:p>
          <a:p>
            <a:pPr lvl="1">
              <a:defRPr b="1">
                <a:solidFill>
                  <a:srgbClr val="9437FF"/>
                </a:solidFill>
              </a:defRPr>
            </a:pPr>
            <a:r>
              <a:t>printf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0433FF"/>
                </a:solidFill>
              </a:rPr>
              <a:t>“Soma=%i”</a:t>
            </a:r>
            <a:r>
              <a:rPr b="0">
                <a:solidFill>
                  <a:srgbClr val="000000"/>
                </a:solidFill>
              </a:rPr>
              <a:t>, soma);</a:t>
            </a:r>
          </a:p>
        </p:txBody>
      </p:sp>
      <p:sp>
        <p:nvSpPr>
          <p:cNvPr id="1076" name="1."/>
          <p:cNvSpPr txBox="1"/>
          <p:nvPr/>
        </p:nvSpPr>
        <p:spPr>
          <a:xfrm>
            <a:off x="831549" y="3186714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077" name="2."/>
          <p:cNvSpPr txBox="1"/>
          <p:nvPr/>
        </p:nvSpPr>
        <p:spPr>
          <a:xfrm>
            <a:off x="831549" y="3422962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1078" name="3."/>
          <p:cNvSpPr txBox="1"/>
          <p:nvPr/>
        </p:nvSpPr>
        <p:spPr>
          <a:xfrm>
            <a:off x="831549" y="3685156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1079" name="4."/>
          <p:cNvSpPr txBox="1"/>
          <p:nvPr/>
        </p:nvSpPr>
        <p:spPr>
          <a:xfrm>
            <a:off x="831549" y="3923178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4.</a:t>
            </a:r>
          </a:p>
        </p:txBody>
      </p:sp>
      <p:sp>
        <p:nvSpPr>
          <p:cNvPr id="1080" name="5."/>
          <p:cNvSpPr txBox="1"/>
          <p:nvPr/>
        </p:nvSpPr>
        <p:spPr>
          <a:xfrm>
            <a:off x="831549" y="4177306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5.</a:t>
            </a:r>
          </a:p>
        </p:txBody>
      </p:sp>
      <p:sp>
        <p:nvSpPr>
          <p:cNvPr id="1081" name="6."/>
          <p:cNvSpPr txBox="1"/>
          <p:nvPr/>
        </p:nvSpPr>
        <p:spPr>
          <a:xfrm>
            <a:off x="831549" y="4421619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6.</a:t>
            </a:r>
          </a:p>
        </p:txBody>
      </p:sp>
      <p:sp>
        <p:nvSpPr>
          <p:cNvPr id="1082" name="7."/>
          <p:cNvSpPr txBox="1"/>
          <p:nvPr/>
        </p:nvSpPr>
        <p:spPr>
          <a:xfrm>
            <a:off x="831549" y="4659641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7.</a:t>
            </a:r>
          </a:p>
        </p:txBody>
      </p:sp>
      <p:sp>
        <p:nvSpPr>
          <p:cNvPr id="1083" name="soma = 0;…"/>
          <p:cNvSpPr txBox="1"/>
          <p:nvPr/>
        </p:nvSpPr>
        <p:spPr>
          <a:xfrm>
            <a:off x="4731697" y="3193411"/>
            <a:ext cx="3211140" cy="17805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t>soma = 0;</a:t>
            </a:r>
          </a:p>
          <a:p>
            <a:pPr lvl="1"/>
          </a:p>
          <a:p>
            <a:pPr lvl="1">
              <a:defRPr b="1">
                <a:solidFill>
                  <a:srgbClr val="9437FF"/>
                </a:solidFill>
              </a:defRPr>
            </a:pPr>
            <a:r>
              <a:t>for </a:t>
            </a:r>
            <a:r>
              <a:rPr b="0">
                <a:solidFill>
                  <a:srgbClr val="000000"/>
                </a:solidFill>
              </a:rPr>
              <a:t>(c=0; c&lt;5; c++) {</a:t>
            </a:r>
            <a:endParaRPr b="0">
              <a:solidFill>
                <a:srgbClr val="000000"/>
              </a:solidFill>
            </a:endParaRPr>
          </a:p>
          <a:p>
            <a:pPr lvl="2"/>
            <a:r>
              <a:t>soma = soma + c;</a:t>
            </a:r>
          </a:p>
          <a:p>
            <a:pPr lvl="1"/>
            <a:r>
              <a:t>}</a:t>
            </a:r>
          </a:p>
          <a:p>
            <a:pPr lvl="1">
              <a:defRPr b="1">
                <a:solidFill>
                  <a:srgbClr val="9437FF"/>
                </a:solidFill>
              </a:defRPr>
            </a:pPr>
          </a:p>
          <a:p>
            <a:pPr lvl="1">
              <a:defRPr b="1">
                <a:solidFill>
                  <a:srgbClr val="9437FF"/>
                </a:solidFill>
              </a:defRPr>
            </a:pPr>
            <a:r>
              <a:t>printf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0433FF"/>
                </a:solidFill>
              </a:rPr>
              <a:t>“Soma=%i”</a:t>
            </a:r>
            <a:r>
              <a:rPr b="0">
                <a:solidFill>
                  <a:srgbClr val="000000"/>
                </a:solidFill>
              </a:rPr>
              <a:t>, soma);</a:t>
            </a:r>
          </a:p>
        </p:txBody>
      </p:sp>
      <p:sp>
        <p:nvSpPr>
          <p:cNvPr id="1084" name="1."/>
          <p:cNvSpPr txBox="1"/>
          <p:nvPr/>
        </p:nvSpPr>
        <p:spPr>
          <a:xfrm>
            <a:off x="4775377" y="3195433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085" name="2"/>
          <p:cNvSpPr txBox="1"/>
          <p:nvPr/>
        </p:nvSpPr>
        <p:spPr>
          <a:xfrm>
            <a:off x="4775377" y="3693874"/>
            <a:ext cx="2254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86" name="3."/>
          <p:cNvSpPr txBox="1"/>
          <p:nvPr/>
        </p:nvSpPr>
        <p:spPr>
          <a:xfrm>
            <a:off x="4775377" y="3931896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1087" name="4."/>
          <p:cNvSpPr txBox="1"/>
          <p:nvPr/>
        </p:nvSpPr>
        <p:spPr>
          <a:xfrm>
            <a:off x="4775377" y="4186024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4.</a:t>
            </a:r>
          </a:p>
        </p:txBody>
      </p:sp>
      <p:sp>
        <p:nvSpPr>
          <p:cNvPr id="1088" name="5."/>
          <p:cNvSpPr txBox="1"/>
          <p:nvPr/>
        </p:nvSpPr>
        <p:spPr>
          <a:xfrm>
            <a:off x="4775377" y="4668360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5.</a:t>
            </a:r>
          </a:p>
        </p:txBody>
      </p:sp>
      <p:sp>
        <p:nvSpPr>
          <p:cNvPr id="1089" name="Mesmo algoritmo, escrito de forma diferente"/>
          <p:cNvSpPr txBox="1"/>
          <p:nvPr>
            <p:ph type="body" sz="quarter" idx="1"/>
          </p:nvPr>
        </p:nvSpPr>
        <p:spPr>
          <a:xfrm>
            <a:off x="457200" y="1976757"/>
            <a:ext cx="8229600" cy="53784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Mesmo algoritmo, escrito de forma diferente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18" name="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9" name="Nós fazemos muitas coisas mais de uma vez:"/>
          <p:cNvSpPr txBox="1"/>
          <p:nvPr>
            <p:ph type="body" sz="quarter" idx="1"/>
          </p:nvPr>
        </p:nvSpPr>
        <p:spPr>
          <a:xfrm>
            <a:off x="457200" y="1935421"/>
            <a:ext cx="8229600" cy="854672"/>
          </a:xfrm>
          <a:prstGeom prst="rect">
            <a:avLst/>
          </a:prstGeom>
        </p:spPr>
        <p:txBody>
          <a:bodyPr/>
          <a:lstStyle/>
          <a:p>
            <a:pPr/>
            <a:r>
              <a:t>Nós fazemos muitas coisas mais de uma vez:</a:t>
            </a:r>
          </a:p>
        </p:txBody>
      </p:sp>
      <p:pic>
        <p:nvPicPr>
          <p:cNvPr id="220" name="cabelo.png" descr="cabelo.png"/>
          <p:cNvPicPr>
            <a:picLocks noChangeAspect="1"/>
          </p:cNvPicPr>
          <p:nvPr/>
        </p:nvPicPr>
        <p:blipFill>
          <a:blip r:embed="rId2">
            <a:alphaModFix amt="9695"/>
            <a:extLst/>
          </a:blip>
          <a:stretch>
            <a:fillRect/>
          </a:stretch>
        </p:blipFill>
        <p:spPr>
          <a:xfrm>
            <a:off x="1435658" y="3295471"/>
            <a:ext cx="1068462" cy="1068462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Lavar o cabelo"/>
          <p:cNvSpPr txBox="1"/>
          <p:nvPr/>
        </p:nvSpPr>
        <p:spPr>
          <a:xfrm>
            <a:off x="1219486" y="4521983"/>
            <a:ext cx="1500806" cy="358141"/>
          </a:xfrm>
          <a:prstGeom prst="rect">
            <a:avLst/>
          </a:prstGeom>
          <a:solidFill>
            <a:srgbClr val="FFFC79">
              <a:alpha val="9695"/>
            </a:srgbClr>
          </a:solidFill>
          <a:ln w="25400">
            <a:solidFill>
              <a:srgbClr val="000000">
                <a:alpha val="9695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Lavar o cabelo</a:t>
            </a:r>
          </a:p>
        </p:txBody>
      </p:sp>
      <p:sp>
        <p:nvSpPr>
          <p:cNvPr id="222" name="ensaboa, enxágua, repete …"/>
          <p:cNvSpPr txBox="1"/>
          <p:nvPr/>
        </p:nvSpPr>
        <p:spPr>
          <a:xfrm>
            <a:off x="704794" y="5038173"/>
            <a:ext cx="27029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solidFill>
                  <a:srgbClr val="0433FF"/>
                </a:solidFill>
              </a:defRPr>
            </a:lvl1pPr>
          </a:lstStyle>
          <a:p>
            <a:pPr/>
            <a:r>
              <a:t>ensaboa, enxágua, repete …</a:t>
            </a:r>
          </a:p>
        </p:txBody>
      </p:sp>
      <p:pic>
        <p:nvPicPr>
          <p:cNvPr id="223" name="books.png" descr="books.png"/>
          <p:cNvPicPr>
            <a:picLocks noChangeAspect="1"/>
          </p:cNvPicPr>
          <p:nvPr/>
        </p:nvPicPr>
        <p:blipFill>
          <a:blip r:embed="rId3">
            <a:alphaModFix amt="9695"/>
            <a:extLst/>
          </a:blip>
          <a:stretch>
            <a:fillRect/>
          </a:stretch>
        </p:blipFill>
        <p:spPr>
          <a:xfrm>
            <a:off x="4042045" y="3295471"/>
            <a:ext cx="1068463" cy="1068462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Folhear um livro"/>
          <p:cNvSpPr txBox="1"/>
          <p:nvPr/>
        </p:nvSpPr>
        <p:spPr>
          <a:xfrm>
            <a:off x="3825873" y="4521983"/>
            <a:ext cx="1573472" cy="358141"/>
          </a:xfrm>
          <a:prstGeom prst="rect">
            <a:avLst/>
          </a:prstGeom>
          <a:solidFill>
            <a:srgbClr val="FFFC79">
              <a:alpha val="9695"/>
            </a:srgbClr>
          </a:solidFill>
          <a:ln w="25400">
            <a:solidFill>
              <a:srgbClr val="000000">
                <a:alpha val="9695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Folhear um livro</a:t>
            </a:r>
          </a:p>
        </p:txBody>
      </p:sp>
      <p:pic>
        <p:nvPicPr>
          <p:cNvPr id="225" name="msg.png" descr="msg.png"/>
          <p:cNvPicPr>
            <a:picLocks noChangeAspect="1"/>
          </p:cNvPicPr>
          <p:nvPr/>
        </p:nvPicPr>
        <p:blipFill>
          <a:blip r:embed="rId4">
            <a:alphaModFix amt="9695"/>
            <a:extLst/>
          </a:blip>
          <a:stretch>
            <a:fillRect/>
          </a:stretch>
        </p:blipFill>
        <p:spPr>
          <a:xfrm>
            <a:off x="6648433" y="3402367"/>
            <a:ext cx="854672" cy="854671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Enviar msgs"/>
          <p:cNvSpPr txBox="1"/>
          <p:nvPr/>
        </p:nvSpPr>
        <p:spPr>
          <a:xfrm>
            <a:off x="6504926" y="4521983"/>
            <a:ext cx="1176212" cy="358141"/>
          </a:xfrm>
          <a:prstGeom prst="rect">
            <a:avLst/>
          </a:prstGeom>
          <a:solidFill>
            <a:srgbClr val="FFFC79">
              <a:alpha val="9695"/>
            </a:srgbClr>
          </a:solidFill>
          <a:ln w="25400">
            <a:solidFill>
              <a:srgbClr val="000000">
                <a:alpha val="9695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Enviar msgs</a:t>
            </a:r>
          </a:p>
        </p:txBody>
      </p:sp>
      <p:sp>
        <p:nvSpPr>
          <p:cNvPr id="227" name="O que mais fazemos repetidamente?"/>
          <p:cNvSpPr txBox="1"/>
          <p:nvPr/>
        </p:nvSpPr>
        <p:spPr>
          <a:xfrm>
            <a:off x="1532651" y="4426733"/>
            <a:ext cx="5915855" cy="54864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100"/>
            </a:lvl1pPr>
          </a:lstStyle>
          <a:p>
            <a:pPr/>
            <a:r>
              <a:t>O que mais fazemos repetidamente?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Comparativ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Comparativo</a:t>
            </a:r>
          </a:p>
        </p:txBody>
      </p:sp>
      <p:sp>
        <p:nvSpPr>
          <p:cNvPr id="1092" name="8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93" name="Mesmo algoritmo, escrito de forma diferente"/>
          <p:cNvSpPr txBox="1"/>
          <p:nvPr>
            <p:ph type="body" sz="quarter" idx="1"/>
          </p:nvPr>
        </p:nvSpPr>
        <p:spPr>
          <a:xfrm>
            <a:off x="457200" y="1976757"/>
            <a:ext cx="8229600" cy="53784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Mesmo algoritmo, escrito de forma diferente</a:t>
            </a:r>
          </a:p>
        </p:txBody>
      </p:sp>
      <p:sp>
        <p:nvSpPr>
          <p:cNvPr id="1094" name="soma = 0;…"/>
          <p:cNvSpPr txBox="1"/>
          <p:nvPr/>
        </p:nvSpPr>
        <p:spPr>
          <a:xfrm>
            <a:off x="787869" y="3184692"/>
            <a:ext cx="3211140" cy="17805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t>soma = 0;</a:t>
            </a:r>
          </a:p>
          <a:p>
            <a:pPr lvl="1"/>
            <a:r>
              <a:t>c = 0;</a:t>
            </a:r>
          </a:p>
          <a:p>
            <a:pPr lvl="1">
              <a:defRPr b="1">
                <a:solidFill>
                  <a:srgbClr val="9437FF"/>
                </a:solidFill>
              </a:defRPr>
            </a:pPr>
            <a:r>
              <a:t>while </a:t>
            </a:r>
            <a:r>
              <a:rPr b="0">
                <a:solidFill>
                  <a:srgbClr val="000000"/>
                </a:solidFill>
              </a:rPr>
              <a:t>(c&lt;5) {</a:t>
            </a:r>
            <a:endParaRPr b="0">
              <a:solidFill>
                <a:srgbClr val="000000"/>
              </a:solidFill>
            </a:endParaRPr>
          </a:p>
          <a:p>
            <a:pPr lvl="2"/>
            <a:r>
              <a:t>soma = soma + c;</a:t>
            </a:r>
          </a:p>
          <a:p>
            <a:pPr lvl="2"/>
            <a:r>
              <a:t>c++;</a:t>
            </a:r>
          </a:p>
          <a:p>
            <a:pPr lvl="1"/>
            <a:r>
              <a:t>}</a:t>
            </a:r>
          </a:p>
          <a:p>
            <a:pPr lvl="1">
              <a:defRPr b="1">
                <a:solidFill>
                  <a:srgbClr val="9437FF"/>
                </a:solidFill>
              </a:defRPr>
            </a:pPr>
            <a:r>
              <a:t>printf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0433FF"/>
                </a:solidFill>
              </a:rPr>
              <a:t>“Soma=%i”</a:t>
            </a:r>
            <a:r>
              <a:rPr b="0">
                <a:solidFill>
                  <a:srgbClr val="000000"/>
                </a:solidFill>
              </a:rPr>
              <a:t>, soma);</a:t>
            </a:r>
          </a:p>
        </p:txBody>
      </p:sp>
      <p:sp>
        <p:nvSpPr>
          <p:cNvPr id="1095" name="1."/>
          <p:cNvSpPr txBox="1"/>
          <p:nvPr/>
        </p:nvSpPr>
        <p:spPr>
          <a:xfrm>
            <a:off x="831549" y="3186714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096" name="2."/>
          <p:cNvSpPr txBox="1"/>
          <p:nvPr/>
        </p:nvSpPr>
        <p:spPr>
          <a:xfrm>
            <a:off x="831549" y="3422962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1097" name="3."/>
          <p:cNvSpPr txBox="1"/>
          <p:nvPr/>
        </p:nvSpPr>
        <p:spPr>
          <a:xfrm>
            <a:off x="831549" y="3685156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1098" name="4."/>
          <p:cNvSpPr txBox="1"/>
          <p:nvPr/>
        </p:nvSpPr>
        <p:spPr>
          <a:xfrm>
            <a:off x="831549" y="3923178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4.</a:t>
            </a:r>
          </a:p>
        </p:txBody>
      </p:sp>
      <p:sp>
        <p:nvSpPr>
          <p:cNvPr id="1099" name="5."/>
          <p:cNvSpPr txBox="1"/>
          <p:nvPr/>
        </p:nvSpPr>
        <p:spPr>
          <a:xfrm>
            <a:off x="831549" y="4177306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5.</a:t>
            </a:r>
          </a:p>
        </p:txBody>
      </p:sp>
      <p:sp>
        <p:nvSpPr>
          <p:cNvPr id="1100" name="6."/>
          <p:cNvSpPr txBox="1"/>
          <p:nvPr/>
        </p:nvSpPr>
        <p:spPr>
          <a:xfrm>
            <a:off x="831549" y="4421619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6.</a:t>
            </a:r>
          </a:p>
        </p:txBody>
      </p:sp>
      <p:sp>
        <p:nvSpPr>
          <p:cNvPr id="1101" name="7."/>
          <p:cNvSpPr txBox="1"/>
          <p:nvPr/>
        </p:nvSpPr>
        <p:spPr>
          <a:xfrm>
            <a:off x="831549" y="4659641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7.</a:t>
            </a:r>
          </a:p>
        </p:txBody>
      </p:sp>
      <p:sp>
        <p:nvSpPr>
          <p:cNvPr id="1102" name="soma = 0;…"/>
          <p:cNvSpPr txBox="1"/>
          <p:nvPr/>
        </p:nvSpPr>
        <p:spPr>
          <a:xfrm>
            <a:off x="4731697" y="3193411"/>
            <a:ext cx="3211140" cy="17805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t>soma = 0;</a:t>
            </a:r>
          </a:p>
          <a:p>
            <a:pPr lvl="1"/>
          </a:p>
          <a:p>
            <a:pPr lvl="1">
              <a:defRPr b="1">
                <a:solidFill>
                  <a:srgbClr val="9437FF"/>
                </a:solidFill>
              </a:defRPr>
            </a:pPr>
            <a:r>
              <a:t>for </a:t>
            </a:r>
            <a:r>
              <a:rPr b="0">
                <a:solidFill>
                  <a:srgbClr val="000000"/>
                </a:solidFill>
              </a:rPr>
              <a:t>(c=0; c&lt;5; c++) {</a:t>
            </a:r>
            <a:endParaRPr b="0">
              <a:solidFill>
                <a:srgbClr val="000000"/>
              </a:solidFill>
            </a:endParaRPr>
          </a:p>
          <a:p>
            <a:pPr lvl="2"/>
            <a:r>
              <a:t>soma = soma + c;</a:t>
            </a:r>
          </a:p>
          <a:p>
            <a:pPr lvl="1"/>
            <a:r>
              <a:t>}</a:t>
            </a:r>
          </a:p>
          <a:p>
            <a:pPr lvl="1">
              <a:defRPr b="1">
                <a:solidFill>
                  <a:srgbClr val="9437FF"/>
                </a:solidFill>
              </a:defRPr>
            </a:pPr>
          </a:p>
          <a:p>
            <a:pPr lvl="1">
              <a:defRPr b="1">
                <a:solidFill>
                  <a:srgbClr val="9437FF"/>
                </a:solidFill>
              </a:defRPr>
            </a:pPr>
            <a:r>
              <a:t>printf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0433FF"/>
                </a:solidFill>
              </a:rPr>
              <a:t>“Soma=%i”</a:t>
            </a:r>
            <a:r>
              <a:rPr b="0">
                <a:solidFill>
                  <a:srgbClr val="000000"/>
                </a:solidFill>
              </a:rPr>
              <a:t>, soma);</a:t>
            </a:r>
          </a:p>
        </p:txBody>
      </p:sp>
      <p:sp>
        <p:nvSpPr>
          <p:cNvPr id="1103" name="1."/>
          <p:cNvSpPr txBox="1"/>
          <p:nvPr/>
        </p:nvSpPr>
        <p:spPr>
          <a:xfrm>
            <a:off x="4775377" y="3195433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104" name="2"/>
          <p:cNvSpPr txBox="1"/>
          <p:nvPr/>
        </p:nvSpPr>
        <p:spPr>
          <a:xfrm>
            <a:off x="4775377" y="3693874"/>
            <a:ext cx="2254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05" name="3."/>
          <p:cNvSpPr txBox="1"/>
          <p:nvPr/>
        </p:nvSpPr>
        <p:spPr>
          <a:xfrm>
            <a:off x="4775377" y="3931896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1106" name="4."/>
          <p:cNvSpPr txBox="1"/>
          <p:nvPr/>
        </p:nvSpPr>
        <p:spPr>
          <a:xfrm>
            <a:off x="4775377" y="4186024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4.</a:t>
            </a:r>
          </a:p>
        </p:txBody>
      </p:sp>
      <p:sp>
        <p:nvSpPr>
          <p:cNvPr id="1107" name="5."/>
          <p:cNvSpPr txBox="1"/>
          <p:nvPr/>
        </p:nvSpPr>
        <p:spPr>
          <a:xfrm>
            <a:off x="4775377" y="4668360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5.</a:t>
            </a:r>
          </a:p>
        </p:txBody>
      </p:sp>
      <p:sp>
        <p:nvSpPr>
          <p:cNvPr id="1108" name="Group"/>
          <p:cNvSpPr/>
          <p:nvPr/>
        </p:nvSpPr>
        <p:spPr>
          <a:xfrm>
            <a:off x="3745305" y="3475032"/>
            <a:ext cx="225473" cy="228601"/>
          </a:xfrm>
          <a:prstGeom prst="ellipse">
            <a:avLst/>
          </a:prstGeom>
          <a:solidFill>
            <a:srgbClr val="0433FF"/>
          </a:solidFill>
          <a:ln>
            <a:solidFill>
              <a:srgbClr val="0433FF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09" name="Group"/>
          <p:cNvSpPr/>
          <p:nvPr/>
        </p:nvSpPr>
        <p:spPr>
          <a:xfrm>
            <a:off x="5657132" y="3520107"/>
            <a:ext cx="225474" cy="228601"/>
          </a:xfrm>
          <a:prstGeom prst="ellipse">
            <a:avLst/>
          </a:prstGeom>
          <a:solidFill>
            <a:srgbClr val="0433FF"/>
          </a:solidFill>
          <a:ln>
            <a:solidFill>
              <a:srgbClr val="0433FF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10" name="Group"/>
          <p:cNvSpPr/>
          <p:nvPr/>
        </p:nvSpPr>
        <p:spPr>
          <a:xfrm>
            <a:off x="3745305" y="3745944"/>
            <a:ext cx="225473" cy="228601"/>
          </a:xfrm>
          <a:prstGeom prst="ellipse">
            <a:avLst/>
          </a:prstGeom>
          <a:solidFill>
            <a:srgbClr val="FF2600"/>
          </a:solidFill>
          <a:ln>
            <a:solidFill>
              <a:srgbClr val="0433FF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11" name="Group"/>
          <p:cNvSpPr/>
          <p:nvPr/>
        </p:nvSpPr>
        <p:spPr>
          <a:xfrm>
            <a:off x="6224530" y="3507407"/>
            <a:ext cx="225474" cy="228601"/>
          </a:xfrm>
          <a:prstGeom prst="ellipse">
            <a:avLst/>
          </a:prstGeom>
          <a:solidFill>
            <a:srgbClr val="FF2600"/>
          </a:solidFill>
          <a:ln>
            <a:solidFill>
              <a:srgbClr val="0433FF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12" name="Group"/>
          <p:cNvSpPr/>
          <p:nvPr/>
        </p:nvSpPr>
        <p:spPr>
          <a:xfrm>
            <a:off x="3745305" y="4219757"/>
            <a:ext cx="225473" cy="228601"/>
          </a:xfrm>
          <a:prstGeom prst="ellipse">
            <a:avLst/>
          </a:prstGeom>
          <a:solidFill>
            <a:srgbClr val="8EFA00"/>
          </a:solidFill>
          <a:ln>
            <a:solidFill>
              <a:srgbClr val="0433FF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13" name="Group"/>
          <p:cNvSpPr/>
          <p:nvPr/>
        </p:nvSpPr>
        <p:spPr>
          <a:xfrm>
            <a:off x="6712735" y="3507407"/>
            <a:ext cx="225473" cy="228601"/>
          </a:xfrm>
          <a:prstGeom prst="ellipse">
            <a:avLst/>
          </a:prstGeom>
          <a:solidFill>
            <a:srgbClr val="8EFA00"/>
          </a:solidFill>
          <a:ln>
            <a:solidFill>
              <a:srgbClr val="0433FF"/>
            </a:solidFill>
          </a:ln>
        </p:spPr>
        <p:txBody>
          <a:bodyPr lIns="45719" rIns="45719" anchor="ctr"/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Laç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Laços</a:t>
            </a:r>
          </a:p>
        </p:txBody>
      </p:sp>
      <p:sp>
        <p:nvSpPr>
          <p:cNvPr id="1116" name="8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17" name="Conseguimos quebrar ou manter um laço executando:…"/>
          <p:cNvSpPr txBox="1"/>
          <p:nvPr>
            <p:ph type="body" sz="half" idx="1"/>
          </p:nvPr>
        </p:nvSpPr>
        <p:spPr>
          <a:xfrm>
            <a:off x="457200" y="1774995"/>
            <a:ext cx="8229600" cy="16540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Conseguimos quebrar ou manter um laço executando: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rPr b="1">
                <a:solidFill>
                  <a:srgbClr val="9437FF"/>
                </a:solidFill>
              </a:rPr>
              <a:t>break</a:t>
            </a:r>
            <a:r>
              <a:t>: utilizado para sair abruptamente de uma estrutura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rPr b="1">
                <a:solidFill>
                  <a:srgbClr val="9437FF"/>
                </a:solidFill>
              </a:rPr>
              <a:t>continue</a:t>
            </a:r>
            <a:r>
              <a:t>: ignora o resto do bloco de comandos, mas continua executando a estrutura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Laç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Laços</a:t>
            </a:r>
          </a:p>
        </p:txBody>
      </p:sp>
      <p:sp>
        <p:nvSpPr>
          <p:cNvPr id="1120" name="8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21" name="Conseguimos quebrar ou manter um laço executando:…"/>
          <p:cNvSpPr txBox="1"/>
          <p:nvPr>
            <p:ph type="body" sz="half" idx="1"/>
          </p:nvPr>
        </p:nvSpPr>
        <p:spPr>
          <a:xfrm>
            <a:off x="457200" y="1774995"/>
            <a:ext cx="8229600" cy="16540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Conseguimos quebrar ou manter um laço executando: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rPr b="1">
                <a:solidFill>
                  <a:srgbClr val="9437FF"/>
                </a:solidFill>
              </a:rPr>
              <a:t>break</a:t>
            </a:r>
            <a:r>
              <a:t>: utilizado para sair abruptamente de uma estrutura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rPr b="1">
                <a:solidFill>
                  <a:srgbClr val="9437FF"/>
                </a:solidFill>
              </a:rPr>
              <a:t>continue</a:t>
            </a:r>
            <a:r>
              <a:t>: ignora o resto do bloco de comandos, mas continua executando a estrutura</a:t>
            </a:r>
          </a:p>
        </p:txBody>
      </p:sp>
      <p:sp>
        <p:nvSpPr>
          <p:cNvPr id="1122" name="for (x=1; x&lt;=10; x++){…"/>
          <p:cNvSpPr txBox="1"/>
          <p:nvPr/>
        </p:nvSpPr>
        <p:spPr>
          <a:xfrm>
            <a:off x="809718" y="3788207"/>
            <a:ext cx="3219974" cy="17805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rPr b="1">
                <a:solidFill>
                  <a:srgbClr val="9437FF"/>
                </a:solidFill>
              </a:rPr>
              <a:t>for</a:t>
            </a:r>
            <a:r>
              <a:t> (x=</a:t>
            </a:r>
            <a:r>
              <a:rPr>
                <a:solidFill>
                  <a:srgbClr val="FF2600"/>
                </a:solidFill>
              </a:rPr>
              <a:t>1</a:t>
            </a:r>
            <a:r>
              <a:t>; x&lt;=</a:t>
            </a:r>
            <a:r>
              <a:rPr>
                <a:solidFill>
                  <a:srgbClr val="FF2600"/>
                </a:solidFill>
              </a:rPr>
              <a:t>10</a:t>
            </a:r>
            <a:r>
              <a:t>; x++){</a:t>
            </a:r>
          </a:p>
          <a:p>
            <a:pPr lvl="2"/>
            <a:r>
              <a:rPr b="1">
                <a:solidFill>
                  <a:srgbClr val="9437FF"/>
                </a:solidFill>
              </a:rPr>
              <a:t>if</a:t>
            </a:r>
            <a:r>
              <a:t> (x%</a:t>
            </a:r>
            <a:r>
              <a:rPr>
                <a:solidFill>
                  <a:srgbClr val="FF2600"/>
                </a:solidFill>
              </a:rPr>
              <a:t>10 </a:t>
            </a:r>
            <a:r>
              <a:t>==</a:t>
            </a:r>
            <a:r>
              <a:rPr>
                <a:solidFill>
                  <a:srgbClr val="FF2600"/>
                </a:solidFill>
              </a:rPr>
              <a:t> 0</a:t>
            </a:r>
            <a:r>
              <a:t>){</a:t>
            </a:r>
          </a:p>
          <a:p>
            <a:pPr lvl="3"/>
            <a:r>
              <a:rPr b="1">
                <a:solidFill>
                  <a:srgbClr val="9437FF"/>
                </a:solidFill>
              </a:rPr>
              <a:t>continue</a:t>
            </a:r>
            <a:r>
              <a:t>;</a:t>
            </a:r>
          </a:p>
          <a:p>
            <a:pPr lvl="2"/>
            <a:r>
              <a:t>} </a:t>
            </a:r>
            <a:r>
              <a:rPr b="1">
                <a:solidFill>
                  <a:srgbClr val="9437FF"/>
                </a:solidFill>
              </a:rPr>
              <a:t>else</a:t>
            </a:r>
            <a:r>
              <a:t> {</a:t>
            </a:r>
          </a:p>
          <a:p>
            <a:pPr lvl="3"/>
            <a:r>
              <a:rPr b="1"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“%d”</a:t>
            </a:r>
            <a:r>
              <a:t>, i)</a:t>
            </a:r>
          </a:p>
          <a:p>
            <a:pPr lvl="2"/>
            <a:r>
              <a:t>}</a:t>
            </a:r>
          </a:p>
          <a:p>
            <a:pPr lvl="1"/>
            <a:r>
              <a:t>}</a:t>
            </a:r>
          </a:p>
        </p:txBody>
      </p:sp>
      <p:sp>
        <p:nvSpPr>
          <p:cNvPr id="1123" name="1."/>
          <p:cNvSpPr txBox="1"/>
          <p:nvPr/>
        </p:nvSpPr>
        <p:spPr>
          <a:xfrm>
            <a:off x="853398" y="3790229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124" name="2."/>
          <p:cNvSpPr txBox="1"/>
          <p:nvPr/>
        </p:nvSpPr>
        <p:spPr>
          <a:xfrm>
            <a:off x="853398" y="4026477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1125" name="3."/>
          <p:cNvSpPr txBox="1"/>
          <p:nvPr/>
        </p:nvSpPr>
        <p:spPr>
          <a:xfrm>
            <a:off x="853398" y="4288670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1126" name="4."/>
          <p:cNvSpPr txBox="1"/>
          <p:nvPr/>
        </p:nvSpPr>
        <p:spPr>
          <a:xfrm>
            <a:off x="853398" y="4526693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4.</a:t>
            </a:r>
          </a:p>
        </p:txBody>
      </p:sp>
      <p:sp>
        <p:nvSpPr>
          <p:cNvPr id="1127" name="5."/>
          <p:cNvSpPr txBox="1"/>
          <p:nvPr/>
        </p:nvSpPr>
        <p:spPr>
          <a:xfrm>
            <a:off x="853398" y="4780820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5.</a:t>
            </a:r>
          </a:p>
        </p:txBody>
      </p:sp>
      <p:sp>
        <p:nvSpPr>
          <p:cNvPr id="1128" name="6."/>
          <p:cNvSpPr txBox="1"/>
          <p:nvPr/>
        </p:nvSpPr>
        <p:spPr>
          <a:xfrm>
            <a:off x="853398" y="5018843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6.</a:t>
            </a:r>
          </a:p>
        </p:txBody>
      </p:sp>
      <p:sp>
        <p:nvSpPr>
          <p:cNvPr id="1129" name="7."/>
          <p:cNvSpPr txBox="1"/>
          <p:nvPr/>
        </p:nvSpPr>
        <p:spPr>
          <a:xfrm>
            <a:off x="853398" y="5263156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7.</a:t>
            </a:r>
          </a:p>
        </p:txBody>
      </p:sp>
      <p:sp>
        <p:nvSpPr>
          <p:cNvPr id="1130" name="for (x=1; x&lt;=10; x++){…"/>
          <p:cNvSpPr txBox="1"/>
          <p:nvPr/>
        </p:nvSpPr>
        <p:spPr>
          <a:xfrm>
            <a:off x="4913321" y="3774633"/>
            <a:ext cx="3219974" cy="17805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rPr b="1">
                <a:solidFill>
                  <a:srgbClr val="9437FF"/>
                </a:solidFill>
              </a:rPr>
              <a:t>for</a:t>
            </a:r>
            <a:r>
              <a:t> (x=</a:t>
            </a:r>
            <a:r>
              <a:rPr>
                <a:solidFill>
                  <a:srgbClr val="FF2600"/>
                </a:solidFill>
              </a:rPr>
              <a:t>1</a:t>
            </a:r>
            <a:r>
              <a:t>; x&lt;=</a:t>
            </a:r>
            <a:r>
              <a:rPr>
                <a:solidFill>
                  <a:srgbClr val="FF2600"/>
                </a:solidFill>
              </a:rPr>
              <a:t>10</a:t>
            </a:r>
            <a:r>
              <a:t>; x++){</a:t>
            </a:r>
          </a:p>
          <a:p>
            <a:pPr lvl="2"/>
            <a:r>
              <a:rPr b="1">
                <a:solidFill>
                  <a:srgbClr val="9437FF"/>
                </a:solidFill>
              </a:rPr>
              <a:t>if</a:t>
            </a:r>
            <a:r>
              <a:t> (x%</a:t>
            </a:r>
            <a:r>
              <a:rPr>
                <a:solidFill>
                  <a:srgbClr val="FF2600"/>
                </a:solidFill>
              </a:rPr>
              <a:t>10 </a:t>
            </a:r>
            <a:r>
              <a:t>==</a:t>
            </a:r>
            <a:r>
              <a:rPr>
                <a:solidFill>
                  <a:srgbClr val="FF2600"/>
                </a:solidFill>
              </a:rPr>
              <a:t> 0</a:t>
            </a:r>
            <a:r>
              <a:t>){</a:t>
            </a:r>
          </a:p>
          <a:p>
            <a:pPr lvl="3"/>
            <a:r>
              <a:rPr b="1">
                <a:solidFill>
                  <a:srgbClr val="9437FF"/>
                </a:solidFill>
              </a:rPr>
              <a:t>break</a:t>
            </a:r>
            <a:r>
              <a:t>;</a:t>
            </a:r>
          </a:p>
          <a:p>
            <a:pPr lvl="2"/>
            <a:r>
              <a:t>} </a:t>
            </a:r>
            <a:r>
              <a:rPr b="1">
                <a:solidFill>
                  <a:srgbClr val="9437FF"/>
                </a:solidFill>
              </a:rPr>
              <a:t>else</a:t>
            </a:r>
            <a:r>
              <a:t> {</a:t>
            </a:r>
          </a:p>
          <a:p>
            <a:pPr lvl="3"/>
            <a:r>
              <a:rPr b="1"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“%d”</a:t>
            </a:r>
            <a:r>
              <a:t>, i)</a:t>
            </a:r>
          </a:p>
          <a:p>
            <a:pPr lvl="2"/>
            <a:r>
              <a:t>}</a:t>
            </a:r>
          </a:p>
          <a:p>
            <a:pPr lvl="1"/>
            <a:r>
              <a:t>}</a:t>
            </a:r>
          </a:p>
        </p:txBody>
      </p:sp>
      <p:sp>
        <p:nvSpPr>
          <p:cNvPr id="1131" name="1."/>
          <p:cNvSpPr txBox="1"/>
          <p:nvPr/>
        </p:nvSpPr>
        <p:spPr>
          <a:xfrm>
            <a:off x="4957000" y="3776655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132" name="2."/>
          <p:cNvSpPr txBox="1"/>
          <p:nvPr/>
        </p:nvSpPr>
        <p:spPr>
          <a:xfrm>
            <a:off x="4957000" y="4012902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1133" name="3."/>
          <p:cNvSpPr txBox="1"/>
          <p:nvPr/>
        </p:nvSpPr>
        <p:spPr>
          <a:xfrm>
            <a:off x="4957000" y="4275096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1134" name="4."/>
          <p:cNvSpPr txBox="1"/>
          <p:nvPr/>
        </p:nvSpPr>
        <p:spPr>
          <a:xfrm>
            <a:off x="4957000" y="4513118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4.</a:t>
            </a:r>
          </a:p>
        </p:txBody>
      </p:sp>
      <p:sp>
        <p:nvSpPr>
          <p:cNvPr id="1135" name="5."/>
          <p:cNvSpPr txBox="1"/>
          <p:nvPr/>
        </p:nvSpPr>
        <p:spPr>
          <a:xfrm>
            <a:off x="4957000" y="4767246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5.</a:t>
            </a:r>
          </a:p>
        </p:txBody>
      </p:sp>
      <p:sp>
        <p:nvSpPr>
          <p:cNvPr id="1136" name="6."/>
          <p:cNvSpPr txBox="1"/>
          <p:nvPr/>
        </p:nvSpPr>
        <p:spPr>
          <a:xfrm>
            <a:off x="4957000" y="5005268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6.</a:t>
            </a:r>
          </a:p>
        </p:txBody>
      </p:sp>
      <p:sp>
        <p:nvSpPr>
          <p:cNvPr id="1137" name="7."/>
          <p:cNvSpPr txBox="1"/>
          <p:nvPr/>
        </p:nvSpPr>
        <p:spPr>
          <a:xfrm>
            <a:off x="4957000" y="5249581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7.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Loops Infinit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Loops Infinitos</a:t>
            </a:r>
          </a:p>
        </p:txBody>
      </p:sp>
      <p:sp>
        <p:nvSpPr>
          <p:cNvPr id="1140" name="8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41" name="Podem ocorrer erros durante a programação:"/>
          <p:cNvSpPr txBox="1"/>
          <p:nvPr>
            <p:ph type="body" sz="quarter" idx="1"/>
          </p:nvPr>
        </p:nvSpPr>
        <p:spPr>
          <a:xfrm>
            <a:off x="457200" y="1774995"/>
            <a:ext cx="8229600" cy="46390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Podem ocorrer erros durante a programação: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Loops Infinit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Loops Infinitos</a:t>
            </a:r>
          </a:p>
        </p:txBody>
      </p:sp>
      <p:sp>
        <p:nvSpPr>
          <p:cNvPr id="1144" name="8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45" name="Podem ocorrer erros durante a programação:"/>
          <p:cNvSpPr txBox="1"/>
          <p:nvPr>
            <p:ph type="body" sz="quarter" idx="1"/>
          </p:nvPr>
        </p:nvSpPr>
        <p:spPr>
          <a:xfrm>
            <a:off x="457200" y="1774995"/>
            <a:ext cx="8229600" cy="46390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Podem ocorrer erros durante a programação:</a:t>
            </a:r>
          </a:p>
        </p:txBody>
      </p:sp>
      <p:sp>
        <p:nvSpPr>
          <p:cNvPr id="1146" name="int multiplicador = 0, resultado, num;…"/>
          <p:cNvSpPr txBox="1"/>
          <p:nvPr/>
        </p:nvSpPr>
        <p:spPr>
          <a:xfrm>
            <a:off x="2419809" y="2505772"/>
            <a:ext cx="4304382" cy="22631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rPr b="1">
                <a:solidFill>
                  <a:srgbClr val="9437FF"/>
                </a:solidFill>
              </a:rPr>
              <a:t>int</a:t>
            </a:r>
            <a:r>
              <a:t> multiplicador = </a:t>
            </a:r>
            <a:r>
              <a:rPr>
                <a:solidFill>
                  <a:srgbClr val="FF2600"/>
                </a:solidFill>
              </a:rPr>
              <a:t>0,</a:t>
            </a:r>
            <a:r>
              <a:t> resultado, num;</a:t>
            </a:r>
          </a:p>
          <a:p>
            <a:pPr lvl="1"/>
          </a:p>
          <a:p>
            <a:pPr lvl="1"/>
            <a:r>
              <a:rPr b="1"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“Tabuada de qual numero: ”</a:t>
            </a:r>
            <a:r>
              <a:t>);</a:t>
            </a:r>
          </a:p>
          <a:p>
            <a:pPr lvl="1"/>
            <a:r>
              <a:rPr b="1">
                <a:solidFill>
                  <a:srgbClr val="9437FF"/>
                </a:solidFill>
              </a:rPr>
              <a:t>scanf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“%d”</a:t>
            </a:r>
            <a:r>
              <a:t>, &amp;num);</a:t>
            </a:r>
          </a:p>
          <a:p>
            <a:pPr lvl="1"/>
          </a:p>
          <a:p>
            <a:pPr lvl="1"/>
            <a:r>
              <a:rPr b="1">
                <a:solidFill>
                  <a:srgbClr val="9437FF"/>
                </a:solidFill>
              </a:rPr>
              <a:t>while</a:t>
            </a:r>
            <a:r>
              <a:t>(multiplicador &lt;= </a:t>
            </a:r>
            <a:r>
              <a:rPr>
                <a:solidFill>
                  <a:srgbClr val="FF2600"/>
                </a:solidFill>
              </a:rPr>
              <a:t>10</a:t>
            </a:r>
            <a:r>
              <a:t>) {</a:t>
            </a:r>
          </a:p>
          <a:p>
            <a:pPr lvl="2"/>
            <a:r>
              <a:t>resultado = num * multiplicador;</a:t>
            </a:r>
          </a:p>
          <a:p>
            <a:pPr lvl="2"/>
            <a:r>
              <a:rPr b="1"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“%d”</a:t>
            </a:r>
            <a:r>
              <a:t>, resultado);</a:t>
            </a:r>
          </a:p>
          <a:p>
            <a:pPr lvl="1"/>
            <a:r>
              <a:t>}</a:t>
            </a:r>
          </a:p>
        </p:txBody>
      </p:sp>
      <p:sp>
        <p:nvSpPr>
          <p:cNvPr id="1147" name="1."/>
          <p:cNvSpPr txBox="1"/>
          <p:nvPr/>
        </p:nvSpPr>
        <p:spPr>
          <a:xfrm>
            <a:off x="2463489" y="2507794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148" name="2."/>
          <p:cNvSpPr txBox="1"/>
          <p:nvPr/>
        </p:nvSpPr>
        <p:spPr>
          <a:xfrm>
            <a:off x="2463489" y="3006234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1149" name="3."/>
          <p:cNvSpPr txBox="1"/>
          <p:nvPr/>
        </p:nvSpPr>
        <p:spPr>
          <a:xfrm>
            <a:off x="2463489" y="3244257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1150" name="4."/>
          <p:cNvSpPr txBox="1"/>
          <p:nvPr/>
        </p:nvSpPr>
        <p:spPr>
          <a:xfrm>
            <a:off x="2463489" y="3736407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4.</a:t>
            </a:r>
          </a:p>
        </p:txBody>
      </p:sp>
      <p:sp>
        <p:nvSpPr>
          <p:cNvPr id="1151" name="5."/>
          <p:cNvSpPr txBox="1"/>
          <p:nvPr/>
        </p:nvSpPr>
        <p:spPr>
          <a:xfrm>
            <a:off x="2463489" y="3980720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5.</a:t>
            </a:r>
          </a:p>
        </p:txBody>
      </p:sp>
      <p:sp>
        <p:nvSpPr>
          <p:cNvPr id="1152" name="6."/>
          <p:cNvSpPr txBox="1"/>
          <p:nvPr/>
        </p:nvSpPr>
        <p:spPr>
          <a:xfrm>
            <a:off x="2463489" y="4234848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6.</a:t>
            </a:r>
          </a:p>
        </p:txBody>
      </p:sp>
      <p:sp>
        <p:nvSpPr>
          <p:cNvPr id="1153" name="7."/>
          <p:cNvSpPr txBox="1"/>
          <p:nvPr/>
        </p:nvSpPr>
        <p:spPr>
          <a:xfrm>
            <a:off x="2476189" y="4455716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7.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Loops Infinit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Loops Infinitos</a:t>
            </a:r>
          </a:p>
        </p:txBody>
      </p:sp>
      <p:sp>
        <p:nvSpPr>
          <p:cNvPr id="1156" name="8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57" name="Podem ocorrer erros durante a programação:"/>
          <p:cNvSpPr txBox="1"/>
          <p:nvPr>
            <p:ph type="body" sz="quarter" idx="1"/>
          </p:nvPr>
        </p:nvSpPr>
        <p:spPr>
          <a:xfrm>
            <a:off x="457200" y="1774995"/>
            <a:ext cx="8229600" cy="46390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Podem ocorrer erros durante a programação:</a:t>
            </a:r>
          </a:p>
        </p:txBody>
      </p:sp>
      <p:sp>
        <p:nvSpPr>
          <p:cNvPr id="1158" name="int multiplicador = 0, resultado, num;…"/>
          <p:cNvSpPr txBox="1"/>
          <p:nvPr/>
        </p:nvSpPr>
        <p:spPr>
          <a:xfrm>
            <a:off x="2419809" y="2505772"/>
            <a:ext cx="4304382" cy="22631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rPr b="1">
                <a:solidFill>
                  <a:srgbClr val="9437FF"/>
                </a:solidFill>
              </a:rPr>
              <a:t>int</a:t>
            </a:r>
            <a:r>
              <a:t> multiplicador = </a:t>
            </a:r>
            <a:r>
              <a:rPr>
                <a:solidFill>
                  <a:srgbClr val="FF2600"/>
                </a:solidFill>
              </a:rPr>
              <a:t>0,</a:t>
            </a:r>
            <a:r>
              <a:t> resultado, num;</a:t>
            </a:r>
          </a:p>
          <a:p>
            <a:pPr lvl="1"/>
          </a:p>
          <a:p>
            <a:pPr lvl="1"/>
            <a:r>
              <a:rPr b="1"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“Tabuada de qual numero: ”</a:t>
            </a:r>
            <a:r>
              <a:t>);</a:t>
            </a:r>
          </a:p>
          <a:p>
            <a:pPr lvl="1"/>
            <a:r>
              <a:rPr b="1">
                <a:solidFill>
                  <a:srgbClr val="9437FF"/>
                </a:solidFill>
              </a:rPr>
              <a:t>scanf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“%d”</a:t>
            </a:r>
            <a:r>
              <a:t>, &amp;num);</a:t>
            </a:r>
          </a:p>
          <a:p>
            <a:pPr lvl="1"/>
          </a:p>
          <a:p>
            <a:pPr lvl="1"/>
            <a:r>
              <a:rPr b="1">
                <a:solidFill>
                  <a:srgbClr val="9437FF"/>
                </a:solidFill>
              </a:rPr>
              <a:t>while</a:t>
            </a:r>
            <a:r>
              <a:t>(multiplicador &lt;= </a:t>
            </a:r>
            <a:r>
              <a:rPr>
                <a:solidFill>
                  <a:srgbClr val="FF2600"/>
                </a:solidFill>
              </a:rPr>
              <a:t>10</a:t>
            </a:r>
            <a:r>
              <a:t>) {</a:t>
            </a:r>
          </a:p>
          <a:p>
            <a:pPr lvl="2"/>
            <a:r>
              <a:t>resultado = num * multiplicador;</a:t>
            </a:r>
          </a:p>
          <a:p>
            <a:pPr lvl="2"/>
            <a:r>
              <a:rPr b="1"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“%d”</a:t>
            </a:r>
            <a:r>
              <a:t>, resultado);</a:t>
            </a:r>
          </a:p>
          <a:p>
            <a:pPr lvl="1"/>
            <a:r>
              <a:t>}</a:t>
            </a:r>
          </a:p>
        </p:txBody>
      </p:sp>
      <p:sp>
        <p:nvSpPr>
          <p:cNvPr id="1159" name="1."/>
          <p:cNvSpPr txBox="1"/>
          <p:nvPr/>
        </p:nvSpPr>
        <p:spPr>
          <a:xfrm>
            <a:off x="2463489" y="2507794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160" name="2."/>
          <p:cNvSpPr txBox="1"/>
          <p:nvPr/>
        </p:nvSpPr>
        <p:spPr>
          <a:xfrm>
            <a:off x="2463489" y="3006234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1161" name="3."/>
          <p:cNvSpPr txBox="1"/>
          <p:nvPr/>
        </p:nvSpPr>
        <p:spPr>
          <a:xfrm>
            <a:off x="2463489" y="3244257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1162" name="4."/>
          <p:cNvSpPr txBox="1"/>
          <p:nvPr/>
        </p:nvSpPr>
        <p:spPr>
          <a:xfrm>
            <a:off x="2463489" y="3736407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4.</a:t>
            </a:r>
          </a:p>
        </p:txBody>
      </p:sp>
      <p:sp>
        <p:nvSpPr>
          <p:cNvPr id="1163" name="5."/>
          <p:cNvSpPr txBox="1"/>
          <p:nvPr/>
        </p:nvSpPr>
        <p:spPr>
          <a:xfrm>
            <a:off x="2463489" y="3980720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5.</a:t>
            </a:r>
          </a:p>
        </p:txBody>
      </p:sp>
      <p:sp>
        <p:nvSpPr>
          <p:cNvPr id="1164" name="6."/>
          <p:cNvSpPr txBox="1"/>
          <p:nvPr/>
        </p:nvSpPr>
        <p:spPr>
          <a:xfrm>
            <a:off x="2463489" y="4234848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6.</a:t>
            </a:r>
          </a:p>
        </p:txBody>
      </p:sp>
      <p:sp>
        <p:nvSpPr>
          <p:cNvPr id="1165" name="7."/>
          <p:cNvSpPr txBox="1"/>
          <p:nvPr/>
        </p:nvSpPr>
        <p:spPr>
          <a:xfrm>
            <a:off x="2476189" y="4455716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7.</a:t>
            </a:r>
          </a:p>
        </p:txBody>
      </p:sp>
      <p:sp>
        <p:nvSpPr>
          <p:cNvPr id="1166" name="O que está errado?"/>
          <p:cNvSpPr txBox="1"/>
          <p:nvPr/>
        </p:nvSpPr>
        <p:spPr>
          <a:xfrm>
            <a:off x="1886459" y="5238139"/>
            <a:ext cx="5371082" cy="48514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/>
            </a:lvl1pPr>
          </a:lstStyle>
          <a:p>
            <a:pPr/>
            <a:r>
              <a:t>O que está errado?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Loops Infinit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Loops Infinitos</a:t>
            </a:r>
          </a:p>
        </p:txBody>
      </p:sp>
      <p:sp>
        <p:nvSpPr>
          <p:cNvPr id="1169" name="8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70" name="As vezes, podem ser intencionais!"/>
          <p:cNvSpPr txBox="1"/>
          <p:nvPr>
            <p:ph type="body" sz="quarter" idx="1"/>
          </p:nvPr>
        </p:nvSpPr>
        <p:spPr>
          <a:xfrm>
            <a:off x="457200" y="1774995"/>
            <a:ext cx="8229600" cy="463907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As vezes, podem ser </a:t>
            </a:r>
            <a:r>
              <a:rPr b="1"/>
              <a:t>intencionais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Loops Infinit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Loops Infinitos</a:t>
            </a:r>
          </a:p>
        </p:txBody>
      </p:sp>
      <p:sp>
        <p:nvSpPr>
          <p:cNvPr id="1173" name="8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74" name="As vezes, podem ser intencionais!"/>
          <p:cNvSpPr txBox="1"/>
          <p:nvPr>
            <p:ph type="body" sz="quarter" idx="1"/>
          </p:nvPr>
        </p:nvSpPr>
        <p:spPr>
          <a:xfrm>
            <a:off x="457200" y="1774995"/>
            <a:ext cx="8229600" cy="463907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As vezes, podem ser </a:t>
            </a:r>
            <a:r>
              <a:rPr b="1"/>
              <a:t>intencionais</a:t>
            </a:r>
            <a:r>
              <a:t>!</a:t>
            </a:r>
          </a:p>
        </p:txBody>
      </p:sp>
      <p:sp>
        <p:nvSpPr>
          <p:cNvPr id="1175" name="for (;;) {…"/>
          <p:cNvSpPr txBox="1"/>
          <p:nvPr/>
        </p:nvSpPr>
        <p:spPr>
          <a:xfrm>
            <a:off x="158390" y="2789747"/>
            <a:ext cx="4330797" cy="27457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rPr b="1">
                <a:solidFill>
                  <a:srgbClr val="9437FF"/>
                </a:solidFill>
              </a:rPr>
              <a:t>for</a:t>
            </a:r>
            <a:r>
              <a:t> (;;) {</a:t>
            </a:r>
          </a:p>
          <a:p>
            <a:pPr lvl="2"/>
            <a:r>
              <a:rPr b="1"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“Digite um numero inteiro: ”</a:t>
            </a:r>
            <a:r>
              <a:t>);</a:t>
            </a:r>
          </a:p>
          <a:p>
            <a:pPr lvl="2"/>
            <a:r>
              <a:rPr b="1">
                <a:solidFill>
                  <a:srgbClr val="9437FF"/>
                </a:solidFill>
              </a:rPr>
              <a:t>scanf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“%d”</a:t>
            </a:r>
            <a:r>
              <a:t>, &amp;n);</a:t>
            </a:r>
          </a:p>
          <a:p>
            <a:pPr lvl="2"/>
            <a:r>
              <a:rPr b="1">
                <a:solidFill>
                  <a:srgbClr val="9437FF"/>
                </a:solidFill>
              </a:rPr>
              <a:t>if</a:t>
            </a:r>
            <a:r>
              <a:t>(n == 7) {</a:t>
            </a:r>
          </a:p>
          <a:p>
            <a:pPr lvl="3"/>
            <a:r>
              <a:rPr b="1"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“Saindo do loop … \n”</a:t>
            </a:r>
            <a:r>
              <a:t>);</a:t>
            </a:r>
          </a:p>
          <a:p>
            <a:pPr lvl="3"/>
            <a:r>
              <a:rPr b="1">
                <a:solidFill>
                  <a:srgbClr val="9437FF"/>
                </a:solidFill>
              </a:rPr>
              <a:t>break</a:t>
            </a:r>
            <a:r>
              <a:t>; </a:t>
            </a:r>
          </a:p>
          <a:p>
            <a:pPr lvl="3">
              <a:defRPr i="1">
                <a:solidFill>
                  <a:srgbClr val="009051"/>
                </a:solidFill>
              </a:defRPr>
            </a:pPr>
            <a:r>
              <a:t>// força a saída do loop</a:t>
            </a:r>
          </a:p>
          <a:p>
            <a:pPr lvl="2"/>
            <a:r>
              <a:t>}</a:t>
            </a:r>
          </a:p>
          <a:p>
            <a:pPr lvl="2"/>
            <a:r>
              <a:rPr b="1"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“Numero: %d\n”</a:t>
            </a:r>
            <a:r>
              <a:t>, n);</a:t>
            </a:r>
          </a:p>
          <a:p>
            <a:pPr lvl="1"/>
            <a:r>
              <a:t>}</a:t>
            </a:r>
          </a:p>
          <a:p>
            <a:pPr lvl="1"/>
            <a:r>
              <a:rPr b="1"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“Fim de programa”</a:t>
            </a:r>
            <a:r>
              <a:t>);</a:t>
            </a:r>
          </a:p>
        </p:txBody>
      </p:sp>
      <p:sp>
        <p:nvSpPr>
          <p:cNvPr id="1176" name="1."/>
          <p:cNvSpPr txBox="1"/>
          <p:nvPr/>
        </p:nvSpPr>
        <p:spPr>
          <a:xfrm>
            <a:off x="202070" y="2791769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177" name="2."/>
          <p:cNvSpPr txBox="1"/>
          <p:nvPr/>
        </p:nvSpPr>
        <p:spPr>
          <a:xfrm>
            <a:off x="202070" y="3046122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1178" name="3."/>
          <p:cNvSpPr txBox="1"/>
          <p:nvPr/>
        </p:nvSpPr>
        <p:spPr>
          <a:xfrm>
            <a:off x="202070" y="3262629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1179" name="6."/>
          <p:cNvSpPr txBox="1"/>
          <p:nvPr/>
        </p:nvSpPr>
        <p:spPr>
          <a:xfrm>
            <a:off x="202070" y="4020383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6.</a:t>
            </a:r>
          </a:p>
        </p:txBody>
      </p:sp>
      <p:sp>
        <p:nvSpPr>
          <p:cNvPr id="1180" name="7."/>
          <p:cNvSpPr txBox="1"/>
          <p:nvPr/>
        </p:nvSpPr>
        <p:spPr>
          <a:xfrm>
            <a:off x="202070" y="4264696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7.</a:t>
            </a:r>
          </a:p>
        </p:txBody>
      </p:sp>
      <p:sp>
        <p:nvSpPr>
          <p:cNvPr id="1181" name="8."/>
          <p:cNvSpPr txBox="1"/>
          <p:nvPr/>
        </p:nvSpPr>
        <p:spPr>
          <a:xfrm>
            <a:off x="202070" y="4518824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8.</a:t>
            </a:r>
          </a:p>
        </p:txBody>
      </p:sp>
      <p:sp>
        <p:nvSpPr>
          <p:cNvPr id="1182" name="9."/>
          <p:cNvSpPr txBox="1"/>
          <p:nvPr/>
        </p:nvSpPr>
        <p:spPr>
          <a:xfrm>
            <a:off x="214770" y="4739692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9.</a:t>
            </a:r>
          </a:p>
        </p:txBody>
      </p:sp>
      <p:sp>
        <p:nvSpPr>
          <p:cNvPr id="1183" name="while (1) {…"/>
          <p:cNvSpPr txBox="1"/>
          <p:nvPr/>
        </p:nvSpPr>
        <p:spPr>
          <a:xfrm>
            <a:off x="4622508" y="2791769"/>
            <a:ext cx="4330798" cy="27457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rPr b="1">
                <a:solidFill>
                  <a:srgbClr val="9437FF"/>
                </a:solidFill>
              </a:rPr>
              <a:t>while</a:t>
            </a:r>
            <a:r>
              <a:t> (</a:t>
            </a:r>
            <a:r>
              <a:rPr>
                <a:solidFill>
                  <a:srgbClr val="FF2600"/>
                </a:solidFill>
              </a:rPr>
              <a:t>1</a:t>
            </a:r>
            <a:r>
              <a:t>) {</a:t>
            </a:r>
          </a:p>
          <a:p>
            <a:pPr lvl="2"/>
            <a:r>
              <a:rPr b="1"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“Digite um numero inteiro: ”</a:t>
            </a:r>
            <a:r>
              <a:t>);</a:t>
            </a:r>
          </a:p>
          <a:p>
            <a:pPr lvl="2"/>
            <a:r>
              <a:rPr b="1">
                <a:solidFill>
                  <a:srgbClr val="9437FF"/>
                </a:solidFill>
              </a:rPr>
              <a:t>scanf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“%d”</a:t>
            </a:r>
            <a:r>
              <a:t>, &amp;n);</a:t>
            </a:r>
          </a:p>
          <a:p>
            <a:pPr lvl="2"/>
            <a:r>
              <a:rPr b="1">
                <a:solidFill>
                  <a:srgbClr val="9437FF"/>
                </a:solidFill>
              </a:rPr>
              <a:t>if</a:t>
            </a:r>
            <a:r>
              <a:t>(n == 7) {</a:t>
            </a:r>
          </a:p>
          <a:p>
            <a:pPr lvl="3"/>
            <a:r>
              <a:rPr b="1"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“Saindo do loop … \n”</a:t>
            </a:r>
            <a:r>
              <a:t>);</a:t>
            </a:r>
          </a:p>
          <a:p>
            <a:pPr lvl="3"/>
            <a:r>
              <a:rPr b="1">
                <a:solidFill>
                  <a:srgbClr val="9437FF"/>
                </a:solidFill>
              </a:rPr>
              <a:t>break</a:t>
            </a:r>
            <a:r>
              <a:t>; </a:t>
            </a:r>
          </a:p>
          <a:p>
            <a:pPr lvl="3">
              <a:defRPr i="1">
                <a:solidFill>
                  <a:srgbClr val="009051"/>
                </a:solidFill>
              </a:defRPr>
            </a:pPr>
            <a:r>
              <a:t>// força a saída do loop</a:t>
            </a:r>
          </a:p>
          <a:p>
            <a:pPr lvl="2"/>
            <a:r>
              <a:t>}</a:t>
            </a:r>
          </a:p>
          <a:p>
            <a:pPr lvl="2"/>
            <a:r>
              <a:rPr b="1"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“Numero: %d\n”</a:t>
            </a:r>
            <a:r>
              <a:t>, n);</a:t>
            </a:r>
          </a:p>
          <a:p>
            <a:pPr lvl="1"/>
            <a:r>
              <a:t>}</a:t>
            </a:r>
          </a:p>
          <a:p>
            <a:pPr lvl="1"/>
            <a:r>
              <a:rPr b="1"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“Fim de programa”</a:t>
            </a:r>
            <a:r>
              <a:t>);</a:t>
            </a:r>
          </a:p>
        </p:txBody>
      </p:sp>
      <p:sp>
        <p:nvSpPr>
          <p:cNvPr id="1184" name="4"/>
          <p:cNvSpPr txBox="1"/>
          <p:nvPr/>
        </p:nvSpPr>
        <p:spPr>
          <a:xfrm>
            <a:off x="214770" y="3530255"/>
            <a:ext cx="2254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85" name="5."/>
          <p:cNvSpPr txBox="1"/>
          <p:nvPr/>
        </p:nvSpPr>
        <p:spPr>
          <a:xfrm>
            <a:off x="214770" y="3762017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5.</a:t>
            </a:r>
          </a:p>
        </p:txBody>
      </p:sp>
      <p:sp>
        <p:nvSpPr>
          <p:cNvPr id="1186" name="10."/>
          <p:cNvSpPr txBox="1"/>
          <p:nvPr/>
        </p:nvSpPr>
        <p:spPr>
          <a:xfrm>
            <a:off x="124412" y="4998057"/>
            <a:ext cx="40618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10.</a:t>
            </a:r>
          </a:p>
        </p:txBody>
      </p:sp>
      <p:sp>
        <p:nvSpPr>
          <p:cNvPr id="1187" name="11."/>
          <p:cNvSpPr txBox="1"/>
          <p:nvPr/>
        </p:nvSpPr>
        <p:spPr>
          <a:xfrm>
            <a:off x="154104" y="5210552"/>
            <a:ext cx="4061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11.</a:t>
            </a:r>
          </a:p>
        </p:txBody>
      </p:sp>
      <p:sp>
        <p:nvSpPr>
          <p:cNvPr id="1188" name="1."/>
          <p:cNvSpPr txBox="1"/>
          <p:nvPr/>
        </p:nvSpPr>
        <p:spPr>
          <a:xfrm>
            <a:off x="4644338" y="2786856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189" name="2."/>
          <p:cNvSpPr txBox="1"/>
          <p:nvPr/>
        </p:nvSpPr>
        <p:spPr>
          <a:xfrm>
            <a:off x="4644338" y="3041209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1190" name="3."/>
          <p:cNvSpPr txBox="1"/>
          <p:nvPr/>
        </p:nvSpPr>
        <p:spPr>
          <a:xfrm>
            <a:off x="4644338" y="3257716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1191" name="6."/>
          <p:cNvSpPr txBox="1"/>
          <p:nvPr/>
        </p:nvSpPr>
        <p:spPr>
          <a:xfrm>
            <a:off x="4644338" y="4015470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6.</a:t>
            </a:r>
          </a:p>
        </p:txBody>
      </p:sp>
      <p:sp>
        <p:nvSpPr>
          <p:cNvPr id="1192" name="7."/>
          <p:cNvSpPr txBox="1"/>
          <p:nvPr/>
        </p:nvSpPr>
        <p:spPr>
          <a:xfrm>
            <a:off x="4644338" y="4259783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7.</a:t>
            </a:r>
          </a:p>
        </p:txBody>
      </p:sp>
      <p:sp>
        <p:nvSpPr>
          <p:cNvPr id="1193" name="8."/>
          <p:cNvSpPr txBox="1"/>
          <p:nvPr/>
        </p:nvSpPr>
        <p:spPr>
          <a:xfrm>
            <a:off x="4644338" y="4513910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8.</a:t>
            </a:r>
          </a:p>
        </p:txBody>
      </p:sp>
      <p:sp>
        <p:nvSpPr>
          <p:cNvPr id="1194" name="9."/>
          <p:cNvSpPr txBox="1"/>
          <p:nvPr/>
        </p:nvSpPr>
        <p:spPr>
          <a:xfrm>
            <a:off x="4657038" y="4734778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9.</a:t>
            </a:r>
          </a:p>
        </p:txBody>
      </p:sp>
      <p:sp>
        <p:nvSpPr>
          <p:cNvPr id="1195" name="4"/>
          <p:cNvSpPr txBox="1"/>
          <p:nvPr/>
        </p:nvSpPr>
        <p:spPr>
          <a:xfrm>
            <a:off x="4657038" y="3525341"/>
            <a:ext cx="22547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96" name="5."/>
          <p:cNvSpPr txBox="1"/>
          <p:nvPr/>
        </p:nvSpPr>
        <p:spPr>
          <a:xfrm>
            <a:off x="4657038" y="3757104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5.</a:t>
            </a:r>
          </a:p>
        </p:txBody>
      </p:sp>
      <p:sp>
        <p:nvSpPr>
          <p:cNvPr id="1197" name="10."/>
          <p:cNvSpPr txBox="1"/>
          <p:nvPr/>
        </p:nvSpPr>
        <p:spPr>
          <a:xfrm>
            <a:off x="4566681" y="4993144"/>
            <a:ext cx="40618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10.</a:t>
            </a:r>
          </a:p>
        </p:txBody>
      </p:sp>
      <p:sp>
        <p:nvSpPr>
          <p:cNvPr id="1198" name="11."/>
          <p:cNvSpPr txBox="1"/>
          <p:nvPr/>
        </p:nvSpPr>
        <p:spPr>
          <a:xfrm>
            <a:off x="4596372" y="5205638"/>
            <a:ext cx="40618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11.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Loops Infinit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Loops Infinitos</a:t>
            </a:r>
          </a:p>
        </p:txBody>
      </p:sp>
      <p:sp>
        <p:nvSpPr>
          <p:cNvPr id="1201" name="8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02" name="As vezes, podem ser intencionais!"/>
          <p:cNvSpPr txBox="1"/>
          <p:nvPr>
            <p:ph type="body" sz="quarter" idx="1"/>
          </p:nvPr>
        </p:nvSpPr>
        <p:spPr>
          <a:xfrm>
            <a:off x="457200" y="1774995"/>
            <a:ext cx="8229600" cy="463907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As vezes, podem ser </a:t>
            </a:r>
            <a:r>
              <a:rPr b="1"/>
              <a:t>intencionais</a:t>
            </a:r>
            <a:r>
              <a:t>!</a:t>
            </a:r>
          </a:p>
        </p:txBody>
      </p:sp>
      <p:sp>
        <p:nvSpPr>
          <p:cNvPr id="1203" name="for (;;) {…"/>
          <p:cNvSpPr txBox="1"/>
          <p:nvPr/>
        </p:nvSpPr>
        <p:spPr>
          <a:xfrm>
            <a:off x="158390" y="2789747"/>
            <a:ext cx="4330797" cy="27457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rPr b="1">
                <a:solidFill>
                  <a:srgbClr val="9437FF"/>
                </a:solidFill>
              </a:rPr>
              <a:t>for</a:t>
            </a:r>
            <a:r>
              <a:t> (;;) {</a:t>
            </a:r>
          </a:p>
          <a:p>
            <a:pPr lvl="2"/>
            <a:r>
              <a:rPr b="1"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“Digite um numero inteiro: ”</a:t>
            </a:r>
            <a:r>
              <a:t>);</a:t>
            </a:r>
          </a:p>
          <a:p>
            <a:pPr lvl="2"/>
            <a:r>
              <a:rPr b="1">
                <a:solidFill>
                  <a:srgbClr val="9437FF"/>
                </a:solidFill>
              </a:rPr>
              <a:t>scanf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“%d”</a:t>
            </a:r>
            <a:r>
              <a:t>, &amp;n);</a:t>
            </a:r>
          </a:p>
          <a:p>
            <a:pPr lvl="2"/>
            <a:r>
              <a:rPr b="1">
                <a:solidFill>
                  <a:srgbClr val="9437FF"/>
                </a:solidFill>
              </a:rPr>
              <a:t>if</a:t>
            </a:r>
            <a:r>
              <a:t>(n == 7) {</a:t>
            </a:r>
          </a:p>
          <a:p>
            <a:pPr lvl="3"/>
            <a:r>
              <a:rPr b="1"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“Saindo do loop … \n”</a:t>
            </a:r>
            <a:r>
              <a:t>);</a:t>
            </a:r>
          </a:p>
          <a:p>
            <a:pPr lvl="3"/>
            <a:r>
              <a:rPr b="1">
                <a:solidFill>
                  <a:srgbClr val="9437FF"/>
                </a:solidFill>
              </a:rPr>
              <a:t>break</a:t>
            </a:r>
            <a:r>
              <a:t>; </a:t>
            </a:r>
          </a:p>
          <a:p>
            <a:pPr lvl="3">
              <a:defRPr i="1">
                <a:solidFill>
                  <a:srgbClr val="009051"/>
                </a:solidFill>
              </a:defRPr>
            </a:pPr>
            <a:r>
              <a:t>// força a saída do loop</a:t>
            </a:r>
          </a:p>
          <a:p>
            <a:pPr lvl="2"/>
            <a:r>
              <a:t>}</a:t>
            </a:r>
          </a:p>
          <a:p>
            <a:pPr lvl="2"/>
            <a:r>
              <a:rPr b="1"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“Numero: %d\n”</a:t>
            </a:r>
            <a:r>
              <a:t>, n);</a:t>
            </a:r>
          </a:p>
          <a:p>
            <a:pPr lvl="1"/>
            <a:r>
              <a:t>}</a:t>
            </a:r>
          </a:p>
          <a:p>
            <a:pPr lvl="1"/>
            <a:r>
              <a:rPr b="1"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“Fim de programa”</a:t>
            </a:r>
            <a:r>
              <a:t>);</a:t>
            </a:r>
          </a:p>
        </p:txBody>
      </p:sp>
      <p:sp>
        <p:nvSpPr>
          <p:cNvPr id="1204" name="1."/>
          <p:cNvSpPr txBox="1"/>
          <p:nvPr/>
        </p:nvSpPr>
        <p:spPr>
          <a:xfrm>
            <a:off x="202070" y="2791769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205" name="2."/>
          <p:cNvSpPr txBox="1"/>
          <p:nvPr/>
        </p:nvSpPr>
        <p:spPr>
          <a:xfrm>
            <a:off x="202070" y="3046122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1206" name="3."/>
          <p:cNvSpPr txBox="1"/>
          <p:nvPr/>
        </p:nvSpPr>
        <p:spPr>
          <a:xfrm>
            <a:off x="202070" y="3262629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1207" name="6."/>
          <p:cNvSpPr txBox="1"/>
          <p:nvPr/>
        </p:nvSpPr>
        <p:spPr>
          <a:xfrm>
            <a:off x="202070" y="4020383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6.</a:t>
            </a:r>
          </a:p>
        </p:txBody>
      </p:sp>
      <p:sp>
        <p:nvSpPr>
          <p:cNvPr id="1208" name="7."/>
          <p:cNvSpPr txBox="1"/>
          <p:nvPr/>
        </p:nvSpPr>
        <p:spPr>
          <a:xfrm>
            <a:off x="202070" y="4264696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7.</a:t>
            </a:r>
          </a:p>
        </p:txBody>
      </p:sp>
      <p:sp>
        <p:nvSpPr>
          <p:cNvPr id="1209" name="8."/>
          <p:cNvSpPr txBox="1"/>
          <p:nvPr/>
        </p:nvSpPr>
        <p:spPr>
          <a:xfrm>
            <a:off x="202070" y="4518824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8.</a:t>
            </a:r>
          </a:p>
        </p:txBody>
      </p:sp>
      <p:sp>
        <p:nvSpPr>
          <p:cNvPr id="1210" name="9."/>
          <p:cNvSpPr txBox="1"/>
          <p:nvPr/>
        </p:nvSpPr>
        <p:spPr>
          <a:xfrm>
            <a:off x="214770" y="4739692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9.</a:t>
            </a:r>
          </a:p>
        </p:txBody>
      </p:sp>
      <p:sp>
        <p:nvSpPr>
          <p:cNvPr id="1211" name="while (1) {…"/>
          <p:cNvSpPr txBox="1"/>
          <p:nvPr/>
        </p:nvSpPr>
        <p:spPr>
          <a:xfrm>
            <a:off x="4622508" y="2791769"/>
            <a:ext cx="4330798" cy="2745741"/>
          </a:xfrm>
          <a:prstGeom prst="rect">
            <a:avLst/>
          </a:prstGeom>
          <a:solidFill>
            <a:srgbClr val="FFD479">
              <a:alpha val="4223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rPr b="1">
                <a:solidFill>
                  <a:srgbClr val="9437FF"/>
                </a:solidFill>
              </a:rPr>
              <a:t>while</a:t>
            </a:r>
            <a:r>
              <a:t> (</a:t>
            </a:r>
            <a:r>
              <a:rPr>
                <a:solidFill>
                  <a:srgbClr val="FF2600"/>
                </a:solidFill>
              </a:rPr>
              <a:t>1</a:t>
            </a:r>
            <a:r>
              <a:t>) {</a:t>
            </a:r>
          </a:p>
          <a:p>
            <a:pPr lvl="2"/>
            <a:r>
              <a:rPr b="1"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“Digite um numero inteiro: ”</a:t>
            </a:r>
            <a:r>
              <a:t>);</a:t>
            </a:r>
          </a:p>
          <a:p>
            <a:pPr lvl="2"/>
            <a:r>
              <a:rPr b="1">
                <a:solidFill>
                  <a:srgbClr val="9437FF"/>
                </a:solidFill>
              </a:rPr>
              <a:t>scanf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“%d”</a:t>
            </a:r>
            <a:r>
              <a:t>, &amp;n);</a:t>
            </a:r>
          </a:p>
          <a:p>
            <a:pPr lvl="2"/>
            <a:r>
              <a:rPr b="1">
                <a:solidFill>
                  <a:srgbClr val="9437FF"/>
                </a:solidFill>
              </a:rPr>
              <a:t>if</a:t>
            </a:r>
            <a:r>
              <a:t>(n == 7) {</a:t>
            </a:r>
          </a:p>
          <a:p>
            <a:pPr lvl="3"/>
            <a:r>
              <a:rPr b="1"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“Saindo do loop … \n”</a:t>
            </a:r>
            <a:r>
              <a:t>);</a:t>
            </a:r>
          </a:p>
          <a:p>
            <a:pPr lvl="3"/>
            <a:r>
              <a:rPr b="1">
                <a:solidFill>
                  <a:srgbClr val="9437FF"/>
                </a:solidFill>
              </a:rPr>
              <a:t>break</a:t>
            </a:r>
            <a:r>
              <a:t>; </a:t>
            </a:r>
          </a:p>
          <a:p>
            <a:pPr lvl="3">
              <a:defRPr i="1">
                <a:solidFill>
                  <a:srgbClr val="009051"/>
                </a:solidFill>
              </a:defRPr>
            </a:pPr>
            <a:r>
              <a:t>// força a saída do loop</a:t>
            </a:r>
          </a:p>
          <a:p>
            <a:pPr lvl="2"/>
            <a:r>
              <a:t>}</a:t>
            </a:r>
          </a:p>
          <a:p>
            <a:pPr lvl="2"/>
            <a:r>
              <a:rPr b="1"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“Numero: %d\n”</a:t>
            </a:r>
            <a:r>
              <a:t>, n);</a:t>
            </a:r>
          </a:p>
          <a:p>
            <a:pPr lvl="1"/>
            <a:r>
              <a:t>}</a:t>
            </a:r>
          </a:p>
          <a:p>
            <a:pPr lvl="1"/>
            <a:r>
              <a:rPr b="1">
                <a:solidFill>
                  <a:srgbClr val="9437FF"/>
                </a:solidFill>
              </a:rPr>
              <a:t>printf</a:t>
            </a:r>
            <a:r>
              <a:t>(</a:t>
            </a:r>
            <a:r>
              <a:rPr>
                <a:solidFill>
                  <a:srgbClr val="0433FF"/>
                </a:solidFill>
              </a:rPr>
              <a:t>“Fim de programa”</a:t>
            </a:r>
            <a:r>
              <a:t>);</a:t>
            </a:r>
          </a:p>
        </p:txBody>
      </p:sp>
      <p:sp>
        <p:nvSpPr>
          <p:cNvPr id="1212" name="4"/>
          <p:cNvSpPr txBox="1"/>
          <p:nvPr/>
        </p:nvSpPr>
        <p:spPr>
          <a:xfrm>
            <a:off x="214770" y="3530255"/>
            <a:ext cx="2254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13" name="5."/>
          <p:cNvSpPr txBox="1"/>
          <p:nvPr/>
        </p:nvSpPr>
        <p:spPr>
          <a:xfrm>
            <a:off x="214770" y="3762017"/>
            <a:ext cx="2848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5.</a:t>
            </a:r>
          </a:p>
        </p:txBody>
      </p:sp>
      <p:sp>
        <p:nvSpPr>
          <p:cNvPr id="1214" name="10."/>
          <p:cNvSpPr txBox="1"/>
          <p:nvPr/>
        </p:nvSpPr>
        <p:spPr>
          <a:xfrm>
            <a:off x="124412" y="4998057"/>
            <a:ext cx="40618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10.</a:t>
            </a:r>
          </a:p>
        </p:txBody>
      </p:sp>
      <p:sp>
        <p:nvSpPr>
          <p:cNvPr id="1215" name="11."/>
          <p:cNvSpPr txBox="1"/>
          <p:nvPr/>
        </p:nvSpPr>
        <p:spPr>
          <a:xfrm>
            <a:off x="154104" y="5210552"/>
            <a:ext cx="4061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11.</a:t>
            </a:r>
          </a:p>
        </p:txBody>
      </p:sp>
      <p:sp>
        <p:nvSpPr>
          <p:cNvPr id="1216" name="1."/>
          <p:cNvSpPr txBox="1"/>
          <p:nvPr/>
        </p:nvSpPr>
        <p:spPr>
          <a:xfrm>
            <a:off x="4644338" y="2786856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217" name="2."/>
          <p:cNvSpPr txBox="1"/>
          <p:nvPr/>
        </p:nvSpPr>
        <p:spPr>
          <a:xfrm>
            <a:off x="4644338" y="3041209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1218" name="3."/>
          <p:cNvSpPr txBox="1"/>
          <p:nvPr/>
        </p:nvSpPr>
        <p:spPr>
          <a:xfrm>
            <a:off x="4644338" y="3257716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1219" name="6."/>
          <p:cNvSpPr txBox="1"/>
          <p:nvPr/>
        </p:nvSpPr>
        <p:spPr>
          <a:xfrm>
            <a:off x="4644338" y="4015470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6.</a:t>
            </a:r>
          </a:p>
        </p:txBody>
      </p:sp>
      <p:sp>
        <p:nvSpPr>
          <p:cNvPr id="1220" name="7."/>
          <p:cNvSpPr txBox="1"/>
          <p:nvPr/>
        </p:nvSpPr>
        <p:spPr>
          <a:xfrm>
            <a:off x="4644338" y="4259783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7.</a:t>
            </a:r>
          </a:p>
        </p:txBody>
      </p:sp>
      <p:sp>
        <p:nvSpPr>
          <p:cNvPr id="1221" name="8."/>
          <p:cNvSpPr txBox="1"/>
          <p:nvPr/>
        </p:nvSpPr>
        <p:spPr>
          <a:xfrm>
            <a:off x="4644338" y="4513910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8.</a:t>
            </a:r>
          </a:p>
        </p:txBody>
      </p:sp>
      <p:sp>
        <p:nvSpPr>
          <p:cNvPr id="1222" name="9."/>
          <p:cNvSpPr txBox="1"/>
          <p:nvPr/>
        </p:nvSpPr>
        <p:spPr>
          <a:xfrm>
            <a:off x="4657038" y="4734778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9.</a:t>
            </a:r>
          </a:p>
        </p:txBody>
      </p:sp>
      <p:sp>
        <p:nvSpPr>
          <p:cNvPr id="1223" name="4"/>
          <p:cNvSpPr txBox="1"/>
          <p:nvPr/>
        </p:nvSpPr>
        <p:spPr>
          <a:xfrm>
            <a:off x="4657038" y="3525341"/>
            <a:ext cx="22547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24" name="5."/>
          <p:cNvSpPr txBox="1"/>
          <p:nvPr/>
        </p:nvSpPr>
        <p:spPr>
          <a:xfrm>
            <a:off x="4657038" y="3757104"/>
            <a:ext cx="284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5.</a:t>
            </a:r>
          </a:p>
        </p:txBody>
      </p:sp>
      <p:sp>
        <p:nvSpPr>
          <p:cNvPr id="1225" name="10."/>
          <p:cNvSpPr txBox="1"/>
          <p:nvPr/>
        </p:nvSpPr>
        <p:spPr>
          <a:xfrm>
            <a:off x="4566681" y="4993144"/>
            <a:ext cx="40618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10.</a:t>
            </a:r>
          </a:p>
        </p:txBody>
      </p:sp>
      <p:sp>
        <p:nvSpPr>
          <p:cNvPr id="1226" name="11."/>
          <p:cNvSpPr txBox="1"/>
          <p:nvPr/>
        </p:nvSpPr>
        <p:spPr>
          <a:xfrm>
            <a:off x="4596372" y="5205638"/>
            <a:ext cx="40618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11.</a:t>
            </a:r>
          </a:p>
        </p:txBody>
      </p:sp>
      <p:sp>
        <p:nvSpPr>
          <p:cNvPr id="1227" name="for (;;) {"/>
          <p:cNvSpPr txBox="1"/>
          <p:nvPr/>
        </p:nvSpPr>
        <p:spPr>
          <a:xfrm>
            <a:off x="502520" y="2791769"/>
            <a:ext cx="4006925" cy="332741"/>
          </a:xfrm>
          <a:prstGeom prst="rect">
            <a:avLst/>
          </a:prstGeom>
          <a:solidFill>
            <a:srgbClr val="73FD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</a:t>
            </a:r>
            <a:r>
              <a:rPr b="1">
                <a:solidFill>
                  <a:srgbClr val="9437FF"/>
                </a:solidFill>
              </a:rPr>
              <a:t>for</a:t>
            </a:r>
            <a:r>
              <a:t> (;;) {</a:t>
            </a:r>
          </a:p>
        </p:txBody>
      </p:sp>
      <p:sp>
        <p:nvSpPr>
          <p:cNvPr id="1228" name="while (1) {"/>
          <p:cNvSpPr txBox="1"/>
          <p:nvPr/>
        </p:nvSpPr>
        <p:spPr>
          <a:xfrm>
            <a:off x="4944788" y="2791769"/>
            <a:ext cx="4006925" cy="332741"/>
          </a:xfrm>
          <a:prstGeom prst="rect">
            <a:avLst/>
          </a:prstGeom>
          <a:solidFill>
            <a:srgbClr val="73FD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   </a:t>
            </a:r>
            <a:r>
              <a:rPr b="1">
                <a:solidFill>
                  <a:srgbClr val="9437FF"/>
                </a:solidFill>
              </a:rPr>
              <a:t>while</a:t>
            </a:r>
            <a:r>
              <a:t> (</a:t>
            </a:r>
            <a:r>
              <a:rPr>
                <a:solidFill>
                  <a:srgbClr val="FF2600"/>
                </a:solidFill>
              </a:rPr>
              <a:t>1</a:t>
            </a:r>
            <a:r>
              <a:t>) {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Exercícios</a:t>
            </a:r>
          </a:p>
        </p:txBody>
      </p:sp>
      <p:sp>
        <p:nvSpPr>
          <p:cNvPr id="1231" name="8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32" name="Hands on!"/>
          <p:cNvSpPr txBox="1"/>
          <p:nvPr/>
        </p:nvSpPr>
        <p:spPr>
          <a:xfrm>
            <a:off x="1691009" y="4602150"/>
            <a:ext cx="5371082" cy="48514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/>
            </a:lvl1pPr>
          </a:lstStyle>
          <a:p>
            <a:pPr/>
            <a:r>
              <a:t>Hands on!</a:t>
            </a:r>
          </a:p>
        </p:txBody>
      </p:sp>
      <p:pic>
        <p:nvPicPr>
          <p:cNvPr id="1233" name="coding.jpeg" descr="codin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2499" y="2274265"/>
            <a:ext cx="3848101" cy="210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30" name="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1" name="Estruturas de Repetição:…"/>
          <p:cNvSpPr txBox="1"/>
          <p:nvPr>
            <p:ph type="body" idx="1"/>
          </p:nvPr>
        </p:nvSpPr>
        <p:spPr>
          <a:xfrm>
            <a:off x="457200" y="17399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Estruturas de Repetição:</a:t>
            </a:r>
          </a:p>
          <a:p>
            <a:pPr lvl="3" marL="1462087" indent="-319087">
              <a:defRPr sz="2200"/>
            </a:pPr>
          </a:p>
          <a:p>
            <a:pPr lvl="3" marL="1462087" indent="-319087">
              <a:defRPr sz="2200"/>
            </a:pPr>
            <a:r>
              <a:t>Permite executar um conjunto de instruções um determinado número de vezes</a:t>
            </a:r>
          </a:p>
          <a:p>
            <a:pPr lvl="3" marL="1462087" indent="-319087">
              <a:defRPr sz="2200"/>
            </a:pPr>
          </a:p>
          <a:p>
            <a:pPr lvl="3" marL="1462087" indent="-319087">
              <a:defRPr sz="2200"/>
            </a:pPr>
            <a:r>
              <a:t>Ao final da execução pode ser previamente determinada ou ser decorrente de uma ou mais condições se tornarem verdadeiras durante a execução do programa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Exercícios</a:t>
            </a:r>
          </a:p>
        </p:txBody>
      </p:sp>
      <p:sp>
        <p:nvSpPr>
          <p:cNvPr id="1236" name="9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239" name="Group"/>
          <p:cNvGrpSpPr/>
          <p:nvPr/>
        </p:nvGrpSpPr>
        <p:grpSpPr>
          <a:xfrm>
            <a:off x="426182" y="1883146"/>
            <a:ext cx="366714" cy="373791"/>
            <a:chOff x="0" y="0"/>
            <a:chExt cx="366712" cy="373790"/>
          </a:xfrm>
        </p:grpSpPr>
        <p:sp>
          <p:nvSpPr>
            <p:cNvPr id="123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38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240" name="Faça um programa que calcule o fatorial de um número inteiro N."/>
          <p:cNvSpPr txBox="1"/>
          <p:nvPr/>
        </p:nvSpPr>
        <p:spPr>
          <a:xfrm>
            <a:off x="995056" y="1887469"/>
            <a:ext cx="774443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Faça um programa que calcule o fatorial de um número inteiro N.</a:t>
            </a:r>
          </a:p>
        </p:txBody>
      </p:sp>
      <p:grpSp>
        <p:nvGrpSpPr>
          <p:cNvPr id="1243" name="Group"/>
          <p:cNvGrpSpPr/>
          <p:nvPr/>
        </p:nvGrpSpPr>
        <p:grpSpPr>
          <a:xfrm>
            <a:off x="415344" y="2779155"/>
            <a:ext cx="366714" cy="373791"/>
            <a:chOff x="0" y="0"/>
            <a:chExt cx="366712" cy="373790"/>
          </a:xfrm>
        </p:grpSpPr>
        <p:sp>
          <p:nvSpPr>
            <p:cNvPr id="124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42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244" name="Faça um programa que leia 10 valores inteiros e e escreva o menor valor lido e o maior valor lido."/>
          <p:cNvSpPr txBox="1"/>
          <p:nvPr/>
        </p:nvSpPr>
        <p:spPr>
          <a:xfrm>
            <a:off x="984218" y="2783478"/>
            <a:ext cx="7744438" cy="66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Faça um programa que leia 10 valores inteiros e e escreva o menor valor lido e o maior valor lido.</a:t>
            </a:r>
          </a:p>
        </p:txBody>
      </p:sp>
      <p:grpSp>
        <p:nvGrpSpPr>
          <p:cNvPr id="1247" name="Group"/>
          <p:cNvGrpSpPr/>
          <p:nvPr/>
        </p:nvGrpSpPr>
        <p:grpSpPr>
          <a:xfrm>
            <a:off x="415344" y="3593280"/>
            <a:ext cx="366714" cy="373791"/>
            <a:chOff x="0" y="0"/>
            <a:chExt cx="366712" cy="373790"/>
          </a:xfrm>
        </p:grpSpPr>
        <p:sp>
          <p:nvSpPr>
            <p:cNvPr id="124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46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248" name="Faça um programa que determine e mostre os cinco primeiros múltiplos de 3, considerando números maiores que 0."/>
          <p:cNvSpPr txBox="1"/>
          <p:nvPr/>
        </p:nvSpPr>
        <p:spPr>
          <a:xfrm>
            <a:off x="984218" y="3597604"/>
            <a:ext cx="7744438" cy="66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Faça um programa que determine e mostre os cinco primeiros múltiplos de 3, considerando números maiores que 0.</a:t>
            </a:r>
          </a:p>
        </p:txBody>
      </p:sp>
      <p:grpSp>
        <p:nvGrpSpPr>
          <p:cNvPr id="1251" name="Group"/>
          <p:cNvGrpSpPr/>
          <p:nvPr/>
        </p:nvGrpSpPr>
        <p:grpSpPr>
          <a:xfrm>
            <a:off x="415344" y="4678685"/>
            <a:ext cx="366714" cy="373791"/>
            <a:chOff x="0" y="0"/>
            <a:chExt cx="366712" cy="373790"/>
          </a:xfrm>
        </p:grpSpPr>
        <p:sp>
          <p:nvSpPr>
            <p:cNvPr id="124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50" name="8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1252" name="Calcule o resultado da série:"/>
          <p:cNvSpPr txBox="1"/>
          <p:nvPr/>
        </p:nvSpPr>
        <p:spPr>
          <a:xfrm>
            <a:off x="984218" y="4683008"/>
            <a:ext cx="774443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Calcule o resultado da série:</a:t>
            </a:r>
          </a:p>
        </p:txBody>
      </p:sp>
      <p:sp>
        <p:nvSpPr>
          <p:cNvPr id="1253" name="Equation"/>
          <p:cNvSpPr txBox="1"/>
          <p:nvPr/>
        </p:nvSpPr>
        <p:spPr>
          <a:xfrm>
            <a:off x="2658151" y="5354441"/>
            <a:ext cx="3299287" cy="5755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num>
                    <m:den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den>
                  </m:f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num>
                    <m:den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…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num>
                    <m:den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den>
                  </m:f>
                </m:oMath>
              </m:oMathPara>
            </a14:m>
            <a:endParaRPr sz="21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Exercícios</a:t>
            </a:r>
          </a:p>
        </p:txBody>
      </p:sp>
      <p:sp>
        <p:nvSpPr>
          <p:cNvPr id="1256" name="9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259" name="Group"/>
          <p:cNvGrpSpPr/>
          <p:nvPr/>
        </p:nvGrpSpPr>
        <p:grpSpPr>
          <a:xfrm>
            <a:off x="426182" y="1883146"/>
            <a:ext cx="366714" cy="373791"/>
            <a:chOff x="0" y="0"/>
            <a:chExt cx="366712" cy="373790"/>
          </a:xfrm>
        </p:grpSpPr>
        <p:sp>
          <p:nvSpPr>
            <p:cNvPr id="125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58" name="9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260" name="A prefeitura de uma cidade fez uma pesquisa entre seus habitantes, coletando dados sobre salários e número de filhos. A prefeitura deseja saber:…"/>
          <p:cNvSpPr txBox="1"/>
          <p:nvPr/>
        </p:nvSpPr>
        <p:spPr>
          <a:xfrm>
            <a:off x="995056" y="1887469"/>
            <a:ext cx="7744438" cy="3002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 prefeitura de uma cidade fez uma pesquisa entre seus habitantes, coletando dados sobre salários e número de filhos. A prefeitura deseja saber: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* a média do salário da população;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* a média do número de filhos;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* o maior salário;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* a porcentagem de pessoas com salários até R$400,00. 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Finalizar a entrada dos dados ao ser digitado um valor negativo.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1263" name="9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266" name="Group"/>
          <p:cNvGrpSpPr/>
          <p:nvPr/>
        </p:nvGrpSpPr>
        <p:grpSpPr>
          <a:xfrm>
            <a:off x="426182" y="1887478"/>
            <a:ext cx="1453357" cy="1452564"/>
            <a:chOff x="9256" y="4332"/>
            <a:chExt cx="1453356" cy="1452562"/>
          </a:xfrm>
        </p:grpSpPr>
        <p:sp>
          <p:nvSpPr>
            <p:cNvPr id="1264" name="Circle"/>
            <p:cNvSpPr/>
            <p:nvPr/>
          </p:nvSpPr>
          <p:spPr>
            <a:xfrm>
              <a:off x="9256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65" name="10"/>
            <p:cNvSpPr/>
            <p:nvPr/>
          </p:nvSpPr>
          <p:spPr>
            <a:xfrm>
              <a:off x="192612" y="18689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sp>
        <p:nvSpPr>
          <p:cNvPr id="1267" name="Final Boss: melhore o jogo Pedra-Papel-Tesoura usando laços de repetição."/>
          <p:cNvSpPr txBox="1"/>
          <p:nvPr/>
        </p:nvSpPr>
        <p:spPr>
          <a:xfrm>
            <a:off x="995056" y="1887469"/>
            <a:ext cx="7744438" cy="66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FF2600"/>
                </a:solidFill>
              </a:rPr>
              <a:t>Final Boss</a:t>
            </a:r>
            <a:r>
              <a:t>: melhore o jogo Pedra-Papel-Tesoura usando laços de repetição.</a:t>
            </a:r>
          </a:p>
        </p:txBody>
      </p:sp>
      <p:pic>
        <p:nvPicPr>
          <p:cNvPr id="1268" name="dungeon.png" descr="dunge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461" y="2882343"/>
            <a:ext cx="6367078" cy="3342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1271" name="9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274" name="Group"/>
          <p:cNvGrpSpPr/>
          <p:nvPr/>
        </p:nvGrpSpPr>
        <p:grpSpPr>
          <a:xfrm>
            <a:off x="426182" y="1887478"/>
            <a:ext cx="1453357" cy="1452564"/>
            <a:chOff x="9256" y="4332"/>
            <a:chExt cx="1453356" cy="1452562"/>
          </a:xfrm>
        </p:grpSpPr>
        <p:sp>
          <p:nvSpPr>
            <p:cNvPr id="1272" name="Circle"/>
            <p:cNvSpPr/>
            <p:nvPr/>
          </p:nvSpPr>
          <p:spPr>
            <a:xfrm>
              <a:off x="9256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73" name="10"/>
            <p:cNvSpPr/>
            <p:nvPr/>
          </p:nvSpPr>
          <p:spPr>
            <a:xfrm>
              <a:off x="192612" y="18689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sp>
        <p:nvSpPr>
          <p:cNvPr id="1275" name="Final Boss: melhore o jogo Pedra-Papel-Tesoura usando laços de repetição."/>
          <p:cNvSpPr txBox="1"/>
          <p:nvPr/>
        </p:nvSpPr>
        <p:spPr>
          <a:xfrm>
            <a:off x="995056" y="1887469"/>
            <a:ext cx="7744438" cy="66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FF2600"/>
                </a:solidFill>
              </a:rPr>
              <a:t>Final Boss</a:t>
            </a:r>
            <a:r>
              <a:t>: melhore o jogo Pedra-Papel-Tesoura usando laços de repetição.</a:t>
            </a:r>
          </a:p>
        </p:txBody>
      </p:sp>
      <p:pic>
        <p:nvPicPr>
          <p:cNvPr id="1276" name="dungeon.png" descr="dungeon.png"/>
          <p:cNvPicPr>
            <a:picLocks noChangeAspect="1"/>
          </p:cNvPicPr>
          <p:nvPr/>
        </p:nvPicPr>
        <p:blipFill>
          <a:blip r:embed="rId2">
            <a:alphaModFix amt="33380"/>
            <a:extLst/>
          </a:blip>
          <a:stretch>
            <a:fillRect/>
          </a:stretch>
        </p:blipFill>
        <p:spPr>
          <a:xfrm>
            <a:off x="1388461" y="2882343"/>
            <a:ext cx="6367078" cy="3342716"/>
          </a:xfrm>
          <a:prstGeom prst="rect">
            <a:avLst/>
          </a:prstGeom>
          <a:ln w="12700">
            <a:miter lim="400000"/>
          </a:ln>
        </p:spPr>
      </p:pic>
      <p:sp>
        <p:nvSpPr>
          <p:cNvPr id="1277" name="* Solicitar uma jogada ao usuário até que ele forneça um valor válido para a jogada…"/>
          <p:cNvSpPr/>
          <p:nvPr/>
        </p:nvSpPr>
        <p:spPr>
          <a:xfrm>
            <a:off x="777905" y="3231154"/>
            <a:ext cx="7490721" cy="2267597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2200"/>
            </a:pPr>
            <a:r>
              <a:rPr b="1"/>
              <a:t>* Solicitar uma jogada ao usuário até que ele forneça um valor válido para a jogada</a:t>
            </a:r>
            <a:endParaRPr b="1"/>
          </a:p>
          <a:p>
            <a:pPr>
              <a:defRPr sz="2200"/>
            </a:pPr>
            <a:endParaRPr b="1"/>
          </a:p>
          <a:p>
            <a:pPr>
              <a:defRPr sz="2200"/>
            </a:pPr>
            <a:r>
              <a:rPr b="1"/>
              <a:t>* Executar o jogo até que o usuário decida por encerrar o programa.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280" name="9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81" name="Rounded Rectangle"/>
          <p:cNvSpPr/>
          <p:nvPr/>
        </p:nvSpPr>
        <p:spPr>
          <a:xfrm>
            <a:off x="685800" y="4853408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282" name="Introdução"/>
          <p:cNvSpPr txBox="1"/>
          <p:nvPr/>
        </p:nvSpPr>
        <p:spPr>
          <a:xfrm>
            <a:off x="1273175" y="2678843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285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128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84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88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128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8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289" name="Comando ENQUANTO … FAÇA"/>
          <p:cNvSpPr txBox="1"/>
          <p:nvPr/>
        </p:nvSpPr>
        <p:spPr>
          <a:xfrm>
            <a:off x="1255712" y="3240607"/>
            <a:ext cx="387983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Comando ENQUANTO … FAÇA</a:t>
            </a:r>
          </a:p>
        </p:txBody>
      </p:sp>
      <p:grpSp>
        <p:nvGrpSpPr>
          <p:cNvPr id="1292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129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293" name="Comando FAÇA … ENQUANTO"/>
          <p:cNvSpPr txBox="1"/>
          <p:nvPr/>
        </p:nvSpPr>
        <p:spPr>
          <a:xfrm>
            <a:off x="1255712" y="3808105"/>
            <a:ext cx="387040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Comando FAÇA … ENQUANTO</a:t>
            </a:r>
          </a:p>
        </p:txBody>
      </p:sp>
      <p:grpSp>
        <p:nvGrpSpPr>
          <p:cNvPr id="1296" name="Group"/>
          <p:cNvGrpSpPr/>
          <p:nvPr/>
        </p:nvGrpSpPr>
        <p:grpSpPr>
          <a:xfrm>
            <a:off x="793431" y="4374202"/>
            <a:ext cx="366714" cy="373792"/>
            <a:chOff x="0" y="0"/>
            <a:chExt cx="366712" cy="373790"/>
          </a:xfrm>
        </p:grpSpPr>
        <p:sp>
          <p:nvSpPr>
            <p:cNvPr id="129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297" name="Comando PARA …"/>
          <p:cNvSpPr txBox="1"/>
          <p:nvPr/>
        </p:nvSpPr>
        <p:spPr>
          <a:xfrm>
            <a:off x="1267845" y="4374202"/>
            <a:ext cx="236042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Comando PARA …</a:t>
            </a:r>
          </a:p>
        </p:txBody>
      </p:sp>
      <p:grpSp>
        <p:nvGrpSpPr>
          <p:cNvPr id="1300" name="Group"/>
          <p:cNvGrpSpPr/>
          <p:nvPr/>
        </p:nvGrpSpPr>
        <p:grpSpPr>
          <a:xfrm>
            <a:off x="793588" y="4941150"/>
            <a:ext cx="366713" cy="373792"/>
            <a:chOff x="0" y="0"/>
            <a:chExt cx="366712" cy="373790"/>
          </a:xfrm>
        </p:grpSpPr>
        <p:sp>
          <p:nvSpPr>
            <p:cNvPr id="129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301" name="Referências"/>
          <p:cNvSpPr txBox="1"/>
          <p:nvPr/>
        </p:nvSpPr>
        <p:spPr>
          <a:xfrm>
            <a:off x="1268002" y="494115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9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04" name="[Souza et al, 2019]"/>
          <p:cNvSpPr txBox="1"/>
          <p:nvPr/>
        </p:nvSpPr>
        <p:spPr>
          <a:xfrm>
            <a:off x="688109" y="5797465"/>
            <a:ext cx="187936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[Souza et al, 2019]</a:t>
            </a:r>
          </a:p>
        </p:txBody>
      </p:sp>
      <p:sp>
        <p:nvSpPr>
          <p:cNvPr id="1305" name="[Edelweiss &amp; Livi, 2014]"/>
          <p:cNvSpPr txBox="1"/>
          <p:nvPr/>
        </p:nvSpPr>
        <p:spPr>
          <a:xfrm>
            <a:off x="6401497" y="5797465"/>
            <a:ext cx="22679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[Edelweiss &amp; Livi, 2014]</a:t>
            </a:r>
          </a:p>
        </p:txBody>
      </p:sp>
      <p:sp>
        <p:nvSpPr>
          <p:cNvPr id="1306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  <p:sp>
        <p:nvSpPr>
          <p:cNvPr id="1307" name="Rectangle"/>
          <p:cNvSpPr/>
          <p:nvPr/>
        </p:nvSpPr>
        <p:spPr>
          <a:xfrm>
            <a:off x="273328" y="2007210"/>
            <a:ext cx="2708925" cy="3732685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308" name="Screen Shot 2022-08-11 at 21.58.07.png" descr="Screen Shot 2022-08-11 at 21.58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470" y="2092304"/>
            <a:ext cx="2544640" cy="3562497"/>
          </a:xfrm>
          <a:prstGeom prst="rect">
            <a:avLst/>
          </a:prstGeom>
          <a:ln w="12700">
            <a:miter lim="400000"/>
          </a:ln>
        </p:spPr>
      </p:pic>
      <p:sp>
        <p:nvSpPr>
          <p:cNvPr id="1309" name="Rectangle"/>
          <p:cNvSpPr/>
          <p:nvPr/>
        </p:nvSpPr>
        <p:spPr>
          <a:xfrm>
            <a:off x="6180992" y="1963192"/>
            <a:ext cx="2708925" cy="3732685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310" name="Screen Shot 2023-03-21 at 15.46.08.png" descr="Screen Shot 2023-03-21 at 15.46.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3135" y="2006013"/>
            <a:ext cx="2544640" cy="3647042"/>
          </a:xfrm>
          <a:prstGeom prst="rect">
            <a:avLst/>
          </a:prstGeom>
          <a:ln w="12700">
            <a:miter lim="400000"/>
          </a:ln>
        </p:spPr>
      </p:pic>
      <p:sp>
        <p:nvSpPr>
          <p:cNvPr id="1311" name="[Freeman, 2019]"/>
          <p:cNvSpPr txBox="1"/>
          <p:nvPr/>
        </p:nvSpPr>
        <p:spPr>
          <a:xfrm>
            <a:off x="3670935" y="5797465"/>
            <a:ext cx="1627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[Freeman, 2019]</a:t>
            </a:r>
          </a:p>
        </p:txBody>
      </p:sp>
      <p:sp>
        <p:nvSpPr>
          <p:cNvPr id="1312" name="Rectangle"/>
          <p:cNvSpPr/>
          <p:nvPr/>
        </p:nvSpPr>
        <p:spPr>
          <a:xfrm>
            <a:off x="3227160" y="1984696"/>
            <a:ext cx="2708925" cy="3732684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313" name="Screen Shot 2023-03-30 at 12.12.51.png" descr="Screen Shot 2023-03-30 at 12.12.5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88684" y="2023426"/>
            <a:ext cx="2585877" cy="3655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Dúvidas?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Dúvidas?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</a:t>
            </a:r>
            <a:r>
              <a:rPr b="1"/>
              <a:t>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rafaelmantovani@utfpr.edu.br</a:t>
            </a:r>
          </a:p>
          <a:p>
            <a:pPr marL="0" indent="0" algn="ctr">
              <a:buClrTx/>
              <a:buSzTx/>
              <a:buNone/>
            </a:pPr>
            <a:r>
              <a:t>Prof. </a:t>
            </a:r>
            <a:r>
              <a:rPr b="1"/>
              <a:t>Adalberto</a:t>
            </a:r>
            <a:r>
              <a:t> Lazarini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adalbertoz@utfpr.edu.br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