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3 B - Fluxogramas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03 B - Fluxogramas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20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ACUMULADOR (SOMADOR): é uma variável que atua acumulando os valores a cada vez que o código é executado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  <a:r>
              <a:rPr b="1"/>
              <a:t>ACUMULADOR</a:t>
            </a:r>
            <a:r>
              <a:t> (</a:t>
            </a:r>
            <a:r>
              <a:rPr b="1"/>
              <a:t>SOMADOR</a:t>
            </a:r>
            <a:r>
              <a:t>): é uma variável que atua acumulando os valores a cada vez que o código é executado.</a:t>
            </a:r>
          </a:p>
          <a:p>
            <a:pPr lvl="2" marL="1004887" indent="-319087">
              <a:buSzPct val="60000"/>
              <a:buChar char="◻"/>
              <a:defRPr sz="2400"/>
            </a:pPr>
            <a:r>
              <a:rPr b="1"/>
              <a:t>Ex</a:t>
            </a:r>
            <a:r>
              <a:t>: somador em um caixa de supermercado, acumulando na variável total todas as compras</a:t>
            </a:r>
          </a:p>
          <a:p>
            <a:pPr lvl="2" marL="1004887" indent="-319087">
              <a:buSzPct val="60000"/>
              <a:buChar char="◻"/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t>Essa implementação é feita fazendo com que a variável total receba o seu próprio valor + o valor parcial de cada item (execução)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24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ACUMULADOR (SOMADOR): é uma variável que atua acumulando os valores a cada vez que o código é executado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  <a:r>
              <a:rPr b="1"/>
              <a:t>ACUMULADOR</a:t>
            </a:r>
            <a:r>
              <a:t> (</a:t>
            </a:r>
            <a:r>
              <a:rPr b="1"/>
              <a:t>SOMADOR</a:t>
            </a:r>
            <a:r>
              <a:t>): é uma variável que atua acumulando os valores a cada vez que o código é executado.</a:t>
            </a:r>
          </a:p>
          <a:p>
            <a:pPr lvl="2" marL="1004887" indent="-319087">
              <a:buSzPct val="60000"/>
              <a:buChar char="◻"/>
              <a:defRPr sz="2400"/>
            </a:pPr>
            <a:r>
              <a:rPr b="1"/>
              <a:t>Ex</a:t>
            </a:r>
            <a:r>
              <a:t>: somador em um caixa de supermercado, acumulando na variável total todas as compras</a:t>
            </a:r>
          </a:p>
          <a:p>
            <a:pPr lvl="2" marL="1004887" indent="-319087">
              <a:buSzPct val="60000"/>
              <a:buChar char="◻"/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t>Essa implementação é feita fazendo com que a variável total receba o seu próprio valor + o valor parcial de cada item (execução)</a:t>
            </a:r>
          </a:p>
        </p:txBody>
      </p:sp>
      <p:sp>
        <p:nvSpPr>
          <p:cNvPr id="226" name="total = total + valor"/>
          <p:cNvSpPr txBox="1"/>
          <p:nvPr/>
        </p:nvSpPr>
        <p:spPr>
          <a:xfrm>
            <a:off x="1296923" y="5515726"/>
            <a:ext cx="6784849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total = total + valor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29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0" name="CONTADOR: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  <a:r>
              <a:rPr b="1"/>
              <a:t>CONTADOR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33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CONTADOR: os contadores acumular seu próprio valor, acrescentando 1 a cada execução do programa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  <a:r>
              <a:rPr b="1"/>
              <a:t>CONTADOR</a:t>
            </a:r>
            <a:r>
              <a:t>: os contadores acumular seu próprio valor, acrescentando 1 a cada execução do programa.</a:t>
            </a:r>
          </a:p>
          <a:p>
            <a:pPr lvl="3" marL="1462087" indent="-319087">
              <a:defRPr sz="2400"/>
            </a:pPr>
            <a:r>
              <a:t>No mesmo exemplo do supermercado, o total de itens receberia seu próprio valor + 1 a cada item que passasse pelo caixa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37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CONTADOR: os contadores acumular seu próprio valor, acrescentando 1 a cada execução do programa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/>
            </a:pPr>
            <a:r>
              <a:rPr b="1"/>
              <a:t>CONTADOR</a:t>
            </a:r>
            <a:r>
              <a:t>: os contadores acumular seu próprio valor, acrescentando 1 a cada execução do programa.</a:t>
            </a:r>
          </a:p>
          <a:p>
            <a:pPr lvl="3" marL="1462087" indent="-319087">
              <a:defRPr sz="2400"/>
            </a:pPr>
            <a:r>
              <a:t>No mesmo exemplo do supermercado, o total de itens receberia seu próprio valor + 1 a cada item que passasse pelo caixa</a:t>
            </a:r>
          </a:p>
        </p:txBody>
      </p:sp>
      <p:sp>
        <p:nvSpPr>
          <p:cNvPr id="239" name="total_de_itens = total_de_itens + 1"/>
          <p:cNvSpPr txBox="1"/>
          <p:nvPr/>
        </p:nvSpPr>
        <p:spPr>
          <a:xfrm>
            <a:off x="1296923" y="5433348"/>
            <a:ext cx="6784849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/>
            </a:lvl1pPr>
          </a:lstStyle>
          <a:p>
            <a:pPr/>
            <a:r>
              <a:t>total_de_itens = total_de_itens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42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3" name="Rounded Rectangle"/>
          <p:cNvSpPr/>
          <p:nvPr/>
        </p:nvSpPr>
        <p:spPr>
          <a:xfrm>
            <a:off x="685800" y="340929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46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2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47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2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51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2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55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2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59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2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3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2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67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70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3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74" name="Faça um algoritmo que leia 10 valores e escreva no final a soma  dos valores lidos."/>
          <p:cNvSpPr txBox="1"/>
          <p:nvPr/>
        </p:nvSpPr>
        <p:spPr>
          <a:xfrm>
            <a:off x="875012" y="1914426"/>
            <a:ext cx="7909481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Faça um algoritmo que leia 10 valores e escreva no final a soma </a:t>
            </a:r>
            <a:br/>
            <a:r>
              <a:t>dos valores lidos.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77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0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1" name="Faça um programa que receba várias idades e que calcule e mostre a média das idades fornecidas. Finalize o programa quando uma idade igual a zero for passada como entrada."/>
          <p:cNvSpPr txBox="1"/>
          <p:nvPr/>
        </p:nvSpPr>
        <p:spPr>
          <a:xfrm>
            <a:off x="798294" y="1910094"/>
            <a:ext cx="7782108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receba várias idades e que calcule e mostre a média das idades fornecidas. Finalize o programa quando uma idade igual a zero for passada como entrada.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379712" y="2974778"/>
            <a:ext cx="366714" cy="373791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85" name="Faça um algoritmo que imprima os números pares de 0 até 20."/>
          <p:cNvSpPr txBox="1"/>
          <p:nvPr/>
        </p:nvSpPr>
        <p:spPr>
          <a:xfrm>
            <a:off x="798294" y="2950004"/>
            <a:ext cx="77821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algoritmo que imprima os números pares de 0 até 20.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382755" y="3735622"/>
            <a:ext cx="366714" cy="373792"/>
            <a:chOff x="0" y="0"/>
            <a:chExt cx="366712" cy="373790"/>
          </a:xfrm>
        </p:grpSpPr>
        <p:sp>
          <p:nvSpPr>
            <p:cNvPr id="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9" name="Imprima a tabuada do 7."/>
          <p:cNvSpPr txBox="1"/>
          <p:nvPr/>
        </p:nvSpPr>
        <p:spPr>
          <a:xfrm>
            <a:off x="801337" y="3710849"/>
            <a:ext cx="778210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Imprima a tabuada do 7.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395455" y="4410839"/>
            <a:ext cx="366714" cy="373792"/>
            <a:chOff x="0" y="0"/>
            <a:chExt cx="366712" cy="373790"/>
          </a:xfrm>
        </p:grpSpPr>
        <p:sp>
          <p:nvSpPr>
            <p:cNvPr id="2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93" name="Faça um programa que receba a idade de dez pessoas, calcule e mostre a quantidade de pessoas com idade maior ou igual a 18 anos."/>
          <p:cNvSpPr txBox="1"/>
          <p:nvPr/>
        </p:nvSpPr>
        <p:spPr>
          <a:xfrm>
            <a:off x="814037" y="4386066"/>
            <a:ext cx="7782108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receba a idade de dez pessoas, calcule e mostre a quantidade de pessoas com idade maior ou igual a 18 anos.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96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9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0" name="Faça um programa que leia números até quanto o número zero for informado. Ao final do programa, o algoritmo deve apresentar o maior e o menor número informado."/>
          <p:cNvSpPr txBox="1"/>
          <p:nvPr/>
        </p:nvSpPr>
        <p:spPr>
          <a:xfrm>
            <a:off x="798294" y="1910094"/>
            <a:ext cx="7782108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números até quanto o número zero for informado. Ao final do programa, o algoritmo deve apresentar o maior e o menor número informado.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03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Rounded Rectangle"/>
          <p:cNvSpPr/>
          <p:nvPr/>
        </p:nvSpPr>
        <p:spPr>
          <a:xfrm>
            <a:off x="685800" y="3975939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307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3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8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3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12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315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3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16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319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3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20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3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24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3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28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3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1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8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52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6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0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1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64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sp>
        <p:nvSpPr>
          <p:cNvPr id="331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2" name="Trabalham com valores booleanos e seu resultado também é booleano (Verdadeiro ou Falso)…"/>
          <p:cNvSpPr txBox="1"/>
          <p:nvPr>
            <p:ph type="body" idx="1"/>
          </p:nvPr>
        </p:nvSpPr>
        <p:spPr>
          <a:xfrm>
            <a:off x="457200" y="1600200"/>
            <a:ext cx="8229600" cy="319943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Trabalham com valores booleanos e seu resultado também é booleano (</a:t>
            </a:r>
            <a:r>
              <a:rPr b="1">
                <a:solidFill>
                  <a:srgbClr val="008F00"/>
                </a:solidFill>
              </a:rPr>
              <a:t>Verdadeiro</a:t>
            </a:r>
            <a:r>
              <a:t> ou </a:t>
            </a:r>
            <a:r>
              <a:rPr b="1">
                <a:solidFill>
                  <a:srgbClr val="FF2600"/>
                </a:solidFill>
              </a:rPr>
              <a:t>Falso</a:t>
            </a:r>
            <a:r>
              <a:t>)</a:t>
            </a:r>
          </a:p>
          <a:p>
            <a:pPr>
              <a:defRPr sz="2400"/>
            </a:pPr>
            <a:r>
              <a:t>Eles são usados somente em expressões lógicas</a:t>
            </a:r>
          </a:p>
          <a:p>
            <a:pPr>
              <a:defRPr sz="2400"/>
            </a:pPr>
            <a:r>
              <a:t>São usados para combinar condições simples, criando condições complexas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sp>
        <p:nvSpPr>
          <p:cNvPr id="335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6" name="Trabalham com valores booleanos e seu resultado também é booleano (Verdadeiro ou Falso)…"/>
          <p:cNvSpPr txBox="1"/>
          <p:nvPr>
            <p:ph type="body" idx="1"/>
          </p:nvPr>
        </p:nvSpPr>
        <p:spPr>
          <a:xfrm>
            <a:off x="457200" y="1600200"/>
            <a:ext cx="8229600" cy="319943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Trabalham com valores booleanos e seu resultado também é booleano (</a:t>
            </a:r>
            <a:r>
              <a:rPr b="1">
                <a:solidFill>
                  <a:srgbClr val="008F00"/>
                </a:solidFill>
              </a:rPr>
              <a:t>Verdadeiro</a:t>
            </a:r>
            <a:r>
              <a:t> ou </a:t>
            </a:r>
            <a:r>
              <a:rPr b="1">
                <a:solidFill>
                  <a:srgbClr val="FF2600"/>
                </a:solidFill>
              </a:rPr>
              <a:t>Falso</a:t>
            </a:r>
            <a:r>
              <a:t>)</a:t>
            </a:r>
          </a:p>
          <a:p>
            <a:pPr>
              <a:defRPr sz="2400"/>
            </a:pPr>
            <a:r>
              <a:t>Eles são usados somente em expressões lógicas</a:t>
            </a:r>
          </a:p>
          <a:p>
            <a:pPr>
              <a:defRPr sz="2400"/>
            </a:pPr>
            <a:r>
              <a:t>São usados para combinar condições simples, criando condições complexas</a:t>
            </a:r>
          </a:p>
        </p:txBody>
      </p:sp>
      <p:graphicFrame>
        <p:nvGraphicFramePr>
          <p:cNvPr id="337" name="Table"/>
          <p:cNvGraphicFramePr/>
          <p:nvPr/>
        </p:nvGraphicFramePr>
        <p:xfrm>
          <a:off x="2291697" y="4362621"/>
          <a:ext cx="4808002" cy="181701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98433"/>
                <a:gridCol w="1598433"/>
                <a:gridCol w="1598433"/>
              </a:tblGrid>
              <a:tr h="451077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Operador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Significado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Equivalente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5107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!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Negação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Não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5107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&amp;&amp; 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Conjunção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51077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||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Disjunção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/>
                        <a:t>OU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sp>
        <p:nvSpPr>
          <p:cNvPr id="340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1" name="Sejam A e B duas variáveis booleanas (bool), que assumem valores:…"/>
          <p:cNvSpPr txBox="1"/>
          <p:nvPr>
            <p:ph type="body" sz="half" idx="1"/>
          </p:nvPr>
        </p:nvSpPr>
        <p:spPr>
          <a:xfrm>
            <a:off x="457200" y="1600200"/>
            <a:ext cx="8229600" cy="238880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Sejam A e B duas variáveis booleanas (bool), que assumem valores: </a:t>
            </a:r>
          </a:p>
          <a:p>
            <a:pPr lvl="3" marL="1462087" indent="-319087">
              <a:defRPr sz="2400"/>
            </a:pPr>
            <a:r>
              <a:rPr b="1">
                <a:solidFill>
                  <a:srgbClr val="008F00"/>
                </a:solidFill>
              </a:rPr>
              <a:t>Verdadeiro</a:t>
            </a:r>
            <a:r>
              <a:t> (V) ou </a:t>
            </a:r>
          </a:p>
          <a:p>
            <a:pPr lvl="3" marL="1462087" indent="-319087">
              <a:defRPr sz="2400"/>
            </a:pPr>
            <a:r>
              <a:rPr b="1">
                <a:solidFill>
                  <a:srgbClr val="FF2600"/>
                </a:solidFill>
              </a:rPr>
              <a:t>Falso</a:t>
            </a:r>
            <a:r>
              <a:t> (F)</a:t>
            </a:r>
          </a:p>
        </p:txBody>
      </p:sp>
      <p:graphicFrame>
        <p:nvGraphicFramePr>
          <p:cNvPr id="342" name="Table"/>
          <p:cNvGraphicFramePr/>
          <p:nvPr/>
        </p:nvGraphicFramePr>
        <p:xfrm>
          <a:off x="2174349" y="4039801"/>
          <a:ext cx="4808002" cy="23481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59060"/>
                <a:gridCol w="959060"/>
                <a:gridCol w="959060"/>
                <a:gridCol w="959060"/>
                <a:gridCol w="959060"/>
              </a:tblGrid>
              <a:tr h="467085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!B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A&amp;&amp;B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A||B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 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i="0" sz="2100"/>
                      </a:pP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sp>
        <p:nvSpPr>
          <p:cNvPr id="345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Sejam A e B duas variáveis booleanas (bool), que assumem valores:…"/>
          <p:cNvSpPr txBox="1"/>
          <p:nvPr>
            <p:ph type="body" sz="half" idx="1"/>
          </p:nvPr>
        </p:nvSpPr>
        <p:spPr>
          <a:xfrm>
            <a:off x="457200" y="1600200"/>
            <a:ext cx="8229600" cy="238880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Sejam A e B duas variáveis booleanas (bool), que assumem valores: </a:t>
            </a:r>
          </a:p>
          <a:p>
            <a:pPr lvl="3" marL="1462087" indent="-319087">
              <a:defRPr sz="2400"/>
            </a:pPr>
            <a:r>
              <a:rPr b="1">
                <a:solidFill>
                  <a:srgbClr val="008F00"/>
                </a:solidFill>
              </a:rPr>
              <a:t>Verdadeiro</a:t>
            </a:r>
            <a:r>
              <a:t> (V) ou </a:t>
            </a:r>
          </a:p>
          <a:p>
            <a:pPr lvl="3" marL="1462087" indent="-319087">
              <a:defRPr sz="2400"/>
            </a:pPr>
            <a:r>
              <a:rPr b="1">
                <a:solidFill>
                  <a:srgbClr val="FF2600"/>
                </a:solidFill>
              </a:rPr>
              <a:t>Falso</a:t>
            </a:r>
            <a:r>
              <a:t> (F)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2174349" y="4039801"/>
          <a:ext cx="4808002" cy="23481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59060"/>
                <a:gridCol w="959060"/>
                <a:gridCol w="959060"/>
                <a:gridCol w="959060"/>
                <a:gridCol w="959060"/>
              </a:tblGrid>
              <a:tr h="467085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!B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A&amp;&amp;B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</a:rPr>
                        <a:t>A||B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 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46708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008F00"/>
                          </a:solidFill>
                        </a:rPr>
                        <a:t>V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2100">
                          <a:solidFill>
                            <a:srgbClr val="FF2600"/>
                          </a:solidFill>
                        </a:rPr>
                        <a:t>F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pic>
        <p:nvPicPr>
          <p:cNvPr id="350" name="Screen Shot 2022-09-04 at 23.24.37.png" descr="Screen Shot 2022-09-04 at 23.2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231" y="1570037"/>
            <a:ext cx="8259538" cy="5125033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Rectangle"/>
          <p:cNvSpPr/>
          <p:nvPr/>
        </p:nvSpPr>
        <p:spPr>
          <a:xfrm>
            <a:off x="4792802" y="2470922"/>
            <a:ext cx="4075692" cy="3845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pic>
        <p:nvPicPr>
          <p:cNvPr id="355" name="Screen Shot 2022-09-04 at 23.24.37.png" descr="Screen Shot 2022-09-04 at 23.2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231" y="1570037"/>
            <a:ext cx="8259538" cy="5125033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peradores Lógic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Operadores Lógicos</a:t>
            </a:r>
          </a:p>
        </p:txBody>
      </p:sp>
      <p:sp>
        <p:nvSpPr>
          <p:cNvPr id="359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0" name="Screen Shot 2022-09-04 at 23.26.38.png" descr="Screen Shot 2022-09-04 at 23.26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136" y="2316495"/>
            <a:ext cx="5232410" cy="3473139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Ordem de precedência:"/>
          <p:cNvSpPr txBox="1"/>
          <p:nvPr>
            <p:ph type="body" sz="half" idx="1"/>
          </p:nvPr>
        </p:nvSpPr>
        <p:spPr>
          <a:xfrm>
            <a:off x="457200" y="1838164"/>
            <a:ext cx="8229600" cy="21508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Ordem de precedência: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64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5" name="Rounded Rectangle"/>
          <p:cNvSpPr/>
          <p:nvPr/>
        </p:nvSpPr>
        <p:spPr>
          <a:xfrm>
            <a:off x="685800" y="454288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368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3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69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72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3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3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376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3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77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3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81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3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85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3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89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392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95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3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96" name="Sabendo que A = 5, B = 4, C = 3 e D = 6, informe se as expressões abaixo são verdadeiras ou falsas…"/>
          <p:cNvSpPr txBox="1"/>
          <p:nvPr/>
        </p:nvSpPr>
        <p:spPr>
          <a:xfrm>
            <a:off x="798294" y="1910094"/>
            <a:ext cx="7782108" cy="183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Sabendo que A = 5, B = 4, C = 3 e D = 6, informe se as expressões abaixo são verdadeiras ou falsas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(A &gt; C) &amp;&amp; (C &lt;= D)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(A + B) &gt; 10 || (A + B) == (C + D)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(A &gt;= C) &amp;&amp; (D &gt;=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399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2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4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03" name="Leia 3 valores (L1, L2, L3) que correspondem aos lados de um triângulo. Determine qual é o tipo do triângulo (equilátero, isósceles, escaleno), e imprima o tipo na saída do programa."/>
          <p:cNvSpPr txBox="1"/>
          <p:nvPr/>
        </p:nvSpPr>
        <p:spPr>
          <a:xfrm>
            <a:off x="798294" y="1910094"/>
            <a:ext cx="7782108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Leia 3 valores (L1, L2, L3) que correspondem aos lados de um triângulo. Determine qual é o tipo do triângulo (equilátero, isósceles, escaleno), e imprima o tipo na saída do programa.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379712" y="2974778"/>
            <a:ext cx="366714" cy="373791"/>
            <a:chOff x="0" y="0"/>
            <a:chExt cx="366712" cy="373790"/>
          </a:xfrm>
        </p:grpSpPr>
        <p:sp>
          <p:nvSpPr>
            <p:cNvPr id="4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9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407" name="Fazer um algoritmo para ler o ano de nascimento de uma pessoa, calcular e mostrar sua idade e, também verificar e mostrar se ela já tem idade para votar (16 anos ou mais) e para conseguir a Carteira de Habilitação (18 anos ou mais)."/>
          <p:cNvSpPr txBox="1"/>
          <p:nvPr/>
        </p:nvSpPr>
        <p:spPr>
          <a:xfrm>
            <a:off x="798294" y="2950004"/>
            <a:ext cx="7782108" cy="125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Fazer um algoritmo para ler o ano de nascimento de uma pessoa, calcular e mostrar sua idade e, também verificar e mostrar se ela já tem idade para votar (16 anos ou mais) e para conseguir a Carteira de Habilitação (18 anos ou mais).</a:t>
            </a:r>
          </a:p>
        </p:txBody>
      </p:sp>
      <p:grpSp>
        <p:nvGrpSpPr>
          <p:cNvPr id="410" name="Group"/>
          <p:cNvGrpSpPr/>
          <p:nvPr/>
        </p:nvGrpSpPr>
        <p:grpSpPr>
          <a:xfrm>
            <a:off x="395455" y="4415172"/>
            <a:ext cx="1453357" cy="1452563"/>
            <a:chOff x="9256" y="4332"/>
            <a:chExt cx="1453356" cy="1452562"/>
          </a:xfrm>
        </p:grpSpPr>
        <p:sp>
          <p:nvSpPr>
            <p:cNvPr id="408" name="Circle"/>
            <p:cNvSpPr/>
            <p:nvPr/>
          </p:nvSpPr>
          <p:spPr>
            <a:xfrm>
              <a:off x="9256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10"/>
            <p:cNvSpPr/>
            <p:nvPr/>
          </p:nvSpPr>
          <p:spPr>
            <a:xfrm>
              <a:off x="192612" y="1868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411" name="Faça um algoritmo que receba 10 números e que calcule e mostre a quantidade de números entre 30 e 90."/>
          <p:cNvSpPr txBox="1"/>
          <p:nvPr/>
        </p:nvSpPr>
        <p:spPr>
          <a:xfrm>
            <a:off x="814037" y="4386066"/>
            <a:ext cx="778210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algoritmo que receba 10 números e que calcule e mostre a quantidade de números entre 30 e 90.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7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Rounded Rectangle"/>
          <p:cNvSpPr/>
          <p:nvPr/>
        </p:nvSpPr>
        <p:spPr>
          <a:xfrm>
            <a:off x="803148" y="2254495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71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2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1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6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0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84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8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1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92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414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17" name="Group"/>
          <p:cNvGrpSpPr/>
          <p:nvPr/>
        </p:nvGrpSpPr>
        <p:grpSpPr>
          <a:xfrm>
            <a:off x="377463" y="1910094"/>
            <a:ext cx="371212" cy="373791"/>
            <a:chOff x="-2249" y="0"/>
            <a:chExt cx="371210" cy="373790"/>
          </a:xfrm>
        </p:grpSpPr>
        <p:sp>
          <p:nvSpPr>
            <p:cNvPr id="4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11"/>
            <p:cNvSpPr txBox="1"/>
            <p:nvPr/>
          </p:nvSpPr>
          <p:spPr>
            <a:xfrm>
              <a:off x="-2250" y="-1"/>
              <a:ext cx="37121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418" name="Faça um algoritmo que receba 10 idades, pesos e alturas, e que calcule e mostre:…"/>
          <p:cNvSpPr txBox="1"/>
          <p:nvPr/>
        </p:nvSpPr>
        <p:spPr>
          <a:xfrm>
            <a:off x="798294" y="1910094"/>
            <a:ext cx="7782108" cy="241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Faça um algoritmo que receba 10 idades, pesos e alturas, e que calcule e mostre: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a média das idades das pessoas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a quantidade de pessoas com peso superior a 90 kg e altura inferior a 1,5 m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- a porcentagem de pessoas com idade entre 10 e 30 anos que medem mais de 1,8 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21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2" name="Rounded Rectangle"/>
          <p:cNvSpPr/>
          <p:nvPr/>
        </p:nvSpPr>
        <p:spPr>
          <a:xfrm>
            <a:off x="685800" y="510923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25" name="Group"/>
          <p:cNvGrpSpPr/>
          <p:nvPr/>
        </p:nvGrpSpPr>
        <p:grpSpPr>
          <a:xfrm>
            <a:off x="898398" y="3497034"/>
            <a:ext cx="366713" cy="373791"/>
            <a:chOff x="0" y="0"/>
            <a:chExt cx="366712" cy="373790"/>
          </a:xfrm>
        </p:grpSpPr>
        <p:sp>
          <p:nvSpPr>
            <p:cNvPr id="4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26" name="Exercícios"/>
          <p:cNvSpPr txBox="1"/>
          <p:nvPr/>
        </p:nvSpPr>
        <p:spPr>
          <a:xfrm>
            <a:off x="1372812" y="3497034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898398" y="2930387"/>
            <a:ext cx="366713" cy="373791"/>
            <a:chOff x="0" y="0"/>
            <a:chExt cx="366712" cy="373790"/>
          </a:xfrm>
        </p:grpSpPr>
        <p:sp>
          <p:nvSpPr>
            <p:cNvPr id="4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30" name="Introdução"/>
          <p:cNvSpPr txBox="1"/>
          <p:nvPr/>
        </p:nvSpPr>
        <p:spPr>
          <a:xfrm>
            <a:off x="1390523" y="2368321"/>
            <a:ext cx="141499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33" name="Group"/>
          <p:cNvGrpSpPr/>
          <p:nvPr/>
        </p:nvGrpSpPr>
        <p:grpSpPr>
          <a:xfrm>
            <a:off x="895223" y="2363989"/>
            <a:ext cx="366713" cy="373791"/>
            <a:chOff x="0" y="0"/>
            <a:chExt cx="366712" cy="373790"/>
          </a:xfrm>
        </p:grpSpPr>
        <p:sp>
          <p:nvSpPr>
            <p:cNvPr id="4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34" name="Estruturas de Repetição"/>
          <p:cNvSpPr txBox="1"/>
          <p:nvPr/>
        </p:nvSpPr>
        <p:spPr>
          <a:xfrm>
            <a:off x="1373060" y="2930086"/>
            <a:ext cx="3024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Estruturas de Repetição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910779" y="4063681"/>
            <a:ext cx="366714" cy="373791"/>
            <a:chOff x="0" y="0"/>
            <a:chExt cx="366712" cy="373790"/>
          </a:xfrm>
        </p:grpSpPr>
        <p:sp>
          <p:nvSpPr>
            <p:cNvPr id="4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38" name="Operadores Lógicos"/>
          <p:cNvSpPr txBox="1"/>
          <p:nvPr/>
        </p:nvSpPr>
        <p:spPr>
          <a:xfrm>
            <a:off x="1385194" y="4063681"/>
            <a:ext cx="257275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Operadores Lógicos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913182" y="4630629"/>
            <a:ext cx="366713" cy="373791"/>
            <a:chOff x="0" y="0"/>
            <a:chExt cx="366712" cy="373790"/>
          </a:xfrm>
        </p:grpSpPr>
        <p:sp>
          <p:nvSpPr>
            <p:cNvPr id="43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42" name="Exercícios"/>
          <p:cNvSpPr txBox="1"/>
          <p:nvPr/>
        </p:nvSpPr>
        <p:spPr>
          <a:xfrm>
            <a:off x="1387596" y="4630629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445" name="Group"/>
          <p:cNvGrpSpPr/>
          <p:nvPr/>
        </p:nvGrpSpPr>
        <p:grpSpPr>
          <a:xfrm>
            <a:off x="916614" y="5196975"/>
            <a:ext cx="366714" cy="373792"/>
            <a:chOff x="0" y="0"/>
            <a:chExt cx="366712" cy="373790"/>
          </a:xfrm>
        </p:grpSpPr>
        <p:sp>
          <p:nvSpPr>
            <p:cNvPr id="4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46" name="Referências"/>
          <p:cNvSpPr txBox="1"/>
          <p:nvPr/>
        </p:nvSpPr>
        <p:spPr>
          <a:xfrm>
            <a:off x="1391029" y="5196975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[Souza et al, 2019]"/>
          <p:cNvSpPr txBox="1"/>
          <p:nvPr/>
        </p:nvSpPr>
        <p:spPr>
          <a:xfrm>
            <a:off x="1667832" y="5714336"/>
            <a:ext cx="1879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450" name="[Griffiths &amp; Griffiths, 2013]"/>
          <p:cNvSpPr txBox="1"/>
          <p:nvPr/>
        </p:nvSpPr>
        <p:spPr>
          <a:xfrm>
            <a:off x="5149661" y="5714336"/>
            <a:ext cx="2605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[Griffiths &amp; Griffiths, 2013]</a:t>
            </a:r>
          </a:p>
        </p:txBody>
      </p:sp>
      <p:sp>
        <p:nvSpPr>
          <p:cNvPr id="451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pic>
        <p:nvPicPr>
          <p:cNvPr id="452" name="Screen Shot 2021-06-18 at 15.06.00.png" descr="Screen Shot 2021-06-18 at 15.0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704" y="1986661"/>
            <a:ext cx="2495819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Rectangle"/>
          <p:cNvSpPr/>
          <p:nvPr/>
        </p:nvSpPr>
        <p:spPr>
          <a:xfrm>
            <a:off x="1373777" y="1901567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54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19" y="1986661"/>
            <a:ext cx="2544641" cy="356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struturas de Repet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Estruturas de Repetição</a:t>
            </a:r>
          </a:p>
        </p:txBody>
      </p:sp>
      <p:sp>
        <p:nvSpPr>
          <p:cNvPr id="195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struturas de Repet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Estruturas de Repetição</a:t>
            </a:r>
          </a:p>
        </p:txBody>
      </p:sp>
      <p:pic>
        <p:nvPicPr>
          <p:cNvPr id="198" name="Screen Shot 2022-09-04 at 21.51.20.png" descr="Screen Shot 2022-09-04 at 21.5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570037"/>
            <a:ext cx="8356600" cy="525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Rectangle"/>
          <p:cNvSpPr/>
          <p:nvPr/>
        </p:nvSpPr>
        <p:spPr>
          <a:xfrm>
            <a:off x="4792802" y="2470922"/>
            <a:ext cx="4075692" cy="3815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struturas de Repet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Estruturas de Repetição</a:t>
            </a:r>
          </a:p>
        </p:txBody>
      </p:sp>
      <p:pic>
        <p:nvPicPr>
          <p:cNvPr id="203" name="Screen Shot 2022-09-04 at 21.51.20.png" descr="Screen Shot 2022-09-04 at 21.5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570037"/>
            <a:ext cx="8356600" cy="525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Rectangle"/>
          <p:cNvSpPr/>
          <p:nvPr/>
        </p:nvSpPr>
        <p:spPr>
          <a:xfrm>
            <a:off x="316910" y="2621949"/>
            <a:ext cx="4075693" cy="3815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struturas de Repet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Estruturas de Repetição</a:t>
            </a:r>
          </a:p>
        </p:txBody>
      </p:sp>
      <p:pic>
        <p:nvPicPr>
          <p:cNvPr id="208" name="Screen Shot 2022-09-04 at 21.51.20.png" descr="Screen Shot 2022-09-04 at 21.5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570037"/>
            <a:ext cx="8356600" cy="525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22-09-04 at 21.51.20.png" descr="Screen Shot 2022-09-04 at 21.5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570037"/>
            <a:ext cx="8356600" cy="525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NUNCA executa o verdadeiro e falso simultaneamente"/>
          <p:cNvSpPr txBox="1"/>
          <p:nvPr/>
        </p:nvSpPr>
        <p:spPr>
          <a:xfrm>
            <a:off x="1296923" y="6270861"/>
            <a:ext cx="6784849" cy="4343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NUNCA </a:t>
            </a:r>
            <a:r>
              <a:rPr b="0"/>
              <a:t>executa o verdadeiro e falso simultaneamente</a:t>
            </a:r>
          </a:p>
        </p:txBody>
      </p:sp>
      <p:sp>
        <p:nvSpPr>
          <p:cNvPr id="214" name="Estruturas de Repeti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Variáveis: acumulador e contado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Variáveis: acumulador e contador</a:t>
            </a:r>
          </a:p>
        </p:txBody>
      </p:sp>
      <p:sp>
        <p:nvSpPr>
          <p:cNvPr id="21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