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Relationship Id="rId3" Type="http://schemas.openxmlformats.org/officeDocument/2006/relationships/hyperlink" Target="mailto:adalbertoz@utfpr.edu.b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T62A…"/>
          <p:cNvSpPr txBox="1"/>
          <p:nvPr>
            <p:ph type="ctrTitle"/>
          </p:nvPr>
        </p:nvSpPr>
        <p:spPr>
          <a:xfrm>
            <a:off x="266700" y="244091"/>
            <a:ext cx="8610600" cy="2158668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 1</a:t>
            </a:r>
          </a:p>
        </p:txBody>
      </p:sp>
      <p:sp>
        <p:nvSpPr>
          <p:cNvPr id="132" name="Aula 04 B - Entrada e Saída de Dados em C…"/>
          <p:cNvSpPr txBox="1"/>
          <p:nvPr>
            <p:ph type="subTitle" sz="half" idx="1"/>
          </p:nvPr>
        </p:nvSpPr>
        <p:spPr>
          <a:xfrm>
            <a:off x="914400" y="2951602"/>
            <a:ext cx="7315200" cy="1750069"/>
          </a:xfrm>
          <a:prstGeom prst="rect">
            <a:avLst/>
          </a:prstGeom>
        </p:spPr>
        <p:txBody>
          <a:bodyPr/>
          <a:lstStyle/>
          <a:p>
            <a:pPr algn="ctr">
              <a:defRPr b="1" sz="2700">
                <a:solidFill>
                  <a:srgbClr val="000000"/>
                </a:solidFill>
              </a:defRPr>
            </a:pPr>
            <a:r>
              <a:t>Aula 04 B - Entrada e Saída de Dados em C</a:t>
            </a:r>
          </a:p>
          <a:p>
            <a:pPr algn="ctr">
              <a:defRPr b="1" sz="2700">
                <a:solidFill>
                  <a:srgbClr val="000000"/>
                </a:solidFill>
              </a:defRPr>
            </a:pPr>
          </a:p>
          <a:p>
            <a:pPr algn="ctr">
              <a:defRPr sz="2500">
                <a:solidFill>
                  <a:srgbClr val="000000"/>
                </a:solidFill>
              </a:defRPr>
            </a:pPr>
            <a:r>
              <a:t>Profs. </a:t>
            </a:r>
            <a:r>
              <a:t>Rafael </a:t>
            </a:r>
            <a:r>
              <a:rPr b="1"/>
              <a:t>Mantovani</a:t>
            </a:r>
            <a:r>
              <a:t> e </a:t>
            </a:r>
            <a:r>
              <a:rPr b="1"/>
              <a:t>Adalberto</a:t>
            </a:r>
            <a:r>
              <a:t> Lazarini</a:t>
            </a:r>
          </a:p>
        </p:txBody>
      </p:sp>
      <p:sp>
        <p:nvSpPr>
          <p:cNvPr id="133" name="Apucarana - PR, Brasil"/>
          <p:cNvSpPr txBox="1"/>
          <p:nvPr/>
        </p:nvSpPr>
        <p:spPr>
          <a:xfrm>
            <a:off x="96838" y="62103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34" name="Universidade Tecnológica Federal do Paraná (UTFPR)"/>
          <p:cNvSpPr txBox="1"/>
          <p:nvPr/>
        </p:nvSpPr>
        <p:spPr>
          <a:xfrm>
            <a:off x="2362200" y="6248400"/>
            <a:ext cx="441817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</p:txBody>
      </p:sp>
      <p:pic>
        <p:nvPicPr>
          <p:cNvPr id="135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40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Peça a altura (em metros) e o peso (Kg) de uma pessoa. Calcule e mostre o IMC da pessoa:"/>
          <p:cNvSpPr txBox="1"/>
          <p:nvPr/>
        </p:nvSpPr>
        <p:spPr>
          <a:xfrm>
            <a:off x="995056" y="1876544"/>
            <a:ext cx="7388584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Peça a altura (em metros) e o peso (Kg) de uma pessoa. Calcule e mostre o IMC da pessoa: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426182" y="1927164"/>
            <a:ext cx="366714" cy="373791"/>
            <a:chOff x="0" y="0"/>
            <a:chExt cx="366712" cy="373790"/>
          </a:xfrm>
        </p:grpSpPr>
        <p:sp>
          <p:nvSpPr>
            <p:cNvPr id="1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45" name="Equation"/>
          <p:cNvSpPr txBox="1"/>
          <p:nvPr/>
        </p:nvSpPr>
        <p:spPr>
          <a:xfrm>
            <a:off x="3662796" y="3128455"/>
            <a:ext cx="2053104" cy="6300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  <a:endParaRPr sz="2600"/>
          </a:p>
        </p:txBody>
      </p:sp>
      <p:sp>
        <p:nvSpPr>
          <p:cNvPr id="146" name="Dica: pode-se usar a função pow para cálculo da potência. Nesse caso, deve-se inserir a biblioteca math.h no começo do arquivo."/>
          <p:cNvSpPr txBox="1"/>
          <p:nvPr/>
        </p:nvSpPr>
        <p:spPr>
          <a:xfrm>
            <a:off x="877708" y="4344496"/>
            <a:ext cx="7388584" cy="95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Dica</a:t>
            </a:r>
            <a:r>
              <a:t>: pode-se usar a função </a:t>
            </a:r>
            <a:r>
              <a:rPr b="1"/>
              <a:t>pow</a:t>
            </a:r>
            <a:r>
              <a:t> para cálculo da potência. Nesse caso, deve-se inserir a biblioteca </a:t>
            </a:r>
            <a:r>
              <a:rPr b="1">
                <a:solidFill>
                  <a:srgbClr val="008F00"/>
                </a:solidFill>
              </a:rPr>
              <a:t>math.h</a:t>
            </a:r>
            <a:r>
              <a:t> no começo do arquivo.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49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52" name="Group"/>
          <p:cNvGrpSpPr/>
          <p:nvPr/>
        </p:nvGrpSpPr>
        <p:grpSpPr>
          <a:xfrm>
            <a:off x="426182" y="1927164"/>
            <a:ext cx="366714" cy="373791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3" name="Calcule a média aritmética de 4 números reais que o usuário digitar. Imprima a média na tela com apenas 2 casas decimais."/>
          <p:cNvSpPr txBox="1"/>
          <p:nvPr/>
        </p:nvSpPr>
        <p:spPr>
          <a:xfrm>
            <a:off x="995056" y="1876544"/>
            <a:ext cx="7388584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Calcule a média aritmética de 4 números reais que o usuário digitar. Imprima a média na tela com apenas 2 casas decimais.</a:t>
            </a:r>
          </a:p>
        </p:txBody>
      </p:sp>
      <p:sp>
        <p:nvSpPr>
          <p:cNvPr id="154" name="Dica: para imprimir com um número desejado de casas decimais, altere o comando de printf quando for fazer a impressão final."/>
          <p:cNvSpPr txBox="1"/>
          <p:nvPr/>
        </p:nvSpPr>
        <p:spPr>
          <a:xfrm>
            <a:off x="995056" y="2950004"/>
            <a:ext cx="7388584" cy="95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Dica</a:t>
            </a:r>
            <a:r>
              <a:t>: para imprimir com um número desejado de casas decimais, altere o comando de printf quando for fazer a impressão final.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57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Elabore um programa que calcule a área de um triângulo pela fórmula de Hierão:"/>
          <p:cNvSpPr txBox="1"/>
          <p:nvPr/>
        </p:nvSpPr>
        <p:spPr>
          <a:xfrm>
            <a:off x="1070968" y="1931496"/>
            <a:ext cx="7002064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Elabore um programa que calcule a área de um triângulo pela fórmula de Hierão: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426182" y="1927164"/>
            <a:ext cx="366714" cy="373791"/>
            <a:chOff x="0" y="0"/>
            <a:chExt cx="366712" cy="373790"/>
          </a:xfrm>
        </p:grpSpPr>
        <p:sp>
          <p:nvSpPr>
            <p:cNvPr id="1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62" name="Equation"/>
          <p:cNvSpPr txBox="1"/>
          <p:nvPr/>
        </p:nvSpPr>
        <p:spPr>
          <a:xfrm>
            <a:off x="2724797" y="3225596"/>
            <a:ext cx="3694406" cy="4068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rad>
                </m:oMath>
              </m:oMathPara>
            </a14:m>
            <a:endParaRPr sz="2600"/>
          </a:p>
        </p:txBody>
      </p:sp>
      <p:sp>
        <p:nvSpPr>
          <p:cNvPr id="163" name="Em que K é a área do triângulo, s o semiperímetro e a, b, e c são os lados do triângulo."/>
          <p:cNvSpPr txBox="1"/>
          <p:nvPr/>
        </p:nvSpPr>
        <p:spPr>
          <a:xfrm>
            <a:off x="1070968" y="4047756"/>
            <a:ext cx="7002064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 que K é a área do triângulo, s o semiperímetro e a, b, e c são os lados do triângulo.</a:t>
            </a:r>
          </a:p>
        </p:txBody>
      </p:sp>
      <p:sp>
        <p:nvSpPr>
          <p:cNvPr id="164" name="Dica: nas figuras geométricas, o semiperímetro é descoberto somando-se o resultado pela metade."/>
          <p:cNvSpPr txBox="1"/>
          <p:nvPr/>
        </p:nvSpPr>
        <p:spPr>
          <a:xfrm>
            <a:off x="1070968" y="4856160"/>
            <a:ext cx="7002064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Dica</a:t>
            </a:r>
            <a:r>
              <a:t>: nas figuras geométricas, o semiperímetro é descoberto somando-se o resultado pela metade.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67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70" name="Group"/>
          <p:cNvGrpSpPr/>
          <p:nvPr/>
        </p:nvGrpSpPr>
        <p:grpSpPr>
          <a:xfrm>
            <a:off x="426182" y="1927164"/>
            <a:ext cx="366714" cy="373791"/>
            <a:chOff x="0" y="0"/>
            <a:chExt cx="366712" cy="373790"/>
          </a:xfrm>
        </p:grpSpPr>
        <p:sp>
          <p:nvSpPr>
            <p:cNvPr id="1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1" name="Elabore um programa que transforme uma temperatura fornecida em oC na correspondente em oF. A fórmula de conversão de oF em oC é:"/>
          <p:cNvSpPr txBox="1"/>
          <p:nvPr/>
        </p:nvSpPr>
        <p:spPr>
          <a:xfrm>
            <a:off x="1070968" y="1931496"/>
            <a:ext cx="7002064" cy="95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Elabore um programa que transforme uma temperatura fornecida em </a:t>
            </a:r>
            <a:r>
              <a:rPr baseline="31999"/>
              <a:t>o</a:t>
            </a:r>
            <a:r>
              <a:t>C na correspondente em </a:t>
            </a:r>
            <a:r>
              <a:rPr baseline="31999"/>
              <a:t>o</a:t>
            </a:r>
            <a:r>
              <a:t>F. A fórmula de conversão de </a:t>
            </a:r>
            <a:r>
              <a:rPr baseline="31999"/>
              <a:t>o</a:t>
            </a:r>
            <a:r>
              <a:t>F em </a:t>
            </a:r>
            <a:r>
              <a:rPr baseline="31999"/>
              <a:t>o</a:t>
            </a:r>
            <a:r>
              <a:t>C é: </a:t>
            </a:r>
          </a:p>
        </p:txBody>
      </p:sp>
      <p:sp>
        <p:nvSpPr>
          <p:cNvPr id="172" name="Equation"/>
          <p:cNvSpPr txBox="1"/>
          <p:nvPr/>
        </p:nvSpPr>
        <p:spPr>
          <a:xfrm>
            <a:off x="3702963" y="3303334"/>
            <a:ext cx="1738073" cy="6323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num>
                    <m:den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den>
                  </m:f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32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300"/>
          </a:p>
        </p:txBody>
      </p:sp>
      <p:sp>
        <p:nvSpPr>
          <p:cNvPr id="173" name="Dica: para testar se a sua resposta está correta saiba que…"/>
          <p:cNvSpPr txBox="1"/>
          <p:nvPr/>
        </p:nvSpPr>
        <p:spPr>
          <a:xfrm>
            <a:off x="973803" y="4499648"/>
            <a:ext cx="7002065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Dica</a:t>
            </a:r>
            <a:r>
              <a:t>: para testar se a sua resposta está correta saiba que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100 </a:t>
            </a:r>
            <a:r>
              <a:rPr baseline="31999"/>
              <a:t>o</a:t>
            </a:r>
            <a:r>
              <a:t>C = 212 </a:t>
            </a:r>
            <a:r>
              <a:rPr baseline="31999"/>
              <a:t>o</a:t>
            </a:r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76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79" name="Group"/>
          <p:cNvGrpSpPr/>
          <p:nvPr/>
        </p:nvGrpSpPr>
        <p:grpSpPr>
          <a:xfrm>
            <a:off x="426182" y="1927164"/>
            <a:ext cx="366714" cy="373791"/>
            <a:chOff x="0" y="0"/>
            <a:chExt cx="366712" cy="373790"/>
          </a:xfrm>
        </p:grpSpPr>
        <p:sp>
          <p:nvSpPr>
            <p:cNvPr id="1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80" name="Elabore um programa que calcule e exiba a tensão S de uma barra cilíndrica de diâmetro D submetida a uma carga Q. Os valores de D e Q devem ser digitados via teclado. Use a fórmula:"/>
          <p:cNvSpPr txBox="1"/>
          <p:nvPr/>
        </p:nvSpPr>
        <p:spPr>
          <a:xfrm>
            <a:off x="1070968" y="1931496"/>
            <a:ext cx="7236760" cy="125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just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Elabore um programa que calcule e exiba a tensão S de uma barra cilíndrica de diâmetro D submetida a uma carga Q. Os valores de D e Q devem ser digitados via teclado. Use a fórmula: </a:t>
            </a:r>
          </a:p>
        </p:txBody>
      </p:sp>
      <p:sp>
        <p:nvSpPr>
          <p:cNvPr id="181" name="Equation"/>
          <p:cNvSpPr txBox="1"/>
          <p:nvPr/>
        </p:nvSpPr>
        <p:spPr>
          <a:xfrm>
            <a:off x="3724944" y="3452559"/>
            <a:ext cx="1528199" cy="6277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num>
                    <m:den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e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m:oMathPara>
            </a14:m>
            <a:endParaRPr sz="2300"/>
          </a:p>
        </p:txBody>
      </p:sp>
      <p:sp>
        <p:nvSpPr>
          <p:cNvPr id="182" name="Considere as seguintes condições:…"/>
          <p:cNvSpPr txBox="1"/>
          <p:nvPr/>
        </p:nvSpPr>
        <p:spPr>
          <a:xfrm>
            <a:off x="953620" y="4498362"/>
            <a:ext cx="7236760" cy="183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just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Considere as seguintes condições:</a:t>
            </a:r>
          </a:p>
          <a:p>
            <a:pPr algn="just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76751" indent="-210038" algn="just" defTabSz="457200">
              <a:buClr>
                <a:schemeClr val="accent2"/>
              </a:buClr>
              <a:buSzPct val="60000"/>
              <a:buChar char="◻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 D &gt; 100, então n = 2</a:t>
            </a:r>
          </a:p>
          <a:p>
            <a:pPr lvl="1" marL="576751" indent="-210038" algn="just" defTabSz="457200">
              <a:buClr>
                <a:schemeClr val="accent2"/>
              </a:buClr>
              <a:buSzPct val="60000"/>
              <a:buChar char="◻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 D &lt; 50, então n = 6</a:t>
            </a:r>
          </a:p>
          <a:p>
            <a:pPr lvl="1" marL="576751" indent="-210038" algn="just" defTabSz="457200">
              <a:buClr>
                <a:schemeClr val="accent2"/>
              </a:buClr>
              <a:buSzPct val="60000"/>
              <a:buChar char="◻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Caso contrário, n =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  <a:p>
            <a:pPr marL="0" indent="0" algn="ctr">
              <a:buClrTx/>
              <a:buSzTx/>
              <a:buNone/>
            </a:pPr>
            <a:r>
              <a:t>Prof. </a:t>
            </a:r>
            <a:r>
              <a:rPr b="1"/>
              <a:t>Adalberto</a:t>
            </a:r>
            <a:r>
              <a:t> Lazarini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adalbertoz@utfpr.edu.br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