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Relationship Id="rId3" Type="http://schemas.openxmlformats.org/officeDocument/2006/relationships/hyperlink" Target="mailto:adalbertoz@utfpr.edu.br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T62A…"/>
          <p:cNvSpPr txBox="1"/>
          <p:nvPr>
            <p:ph type="ctrTitle"/>
          </p:nvPr>
        </p:nvSpPr>
        <p:spPr>
          <a:xfrm>
            <a:off x="266700" y="244091"/>
            <a:ext cx="8610600" cy="2158668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CT62A</a:t>
            </a:r>
          </a:p>
          <a:p>
            <a:pPr algn="ctr">
              <a:defRPr sz="4300"/>
            </a:pPr>
            <a:r>
              <a:t>Computação 1</a:t>
            </a:r>
          </a:p>
        </p:txBody>
      </p:sp>
      <p:sp>
        <p:nvSpPr>
          <p:cNvPr id="132" name="Aula 04 - Introdução à Linguagem C…"/>
          <p:cNvSpPr txBox="1"/>
          <p:nvPr>
            <p:ph type="subTitle" sz="half" idx="1"/>
          </p:nvPr>
        </p:nvSpPr>
        <p:spPr>
          <a:xfrm>
            <a:off x="914400" y="2951602"/>
            <a:ext cx="7315200" cy="1750069"/>
          </a:xfrm>
          <a:prstGeom prst="rect">
            <a:avLst/>
          </a:prstGeom>
        </p:spPr>
        <p:txBody>
          <a:bodyPr/>
          <a:lstStyle/>
          <a:p>
            <a:pPr algn="ctr">
              <a:defRPr b="1" sz="2700">
                <a:solidFill>
                  <a:srgbClr val="000000"/>
                </a:solidFill>
              </a:defRPr>
            </a:pPr>
            <a:r>
              <a:t>Aula 04 - Introdução à Linguagem C</a:t>
            </a:r>
          </a:p>
          <a:p>
            <a:pPr algn="ctr">
              <a:defRPr b="1" sz="2700">
                <a:solidFill>
                  <a:srgbClr val="000000"/>
                </a:solidFill>
              </a:defRPr>
            </a:pPr>
          </a:p>
          <a:p>
            <a:pPr algn="ctr">
              <a:defRPr sz="2500">
                <a:solidFill>
                  <a:srgbClr val="000000"/>
                </a:solidFill>
              </a:defRPr>
            </a:pPr>
            <a:r>
              <a:t>Profs. </a:t>
            </a:r>
            <a:r>
              <a:t>Rafael </a:t>
            </a:r>
            <a:r>
              <a:rPr b="1"/>
              <a:t>Mantovani</a:t>
            </a:r>
            <a:r>
              <a:t> e </a:t>
            </a:r>
            <a:r>
              <a:rPr b="1"/>
              <a:t>Adalberto</a:t>
            </a:r>
            <a:r>
              <a:t> Lazarini</a:t>
            </a:r>
          </a:p>
        </p:txBody>
      </p:sp>
      <p:sp>
        <p:nvSpPr>
          <p:cNvPr id="133" name="Apucarana - PR, Brasil"/>
          <p:cNvSpPr txBox="1"/>
          <p:nvPr/>
        </p:nvSpPr>
        <p:spPr>
          <a:xfrm>
            <a:off x="96838" y="6210300"/>
            <a:ext cx="203676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  <p:sp>
        <p:nvSpPr>
          <p:cNvPr id="134" name="Universidade Tecnológica Federal do Paraná (UTFPR)"/>
          <p:cNvSpPr txBox="1"/>
          <p:nvPr/>
        </p:nvSpPr>
        <p:spPr>
          <a:xfrm>
            <a:off x="2362200" y="6248400"/>
            <a:ext cx="441817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</p:txBody>
      </p:sp>
      <p:pic>
        <p:nvPicPr>
          <p:cNvPr id="135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Informações Gera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Informações Gerais</a:t>
            </a:r>
          </a:p>
        </p:txBody>
      </p:sp>
      <p:sp>
        <p:nvSpPr>
          <p:cNvPr id="222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3" name="Uma variável sempre deve ser declarada antes de ser usada…"/>
          <p:cNvSpPr txBox="1"/>
          <p:nvPr>
            <p:ph type="body" sz="half" idx="1"/>
          </p:nvPr>
        </p:nvSpPr>
        <p:spPr>
          <a:xfrm>
            <a:off x="457200" y="1707047"/>
            <a:ext cx="8229600" cy="2593408"/>
          </a:xfrm>
          <a:prstGeom prst="rect">
            <a:avLst/>
          </a:prstGeom>
        </p:spPr>
        <p:txBody>
          <a:bodyPr/>
          <a:lstStyle/>
          <a:p>
            <a:pPr algn="just">
              <a:defRPr sz="2200"/>
            </a:pPr>
            <a:r>
              <a:t>Uma variável sempre deve ser declarada antes de ser usada</a:t>
            </a:r>
          </a:p>
          <a:p>
            <a:pPr lvl="3" marL="1462087" indent="-319087" algn="just">
              <a:defRPr sz="2000"/>
            </a:pPr>
            <a:r>
              <a:t>Declarar indica ao compilador para reservar um espaço na memória para guardar o valor dessa variável</a:t>
            </a:r>
          </a:p>
        </p:txBody>
      </p:sp>
      <p:pic>
        <p:nvPicPr>
          <p:cNvPr id="224" name="Screen Shot 2022-09-14 at 12.38.59.png" descr="Screen Shot 2022-09-14 at 12.38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050" y="3207309"/>
            <a:ext cx="7970596" cy="2704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27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8" name="Rounded Rectangle"/>
          <p:cNvSpPr/>
          <p:nvPr/>
        </p:nvSpPr>
        <p:spPr>
          <a:xfrm>
            <a:off x="685800" y="3719813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29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23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23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36" name="Referências"/>
          <p:cNvSpPr txBox="1"/>
          <p:nvPr/>
        </p:nvSpPr>
        <p:spPr>
          <a:xfrm>
            <a:off x="1267845" y="4374202"/>
            <a:ext cx="15428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grpSp>
        <p:nvGrpSpPr>
          <p:cNvPr id="239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2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40" name="Estrutura Básica em C"/>
          <p:cNvSpPr txBox="1"/>
          <p:nvPr/>
        </p:nvSpPr>
        <p:spPr>
          <a:xfrm>
            <a:off x="1255712" y="3240607"/>
            <a:ext cx="281310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Estrutura Básica em C</a:t>
            </a:r>
          </a:p>
        </p:txBody>
      </p:sp>
      <p:grpSp>
        <p:nvGrpSpPr>
          <p:cNvPr id="243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2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44" name="Entrada e Saída"/>
          <p:cNvSpPr txBox="1"/>
          <p:nvPr/>
        </p:nvSpPr>
        <p:spPr>
          <a:xfrm>
            <a:off x="1255464" y="3807555"/>
            <a:ext cx="200844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Entrada e Saída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Entrada e saída de da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Entrada e saída de dados</a:t>
            </a:r>
          </a:p>
        </p:txBody>
      </p:sp>
      <p:pic>
        <p:nvPicPr>
          <p:cNvPr id="247" name="Screen Shot 2022-09-14 at 12.42.14.png" descr="Screen Shot 2022-09-14 at 12.42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276" y="1570037"/>
            <a:ext cx="7561448" cy="4782456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aída de da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Saída de dados</a:t>
            </a:r>
          </a:p>
        </p:txBody>
      </p:sp>
      <p:pic>
        <p:nvPicPr>
          <p:cNvPr id="251" name="Screen Shot 2022-09-14 at 12.43.18.png" descr="Screen Shot 2022-09-14 at 12.43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198" y="1570037"/>
            <a:ext cx="7511604" cy="519599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aída de da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Saída de dados</a:t>
            </a:r>
          </a:p>
        </p:txBody>
      </p:sp>
      <p:sp>
        <p:nvSpPr>
          <p:cNvPr id="255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56" name="Screen Shot 2022-09-14 at 12.44.03.png" descr="Screen Shot 2022-09-14 at 12.44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299" y="1767092"/>
            <a:ext cx="7752098" cy="4286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aída de da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Saída de dados</a:t>
            </a:r>
          </a:p>
        </p:txBody>
      </p:sp>
      <p:sp>
        <p:nvSpPr>
          <p:cNvPr id="259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0" name="Screen Shot 2022-09-14 at 12.45.23.png" descr="Screen Shot 2022-09-14 at 12.45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7407" y="1967558"/>
            <a:ext cx="6383882" cy="4016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aída de dados com acent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Saída de dados com acentos</a:t>
            </a:r>
          </a:p>
        </p:txBody>
      </p:sp>
      <p:sp>
        <p:nvSpPr>
          <p:cNvPr id="263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4" name="Screen Shot 2022-09-15 at 12.17.18.png" descr="Screen Shot 2022-09-15 at 12.17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700" y="1723119"/>
            <a:ext cx="7980600" cy="4228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Entrada de da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Entrada de dados</a:t>
            </a:r>
          </a:p>
        </p:txBody>
      </p:sp>
      <p:sp>
        <p:nvSpPr>
          <p:cNvPr id="267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8" name="Screen Shot 2022-09-15 at 12.18.39.png" descr="Screen Shot 2022-09-15 at 12.1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029" y="1820705"/>
            <a:ext cx="7138886" cy="4336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ntrada de dad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Entrada de dados</a:t>
            </a:r>
          </a:p>
        </p:txBody>
      </p:sp>
      <p:sp>
        <p:nvSpPr>
          <p:cNvPr id="271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72" name="Screen Shot 2022-09-15 at 12.19.40.png" descr="Screen Shot 2022-09-15 at 12.19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262" y="1819472"/>
            <a:ext cx="7855159" cy="4358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Exemplo de saída e entrad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 de saída e entrada</a:t>
            </a:r>
          </a:p>
        </p:txBody>
      </p:sp>
      <p:sp>
        <p:nvSpPr>
          <p:cNvPr id="275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76" name="Screen Shot 2022-09-15 at 12.20.46.png" descr="Screen Shot 2022-09-15 at 12.20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489" y="2218750"/>
            <a:ext cx="7809022" cy="2931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40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43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4" name="Entrada e Saída"/>
          <p:cNvSpPr txBox="1"/>
          <p:nvPr/>
        </p:nvSpPr>
        <p:spPr>
          <a:xfrm>
            <a:off x="1255464" y="3807555"/>
            <a:ext cx="200844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Entrada e Saída</a:t>
            </a:r>
          </a:p>
        </p:txBody>
      </p:sp>
      <p:grpSp>
        <p:nvGrpSpPr>
          <p:cNvPr id="147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48" name="Estrutura Básica em C"/>
          <p:cNvSpPr txBox="1"/>
          <p:nvPr/>
        </p:nvSpPr>
        <p:spPr>
          <a:xfrm>
            <a:off x="1255712" y="3240607"/>
            <a:ext cx="281310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Estrutura Básica em C</a:t>
            </a:r>
          </a:p>
        </p:txBody>
      </p:sp>
      <p:sp>
        <p:nvSpPr>
          <p:cNvPr id="149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1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56" name="Referências"/>
          <p:cNvSpPr txBox="1"/>
          <p:nvPr/>
        </p:nvSpPr>
        <p:spPr>
          <a:xfrm>
            <a:off x="1267845" y="4374202"/>
            <a:ext cx="15428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omentár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Comentários</a:t>
            </a:r>
          </a:p>
        </p:txBody>
      </p:sp>
      <p:sp>
        <p:nvSpPr>
          <p:cNvPr id="279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80" name="Screen Shot 2022-09-15 at 12.21.30.png" descr="Screen Shot 2022-09-15 at 12.21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350" y="1785333"/>
            <a:ext cx="7233300" cy="4021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83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4" name="Rounded Rectangle"/>
          <p:cNvSpPr/>
          <p:nvPr/>
        </p:nvSpPr>
        <p:spPr>
          <a:xfrm>
            <a:off x="685800" y="4286460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287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2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88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91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28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92" name="Entrada e Saída"/>
          <p:cNvSpPr txBox="1"/>
          <p:nvPr/>
        </p:nvSpPr>
        <p:spPr>
          <a:xfrm>
            <a:off x="1255464" y="3807555"/>
            <a:ext cx="200844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Entrada e Saída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2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96" name="Estrutura Básica em C"/>
          <p:cNvSpPr txBox="1"/>
          <p:nvPr/>
        </p:nvSpPr>
        <p:spPr>
          <a:xfrm>
            <a:off x="1255712" y="3240607"/>
            <a:ext cx="281310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Estrutura Básica em C</a:t>
            </a:r>
          </a:p>
        </p:txBody>
      </p:sp>
      <p:grpSp>
        <p:nvGrpSpPr>
          <p:cNvPr id="299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2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00" name="Referências"/>
          <p:cNvSpPr txBox="1"/>
          <p:nvPr/>
        </p:nvSpPr>
        <p:spPr>
          <a:xfrm>
            <a:off x="1267845" y="4374202"/>
            <a:ext cx="15428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  <a:p>
            <a:pPr marL="0" indent="0" algn="ctr">
              <a:buClrTx/>
              <a:buSzTx/>
              <a:buNone/>
            </a:pPr>
            <a:r>
              <a:t>Prof. </a:t>
            </a:r>
            <a:r>
              <a:rPr b="1"/>
              <a:t>Adalberto</a:t>
            </a:r>
            <a:r>
              <a:t> Lazarini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adalbertoz@utfpr.edu.br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59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0" name="Rounded Rectangle"/>
          <p:cNvSpPr/>
          <p:nvPr/>
        </p:nvSpPr>
        <p:spPr>
          <a:xfrm>
            <a:off x="685800" y="256501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63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6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67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1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74" name="Referências"/>
          <p:cNvSpPr txBox="1"/>
          <p:nvPr/>
        </p:nvSpPr>
        <p:spPr>
          <a:xfrm>
            <a:off x="1267845" y="4374202"/>
            <a:ext cx="15428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75" name="Entrada e Saída"/>
          <p:cNvSpPr txBox="1"/>
          <p:nvPr/>
        </p:nvSpPr>
        <p:spPr>
          <a:xfrm>
            <a:off x="1255464" y="3807555"/>
            <a:ext cx="200844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Entrada e Saída</a:t>
            </a:r>
          </a:p>
        </p:txBody>
      </p:sp>
      <p:sp>
        <p:nvSpPr>
          <p:cNvPr id="176" name="Estrutura Básica em C"/>
          <p:cNvSpPr txBox="1"/>
          <p:nvPr/>
        </p:nvSpPr>
        <p:spPr>
          <a:xfrm>
            <a:off x="1255712" y="3240607"/>
            <a:ext cx="281310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Estrutura Básica em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79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0" name="Linguagem de programação é conjunto de ferramentas, regras de sintaxe e símbolos, ou códigos que nos permitem escrever programas de computador…"/>
          <p:cNvSpPr txBox="1"/>
          <p:nvPr>
            <p:ph type="body" idx="1"/>
          </p:nvPr>
        </p:nvSpPr>
        <p:spPr>
          <a:xfrm>
            <a:off x="457200" y="17399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rPr b="1"/>
              <a:t>Linguagem de programação</a:t>
            </a:r>
            <a:r>
              <a:t> é conjunto de ferramentas, regras de sintaxe e símbolos, ou códigos que nos permitem escrever programas de computador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A primeira e mais primitiva linguagem de computador é a própria linguagem de máquina (0s e 1s)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Antigamente, um programa era difícil de ser criado, o processo era longo e caro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Essa complexidade levou à necessidade de desenvolver novas técnicas e ferramentas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83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4" name="A linguagem C nasceu na década de 70 (Dennis Ritchie) sendo padronizada pela ANSI (1989)…"/>
          <p:cNvSpPr txBox="1"/>
          <p:nvPr>
            <p:ph type="body" idx="1"/>
          </p:nvPr>
        </p:nvSpPr>
        <p:spPr>
          <a:xfrm>
            <a:off x="457200" y="17399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A linguagem C nasceu na década de 70 (Dennis Ritchie) sendo padronizada pela ANSI (1989)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A linguagem C foi desenvolvida a partir das linguagem B (Ken Thompson) e BCPL (Martin Richards)</a:t>
            </a:r>
          </a:p>
          <a:p>
            <a:pPr lvl="3" marL="1462087" indent="-319087">
              <a:defRPr sz="2000"/>
            </a:pPr>
            <a:r>
              <a:t>Inseriu conceito de tipos de dados</a:t>
            </a:r>
          </a:p>
          <a:p>
            <a:pPr lvl="3" marL="1462087" indent="-319087">
              <a:defRPr sz="2000"/>
            </a:pPr>
            <a:r>
              <a:t>Independente de hardware</a:t>
            </a:r>
          </a:p>
          <a:p>
            <a:pPr lvl="3" marL="1462087" indent="-319087">
              <a:defRPr sz="2200"/>
            </a:pPr>
          </a:p>
          <a:p>
            <a:pPr>
              <a:defRPr sz="2200"/>
            </a:pPr>
            <a:r>
              <a:t>A linguagem C é genérica e utilizada para a criação de diversos tipos de programas:</a:t>
            </a:r>
          </a:p>
          <a:p>
            <a:pPr lvl="3" marL="1462087" indent="-319087">
              <a:defRPr sz="2000"/>
            </a:pPr>
            <a:r>
              <a:t>Planilhas e editores de texto, sistemas operacionais, programas de automação, banco de dados, automação industrial, etc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87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8" name="Comumente chamada de linguagem de “nível médio”…"/>
          <p:cNvSpPr txBox="1"/>
          <p:nvPr>
            <p:ph type="body" idx="1"/>
          </p:nvPr>
        </p:nvSpPr>
        <p:spPr>
          <a:xfrm>
            <a:off x="457200" y="17399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Comumente chamada de linguagem de “nível médio”</a:t>
            </a:r>
          </a:p>
          <a:p>
            <a:pPr lvl="3" marL="1462087" indent="-319087">
              <a:defRPr sz="2000"/>
            </a:pPr>
            <a:r>
              <a:t>Combina elementos de alto nível com funcionalidade assembly (linguagem de baixo nível)</a:t>
            </a:r>
          </a:p>
          <a:p>
            <a:pPr lvl="3" marL="1462087" indent="-319087">
              <a:defRPr sz="2000"/>
            </a:pPr>
            <a:r>
              <a:t>Manipula bits, bytes e endereços</a:t>
            </a:r>
          </a:p>
          <a:p>
            <a:pPr lvl="3" marL="1462087" indent="-319087">
              <a:defRPr sz="2200"/>
            </a:pPr>
          </a:p>
          <a:p>
            <a:pPr>
              <a:defRPr sz="2200"/>
            </a:pPr>
            <a:r>
              <a:t>Linguagem portável</a:t>
            </a:r>
          </a:p>
          <a:p>
            <a:pPr lvl="3" marL="1462087" indent="-319087">
              <a:defRPr sz="2000"/>
            </a:pPr>
            <a:r>
              <a:t>Possível adaptar o mesmo software a diferentes tipos de computadores</a:t>
            </a:r>
          </a:p>
          <a:p>
            <a:pPr lvl="3" marL="1462087" indent="-319087">
              <a:defRPr sz="2000"/>
            </a:pPr>
            <a:r>
              <a:rPr b="1"/>
              <a:t>Obs</a:t>
            </a:r>
            <a:r>
              <a:t>: desde que siga os padrões (ANSI, etc)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91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2" name="Rounded Rectangle"/>
          <p:cNvSpPr/>
          <p:nvPr/>
        </p:nvSpPr>
        <p:spPr>
          <a:xfrm>
            <a:off x="685800" y="313651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95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96" name="Introdução"/>
          <p:cNvSpPr txBox="1"/>
          <p:nvPr/>
        </p:nvSpPr>
        <p:spPr>
          <a:xfrm>
            <a:off x="1273175" y="2678843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02" name="Group"/>
          <p:cNvGrpSpPr/>
          <p:nvPr/>
        </p:nvGrpSpPr>
        <p:grpSpPr>
          <a:xfrm>
            <a:off x="793431" y="4374202"/>
            <a:ext cx="366714" cy="373792"/>
            <a:chOff x="0" y="0"/>
            <a:chExt cx="366712" cy="373790"/>
          </a:xfrm>
        </p:grpSpPr>
        <p:sp>
          <p:nvSpPr>
            <p:cNvPr id="20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03" name="Referências"/>
          <p:cNvSpPr txBox="1"/>
          <p:nvPr/>
        </p:nvSpPr>
        <p:spPr>
          <a:xfrm>
            <a:off x="1267845" y="4374202"/>
            <a:ext cx="1542862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04" name="Entrada e Saída"/>
          <p:cNvSpPr txBox="1"/>
          <p:nvPr/>
        </p:nvSpPr>
        <p:spPr>
          <a:xfrm>
            <a:off x="1255464" y="3807555"/>
            <a:ext cx="2008445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Entrada e Saída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2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08" name="Estrutura Básica em C"/>
          <p:cNvSpPr txBox="1"/>
          <p:nvPr/>
        </p:nvSpPr>
        <p:spPr>
          <a:xfrm>
            <a:off x="1255712" y="3240607"/>
            <a:ext cx="281310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Estrutura Básica em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Estrutura básica em C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Estrutura básica em C</a:t>
            </a:r>
          </a:p>
        </p:txBody>
      </p:sp>
      <p:sp>
        <p:nvSpPr>
          <p:cNvPr id="211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2" name="Bibliotecas contém conjunto de funções e instruções previamente estabelecidas e que podem ser usadas pelo programa…"/>
          <p:cNvSpPr txBox="1"/>
          <p:nvPr>
            <p:ph type="body" sz="quarter" idx="1"/>
          </p:nvPr>
        </p:nvSpPr>
        <p:spPr>
          <a:xfrm>
            <a:off x="457200" y="4778774"/>
            <a:ext cx="8229600" cy="1206525"/>
          </a:xfrm>
          <a:prstGeom prst="rect">
            <a:avLst/>
          </a:prstGeom>
        </p:spPr>
        <p:txBody>
          <a:bodyPr/>
          <a:lstStyle/>
          <a:p>
            <a:pPr algn="just">
              <a:defRPr sz="2200"/>
            </a:pPr>
            <a:r>
              <a:rPr b="1"/>
              <a:t>Bibliotecas</a:t>
            </a:r>
            <a:r>
              <a:t> contém conjunto de funções e instruções previamente estabelecidas e que podem ser usadas pelo programa</a:t>
            </a:r>
          </a:p>
          <a:p>
            <a:pPr algn="just">
              <a:defRPr sz="2200"/>
            </a:pPr>
            <a:r>
              <a:t>A execução do programa inicia-se pela função </a:t>
            </a:r>
            <a:r>
              <a:rPr b="1">
                <a:solidFill>
                  <a:srgbClr val="531B93"/>
                </a:solidFill>
              </a:rPr>
              <a:t>main</a:t>
            </a:r>
          </a:p>
        </p:txBody>
      </p:sp>
      <p:pic>
        <p:nvPicPr>
          <p:cNvPr id="213" name="Screen Shot 2022-09-14 at 12.24.34.png" descr="Screen Shot 2022-09-14 at 12.24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123" y="2038949"/>
            <a:ext cx="5466085" cy="2559006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Indica o fim da execução…"/>
          <p:cNvSpPr txBox="1"/>
          <p:nvPr/>
        </p:nvSpPr>
        <p:spPr>
          <a:xfrm>
            <a:off x="6102982" y="3788273"/>
            <a:ext cx="2478719" cy="599441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Indica o fim da execução </a:t>
            </a:r>
          </a:p>
          <a:p>
            <a:pPr/>
            <a:r>
              <a:t>da função </a:t>
            </a:r>
            <a:r>
              <a:rPr i="1"/>
              <a:t>main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D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IDE</a:t>
            </a:r>
          </a:p>
        </p:txBody>
      </p:sp>
      <p:sp>
        <p:nvSpPr>
          <p:cNvPr id="217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8" name="Integrated Development Environment (IDE)…"/>
          <p:cNvSpPr txBox="1"/>
          <p:nvPr>
            <p:ph type="body" sz="half" idx="1"/>
          </p:nvPr>
        </p:nvSpPr>
        <p:spPr>
          <a:xfrm>
            <a:off x="457200" y="1707047"/>
            <a:ext cx="8229600" cy="2593408"/>
          </a:xfrm>
          <a:prstGeom prst="rect">
            <a:avLst/>
          </a:prstGeom>
        </p:spPr>
        <p:txBody>
          <a:bodyPr/>
          <a:lstStyle/>
          <a:p>
            <a:pPr algn="just">
              <a:defRPr sz="2200"/>
            </a:pPr>
            <a:r>
              <a:rPr b="1" i="1"/>
              <a:t>Integrated Development Environment</a:t>
            </a:r>
            <a:r>
              <a:rPr b="1"/>
              <a:t> (IDE)</a:t>
            </a:r>
            <a:endParaRPr b="1"/>
          </a:p>
          <a:p>
            <a:pPr lvl="2" marL="1004887" indent="-319087" algn="just">
              <a:buSzPct val="60000"/>
              <a:buChar char="◻"/>
              <a:defRPr sz="2200"/>
            </a:pPr>
            <a:r>
              <a:t>Interface gráfica</a:t>
            </a:r>
          </a:p>
          <a:p>
            <a:pPr lvl="2" marL="1004887" indent="-319087" algn="just">
              <a:buSzPct val="60000"/>
              <a:buChar char="◻"/>
              <a:defRPr sz="2200"/>
            </a:pPr>
            <a:r>
              <a:t>Facilita a edição do código-fonte</a:t>
            </a:r>
          </a:p>
          <a:p>
            <a:pPr lvl="2" marL="1004887" indent="-319087" algn="just">
              <a:buSzPct val="60000"/>
              <a:buChar char="◻"/>
              <a:defRPr sz="2200"/>
            </a:pPr>
            <a:r>
              <a:t>Facilita a compilação e análise de código</a:t>
            </a:r>
          </a:p>
          <a:p>
            <a:pPr lvl="2" marL="1004887" indent="-319087" algn="just">
              <a:buSzPct val="60000"/>
              <a:buChar char="◻"/>
              <a:defRPr sz="2200"/>
            </a:pPr>
            <a:r>
              <a:t>Facilita a depuração do código</a:t>
            </a:r>
          </a:p>
          <a:p>
            <a:pPr lvl="2" marL="1004887" indent="-319087" algn="just">
              <a:buSzPct val="60000"/>
              <a:buChar char="◻"/>
              <a:defRPr sz="2200"/>
            </a:pPr>
            <a:r>
              <a:t>Possibilita o desenvolvimento de projeto de software maiores</a:t>
            </a:r>
          </a:p>
        </p:txBody>
      </p:sp>
      <p:pic>
        <p:nvPicPr>
          <p:cNvPr id="219" name="Screen Shot 2022-09-14 at 12.31.58.png" descr="Screen Shot 2022-09-14 at 12.31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245" y="4453338"/>
            <a:ext cx="8324206" cy="1192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