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b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/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0000"/>
              </a:lnSpc>
              <a:defRPr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b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>
            <a:lvl1pPr>
              <a:defRPr b="1" sz="3800">
                <a:solidFill>
                  <a:srgbClr val="754726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3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afaelmantovani@utfpr.edu.br" TargetMode="External"/><Relationship Id="rId3" Type="http://schemas.openxmlformats.org/officeDocument/2006/relationships/hyperlink" Target="mailto:adalbertoz@utfpr.edu.br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T62A…"/>
          <p:cNvSpPr txBox="1"/>
          <p:nvPr>
            <p:ph type="ctrTitle"/>
          </p:nvPr>
        </p:nvSpPr>
        <p:spPr>
          <a:xfrm>
            <a:off x="266700" y="244091"/>
            <a:ext cx="8610600" cy="2158668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CT62A</a:t>
            </a:r>
          </a:p>
          <a:p>
            <a:pPr algn="ctr">
              <a:defRPr sz="4300"/>
            </a:pPr>
            <a:r>
              <a:t>Computação 1</a:t>
            </a:r>
          </a:p>
        </p:txBody>
      </p:sp>
      <p:sp>
        <p:nvSpPr>
          <p:cNvPr id="144" name="Aula 07 - Vetores…"/>
          <p:cNvSpPr txBox="1"/>
          <p:nvPr>
            <p:ph type="subTitle" sz="half" idx="1"/>
          </p:nvPr>
        </p:nvSpPr>
        <p:spPr>
          <a:xfrm>
            <a:off x="914400" y="2951602"/>
            <a:ext cx="7315200" cy="1750069"/>
          </a:xfrm>
          <a:prstGeom prst="rect">
            <a:avLst/>
          </a:prstGeom>
        </p:spPr>
        <p:txBody>
          <a:bodyPr/>
          <a:lstStyle/>
          <a:p>
            <a:pPr algn="ctr">
              <a:defRPr b="1" sz="2700">
                <a:solidFill>
                  <a:srgbClr val="000000"/>
                </a:solidFill>
              </a:defRPr>
            </a:pPr>
            <a:r>
              <a:t>Aula 07 - Vetores</a:t>
            </a:r>
          </a:p>
          <a:p>
            <a:pPr algn="ctr">
              <a:defRPr b="1" sz="2700">
                <a:solidFill>
                  <a:srgbClr val="000000"/>
                </a:solidFill>
              </a:defRPr>
            </a:pPr>
          </a:p>
          <a:p>
            <a:pPr algn="ctr">
              <a:defRPr sz="2500">
                <a:solidFill>
                  <a:srgbClr val="000000"/>
                </a:solidFill>
              </a:defRPr>
            </a:pPr>
            <a:r>
              <a:t>Profs. </a:t>
            </a:r>
            <a:r>
              <a:t>Rafael </a:t>
            </a:r>
            <a:r>
              <a:rPr b="1"/>
              <a:t>Mantovani</a:t>
            </a:r>
            <a:r>
              <a:t> e </a:t>
            </a:r>
            <a:r>
              <a:rPr b="1"/>
              <a:t>Adalberto</a:t>
            </a:r>
            <a:r>
              <a:t> Lazarini</a:t>
            </a:r>
          </a:p>
        </p:txBody>
      </p:sp>
      <p:sp>
        <p:nvSpPr>
          <p:cNvPr id="145" name="Apucarana - PR, Brasil"/>
          <p:cNvSpPr txBox="1"/>
          <p:nvPr/>
        </p:nvSpPr>
        <p:spPr>
          <a:xfrm>
            <a:off x="96838" y="6210300"/>
            <a:ext cx="2036762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latin typeface="Tw Cen MT"/>
                <a:ea typeface="Tw Cen MT"/>
                <a:cs typeface="Tw Cen MT"/>
                <a:sym typeface="Tw Cen MT"/>
              </a:rPr>
              <a:t>Apucarana - PR, Brasil</a:t>
            </a:r>
          </a:p>
        </p:txBody>
      </p:sp>
      <p:sp>
        <p:nvSpPr>
          <p:cNvPr id="146" name="Universidade Tecnológica Federal do Paraná (UTFPR)"/>
          <p:cNvSpPr txBox="1"/>
          <p:nvPr/>
        </p:nvSpPr>
        <p:spPr>
          <a:xfrm>
            <a:off x="2362200" y="6248400"/>
            <a:ext cx="4418172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</p:txBody>
      </p:sp>
      <p:pic>
        <p:nvPicPr>
          <p:cNvPr id="147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Vet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Vetores</a:t>
            </a:r>
          </a:p>
        </p:txBody>
      </p:sp>
      <p:sp>
        <p:nvSpPr>
          <p:cNvPr id="259" name="1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0" name="CaixaDeTexto 20"/>
          <p:cNvSpPr txBox="1"/>
          <p:nvPr/>
        </p:nvSpPr>
        <p:spPr>
          <a:xfrm>
            <a:off x="2015680" y="4109580"/>
            <a:ext cx="6378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festa</a:t>
            </a:r>
          </a:p>
        </p:txBody>
      </p:sp>
      <p:pic>
        <p:nvPicPr>
          <p:cNvPr id="261" name="pessoa1.png" descr="pessoa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3627" y="2080535"/>
            <a:ext cx="1502674" cy="1502674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Quantos inteiros? Dezenas? Centenas?…"/>
          <p:cNvSpPr txBox="1"/>
          <p:nvPr/>
        </p:nvSpPr>
        <p:spPr>
          <a:xfrm>
            <a:off x="970494" y="4046756"/>
            <a:ext cx="7203012" cy="10439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300"/>
            </a:pPr>
            <a:r>
              <a:t>Quantos inteiros? Dezenas? Centenas?</a:t>
            </a:r>
          </a:p>
          <a:p>
            <a:pPr algn="ctr">
              <a:defRPr sz="2300"/>
            </a:pPr>
            <a:r>
              <a:t>Quantos caracteres para o nomes e outras infos?</a:t>
            </a:r>
          </a:p>
          <a:p>
            <a:pPr algn="ctr">
              <a:defRPr sz="2300"/>
            </a:pPr>
            <a:r>
              <a:t>Que outras variáveis mais para armazenar o que precisa?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Vet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Vetores</a:t>
            </a:r>
          </a:p>
        </p:txBody>
      </p:sp>
      <p:sp>
        <p:nvSpPr>
          <p:cNvPr id="265" name="1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6" name="CaixaDeTexto 20"/>
          <p:cNvSpPr txBox="1"/>
          <p:nvPr/>
        </p:nvSpPr>
        <p:spPr>
          <a:xfrm>
            <a:off x="2015680" y="4109580"/>
            <a:ext cx="6378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festa</a:t>
            </a:r>
          </a:p>
        </p:txBody>
      </p:sp>
      <p:sp>
        <p:nvSpPr>
          <p:cNvPr id="267" name="Quantos inteiros? Dezenas? Centenas?…"/>
          <p:cNvSpPr txBox="1"/>
          <p:nvPr/>
        </p:nvSpPr>
        <p:spPr>
          <a:xfrm>
            <a:off x="970494" y="4046756"/>
            <a:ext cx="7203012" cy="10439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300"/>
            </a:pPr>
            <a:r>
              <a:t>Quantos inteiros? Dezenas? Centenas?</a:t>
            </a:r>
          </a:p>
          <a:p>
            <a:pPr algn="ctr">
              <a:defRPr sz="2300"/>
            </a:pPr>
            <a:r>
              <a:t>Quantos caracteres para armazenar os nomes?</a:t>
            </a:r>
          </a:p>
          <a:p>
            <a:pPr algn="ctr">
              <a:defRPr sz="2300"/>
            </a:pPr>
            <a:r>
              <a:t>Que outras variáveis mais para armazenar o que precisa?</a:t>
            </a:r>
          </a:p>
        </p:txBody>
      </p:sp>
      <p:pic>
        <p:nvPicPr>
          <p:cNvPr id="268" name="pessoa1.png" descr="pessoa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0627" y="2080535"/>
            <a:ext cx="1502674" cy="1502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essoa1.png" descr="pessoa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3627" y="2080535"/>
            <a:ext cx="1502674" cy="1502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Vet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Vetores</a:t>
            </a:r>
          </a:p>
        </p:txBody>
      </p:sp>
      <p:sp>
        <p:nvSpPr>
          <p:cNvPr id="272" name="1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3" name="CaixaDeTexto 20"/>
          <p:cNvSpPr txBox="1"/>
          <p:nvPr/>
        </p:nvSpPr>
        <p:spPr>
          <a:xfrm>
            <a:off x="2015680" y="4109580"/>
            <a:ext cx="6378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festa</a:t>
            </a:r>
          </a:p>
        </p:txBody>
      </p:sp>
      <p:sp>
        <p:nvSpPr>
          <p:cNvPr id="274" name="Quantos inteiros? Dezenas? Centenas?…"/>
          <p:cNvSpPr txBox="1"/>
          <p:nvPr/>
        </p:nvSpPr>
        <p:spPr>
          <a:xfrm>
            <a:off x="970494" y="4046756"/>
            <a:ext cx="7203012" cy="10439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300"/>
            </a:pPr>
            <a:r>
              <a:t>Quantos inteiros? Dezenas? Centenas?</a:t>
            </a:r>
          </a:p>
          <a:p>
            <a:pPr algn="ctr">
              <a:defRPr sz="2300"/>
            </a:pPr>
            <a:r>
              <a:t>Quantos caracteres para armazenar os nomes?</a:t>
            </a:r>
          </a:p>
          <a:p>
            <a:pPr algn="ctr">
              <a:defRPr sz="2300"/>
            </a:pPr>
            <a:r>
              <a:t>Que outras variáveis mais para armazenar o que precisa?</a:t>
            </a:r>
          </a:p>
        </p:txBody>
      </p:sp>
      <p:pic>
        <p:nvPicPr>
          <p:cNvPr id="275" name="pessoa1.png" descr="pessoa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0627" y="2080535"/>
            <a:ext cx="1502674" cy="1502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pessoa1.png" descr="pessoa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3627" y="2080535"/>
            <a:ext cx="1502674" cy="1502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essoa1.png" descr="pessoa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5626" y="2080535"/>
            <a:ext cx="1502675" cy="1502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pessoa1.png" descr="pessoa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7126" y="2080535"/>
            <a:ext cx="1502675" cy="1502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essoa1.png" descr="pessoa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8627" y="2080535"/>
            <a:ext cx="1502674" cy="1502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Vet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Vetores</a:t>
            </a:r>
          </a:p>
        </p:txBody>
      </p:sp>
      <p:sp>
        <p:nvSpPr>
          <p:cNvPr id="282" name="1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3" name="CaixaDeTexto 20"/>
          <p:cNvSpPr txBox="1"/>
          <p:nvPr/>
        </p:nvSpPr>
        <p:spPr>
          <a:xfrm>
            <a:off x="2015680" y="4109580"/>
            <a:ext cx="6378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festa</a:t>
            </a:r>
          </a:p>
        </p:txBody>
      </p:sp>
      <p:sp>
        <p:nvSpPr>
          <p:cNvPr id="284" name="Quantos inteiros? Dezenas? Centenas?…"/>
          <p:cNvSpPr txBox="1"/>
          <p:nvPr/>
        </p:nvSpPr>
        <p:spPr>
          <a:xfrm>
            <a:off x="970494" y="4046756"/>
            <a:ext cx="7203012" cy="10439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300"/>
            </a:pPr>
            <a:r>
              <a:t>Quantos inteiros? Dezenas? Centenas?</a:t>
            </a:r>
          </a:p>
          <a:p>
            <a:pPr algn="ctr">
              <a:defRPr sz="2300"/>
            </a:pPr>
            <a:r>
              <a:t>Quantos caracteres para armazenar os nomes?</a:t>
            </a:r>
          </a:p>
          <a:p>
            <a:pPr algn="ctr">
              <a:defRPr sz="2300"/>
            </a:pPr>
            <a:r>
              <a:t>Que outras variáveis mais para armazenar o que precisa?</a:t>
            </a:r>
          </a:p>
        </p:txBody>
      </p:sp>
      <p:sp>
        <p:nvSpPr>
          <p:cNvPr id="285" name="CaixaDeTexto 20"/>
          <p:cNvSpPr txBox="1"/>
          <p:nvPr/>
        </p:nvSpPr>
        <p:spPr>
          <a:xfrm>
            <a:off x="2906968" y="5412754"/>
            <a:ext cx="346881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precisamos de VETORES</a:t>
            </a:r>
          </a:p>
        </p:txBody>
      </p:sp>
      <p:pic>
        <p:nvPicPr>
          <p:cNvPr id="286" name="pessoa1.png" descr="pessoa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0627" y="2080535"/>
            <a:ext cx="1502674" cy="1502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pessoa1.png" descr="pessoa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3627" y="2080535"/>
            <a:ext cx="1502674" cy="1502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pessoa1.png" descr="pessoa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5626" y="2080535"/>
            <a:ext cx="1502675" cy="1502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pessoa1.png" descr="pessoa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7126" y="2080535"/>
            <a:ext cx="1502675" cy="1502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pessoa1.png" descr="pessoa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8627" y="2080535"/>
            <a:ext cx="1502674" cy="1502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293" name="1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4" name="1."/>
          <p:cNvSpPr txBox="1"/>
          <p:nvPr/>
        </p:nvSpPr>
        <p:spPr>
          <a:xfrm>
            <a:off x="1373187" y="2959707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95" name="1."/>
          <p:cNvSpPr txBox="1"/>
          <p:nvPr/>
        </p:nvSpPr>
        <p:spPr>
          <a:xfrm>
            <a:off x="1235075" y="2897822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298" name="Group"/>
          <p:cNvGrpSpPr/>
          <p:nvPr/>
        </p:nvGrpSpPr>
        <p:grpSpPr>
          <a:xfrm>
            <a:off x="781050" y="3640073"/>
            <a:ext cx="366713" cy="373792"/>
            <a:chOff x="0" y="0"/>
            <a:chExt cx="366712" cy="373790"/>
          </a:xfrm>
        </p:grpSpPr>
        <p:sp>
          <p:nvSpPr>
            <p:cNvPr id="29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7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99" name="Como usar"/>
          <p:cNvSpPr txBox="1"/>
          <p:nvPr/>
        </p:nvSpPr>
        <p:spPr>
          <a:xfrm>
            <a:off x="1258238" y="3639849"/>
            <a:ext cx="142938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Como usar</a:t>
            </a:r>
          </a:p>
        </p:txBody>
      </p:sp>
      <p:sp>
        <p:nvSpPr>
          <p:cNvPr id="300" name="Rounded Rectangle"/>
          <p:cNvSpPr/>
          <p:nvPr/>
        </p:nvSpPr>
        <p:spPr>
          <a:xfrm>
            <a:off x="685800" y="2965386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01" name="Objetivo"/>
          <p:cNvSpPr txBox="1"/>
          <p:nvPr/>
        </p:nvSpPr>
        <p:spPr>
          <a:xfrm>
            <a:off x="1273175" y="2511361"/>
            <a:ext cx="111882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Objetivo</a:t>
            </a:r>
          </a:p>
        </p:txBody>
      </p:sp>
      <p:grpSp>
        <p:nvGrpSpPr>
          <p:cNvPr id="304" name="Group"/>
          <p:cNvGrpSpPr/>
          <p:nvPr/>
        </p:nvGrpSpPr>
        <p:grpSpPr>
          <a:xfrm>
            <a:off x="777875" y="2507028"/>
            <a:ext cx="366713" cy="373792"/>
            <a:chOff x="0" y="0"/>
            <a:chExt cx="366712" cy="373790"/>
          </a:xfrm>
        </p:grpSpPr>
        <p:sp>
          <p:nvSpPr>
            <p:cNvPr id="30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3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777875" y="4196834"/>
            <a:ext cx="366713" cy="373791"/>
            <a:chOff x="0" y="0"/>
            <a:chExt cx="366712" cy="373790"/>
          </a:xfrm>
        </p:grpSpPr>
        <p:sp>
          <p:nvSpPr>
            <p:cNvPr id="30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10" name="Group"/>
          <p:cNvGrpSpPr/>
          <p:nvPr/>
        </p:nvGrpSpPr>
        <p:grpSpPr>
          <a:xfrm>
            <a:off x="777875" y="4746434"/>
            <a:ext cx="366713" cy="373792"/>
            <a:chOff x="0" y="0"/>
            <a:chExt cx="366712" cy="373790"/>
          </a:xfrm>
        </p:grpSpPr>
        <p:sp>
          <p:nvSpPr>
            <p:cNvPr id="30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311" name="Referências"/>
          <p:cNvSpPr txBox="1"/>
          <p:nvPr/>
        </p:nvSpPr>
        <p:spPr>
          <a:xfrm>
            <a:off x="1270096" y="4746434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312" name="Exercícios"/>
          <p:cNvSpPr txBox="1"/>
          <p:nvPr/>
        </p:nvSpPr>
        <p:spPr>
          <a:xfrm>
            <a:off x="1263079" y="4187537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315" name="Group"/>
          <p:cNvGrpSpPr/>
          <p:nvPr/>
        </p:nvGrpSpPr>
        <p:grpSpPr>
          <a:xfrm>
            <a:off x="781050" y="3073427"/>
            <a:ext cx="366713" cy="373791"/>
            <a:chOff x="0" y="0"/>
            <a:chExt cx="366712" cy="373790"/>
          </a:xfrm>
        </p:grpSpPr>
        <p:sp>
          <p:nvSpPr>
            <p:cNvPr id="31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4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16" name="Vetores"/>
          <p:cNvSpPr txBox="1"/>
          <p:nvPr/>
        </p:nvSpPr>
        <p:spPr>
          <a:xfrm>
            <a:off x="1255712" y="3073125"/>
            <a:ext cx="102047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Vetores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Vet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Vetores</a:t>
            </a:r>
          </a:p>
        </p:txBody>
      </p:sp>
      <p:sp>
        <p:nvSpPr>
          <p:cNvPr id="319" name="1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0" name="Rectangle"/>
          <p:cNvSpPr/>
          <p:nvPr/>
        </p:nvSpPr>
        <p:spPr>
          <a:xfrm>
            <a:off x="3073526" y="3807199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1" name="Rectangle"/>
          <p:cNvSpPr/>
          <p:nvPr/>
        </p:nvSpPr>
        <p:spPr>
          <a:xfrm>
            <a:off x="3571875" y="3807199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2" name="Rectangle"/>
          <p:cNvSpPr/>
          <p:nvPr/>
        </p:nvSpPr>
        <p:spPr>
          <a:xfrm>
            <a:off x="4066667" y="3807199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3" name="Rectangle"/>
          <p:cNvSpPr/>
          <p:nvPr/>
        </p:nvSpPr>
        <p:spPr>
          <a:xfrm>
            <a:off x="4570349" y="3807199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4" name="Rectangle"/>
          <p:cNvSpPr/>
          <p:nvPr/>
        </p:nvSpPr>
        <p:spPr>
          <a:xfrm>
            <a:off x="5065140" y="3807199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5" name="Rectangle"/>
          <p:cNvSpPr/>
          <p:nvPr/>
        </p:nvSpPr>
        <p:spPr>
          <a:xfrm>
            <a:off x="5556123" y="3807199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6" name="Em C, um vetor é uma série de variáveis indexadas que podem ser acessadas por meio de um índice inteiro. Por ex:"/>
          <p:cNvSpPr txBox="1"/>
          <p:nvPr>
            <p:ph type="body" sz="half" idx="1"/>
          </p:nvPr>
        </p:nvSpPr>
        <p:spPr>
          <a:xfrm>
            <a:off x="628650" y="1825625"/>
            <a:ext cx="7886700" cy="1694238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81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600">
                <a:latin typeface="Calibri"/>
                <a:ea typeface="Calibri"/>
                <a:cs typeface="Calibri"/>
                <a:sym typeface="Calibri"/>
              </a:defRPr>
            </a:pPr>
            <a:r>
              <a:t>Em C, um vetor é uma série de variáveis indexadas que podem ser acessadas por meio de um índice inteiro. Por ex:</a:t>
            </a:r>
            <a:br/>
          </a:p>
        </p:txBody>
      </p:sp>
      <p:sp>
        <p:nvSpPr>
          <p:cNvPr id="327" name="CaixaDeTexto 20"/>
          <p:cNvSpPr txBox="1"/>
          <p:nvPr/>
        </p:nvSpPr>
        <p:spPr>
          <a:xfrm>
            <a:off x="4075336" y="4380972"/>
            <a:ext cx="9425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vetor[6]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Vet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Vetores</a:t>
            </a:r>
          </a:p>
        </p:txBody>
      </p:sp>
      <p:sp>
        <p:nvSpPr>
          <p:cNvPr id="330" name="1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1" name="Rectangle"/>
          <p:cNvSpPr/>
          <p:nvPr/>
        </p:nvSpPr>
        <p:spPr>
          <a:xfrm>
            <a:off x="3073526" y="3807199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2" name="Rectangle"/>
          <p:cNvSpPr/>
          <p:nvPr/>
        </p:nvSpPr>
        <p:spPr>
          <a:xfrm>
            <a:off x="3571875" y="3807199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3" name="Rectangle"/>
          <p:cNvSpPr/>
          <p:nvPr/>
        </p:nvSpPr>
        <p:spPr>
          <a:xfrm>
            <a:off x="4066667" y="3807199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4" name="Rectangle"/>
          <p:cNvSpPr/>
          <p:nvPr/>
        </p:nvSpPr>
        <p:spPr>
          <a:xfrm>
            <a:off x="4570349" y="3807199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5" name="Rectangle"/>
          <p:cNvSpPr/>
          <p:nvPr/>
        </p:nvSpPr>
        <p:spPr>
          <a:xfrm>
            <a:off x="5065140" y="3807199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6" name="Rectangle"/>
          <p:cNvSpPr/>
          <p:nvPr/>
        </p:nvSpPr>
        <p:spPr>
          <a:xfrm>
            <a:off x="5556123" y="3807199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7" name="CaixaDeTexto 20"/>
          <p:cNvSpPr txBox="1"/>
          <p:nvPr/>
        </p:nvSpPr>
        <p:spPr>
          <a:xfrm>
            <a:off x="3209439" y="3427996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38" name="CaixaDeTexto 20"/>
          <p:cNvSpPr txBox="1"/>
          <p:nvPr/>
        </p:nvSpPr>
        <p:spPr>
          <a:xfrm>
            <a:off x="3707787" y="3427996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9" name="CaixaDeTexto 20"/>
          <p:cNvSpPr txBox="1"/>
          <p:nvPr/>
        </p:nvSpPr>
        <p:spPr>
          <a:xfrm>
            <a:off x="4202579" y="3427996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0" name="CaixaDeTexto 20"/>
          <p:cNvSpPr txBox="1"/>
          <p:nvPr/>
        </p:nvSpPr>
        <p:spPr>
          <a:xfrm>
            <a:off x="4697371" y="3427996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41" name="CaixaDeTexto 20"/>
          <p:cNvSpPr txBox="1"/>
          <p:nvPr/>
        </p:nvSpPr>
        <p:spPr>
          <a:xfrm>
            <a:off x="5195720" y="3427996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42" name="CaixaDeTexto 20"/>
          <p:cNvSpPr txBox="1"/>
          <p:nvPr/>
        </p:nvSpPr>
        <p:spPr>
          <a:xfrm>
            <a:off x="5692035" y="3427996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43" name="índices/posições"/>
          <p:cNvSpPr txBox="1"/>
          <p:nvPr/>
        </p:nvSpPr>
        <p:spPr>
          <a:xfrm>
            <a:off x="6345313" y="3421162"/>
            <a:ext cx="16687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índices/posições</a:t>
            </a:r>
          </a:p>
        </p:txBody>
      </p:sp>
      <p:sp>
        <p:nvSpPr>
          <p:cNvPr id="344" name="Rectangle"/>
          <p:cNvSpPr/>
          <p:nvPr/>
        </p:nvSpPr>
        <p:spPr>
          <a:xfrm>
            <a:off x="3022871" y="3418130"/>
            <a:ext cx="3047458" cy="338806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5" name="Em C, um vetor é uma série de variáveis indexadas que podem ser acessadas por meio de um índice inteiro. Por ex:"/>
          <p:cNvSpPr txBox="1"/>
          <p:nvPr>
            <p:ph type="body" sz="half" idx="1"/>
          </p:nvPr>
        </p:nvSpPr>
        <p:spPr>
          <a:xfrm>
            <a:off x="628650" y="1825625"/>
            <a:ext cx="7886700" cy="1694238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81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600">
                <a:latin typeface="Calibri"/>
                <a:ea typeface="Calibri"/>
                <a:cs typeface="Calibri"/>
                <a:sym typeface="Calibri"/>
              </a:defRPr>
            </a:pPr>
            <a:r>
              <a:t>Em C, um vetor é uma série de variáveis indexadas que podem ser acessadas por meio de um índice inteiro. Por ex:</a:t>
            </a:r>
            <a:br/>
          </a:p>
        </p:txBody>
      </p:sp>
      <p:sp>
        <p:nvSpPr>
          <p:cNvPr id="346" name="CaixaDeTexto 20"/>
          <p:cNvSpPr txBox="1"/>
          <p:nvPr/>
        </p:nvSpPr>
        <p:spPr>
          <a:xfrm>
            <a:off x="4075336" y="4380972"/>
            <a:ext cx="9425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vetor[6]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Vet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Vetores</a:t>
            </a:r>
          </a:p>
        </p:txBody>
      </p:sp>
      <p:sp>
        <p:nvSpPr>
          <p:cNvPr id="349" name="1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0" name="Rectangle"/>
          <p:cNvSpPr/>
          <p:nvPr/>
        </p:nvSpPr>
        <p:spPr>
          <a:xfrm>
            <a:off x="3073526" y="3807199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1" name="Rectangle"/>
          <p:cNvSpPr/>
          <p:nvPr/>
        </p:nvSpPr>
        <p:spPr>
          <a:xfrm>
            <a:off x="3571875" y="3807199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2" name="Rectangle"/>
          <p:cNvSpPr/>
          <p:nvPr/>
        </p:nvSpPr>
        <p:spPr>
          <a:xfrm>
            <a:off x="4066667" y="3807199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3" name="Rectangle"/>
          <p:cNvSpPr/>
          <p:nvPr/>
        </p:nvSpPr>
        <p:spPr>
          <a:xfrm>
            <a:off x="4570349" y="3807199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4" name="Rectangle"/>
          <p:cNvSpPr/>
          <p:nvPr/>
        </p:nvSpPr>
        <p:spPr>
          <a:xfrm>
            <a:off x="5065140" y="3807199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5" name="Rectangle"/>
          <p:cNvSpPr/>
          <p:nvPr/>
        </p:nvSpPr>
        <p:spPr>
          <a:xfrm>
            <a:off x="5556123" y="3807199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6" name="CaixaDeTexto 20"/>
          <p:cNvSpPr txBox="1"/>
          <p:nvPr/>
        </p:nvSpPr>
        <p:spPr>
          <a:xfrm>
            <a:off x="4075336" y="4380972"/>
            <a:ext cx="9425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vetor[6]</a:t>
            </a:r>
          </a:p>
        </p:txBody>
      </p:sp>
      <p:sp>
        <p:nvSpPr>
          <p:cNvPr id="357" name="CaixaDeTexto 20"/>
          <p:cNvSpPr txBox="1"/>
          <p:nvPr/>
        </p:nvSpPr>
        <p:spPr>
          <a:xfrm>
            <a:off x="3209439" y="3427996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8" name="CaixaDeTexto 20"/>
          <p:cNvSpPr txBox="1"/>
          <p:nvPr/>
        </p:nvSpPr>
        <p:spPr>
          <a:xfrm>
            <a:off x="3707787" y="3427996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9" name="CaixaDeTexto 20"/>
          <p:cNvSpPr txBox="1"/>
          <p:nvPr/>
        </p:nvSpPr>
        <p:spPr>
          <a:xfrm>
            <a:off x="4202579" y="3427996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0" name="CaixaDeTexto 20"/>
          <p:cNvSpPr txBox="1"/>
          <p:nvPr/>
        </p:nvSpPr>
        <p:spPr>
          <a:xfrm>
            <a:off x="4697371" y="3427996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61" name="CaixaDeTexto 20"/>
          <p:cNvSpPr txBox="1"/>
          <p:nvPr/>
        </p:nvSpPr>
        <p:spPr>
          <a:xfrm>
            <a:off x="5195720" y="3427996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62" name="CaixaDeTexto 20"/>
          <p:cNvSpPr txBox="1"/>
          <p:nvPr/>
        </p:nvSpPr>
        <p:spPr>
          <a:xfrm>
            <a:off x="5692035" y="3427996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63" name="índices/posições"/>
          <p:cNvSpPr txBox="1"/>
          <p:nvPr/>
        </p:nvSpPr>
        <p:spPr>
          <a:xfrm>
            <a:off x="6345313" y="3421162"/>
            <a:ext cx="16687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índices/posições</a:t>
            </a:r>
          </a:p>
        </p:txBody>
      </p:sp>
      <p:sp>
        <p:nvSpPr>
          <p:cNvPr id="364" name="Rectangle"/>
          <p:cNvSpPr/>
          <p:nvPr/>
        </p:nvSpPr>
        <p:spPr>
          <a:xfrm>
            <a:off x="3022871" y="3418130"/>
            <a:ext cx="3047458" cy="338806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5" name="Vetor só guarda variáveis do mesmo tipo!…"/>
          <p:cNvSpPr txBox="1"/>
          <p:nvPr/>
        </p:nvSpPr>
        <p:spPr>
          <a:xfrm>
            <a:off x="2077426" y="5157752"/>
            <a:ext cx="5223844" cy="12598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/>
            </a:pPr>
            <a:r>
              <a:t> Vetor só guarda variáveis do </a:t>
            </a:r>
            <a:r>
              <a:rPr b="1"/>
              <a:t>mesmo tipo</a:t>
            </a:r>
            <a:r>
              <a:t>!</a:t>
            </a:r>
          </a:p>
          <a:p>
            <a:pPr lvl="1" marL="608257" indent="-241544">
              <a:buClr>
                <a:schemeClr val="accent2"/>
              </a:buClr>
              <a:buSzPct val="60000"/>
              <a:buChar char="◻"/>
              <a:defRPr sz="2100"/>
            </a:pPr>
            <a:r>
              <a:t>vetor de inteiros</a:t>
            </a:r>
          </a:p>
          <a:p>
            <a:pPr lvl="1" marL="608257" indent="-241544">
              <a:buClr>
                <a:schemeClr val="accent2"/>
              </a:buClr>
              <a:buSzPct val="60000"/>
              <a:buChar char="◻"/>
              <a:defRPr sz="2100"/>
            </a:pPr>
            <a:r>
              <a:t>vetor de caracteres</a:t>
            </a:r>
          </a:p>
          <a:p>
            <a:pPr lvl="1" marL="608257" indent="-241544">
              <a:buClr>
                <a:schemeClr val="accent2"/>
              </a:buClr>
              <a:buSzPct val="60000"/>
              <a:buChar char="◻"/>
              <a:defRPr sz="2100"/>
            </a:pPr>
            <a:r>
              <a:t>vetor de floats …</a:t>
            </a:r>
          </a:p>
        </p:txBody>
      </p:sp>
      <p:sp>
        <p:nvSpPr>
          <p:cNvPr id="366" name="Em C, um vetor é uma série de variáveis indexadas que podem ser acessadas por meio de um índice inteiro. Por ex:"/>
          <p:cNvSpPr txBox="1"/>
          <p:nvPr>
            <p:ph type="body" sz="half" idx="1"/>
          </p:nvPr>
        </p:nvSpPr>
        <p:spPr>
          <a:xfrm>
            <a:off x="628650" y="1825625"/>
            <a:ext cx="7886700" cy="1694238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81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600">
                <a:latin typeface="Calibri"/>
                <a:ea typeface="Calibri"/>
                <a:cs typeface="Calibri"/>
                <a:sym typeface="Calibri"/>
              </a:defRPr>
            </a:pPr>
            <a:r>
              <a:t>Em C, um vetor é uma série de variáveis indexadas que podem ser acessadas por meio de um índice inteiro. Por ex: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Vet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Vetores</a:t>
            </a:r>
          </a:p>
        </p:txBody>
      </p:sp>
      <p:sp>
        <p:nvSpPr>
          <p:cNvPr id="369" name="Em C, um vetor é uma série de variáveis indexadas que podem ser acessadas por meio de um índice inteiro. Por ex:"/>
          <p:cNvSpPr txBox="1"/>
          <p:nvPr>
            <p:ph type="body" sz="half" idx="1"/>
          </p:nvPr>
        </p:nvSpPr>
        <p:spPr>
          <a:xfrm>
            <a:off x="628650" y="1825625"/>
            <a:ext cx="7886700" cy="1694238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81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Em C, um vetor é uma série de variáveis indexadas que podem ser acessadas por meio de um índice inteiro. Por ex:</a:t>
            </a:r>
            <a:br/>
          </a:p>
        </p:txBody>
      </p:sp>
      <p:sp>
        <p:nvSpPr>
          <p:cNvPr id="370" name="Rectangle"/>
          <p:cNvSpPr/>
          <p:nvPr/>
        </p:nvSpPr>
        <p:spPr>
          <a:xfrm>
            <a:off x="3073526" y="3807199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1" name="Rectangle"/>
          <p:cNvSpPr/>
          <p:nvPr/>
        </p:nvSpPr>
        <p:spPr>
          <a:xfrm>
            <a:off x="3571875" y="3807199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2" name="Rectangle"/>
          <p:cNvSpPr/>
          <p:nvPr/>
        </p:nvSpPr>
        <p:spPr>
          <a:xfrm>
            <a:off x="4066667" y="3807199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3" name="Rectangle"/>
          <p:cNvSpPr/>
          <p:nvPr/>
        </p:nvSpPr>
        <p:spPr>
          <a:xfrm>
            <a:off x="4570349" y="3807199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4" name="Rectangle"/>
          <p:cNvSpPr/>
          <p:nvPr/>
        </p:nvSpPr>
        <p:spPr>
          <a:xfrm>
            <a:off x="5065140" y="3807199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5" name="Rectangle"/>
          <p:cNvSpPr/>
          <p:nvPr/>
        </p:nvSpPr>
        <p:spPr>
          <a:xfrm>
            <a:off x="5556123" y="3807199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6" name="CaixaDeTexto 20"/>
          <p:cNvSpPr txBox="1"/>
          <p:nvPr/>
        </p:nvSpPr>
        <p:spPr>
          <a:xfrm>
            <a:off x="3209439" y="3427996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77" name="CaixaDeTexto 20"/>
          <p:cNvSpPr txBox="1"/>
          <p:nvPr/>
        </p:nvSpPr>
        <p:spPr>
          <a:xfrm>
            <a:off x="3707787" y="3427996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8" name="CaixaDeTexto 20"/>
          <p:cNvSpPr txBox="1"/>
          <p:nvPr/>
        </p:nvSpPr>
        <p:spPr>
          <a:xfrm>
            <a:off x="4202579" y="3427996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9" name="CaixaDeTexto 20"/>
          <p:cNvSpPr txBox="1"/>
          <p:nvPr/>
        </p:nvSpPr>
        <p:spPr>
          <a:xfrm>
            <a:off x="4697371" y="3427996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80" name="CaixaDeTexto 20"/>
          <p:cNvSpPr txBox="1"/>
          <p:nvPr/>
        </p:nvSpPr>
        <p:spPr>
          <a:xfrm>
            <a:off x="5195720" y="3427996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81" name="CaixaDeTexto 20"/>
          <p:cNvSpPr txBox="1"/>
          <p:nvPr/>
        </p:nvSpPr>
        <p:spPr>
          <a:xfrm>
            <a:off x="5692035" y="3427996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82" name="índices/posições"/>
          <p:cNvSpPr txBox="1"/>
          <p:nvPr/>
        </p:nvSpPr>
        <p:spPr>
          <a:xfrm>
            <a:off x="6345313" y="3421162"/>
            <a:ext cx="16687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índices/posições</a:t>
            </a:r>
          </a:p>
        </p:txBody>
      </p:sp>
      <p:sp>
        <p:nvSpPr>
          <p:cNvPr id="383" name="Rectangle"/>
          <p:cNvSpPr/>
          <p:nvPr/>
        </p:nvSpPr>
        <p:spPr>
          <a:xfrm>
            <a:off x="3022871" y="3418130"/>
            <a:ext cx="3047458" cy="338806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4" name="Vetor só guarda variáveis do mesmo tipo!…"/>
          <p:cNvSpPr txBox="1"/>
          <p:nvPr/>
        </p:nvSpPr>
        <p:spPr>
          <a:xfrm>
            <a:off x="2077426" y="5157752"/>
            <a:ext cx="5223844" cy="12598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/>
            </a:pPr>
            <a:r>
              <a:t> Vetor só guarda variáveis do </a:t>
            </a:r>
            <a:r>
              <a:rPr b="1"/>
              <a:t>mesmo tipo</a:t>
            </a:r>
            <a:r>
              <a:t>!</a:t>
            </a:r>
          </a:p>
          <a:p>
            <a:pPr lvl="1" marL="608257" indent="-241544">
              <a:buClr>
                <a:schemeClr val="accent2"/>
              </a:buClr>
              <a:buSzPct val="60000"/>
              <a:buChar char="◻"/>
              <a:defRPr sz="2100"/>
            </a:pPr>
            <a:r>
              <a:t>vetor de inteiros</a:t>
            </a:r>
          </a:p>
          <a:p>
            <a:pPr lvl="1" marL="608257" indent="-241544">
              <a:buClr>
                <a:schemeClr val="accent2"/>
              </a:buClr>
              <a:buSzPct val="60000"/>
              <a:buChar char="◻"/>
              <a:defRPr sz="2100"/>
            </a:pPr>
            <a:r>
              <a:t>vetor de caracteres</a:t>
            </a:r>
          </a:p>
          <a:p>
            <a:pPr lvl="1" marL="608257" indent="-241544">
              <a:buClr>
                <a:schemeClr val="accent2"/>
              </a:buClr>
              <a:buSzPct val="60000"/>
              <a:buChar char="◻"/>
              <a:defRPr sz="2100"/>
            </a:pPr>
            <a:r>
              <a:t>vetor de floats …</a:t>
            </a:r>
          </a:p>
        </p:txBody>
      </p:sp>
      <p:sp>
        <p:nvSpPr>
          <p:cNvPr id="385" name="CaixaDeTexto 1"/>
          <p:cNvSpPr txBox="1"/>
          <p:nvPr/>
        </p:nvSpPr>
        <p:spPr>
          <a:xfrm>
            <a:off x="0" y="6488667"/>
            <a:ext cx="9144000" cy="352139"/>
          </a:xfrm>
          <a:prstGeom prst="rect">
            <a:avLst/>
          </a:prstGeom>
          <a:solidFill>
            <a:srgbClr val="70AD47"/>
          </a:solidFill>
          <a:ln w="190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Vetores podem ser encontrados com o nome de </a:t>
            </a:r>
            <a:r>
              <a:rPr i="1"/>
              <a:t>Array</a:t>
            </a:r>
            <a:r>
              <a:t> na literatura</a:t>
            </a:r>
          </a:p>
        </p:txBody>
      </p:sp>
      <p:sp>
        <p:nvSpPr>
          <p:cNvPr id="386" name="CaixaDeTexto 20"/>
          <p:cNvSpPr txBox="1"/>
          <p:nvPr/>
        </p:nvSpPr>
        <p:spPr>
          <a:xfrm>
            <a:off x="4075336" y="4380972"/>
            <a:ext cx="9425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vetor[6]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Vet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Vetores</a:t>
            </a:r>
          </a:p>
        </p:txBody>
      </p:sp>
      <p:sp>
        <p:nvSpPr>
          <p:cNvPr id="389" name="1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0" name="Essas variáveis são todas guardadas sequencialmente (sem buracos) na memória e, em um vetor de N elementos, são identificadas por índices de 0 a N − 1"/>
          <p:cNvSpPr txBox="1"/>
          <p:nvPr>
            <p:ph type="body" sz="quarter" idx="1"/>
          </p:nvPr>
        </p:nvSpPr>
        <p:spPr>
          <a:xfrm>
            <a:off x="628650" y="1825625"/>
            <a:ext cx="7886700" cy="138395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81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Essas variáveis são todas guardadas sequencialmente (sem buracos) na memória e, em um vetor de N elementos, são identificadas por índices de </a:t>
            </a:r>
            <a:r>
              <a:rPr i="1"/>
              <a:t>0</a:t>
            </a:r>
            <a:r>
              <a:t> a </a:t>
            </a:r>
            <a:r>
              <a:rPr i="1"/>
              <a:t>N − 1</a:t>
            </a:r>
          </a:p>
        </p:txBody>
      </p:sp>
      <p:sp>
        <p:nvSpPr>
          <p:cNvPr id="391" name="Elipse 19"/>
          <p:cNvSpPr/>
          <p:nvPr/>
        </p:nvSpPr>
        <p:spPr>
          <a:xfrm>
            <a:off x="4302445" y="3105663"/>
            <a:ext cx="3902442" cy="3660628"/>
          </a:xfrm>
          <a:prstGeom prst="ellipse">
            <a:avLst/>
          </a:prstGeom>
          <a:solidFill>
            <a:srgbClr val="FF0000">
              <a:alpha val="38000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392" name="Imagem 5" descr="Imagem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418" y="4275437"/>
            <a:ext cx="1857743" cy="138588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5" name="Retângulo 6"/>
          <p:cNvGrpSpPr/>
          <p:nvPr/>
        </p:nvGrpSpPr>
        <p:grpSpPr>
          <a:xfrm>
            <a:off x="5231029" y="3822355"/>
            <a:ext cx="774357" cy="453083"/>
            <a:chOff x="0" y="0"/>
            <a:chExt cx="774356" cy="453081"/>
          </a:xfrm>
        </p:grpSpPr>
        <p:sp>
          <p:nvSpPr>
            <p:cNvPr id="393" name="Rectangle"/>
            <p:cNvSpPr/>
            <p:nvPr/>
          </p:nvSpPr>
          <p:spPr>
            <a:xfrm>
              <a:off x="-1" y="0"/>
              <a:ext cx="774358" cy="453082"/>
            </a:xfrm>
            <a:prstGeom prst="rect">
              <a:avLst/>
            </a:prstGeom>
            <a:solidFill>
              <a:srgbClr val="E7E6E6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4" name="V[0]"/>
            <p:cNvSpPr txBox="1"/>
            <p:nvPr/>
          </p:nvSpPr>
          <p:spPr>
            <a:xfrm>
              <a:off x="45719" y="76244"/>
              <a:ext cx="682918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V[0]</a:t>
              </a:r>
            </a:p>
          </p:txBody>
        </p:sp>
      </p:grpSp>
      <p:grpSp>
        <p:nvGrpSpPr>
          <p:cNvPr id="398" name="Retângulo 7"/>
          <p:cNvGrpSpPr/>
          <p:nvPr/>
        </p:nvGrpSpPr>
        <p:grpSpPr>
          <a:xfrm>
            <a:off x="5231029" y="4275437"/>
            <a:ext cx="774357" cy="453083"/>
            <a:chOff x="0" y="0"/>
            <a:chExt cx="774356" cy="453081"/>
          </a:xfrm>
        </p:grpSpPr>
        <p:sp>
          <p:nvSpPr>
            <p:cNvPr id="396" name="Rectangle"/>
            <p:cNvSpPr/>
            <p:nvPr/>
          </p:nvSpPr>
          <p:spPr>
            <a:xfrm>
              <a:off x="-1" y="0"/>
              <a:ext cx="774358" cy="453082"/>
            </a:xfrm>
            <a:prstGeom prst="rect">
              <a:avLst/>
            </a:prstGeom>
            <a:solidFill>
              <a:srgbClr val="E7E6E6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7" name="V[1]"/>
            <p:cNvSpPr txBox="1"/>
            <p:nvPr/>
          </p:nvSpPr>
          <p:spPr>
            <a:xfrm>
              <a:off x="45719" y="76244"/>
              <a:ext cx="682918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V[1]</a:t>
              </a:r>
            </a:p>
          </p:txBody>
        </p:sp>
      </p:grpSp>
      <p:grpSp>
        <p:nvGrpSpPr>
          <p:cNvPr id="401" name="Retângulo 8"/>
          <p:cNvGrpSpPr/>
          <p:nvPr/>
        </p:nvGrpSpPr>
        <p:grpSpPr>
          <a:xfrm>
            <a:off x="5231027" y="4725363"/>
            <a:ext cx="774358" cy="453083"/>
            <a:chOff x="0" y="0"/>
            <a:chExt cx="774356" cy="453081"/>
          </a:xfrm>
        </p:grpSpPr>
        <p:sp>
          <p:nvSpPr>
            <p:cNvPr id="399" name="Rectangle"/>
            <p:cNvSpPr/>
            <p:nvPr/>
          </p:nvSpPr>
          <p:spPr>
            <a:xfrm>
              <a:off x="0" y="0"/>
              <a:ext cx="774357" cy="453082"/>
            </a:xfrm>
            <a:prstGeom prst="rect">
              <a:avLst/>
            </a:prstGeom>
            <a:solidFill>
              <a:srgbClr val="E7E6E6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0" name="V[2]"/>
            <p:cNvSpPr txBox="1"/>
            <p:nvPr/>
          </p:nvSpPr>
          <p:spPr>
            <a:xfrm>
              <a:off x="45719" y="76244"/>
              <a:ext cx="682918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V[2]</a:t>
              </a:r>
            </a:p>
          </p:txBody>
        </p:sp>
      </p:grpSp>
      <p:grpSp>
        <p:nvGrpSpPr>
          <p:cNvPr id="404" name="Retângulo 9"/>
          <p:cNvGrpSpPr/>
          <p:nvPr/>
        </p:nvGrpSpPr>
        <p:grpSpPr>
          <a:xfrm>
            <a:off x="5231027" y="5183528"/>
            <a:ext cx="774358" cy="453083"/>
            <a:chOff x="0" y="0"/>
            <a:chExt cx="774356" cy="453081"/>
          </a:xfrm>
        </p:grpSpPr>
        <p:sp>
          <p:nvSpPr>
            <p:cNvPr id="402" name="Rectangle"/>
            <p:cNvSpPr/>
            <p:nvPr/>
          </p:nvSpPr>
          <p:spPr>
            <a:xfrm>
              <a:off x="0" y="0"/>
              <a:ext cx="774357" cy="453082"/>
            </a:xfrm>
            <a:prstGeom prst="rect">
              <a:avLst/>
            </a:prstGeom>
            <a:solidFill>
              <a:srgbClr val="E7E6E6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3" name="..."/>
            <p:cNvSpPr txBox="1"/>
            <p:nvPr/>
          </p:nvSpPr>
          <p:spPr>
            <a:xfrm>
              <a:off x="45719" y="59997"/>
              <a:ext cx="682918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...</a:t>
              </a:r>
            </a:p>
          </p:txBody>
        </p:sp>
      </p:grpSp>
      <p:grpSp>
        <p:nvGrpSpPr>
          <p:cNvPr id="407" name="Retângulo 10"/>
          <p:cNvGrpSpPr/>
          <p:nvPr/>
        </p:nvGrpSpPr>
        <p:grpSpPr>
          <a:xfrm>
            <a:off x="5231027" y="5636157"/>
            <a:ext cx="774358" cy="453083"/>
            <a:chOff x="0" y="0"/>
            <a:chExt cx="774356" cy="453081"/>
          </a:xfrm>
        </p:grpSpPr>
        <p:sp>
          <p:nvSpPr>
            <p:cNvPr id="405" name="Rectangle"/>
            <p:cNvSpPr/>
            <p:nvPr/>
          </p:nvSpPr>
          <p:spPr>
            <a:xfrm>
              <a:off x="0" y="0"/>
              <a:ext cx="774357" cy="453082"/>
            </a:xfrm>
            <a:prstGeom prst="rect">
              <a:avLst/>
            </a:prstGeom>
            <a:solidFill>
              <a:srgbClr val="E7E6E6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6" name="V[N-1]"/>
            <p:cNvSpPr txBox="1"/>
            <p:nvPr/>
          </p:nvSpPr>
          <p:spPr>
            <a:xfrm>
              <a:off x="45719" y="76244"/>
              <a:ext cx="682918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6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V[N</a:t>
              </a:r>
              <a:r>
                <a:rPr i="1"/>
                <a:t>-1</a:t>
              </a:r>
              <a:r>
                <a:t>]</a:t>
              </a:r>
            </a:p>
          </p:txBody>
        </p:sp>
      </p:grpSp>
      <p:sp>
        <p:nvSpPr>
          <p:cNvPr id="408" name="Conector reto 12"/>
          <p:cNvSpPr/>
          <p:nvPr/>
        </p:nvSpPr>
        <p:spPr>
          <a:xfrm flipV="1">
            <a:off x="5231027" y="3525792"/>
            <a:ext cx="1" cy="304801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9" name="Conector reto 13"/>
          <p:cNvSpPr/>
          <p:nvPr/>
        </p:nvSpPr>
        <p:spPr>
          <a:xfrm flipV="1">
            <a:off x="6008334" y="3517555"/>
            <a:ext cx="1" cy="304801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0" name="Conector reto 14"/>
          <p:cNvSpPr/>
          <p:nvPr/>
        </p:nvSpPr>
        <p:spPr>
          <a:xfrm flipV="1">
            <a:off x="5231027" y="6089239"/>
            <a:ext cx="1" cy="304801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1" name="Conector reto 15"/>
          <p:cNvSpPr/>
          <p:nvPr/>
        </p:nvSpPr>
        <p:spPr>
          <a:xfrm flipV="1">
            <a:off x="6008334" y="6089239"/>
            <a:ext cx="1" cy="304801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2" name="Chave direita 16"/>
          <p:cNvSpPr/>
          <p:nvPr/>
        </p:nvSpPr>
        <p:spPr>
          <a:xfrm>
            <a:off x="6079525" y="3822355"/>
            <a:ext cx="593125" cy="2266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211"/>
                  <a:pt x="10800" y="471"/>
                </a:cubicBezTo>
                <a:lnTo>
                  <a:pt x="10800" y="10329"/>
                </a:lnTo>
                <a:cubicBezTo>
                  <a:pt x="10800" y="10589"/>
                  <a:pt x="15635" y="10800"/>
                  <a:pt x="21600" y="10800"/>
                </a:cubicBezTo>
                <a:cubicBezTo>
                  <a:pt x="15635" y="10800"/>
                  <a:pt x="10800" y="11011"/>
                  <a:pt x="10800" y="11271"/>
                </a:cubicBezTo>
                <a:lnTo>
                  <a:pt x="10800" y="21129"/>
                </a:lnTo>
                <a:cubicBezTo>
                  <a:pt x="10800" y="21389"/>
                  <a:pt x="5965" y="216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3" name="CaixaDeTexto 17"/>
          <p:cNvSpPr txBox="1"/>
          <p:nvPr/>
        </p:nvSpPr>
        <p:spPr>
          <a:xfrm>
            <a:off x="6837122" y="4725363"/>
            <a:ext cx="1074352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n</a:t>
            </a:r>
            <a:r>
              <a:rPr i="0"/>
              <a:t> posições</a:t>
            </a:r>
          </a:p>
        </p:txBody>
      </p:sp>
      <p:sp>
        <p:nvSpPr>
          <p:cNvPr id="414" name="Elipse 18"/>
          <p:cNvSpPr/>
          <p:nvPr/>
        </p:nvSpPr>
        <p:spPr>
          <a:xfrm>
            <a:off x="2594921" y="4501977"/>
            <a:ext cx="148283" cy="127687"/>
          </a:xfrm>
          <a:prstGeom prst="ellipse">
            <a:avLst/>
          </a:pr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cxnSp>
        <p:nvCxnSpPr>
          <p:cNvPr id="415" name="Conector reto 21"/>
          <p:cNvCxnSpPr>
            <a:stCxn id="414" idx="0"/>
            <a:endCxn id="391" idx="0"/>
          </p:cNvCxnSpPr>
          <p:nvPr/>
        </p:nvCxnSpPr>
        <p:spPr>
          <a:xfrm>
            <a:off x="2669062" y="4565820"/>
            <a:ext cx="3584604" cy="370158"/>
          </a:xfrm>
          <a:prstGeom prst="straightConnector1">
            <a:avLst/>
          </a:prstGeom>
          <a:ln w="6350">
            <a:solidFill>
              <a:srgbClr val="000000"/>
            </a:solidFill>
            <a:miter/>
          </a:ln>
        </p:spPr>
      </p:cxnSp>
      <p:sp>
        <p:nvSpPr>
          <p:cNvPr id="416" name="Conector reto 23"/>
          <p:cNvSpPr/>
          <p:nvPr/>
        </p:nvSpPr>
        <p:spPr>
          <a:xfrm flipV="1">
            <a:off x="2616636" y="3229214"/>
            <a:ext cx="2902437" cy="1291464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7" name="CaixaDeTexto 24"/>
          <p:cNvSpPr txBox="1"/>
          <p:nvPr/>
        </p:nvSpPr>
        <p:spPr>
          <a:xfrm>
            <a:off x="1071222" y="5870892"/>
            <a:ext cx="1461677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Memória 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52" name="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3" name="1."/>
          <p:cNvSpPr txBox="1"/>
          <p:nvPr/>
        </p:nvSpPr>
        <p:spPr>
          <a:xfrm>
            <a:off x="1373187" y="2959707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54" name="1."/>
          <p:cNvSpPr txBox="1"/>
          <p:nvPr/>
        </p:nvSpPr>
        <p:spPr>
          <a:xfrm>
            <a:off x="1235075" y="2897822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57" name="Group"/>
          <p:cNvGrpSpPr/>
          <p:nvPr/>
        </p:nvGrpSpPr>
        <p:grpSpPr>
          <a:xfrm>
            <a:off x="781050" y="3640073"/>
            <a:ext cx="366713" cy="373792"/>
            <a:chOff x="0" y="0"/>
            <a:chExt cx="366712" cy="373790"/>
          </a:xfrm>
        </p:grpSpPr>
        <p:sp>
          <p:nvSpPr>
            <p:cNvPr id="15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6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58" name="Como usar"/>
          <p:cNvSpPr txBox="1"/>
          <p:nvPr/>
        </p:nvSpPr>
        <p:spPr>
          <a:xfrm>
            <a:off x="1258238" y="3639849"/>
            <a:ext cx="142938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Como usar</a:t>
            </a:r>
          </a:p>
        </p:txBody>
      </p:sp>
      <p:grpSp>
        <p:nvGrpSpPr>
          <p:cNvPr id="161" name="Group"/>
          <p:cNvGrpSpPr/>
          <p:nvPr/>
        </p:nvGrpSpPr>
        <p:grpSpPr>
          <a:xfrm>
            <a:off x="781050" y="3073427"/>
            <a:ext cx="366713" cy="373791"/>
            <a:chOff x="0" y="0"/>
            <a:chExt cx="366712" cy="373790"/>
          </a:xfrm>
        </p:grpSpPr>
        <p:sp>
          <p:nvSpPr>
            <p:cNvPr id="15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62" name="Vetores"/>
          <p:cNvSpPr txBox="1"/>
          <p:nvPr/>
        </p:nvSpPr>
        <p:spPr>
          <a:xfrm>
            <a:off x="1255712" y="3073125"/>
            <a:ext cx="102047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Vetores</a:t>
            </a:r>
          </a:p>
        </p:txBody>
      </p:sp>
      <p:sp>
        <p:nvSpPr>
          <p:cNvPr id="163" name="Objetivo"/>
          <p:cNvSpPr txBox="1"/>
          <p:nvPr/>
        </p:nvSpPr>
        <p:spPr>
          <a:xfrm>
            <a:off x="1273175" y="2511361"/>
            <a:ext cx="111882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Objetivo</a:t>
            </a:r>
          </a:p>
        </p:txBody>
      </p:sp>
      <p:grpSp>
        <p:nvGrpSpPr>
          <p:cNvPr id="166" name="Group"/>
          <p:cNvGrpSpPr/>
          <p:nvPr/>
        </p:nvGrpSpPr>
        <p:grpSpPr>
          <a:xfrm>
            <a:off x="777875" y="2507028"/>
            <a:ext cx="366713" cy="373792"/>
            <a:chOff x="0" y="0"/>
            <a:chExt cx="366712" cy="373790"/>
          </a:xfrm>
        </p:grpSpPr>
        <p:sp>
          <p:nvSpPr>
            <p:cNvPr id="1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5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777875" y="4196834"/>
            <a:ext cx="366713" cy="373791"/>
            <a:chOff x="0" y="0"/>
            <a:chExt cx="366712" cy="373790"/>
          </a:xfrm>
        </p:grpSpPr>
        <p:sp>
          <p:nvSpPr>
            <p:cNvPr id="1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8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72" name="Group"/>
          <p:cNvGrpSpPr/>
          <p:nvPr/>
        </p:nvGrpSpPr>
        <p:grpSpPr>
          <a:xfrm>
            <a:off x="777875" y="4746434"/>
            <a:ext cx="366713" cy="373792"/>
            <a:chOff x="0" y="0"/>
            <a:chExt cx="366712" cy="373790"/>
          </a:xfrm>
        </p:grpSpPr>
        <p:sp>
          <p:nvSpPr>
            <p:cNvPr id="17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1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73" name="Referências"/>
          <p:cNvSpPr txBox="1"/>
          <p:nvPr/>
        </p:nvSpPr>
        <p:spPr>
          <a:xfrm>
            <a:off x="1270096" y="4746434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74" name="Exercícios"/>
          <p:cNvSpPr txBox="1"/>
          <p:nvPr/>
        </p:nvSpPr>
        <p:spPr>
          <a:xfrm>
            <a:off x="1263079" y="4187537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420" name="2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1" name="1."/>
          <p:cNvSpPr txBox="1"/>
          <p:nvPr/>
        </p:nvSpPr>
        <p:spPr>
          <a:xfrm>
            <a:off x="1373187" y="2959707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22" name="1."/>
          <p:cNvSpPr txBox="1"/>
          <p:nvPr/>
        </p:nvSpPr>
        <p:spPr>
          <a:xfrm>
            <a:off x="1235075" y="2897822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23" name="Rounded Rectangle"/>
          <p:cNvSpPr/>
          <p:nvPr/>
        </p:nvSpPr>
        <p:spPr>
          <a:xfrm>
            <a:off x="685800" y="3549586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426" name="Group"/>
          <p:cNvGrpSpPr/>
          <p:nvPr/>
        </p:nvGrpSpPr>
        <p:grpSpPr>
          <a:xfrm>
            <a:off x="781050" y="3073427"/>
            <a:ext cx="366713" cy="373791"/>
            <a:chOff x="0" y="0"/>
            <a:chExt cx="366712" cy="373790"/>
          </a:xfrm>
        </p:grpSpPr>
        <p:sp>
          <p:nvSpPr>
            <p:cNvPr id="42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27" name="Vetores"/>
          <p:cNvSpPr txBox="1"/>
          <p:nvPr/>
        </p:nvSpPr>
        <p:spPr>
          <a:xfrm>
            <a:off x="1255712" y="3073125"/>
            <a:ext cx="102047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Vetores</a:t>
            </a:r>
          </a:p>
        </p:txBody>
      </p:sp>
      <p:sp>
        <p:nvSpPr>
          <p:cNvPr id="428" name="Objetivo"/>
          <p:cNvSpPr txBox="1"/>
          <p:nvPr/>
        </p:nvSpPr>
        <p:spPr>
          <a:xfrm>
            <a:off x="1273175" y="2511361"/>
            <a:ext cx="111882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Objetivo</a:t>
            </a:r>
          </a:p>
        </p:txBody>
      </p:sp>
      <p:grpSp>
        <p:nvGrpSpPr>
          <p:cNvPr id="431" name="Group"/>
          <p:cNvGrpSpPr/>
          <p:nvPr/>
        </p:nvGrpSpPr>
        <p:grpSpPr>
          <a:xfrm>
            <a:off x="777875" y="2507028"/>
            <a:ext cx="366713" cy="373792"/>
            <a:chOff x="0" y="0"/>
            <a:chExt cx="366712" cy="373790"/>
          </a:xfrm>
        </p:grpSpPr>
        <p:sp>
          <p:nvSpPr>
            <p:cNvPr id="42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0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34" name="Group"/>
          <p:cNvGrpSpPr/>
          <p:nvPr/>
        </p:nvGrpSpPr>
        <p:grpSpPr>
          <a:xfrm>
            <a:off x="777875" y="4196834"/>
            <a:ext cx="366713" cy="373791"/>
            <a:chOff x="0" y="0"/>
            <a:chExt cx="366712" cy="373790"/>
          </a:xfrm>
        </p:grpSpPr>
        <p:sp>
          <p:nvSpPr>
            <p:cNvPr id="43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3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37" name="Group"/>
          <p:cNvGrpSpPr/>
          <p:nvPr/>
        </p:nvGrpSpPr>
        <p:grpSpPr>
          <a:xfrm>
            <a:off x="777875" y="4746434"/>
            <a:ext cx="366713" cy="373792"/>
            <a:chOff x="0" y="0"/>
            <a:chExt cx="366712" cy="373790"/>
          </a:xfrm>
        </p:grpSpPr>
        <p:sp>
          <p:nvSpPr>
            <p:cNvPr id="43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6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438" name="Referências"/>
          <p:cNvSpPr txBox="1"/>
          <p:nvPr/>
        </p:nvSpPr>
        <p:spPr>
          <a:xfrm>
            <a:off x="1270096" y="4746434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439" name="Exercícios"/>
          <p:cNvSpPr txBox="1"/>
          <p:nvPr/>
        </p:nvSpPr>
        <p:spPr>
          <a:xfrm>
            <a:off x="1263079" y="4187537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442" name="Group"/>
          <p:cNvGrpSpPr/>
          <p:nvPr/>
        </p:nvGrpSpPr>
        <p:grpSpPr>
          <a:xfrm>
            <a:off x="781050" y="3640073"/>
            <a:ext cx="366713" cy="373792"/>
            <a:chOff x="0" y="0"/>
            <a:chExt cx="366712" cy="373790"/>
          </a:xfrm>
        </p:grpSpPr>
        <p:sp>
          <p:nvSpPr>
            <p:cNvPr id="44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43" name="Como usar"/>
          <p:cNvSpPr txBox="1"/>
          <p:nvPr/>
        </p:nvSpPr>
        <p:spPr>
          <a:xfrm>
            <a:off x="1258238" y="3639849"/>
            <a:ext cx="142938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Como usar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omo usa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usar</a:t>
            </a:r>
          </a:p>
        </p:txBody>
      </p:sp>
      <p:sp>
        <p:nvSpPr>
          <p:cNvPr id="446" name="2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7" name="Para usar um vetor, primeiro é preciso declará-lo, como era feito para qualquer variável comum: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Para usar um vetor, primeiro é preciso declará-lo, como era feito para qualquer variável comum: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ClrTx/>
              <a:buSzTx/>
              <a:buFont typeface="Arial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</a:p>
        </p:txBody>
      </p:sp>
      <p:sp>
        <p:nvSpPr>
          <p:cNvPr id="448" name="CaixaDeTexto 3"/>
          <p:cNvSpPr txBox="1"/>
          <p:nvPr/>
        </p:nvSpPr>
        <p:spPr>
          <a:xfrm>
            <a:off x="2435873" y="3069744"/>
            <a:ext cx="39970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Tipo_de_dado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nome_vetor</a:t>
            </a:r>
            <a:r>
              <a:t>[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tamanho</a:t>
            </a:r>
            <a:r>
              <a:t>];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omo usa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usar</a:t>
            </a:r>
          </a:p>
        </p:txBody>
      </p:sp>
      <p:sp>
        <p:nvSpPr>
          <p:cNvPr id="451" name="2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2" name="Para usar um vetor, primeiro é preciso declará-lo, como era feito para qualquer variável comum:"/>
          <p:cNvSpPr txBox="1"/>
          <p:nvPr>
            <p:ph type="body" sz="half" idx="1"/>
          </p:nvPr>
        </p:nvSpPr>
        <p:spPr>
          <a:xfrm>
            <a:off x="628650" y="1825625"/>
            <a:ext cx="7886700" cy="1984437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Para usar um vetor, primeiro é preciso declará-lo, como era feito para qualquer variável comum: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ClrTx/>
              <a:buSzTx/>
              <a:buFont typeface="Arial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</a:p>
        </p:txBody>
      </p:sp>
      <p:sp>
        <p:nvSpPr>
          <p:cNvPr id="453" name="Retângulo de cantos arredondados 9"/>
          <p:cNvSpPr/>
          <p:nvPr/>
        </p:nvSpPr>
        <p:spPr>
          <a:xfrm>
            <a:off x="554508" y="4333102"/>
            <a:ext cx="8185837" cy="9473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ED7D3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4" name="CaixaDeTexto 3"/>
          <p:cNvSpPr txBox="1"/>
          <p:nvPr/>
        </p:nvSpPr>
        <p:spPr>
          <a:xfrm>
            <a:off x="2435873" y="3069744"/>
            <a:ext cx="39970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Tipo_de_dado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nome_vetor</a:t>
            </a:r>
            <a:r>
              <a:t>[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tamanho</a:t>
            </a:r>
            <a:r>
              <a:t>];</a:t>
            </a:r>
          </a:p>
        </p:txBody>
      </p:sp>
      <p:sp>
        <p:nvSpPr>
          <p:cNvPr id="455" name="CaixaDeTexto 4"/>
          <p:cNvSpPr txBox="1"/>
          <p:nvPr/>
        </p:nvSpPr>
        <p:spPr>
          <a:xfrm>
            <a:off x="809891" y="3879029"/>
            <a:ext cx="7560883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O compilador entende esse comandos como:</a:t>
            </a:r>
          </a:p>
          <a:p>
            <a:pPr>
              <a:defRPr>
                <a:latin typeface="Book Antiqua"/>
                <a:ea typeface="Book Antiqua"/>
                <a:cs typeface="Book Antiqua"/>
                <a:sym typeface="Book Antiqua"/>
              </a:defRPr>
            </a:pPr>
          </a:p>
          <a:p>
            <a:pPr algn="ctr">
              <a:defRPr i="1" sz="22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Reserve na memória um espaço para </a:t>
            </a:r>
            <a:r>
              <a:rPr b="1"/>
              <a:t>tamanho</a:t>
            </a:r>
            <a:r>
              <a:t> variáveis do tipo </a:t>
            </a:r>
            <a:r>
              <a:rPr b="1"/>
              <a:t>tipo_de_dado</a:t>
            </a:r>
            <a:r>
              <a:t>, e chame esse espaço de </a:t>
            </a:r>
            <a:r>
              <a:rPr b="1"/>
              <a:t>nome_vetor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omo usa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usar</a:t>
            </a:r>
          </a:p>
        </p:txBody>
      </p:sp>
      <p:sp>
        <p:nvSpPr>
          <p:cNvPr id="458" name="2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9" name="Para usar um vetor, primeiro é preciso declará-lo, como era feito para qualquer variável comum: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Para usar um vetor, primeiro é preciso declará-lo, como era feito para qualquer variável comum: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ClrTx/>
              <a:buSzTx/>
              <a:buFont typeface="Arial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</a:p>
        </p:txBody>
      </p:sp>
      <p:sp>
        <p:nvSpPr>
          <p:cNvPr id="460" name="Retângulo de cantos arredondados 9"/>
          <p:cNvSpPr/>
          <p:nvPr/>
        </p:nvSpPr>
        <p:spPr>
          <a:xfrm>
            <a:off x="554508" y="4333102"/>
            <a:ext cx="8185837" cy="9473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ED7D3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1" name="CaixaDeTexto 3"/>
          <p:cNvSpPr txBox="1"/>
          <p:nvPr/>
        </p:nvSpPr>
        <p:spPr>
          <a:xfrm>
            <a:off x="2435873" y="3069744"/>
            <a:ext cx="39970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Tipo_de_dado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nome_vetor</a:t>
            </a:r>
            <a:r>
              <a:t>[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tamanho</a:t>
            </a:r>
            <a:r>
              <a:t>];</a:t>
            </a:r>
          </a:p>
        </p:txBody>
      </p:sp>
      <p:sp>
        <p:nvSpPr>
          <p:cNvPr id="462" name="CaixaDeTexto 4"/>
          <p:cNvSpPr txBox="1"/>
          <p:nvPr/>
        </p:nvSpPr>
        <p:spPr>
          <a:xfrm>
            <a:off x="809891" y="3879029"/>
            <a:ext cx="7560883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O compilador entende esse comandos como:</a:t>
            </a:r>
          </a:p>
          <a:p>
            <a:pPr>
              <a:defRPr>
                <a:latin typeface="Book Antiqua"/>
                <a:ea typeface="Book Antiqua"/>
                <a:cs typeface="Book Antiqua"/>
                <a:sym typeface="Book Antiqua"/>
              </a:defRPr>
            </a:pPr>
          </a:p>
          <a:p>
            <a:pPr algn="ctr">
              <a:defRPr i="1" sz="22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Reserve na memória um espaço para </a:t>
            </a:r>
            <a:r>
              <a:rPr b="1"/>
              <a:t>tamanho</a:t>
            </a:r>
            <a:r>
              <a:t> variáveis do tipo </a:t>
            </a:r>
            <a:r>
              <a:rPr b="1"/>
              <a:t>tipo_de_dado</a:t>
            </a:r>
            <a:r>
              <a:t>, e chame esse espaço de </a:t>
            </a:r>
            <a:r>
              <a:rPr b="1"/>
              <a:t>nome_vetor</a:t>
            </a:r>
          </a:p>
        </p:txBody>
      </p:sp>
      <p:sp>
        <p:nvSpPr>
          <p:cNvPr id="463" name="CaixaDeTexto 7"/>
          <p:cNvSpPr txBox="1"/>
          <p:nvPr/>
        </p:nvSpPr>
        <p:spPr>
          <a:xfrm>
            <a:off x="3512289" y="6005343"/>
            <a:ext cx="166705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float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nota[100];</a:t>
            </a:r>
          </a:p>
        </p:txBody>
      </p:sp>
      <p:sp>
        <p:nvSpPr>
          <p:cNvPr id="464" name="CaixaDeTexto 8"/>
          <p:cNvSpPr txBox="1"/>
          <p:nvPr/>
        </p:nvSpPr>
        <p:spPr>
          <a:xfrm>
            <a:off x="3448971" y="5593493"/>
            <a:ext cx="18068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sequencia[5];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2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7" name="O compilador apenas “reserva” o espaço de memória pedido, sem colocar nenhum valor especial nele;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O compilador apenas “</a:t>
            </a:r>
            <a:r>
              <a:rPr i="1"/>
              <a:t>reserva” </a:t>
            </a:r>
            <a:r>
              <a:t>o espaço de memória pedido, sem colocar nenhum valor especial nele;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Isso significa que o vetor conterá inicialmente uma seleção “aleatória” de valores</a:t>
            </a: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Provavelmente que sobraram da execução de algum programa que usou aquele espaço, exatamente como ocorria para as variáveis comuns.</a:t>
            </a:r>
            <a:br/>
            <a:br/>
          </a:p>
        </p:txBody>
      </p:sp>
      <p:pic>
        <p:nvPicPr>
          <p:cNvPr id="468" name="Imagem 5" descr="Imagem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33062" y="229696"/>
            <a:ext cx="1098231" cy="98840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1" name="Retângulo 6"/>
          <p:cNvGrpSpPr/>
          <p:nvPr/>
        </p:nvGrpSpPr>
        <p:grpSpPr>
          <a:xfrm>
            <a:off x="5387556" y="4458110"/>
            <a:ext cx="774357" cy="453083"/>
            <a:chOff x="0" y="0"/>
            <a:chExt cx="774356" cy="453081"/>
          </a:xfrm>
        </p:grpSpPr>
        <p:sp>
          <p:nvSpPr>
            <p:cNvPr id="469" name="Rectangle"/>
            <p:cNvSpPr/>
            <p:nvPr/>
          </p:nvSpPr>
          <p:spPr>
            <a:xfrm>
              <a:off x="-1" y="0"/>
              <a:ext cx="774358" cy="453082"/>
            </a:xfrm>
            <a:prstGeom prst="rect">
              <a:avLst/>
            </a:prstGeom>
            <a:solidFill>
              <a:srgbClr val="E7E6E6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0" name="$#!"/>
            <p:cNvSpPr txBox="1"/>
            <p:nvPr/>
          </p:nvSpPr>
          <p:spPr>
            <a:xfrm>
              <a:off x="45719" y="76244"/>
              <a:ext cx="682918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$#!</a:t>
              </a:r>
            </a:p>
          </p:txBody>
        </p:sp>
      </p:grpSp>
      <p:grpSp>
        <p:nvGrpSpPr>
          <p:cNvPr id="474" name="Retângulo 7"/>
          <p:cNvGrpSpPr/>
          <p:nvPr/>
        </p:nvGrpSpPr>
        <p:grpSpPr>
          <a:xfrm>
            <a:off x="5387556" y="4911192"/>
            <a:ext cx="774357" cy="453083"/>
            <a:chOff x="0" y="0"/>
            <a:chExt cx="774356" cy="453081"/>
          </a:xfrm>
        </p:grpSpPr>
        <p:sp>
          <p:nvSpPr>
            <p:cNvPr id="472" name="Rectangle"/>
            <p:cNvSpPr/>
            <p:nvPr/>
          </p:nvSpPr>
          <p:spPr>
            <a:xfrm>
              <a:off x="-1" y="0"/>
              <a:ext cx="774358" cy="453082"/>
            </a:xfrm>
            <a:prstGeom prst="rect">
              <a:avLst/>
            </a:prstGeom>
            <a:solidFill>
              <a:srgbClr val="E7E6E6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3" name="@*("/>
            <p:cNvSpPr txBox="1"/>
            <p:nvPr/>
          </p:nvSpPr>
          <p:spPr>
            <a:xfrm>
              <a:off x="45719" y="76244"/>
              <a:ext cx="682918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@*(</a:t>
              </a:r>
            </a:p>
          </p:txBody>
        </p:sp>
      </p:grpSp>
      <p:grpSp>
        <p:nvGrpSpPr>
          <p:cNvPr id="477" name="Retângulo 9"/>
          <p:cNvGrpSpPr/>
          <p:nvPr/>
        </p:nvGrpSpPr>
        <p:grpSpPr>
          <a:xfrm>
            <a:off x="5387554" y="5363071"/>
            <a:ext cx="774358" cy="453083"/>
            <a:chOff x="0" y="0"/>
            <a:chExt cx="774356" cy="453081"/>
          </a:xfrm>
        </p:grpSpPr>
        <p:sp>
          <p:nvSpPr>
            <p:cNvPr id="475" name="Rectangle"/>
            <p:cNvSpPr/>
            <p:nvPr/>
          </p:nvSpPr>
          <p:spPr>
            <a:xfrm>
              <a:off x="0" y="0"/>
              <a:ext cx="774357" cy="453082"/>
            </a:xfrm>
            <a:prstGeom prst="rect">
              <a:avLst/>
            </a:prstGeom>
            <a:solidFill>
              <a:srgbClr val="E7E6E6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6" name="..."/>
            <p:cNvSpPr txBox="1"/>
            <p:nvPr/>
          </p:nvSpPr>
          <p:spPr>
            <a:xfrm>
              <a:off x="45719" y="59997"/>
              <a:ext cx="682918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...</a:t>
              </a:r>
            </a:p>
          </p:txBody>
        </p:sp>
      </p:grpSp>
      <p:grpSp>
        <p:nvGrpSpPr>
          <p:cNvPr id="480" name="Retângulo 10"/>
          <p:cNvGrpSpPr/>
          <p:nvPr/>
        </p:nvGrpSpPr>
        <p:grpSpPr>
          <a:xfrm>
            <a:off x="5387554" y="5815700"/>
            <a:ext cx="774358" cy="453083"/>
            <a:chOff x="0" y="0"/>
            <a:chExt cx="774356" cy="453081"/>
          </a:xfrm>
        </p:grpSpPr>
        <p:sp>
          <p:nvSpPr>
            <p:cNvPr id="478" name="Rectangle"/>
            <p:cNvSpPr/>
            <p:nvPr/>
          </p:nvSpPr>
          <p:spPr>
            <a:xfrm>
              <a:off x="0" y="0"/>
              <a:ext cx="774357" cy="453082"/>
            </a:xfrm>
            <a:prstGeom prst="rect">
              <a:avLst/>
            </a:prstGeom>
            <a:solidFill>
              <a:srgbClr val="E7E6E6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9" name="Ç78&amp;"/>
            <p:cNvSpPr txBox="1"/>
            <p:nvPr/>
          </p:nvSpPr>
          <p:spPr>
            <a:xfrm>
              <a:off x="45719" y="76244"/>
              <a:ext cx="682918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Ç78&amp;</a:t>
              </a:r>
            </a:p>
          </p:txBody>
        </p:sp>
      </p:grpSp>
      <p:sp>
        <p:nvSpPr>
          <p:cNvPr id="481" name="Conector reto 11"/>
          <p:cNvSpPr/>
          <p:nvPr/>
        </p:nvSpPr>
        <p:spPr>
          <a:xfrm flipV="1">
            <a:off x="5387554" y="4161549"/>
            <a:ext cx="1" cy="304801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82" name="Conector reto 12"/>
          <p:cNvSpPr/>
          <p:nvPr/>
        </p:nvSpPr>
        <p:spPr>
          <a:xfrm flipV="1">
            <a:off x="6164860" y="4153310"/>
            <a:ext cx="1" cy="304801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83" name="Conector reto 13"/>
          <p:cNvSpPr/>
          <p:nvPr/>
        </p:nvSpPr>
        <p:spPr>
          <a:xfrm flipV="1">
            <a:off x="5387554" y="6268782"/>
            <a:ext cx="1" cy="304801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84" name="Conector reto 14"/>
          <p:cNvSpPr/>
          <p:nvPr/>
        </p:nvSpPr>
        <p:spPr>
          <a:xfrm flipV="1">
            <a:off x="6164860" y="6268782"/>
            <a:ext cx="1" cy="304801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85" name="CaixaDeTexto 15"/>
          <p:cNvSpPr txBox="1"/>
          <p:nvPr/>
        </p:nvSpPr>
        <p:spPr>
          <a:xfrm>
            <a:off x="4690283" y="4458110"/>
            <a:ext cx="65030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vet[0]</a:t>
            </a:r>
          </a:p>
        </p:txBody>
      </p:sp>
      <p:sp>
        <p:nvSpPr>
          <p:cNvPr id="486" name="CaixaDeTexto 16"/>
          <p:cNvSpPr txBox="1"/>
          <p:nvPr/>
        </p:nvSpPr>
        <p:spPr>
          <a:xfrm>
            <a:off x="4690283" y="4953067"/>
            <a:ext cx="65030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vet[1]</a:t>
            </a:r>
          </a:p>
        </p:txBody>
      </p:sp>
      <p:sp>
        <p:nvSpPr>
          <p:cNvPr id="487" name="CaixaDeTexto 17"/>
          <p:cNvSpPr txBox="1"/>
          <p:nvPr/>
        </p:nvSpPr>
        <p:spPr>
          <a:xfrm>
            <a:off x="4690283" y="5889142"/>
            <a:ext cx="65030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vet[9]</a:t>
            </a:r>
          </a:p>
        </p:txBody>
      </p:sp>
      <p:sp>
        <p:nvSpPr>
          <p:cNvPr id="488" name="Chave direita 18"/>
          <p:cNvSpPr/>
          <p:nvPr/>
        </p:nvSpPr>
        <p:spPr>
          <a:xfrm>
            <a:off x="6277238" y="4466349"/>
            <a:ext cx="403657" cy="18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435"/>
                  <a:pt x="10800" y="972"/>
                </a:cubicBezTo>
                <a:lnTo>
                  <a:pt x="10800" y="9828"/>
                </a:lnTo>
                <a:cubicBezTo>
                  <a:pt x="10800" y="10365"/>
                  <a:pt x="15635" y="10800"/>
                  <a:pt x="21600" y="10800"/>
                </a:cubicBezTo>
                <a:cubicBezTo>
                  <a:pt x="15635" y="10800"/>
                  <a:pt x="10800" y="11235"/>
                  <a:pt x="10800" y="11772"/>
                </a:cubicBezTo>
                <a:lnTo>
                  <a:pt x="10800" y="20628"/>
                </a:lnTo>
                <a:cubicBezTo>
                  <a:pt x="10800" y="21165"/>
                  <a:pt x="5965" y="21600"/>
                  <a:pt x="0" y="21600"/>
                </a:cubicBezTo>
              </a:path>
            </a:pathLst>
          </a:custGeom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89" name="CaixaDeTexto 19"/>
          <p:cNvSpPr txBox="1"/>
          <p:nvPr/>
        </p:nvSpPr>
        <p:spPr>
          <a:xfrm>
            <a:off x="6819507" y="5178406"/>
            <a:ext cx="466128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Lixo</a:t>
            </a:r>
          </a:p>
        </p:txBody>
      </p:sp>
      <p:sp>
        <p:nvSpPr>
          <p:cNvPr id="490" name="CaixaDeTexto 20"/>
          <p:cNvSpPr txBox="1"/>
          <p:nvPr/>
        </p:nvSpPr>
        <p:spPr>
          <a:xfrm>
            <a:off x="2032163" y="5137734"/>
            <a:ext cx="119668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vet[10];</a:t>
            </a:r>
          </a:p>
        </p:txBody>
      </p:sp>
      <p:sp>
        <p:nvSpPr>
          <p:cNvPr id="491" name="Como usa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usar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2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94" name="Os elementos de um vetor são numerados a partir de zero:"/>
          <p:cNvSpPr txBox="1"/>
          <p:nvPr>
            <p:ph type="body" sz="half" idx="1"/>
          </p:nvPr>
        </p:nvSpPr>
        <p:spPr>
          <a:xfrm>
            <a:off x="628650" y="1825625"/>
            <a:ext cx="7886700" cy="189258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Os elementos de um vetor são numerados a partir de zero:</a:t>
            </a:r>
          </a:p>
        </p:txBody>
      </p:sp>
      <p:sp>
        <p:nvSpPr>
          <p:cNvPr id="495" name="Rectangle"/>
          <p:cNvSpPr/>
          <p:nvPr/>
        </p:nvSpPr>
        <p:spPr>
          <a:xfrm>
            <a:off x="3012595" y="2901943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6" name="Rectangle"/>
          <p:cNvSpPr/>
          <p:nvPr/>
        </p:nvSpPr>
        <p:spPr>
          <a:xfrm>
            <a:off x="3510943" y="2901943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7" name="Rectangle"/>
          <p:cNvSpPr/>
          <p:nvPr/>
        </p:nvSpPr>
        <p:spPr>
          <a:xfrm>
            <a:off x="4005735" y="2901943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8" name="Rectangle"/>
          <p:cNvSpPr/>
          <p:nvPr/>
        </p:nvSpPr>
        <p:spPr>
          <a:xfrm>
            <a:off x="4509417" y="2901943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9" name="Rectangle"/>
          <p:cNvSpPr/>
          <p:nvPr/>
        </p:nvSpPr>
        <p:spPr>
          <a:xfrm>
            <a:off x="5004209" y="2901943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0" name="Rectangle"/>
          <p:cNvSpPr/>
          <p:nvPr/>
        </p:nvSpPr>
        <p:spPr>
          <a:xfrm>
            <a:off x="5495191" y="2901943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1" name="CaixaDeTexto 20"/>
          <p:cNvSpPr txBox="1"/>
          <p:nvPr/>
        </p:nvSpPr>
        <p:spPr>
          <a:xfrm>
            <a:off x="1425580" y="3008923"/>
            <a:ext cx="85345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int v[6]</a:t>
            </a:r>
          </a:p>
        </p:txBody>
      </p:sp>
      <p:sp>
        <p:nvSpPr>
          <p:cNvPr id="502" name="CaixaDeTexto 20"/>
          <p:cNvSpPr txBox="1"/>
          <p:nvPr/>
        </p:nvSpPr>
        <p:spPr>
          <a:xfrm>
            <a:off x="3148507" y="2522740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03" name="CaixaDeTexto 20"/>
          <p:cNvSpPr txBox="1"/>
          <p:nvPr/>
        </p:nvSpPr>
        <p:spPr>
          <a:xfrm>
            <a:off x="3646856" y="2522740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4" name="CaixaDeTexto 20"/>
          <p:cNvSpPr txBox="1"/>
          <p:nvPr/>
        </p:nvSpPr>
        <p:spPr>
          <a:xfrm>
            <a:off x="4141647" y="2522740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5" name="CaixaDeTexto 20"/>
          <p:cNvSpPr txBox="1"/>
          <p:nvPr/>
        </p:nvSpPr>
        <p:spPr>
          <a:xfrm>
            <a:off x="4636439" y="2522740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6" name="CaixaDeTexto 20"/>
          <p:cNvSpPr txBox="1"/>
          <p:nvPr/>
        </p:nvSpPr>
        <p:spPr>
          <a:xfrm>
            <a:off x="5134788" y="2522740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07" name="CaixaDeTexto 20"/>
          <p:cNvSpPr txBox="1"/>
          <p:nvPr/>
        </p:nvSpPr>
        <p:spPr>
          <a:xfrm>
            <a:off x="5631103" y="2522740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08" name="índices/posições"/>
          <p:cNvSpPr txBox="1"/>
          <p:nvPr/>
        </p:nvSpPr>
        <p:spPr>
          <a:xfrm>
            <a:off x="6284382" y="2515906"/>
            <a:ext cx="16687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índices/posições</a:t>
            </a:r>
          </a:p>
        </p:txBody>
      </p:sp>
      <p:sp>
        <p:nvSpPr>
          <p:cNvPr id="509" name="CaixaDeTexto 20"/>
          <p:cNvSpPr txBox="1"/>
          <p:nvPr/>
        </p:nvSpPr>
        <p:spPr>
          <a:xfrm>
            <a:off x="2850251" y="3722313"/>
            <a:ext cx="5106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v[0]</a:t>
            </a:r>
          </a:p>
        </p:txBody>
      </p:sp>
      <p:sp>
        <p:nvSpPr>
          <p:cNvPr id="510" name="CaixaDeTexto 20"/>
          <p:cNvSpPr txBox="1"/>
          <p:nvPr/>
        </p:nvSpPr>
        <p:spPr>
          <a:xfrm>
            <a:off x="3458328" y="3722313"/>
            <a:ext cx="5106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v[1]</a:t>
            </a:r>
          </a:p>
        </p:txBody>
      </p:sp>
      <p:sp>
        <p:nvSpPr>
          <p:cNvPr id="511" name="CaixaDeTexto 20"/>
          <p:cNvSpPr txBox="1"/>
          <p:nvPr/>
        </p:nvSpPr>
        <p:spPr>
          <a:xfrm>
            <a:off x="5442575" y="3722313"/>
            <a:ext cx="5106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v[5]</a:t>
            </a:r>
          </a:p>
        </p:txBody>
      </p:sp>
      <p:sp>
        <p:nvSpPr>
          <p:cNvPr id="512" name="CaixaDeTexto 20"/>
          <p:cNvSpPr txBox="1"/>
          <p:nvPr/>
        </p:nvSpPr>
        <p:spPr>
          <a:xfrm>
            <a:off x="4387818" y="3722313"/>
            <a:ext cx="2946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513" name="Como usa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usar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2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16" name="Os elementos de um vetor são numerados a partir de zero:…"/>
          <p:cNvSpPr txBox="1"/>
          <p:nvPr>
            <p:ph type="body" idx="1"/>
          </p:nvPr>
        </p:nvSpPr>
        <p:spPr>
          <a:xfrm>
            <a:off x="628650" y="1825625"/>
            <a:ext cx="7886700" cy="4736010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Os elementos de um vetor são numerados a partir de zero: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O tamanho do vetor deve ser um valor </a:t>
            </a:r>
            <a:r>
              <a:rPr b="1"/>
              <a:t>constante</a:t>
            </a: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O tamanho do vetor é imutável;</a:t>
            </a: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Deve-se estabelecer um tamanho que conseguirá ser suficiente para a aplicação, caso contrário deve-se usar </a:t>
            </a:r>
            <a:r>
              <a:rPr i="1"/>
              <a:t>alocação dinâmica</a:t>
            </a:r>
            <a:r>
              <a:t>;</a:t>
            </a:r>
          </a:p>
        </p:txBody>
      </p:sp>
      <p:sp>
        <p:nvSpPr>
          <p:cNvPr id="517" name="Rectangle"/>
          <p:cNvSpPr/>
          <p:nvPr/>
        </p:nvSpPr>
        <p:spPr>
          <a:xfrm>
            <a:off x="3012595" y="2901943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8" name="Rectangle"/>
          <p:cNvSpPr/>
          <p:nvPr/>
        </p:nvSpPr>
        <p:spPr>
          <a:xfrm>
            <a:off x="3510943" y="2901943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9" name="Rectangle"/>
          <p:cNvSpPr/>
          <p:nvPr/>
        </p:nvSpPr>
        <p:spPr>
          <a:xfrm>
            <a:off x="4005735" y="2901943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0" name="Rectangle"/>
          <p:cNvSpPr/>
          <p:nvPr/>
        </p:nvSpPr>
        <p:spPr>
          <a:xfrm>
            <a:off x="4509417" y="2901943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1" name="Rectangle"/>
          <p:cNvSpPr/>
          <p:nvPr/>
        </p:nvSpPr>
        <p:spPr>
          <a:xfrm>
            <a:off x="5004209" y="2901943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2" name="Rectangle"/>
          <p:cNvSpPr/>
          <p:nvPr/>
        </p:nvSpPr>
        <p:spPr>
          <a:xfrm>
            <a:off x="5495191" y="2901943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3" name="CaixaDeTexto 20"/>
          <p:cNvSpPr txBox="1"/>
          <p:nvPr/>
        </p:nvSpPr>
        <p:spPr>
          <a:xfrm>
            <a:off x="1425580" y="3008923"/>
            <a:ext cx="85345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int v[6]</a:t>
            </a:r>
          </a:p>
        </p:txBody>
      </p:sp>
      <p:sp>
        <p:nvSpPr>
          <p:cNvPr id="524" name="CaixaDeTexto 20"/>
          <p:cNvSpPr txBox="1"/>
          <p:nvPr/>
        </p:nvSpPr>
        <p:spPr>
          <a:xfrm>
            <a:off x="3148507" y="2522740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25" name="CaixaDeTexto 20"/>
          <p:cNvSpPr txBox="1"/>
          <p:nvPr/>
        </p:nvSpPr>
        <p:spPr>
          <a:xfrm>
            <a:off x="3646856" y="2522740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6" name="CaixaDeTexto 20"/>
          <p:cNvSpPr txBox="1"/>
          <p:nvPr/>
        </p:nvSpPr>
        <p:spPr>
          <a:xfrm>
            <a:off x="4141647" y="2522740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27" name="CaixaDeTexto 20"/>
          <p:cNvSpPr txBox="1"/>
          <p:nvPr/>
        </p:nvSpPr>
        <p:spPr>
          <a:xfrm>
            <a:off x="4636439" y="2522740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28" name="CaixaDeTexto 20"/>
          <p:cNvSpPr txBox="1"/>
          <p:nvPr/>
        </p:nvSpPr>
        <p:spPr>
          <a:xfrm>
            <a:off x="5134788" y="2522740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29" name="CaixaDeTexto 20"/>
          <p:cNvSpPr txBox="1"/>
          <p:nvPr/>
        </p:nvSpPr>
        <p:spPr>
          <a:xfrm>
            <a:off x="5631103" y="2522740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30" name="índices/posições"/>
          <p:cNvSpPr txBox="1"/>
          <p:nvPr/>
        </p:nvSpPr>
        <p:spPr>
          <a:xfrm>
            <a:off x="6284382" y="2515906"/>
            <a:ext cx="16687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índices/posições</a:t>
            </a:r>
          </a:p>
        </p:txBody>
      </p:sp>
      <p:sp>
        <p:nvSpPr>
          <p:cNvPr id="531" name="CaixaDeTexto 20"/>
          <p:cNvSpPr txBox="1"/>
          <p:nvPr/>
        </p:nvSpPr>
        <p:spPr>
          <a:xfrm>
            <a:off x="2850251" y="3722313"/>
            <a:ext cx="5106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v[0]</a:t>
            </a:r>
          </a:p>
        </p:txBody>
      </p:sp>
      <p:sp>
        <p:nvSpPr>
          <p:cNvPr id="532" name="CaixaDeTexto 20"/>
          <p:cNvSpPr txBox="1"/>
          <p:nvPr/>
        </p:nvSpPr>
        <p:spPr>
          <a:xfrm>
            <a:off x="3458328" y="3722313"/>
            <a:ext cx="5106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v[1]</a:t>
            </a:r>
          </a:p>
        </p:txBody>
      </p:sp>
      <p:sp>
        <p:nvSpPr>
          <p:cNvPr id="533" name="CaixaDeTexto 20"/>
          <p:cNvSpPr txBox="1"/>
          <p:nvPr/>
        </p:nvSpPr>
        <p:spPr>
          <a:xfrm>
            <a:off x="5442575" y="3722313"/>
            <a:ext cx="5106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v[5]</a:t>
            </a:r>
          </a:p>
        </p:txBody>
      </p:sp>
      <p:sp>
        <p:nvSpPr>
          <p:cNvPr id="534" name="CaixaDeTexto 20"/>
          <p:cNvSpPr txBox="1"/>
          <p:nvPr/>
        </p:nvSpPr>
        <p:spPr>
          <a:xfrm>
            <a:off x="4387818" y="3722313"/>
            <a:ext cx="2946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535" name="Como usar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Como usar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Vet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Vetores</a:t>
            </a:r>
          </a:p>
        </p:txBody>
      </p:sp>
      <p:sp>
        <p:nvSpPr>
          <p:cNvPr id="538" name="2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9" name="Inicialização de vetores"/>
          <p:cNvSpPr txBox="1"/>
          <p:nvPr>
            <p:ph type="body" sz="quarter" idx="1"/>
          </p:nvPr>
        </p:nvSpPr>
        <p:spPr>
          <a:xfrm>
            <a:off x="628650" y="1508564"/>
            <a:ext cx="7886700" cy="52075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b="1"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Inicialização de vetores</a:t>
            </a:r>
          </a:p>
        </p:txBody>
      </p:sp>
      <p:sp>
        <p:nvSpPr>
          <p:cNvPr id="540" name="CaixaDeTexto 1"/>
          <p:cNvSpPr txBox="1"/>
          <p:nvPr/>
        </p:nvSpPr>
        <p:spPr>
          <a:xfrm>
            <a:off x="1404890" y="2113539"/>
            <a:ext cx="53887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Tipo_de_dados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nome_vetor</a:t>
            </a:r>
            <a:r>
              <a:t>[tamanho] = {lista de valores};</a:t>
            </a:r>
          </a:p>
        </p:txBody>
      </p:sp>
      <p:sp>
        <p:nvSpPr>
          <p:cNvPr id="541" name="CaixaDeTexto 5"/>
          <p:cNvSpPr txBox="1"/>
          <p:nvPr/>
        </p:nvSpPr>
        <p:spPr>
          <a:xfrm>
            <a:off x="2459883" y="2472062"/>
            <a:ext cx="2912429" cy="345441"/>
          </a:xfrm>
          <a:prstGeom prst="rect">
            <a:avLst/>
          </a:prstGeom>
          <a:solidFill>
            <a:srgbClr val="FFFFFF"/>
          </a:solidFill>
          <a:ln w="12700">
            <a:solidFill>
              <a:srgbClr val="ED7D3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lista[5] = { 9, 35, -17, 8, 15};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Vet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Vetores</a:t>
            </a:r>
          </a:p>
        </p:txBody>
      </p:sp>
      <p:sp>
        <p:nvSpPr>
          <p:cNvPr id="544" name="2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5" name="Inicialização de vetores…"/>
          <p:cNvSpPr txBox="1"/>
          <p:nvPr>
            <p:ph type="body" idx="1"/>
          </p:nvPr>
        </p:nvSpPr>
        <p:spPr>
          <a:xfrm>
            <a:off x="628650" y="1508564"/>
            <a:ext cx="7886700" cy="3551281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b="1" sz="2800">
                <a:latin typeface="Calibri"/>
                <a:ea typeface="Calibri"/>
                <a:cs typeface="Calibri"/>
                <a:sym typeface="Calibri"/>
              </a:defRPr>
            </a:pPr>
            <a:r>
              <a:t>Inicialização de vetores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Se forem especificados todos os elementos do vetor, não é necessário indicar o tamanho</a:t>
            </a:r>
          </a:p>
        </p:txBody>
      </p:sp>
      <p:sp>
        <p:nvSpPr>
          <p:cNvPr id="546" name="CaixaDeTexto 1"/>
          <p:cNvSpPr txBox="1"/>
          <p:nvPr/>
        </p:nvSpPr>
        <p:spPr>
          <a:xfrm>
            <a:off x="1404890" y="2113539"/>
            <a:ext cx="53887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Tipo_de_dados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nome_vetor</a:t>
            </a:r>
            <a:r>
              <a:t>[tamanho] = {lista de valores};</a:t>
            </a:r>
          </a:p>
        </p:txBody>
      </p:sp>
      <p:sp>
        <p:nvSpPr>
          <p:cNvPr id="547" name="CaixaDeTexto 5"/>
          <p:cNvSpPr txBox="1"/>
          <p:nvPr/>
        </p:nvSpPr>
        <p:spPr>
          <a:xfrm>
            <a:off x="2459883" y="2472062"/>
            <a:ext cx="2912429" cy="345441"/>
          </a:xfrm>
          <a:prstGeom prst="rect">
            <a:avLst/>
          </a:prstGeom>
          <a:solidFill>
            <a:srgbClr val="FFFFFF"/>
          </a:solidFill>
          <a:ln w="12700">
            <a:solidFill>
              <a:srgbClr val="ED7D3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lista[5] = { 9, 35, -17, 8, 15};</a:t>
            </a:r>
          </a:p>
        </p:txBody>
      </p:sp>
      <p:sp>
        <p:nvSpPr>
          <p:cNvPr id="548" name="CaixaDeTexto 6"/>
          <p:cNvSpPr txBox="1"/>
          <p:nvPr/>
        </p:nvSpPr>
        <p:spPr>
          <a:xfrm>
            <a:off x="2515744" y="3913810"/>
            <a:ext cx="2799418" cy="345441"/>
          </a:xfrm>
          <a:prstGeom prst="rect">
            <a:avLst/>
          </a:prstGeom>
          <a:solidFill>
            <a:srgbClr val="FFFFFF"/>
          </a:solidFill>
          <a:ln w="12700">
            <a:solidFill>
              <a:srgbClr val="ED7D3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lista[] = { 9, 35, -17, 8, 15};</a:t>
            </a:r>
          </a:p>
        </p:txBody>
      </p:sp>
      <p:sp>
        <p:nvSpPr>
          <p:cNvPr id="549" name="CaixaDeTexto 8"/>
          <p:cNvSpPr txBox="1"/>
          <p:nvPr/>
        </p:nvSpPr>
        <p:spPr>
          <a:xfrm>
            <a:off x="3716737" y="4301287"/>
            <a:ext cx="1056691" cy="383541"/>
          </a:xfrm>
          <a:prstGeom prst="rect">
            <a:avLst/>
          </a:prstGeom>
          <a:solidFill>
            <a:srgbClr val="FFFFFF"/>
          </a:solidFill>
          <a:ln w="12700">
            <a:solidFill>
              <a:srgbClr val="ED7D3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lista[];</a:t>
            </a:r>
          </a:p>
        </p:txBody>
      </p:sp>
      <p:sp>
        <p:nvSpPr>
          <p:cNvPr id="550" name="CaixaDeTexto 10"/>
          <p:cNvSpPr txBox="1"/>
          <p:nvPr/>
        </p:nvSpPr>
        <p:spPr>
          <a:xfrm>
            <a:off x="6403752" y="4237304"/>
            <a:ext cx="1300642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Errado!!!</a:t>
            </a:r>
          </a:p>
        </p:txBody>
      </p:sp>
      <p:sp>
        <p:nvSpPr>
          <p:cNvPr id="551" name="Conector de seta reta 12"/>
          <p:cNvSpPr/>
          <p:nvPr/>
        </p:nvSpPr>
        <p:spPr>
          <a:xfrm>
            <a:off x="5449890" y="4467174"/>
            <a:ext cx="852124" cy="1"/>
          </a:xfrm>
          <a:prstGeom prst="line">
            <a:avLst/>
          </a:prstGeom>
          <a:ln w="57150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Vet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Vetores</a:t>
            </a:r>
          </a:p>
        </p:txBody>
      </p:sp>
      <p:sp>
        <p:nvSpPr>
          <p:cNvPr id="554" name="2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55" name="Inicialização de vetores…"/>
          <p:cNvSpPr txBox="1"/>
          <p:nvPr>
            <p:ph type="body" idx="1"/>
          </p:nvPr>
        </p:nvSpPr>
        <p:spPr>
          <a:xfrm>
            <a:off x="628650" y="1508564"/>
            <a:ext cx="7886700" cy="450468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b="1" sz="2800">
                <a:latin typeface="Calibri"/>
                <a:ea typeface="Calibri"/>
                <a:cs typeface="Calibri"/>
                <a:sym typeface="Calibri"/>
              </a:defRPr>
            </a:pPr>
            <a:r>
              <a:t>Inicialização de vetores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Se forem especificados todos os elementos do vetor, não é necessário indicar o tamanho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Inicializar qualquer elemento do vetor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ClrTx/>
              <a:buSzTx/>
              <a:buFont typeface="Arial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</a:p>
        </p:txBody>
      </p:sp>
      <p:sp>
        <p:nvSpPr>
          <p:cNvPr id="556" name="CaixaDeTexto 1"/>
          <p:cNvSpPr txBox="1"/>
          <p:nvPr/>
        </p:nvSpPr>
        <p:spPr>
          <a:xfrm>
            <a:off x="1404890" y="2113539"/>
            <a:ext cx="53887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Tipo_de_dados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nome_vetor</a:t>
            </a:r>
            <a:r>
              <a:t>[tamanho] = {lista de valores};</a:t>
            </a:r>
          </a:p>
        </p:txBody>
      </p:sp>
      <p:sp>
        <p:nvSpPr>
          <p:cNvPr id="557" name="CaixaDeTexto 5"/>
          <p:cNvSpPr txBox="1"/>
          <p:nvPr/>
        </p:nvSpPr>
        <p:spPr>
          <a:xfrm>
            <a:off x="2459883" y="2472062"/>
            <a:ext cx="2912429" cy="345441"/>
          </a:xfrm>
          <a:prstGeom prst="rect">
            <a:avLst/>
          </a:prstGeom>
          <a:solidFill>
            <a:srgbClr val="FFFFFF"/>
          </a:solidFill>
          <a:ln w="12700">
            <a:solidFill>
              <a:srgbClr val="ED7D3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lista[5] = { 9, 35, -17, 8, 15};</a:t>
            </a:r>
          </a:p>
        </p:txBody>
      </p:sp>
      <p:sp>
        <p:nvSpPr>
          <p:cNvPr id="558" name="CaixaDeTexto 6"/>
          <p:cNvSpPr txBox="1"/>
          <p:nvPr/>
        </p:nvSpPr>
        <p:spPr>
          <a:xfrm>
            <a:off x="2515744" y="3913810"/>
            <a:ext cx="2799418" cy="345441"/>
          </a:xfrm>
          <a:prstGeom prst="rect">
            <a:avLst/>
          </a:prstGeom>
          <a:solidFill>
            <a:srgbClr val="FFFFFF"/>
          </a:solidFill>
          <a:ln w="12700">
            <a:solidFill>
              <a:srgbClr val="ED7D3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lista[] = { 9, 35, -17, 8, 15};</a:t>
            </a:r>
          </a:p>
        </p:txBody>
      </p:sp>
      <p:sp>
        <p:nvSpPr>
          <p:cNvPr id="559" name="CaixaDeTexto 7"/>
          <p:cNvSpPr txBox="1"/>
          <p:nvPr/>
        </p:nvSpPr>
        <p:spPr>
          <a:xfrm>
            <a:off x="3638091" y="5355559"/>
            <a:ext cx="1286034" cy="1310641"/>
          </a:xfrm>
          <a:prstGeom prst="rect">
            <a:avLst/>
          </a:prstGeom>
          <a:solidFill>
            <a:srgbClr val="FFFFFF"/>
          </a:solidFill>
          <a:ln w="12700">
            <a:solidFill>
              <a:srgbClr val="ED7D3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lista[5];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lista[0] = 9;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lista[2] = -17;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Lista[1] = 35;</a:t>
            </a:r>
          </a:p>
        </p:txBody>
      </p:sp>
      <p:sp>
        <p:nvSpPr>
          <p:cNvPr id="560" name="CaixaDeTexto 8"/>
          <p:cNvSpPr txBox="1"/>
          <p:nvPr/>
        </p:nvSpPr>
        <p:spPr>
          <a:xfrm>
            <a:off x="3716737" y="4301287"/>
            <a:ext cx="1056691" cy="383541"/>
          </a:xfrm>
          <a:prstGeom prst="rect">
            <a:avLst/>
          </a:prstGeom>
          <a:solidFill>
            <a:srgbClr val="FFFFFF"/>
          </a:solidFill>
          <a:ln w="12700">
            <a:solidFill>
              <a:srgbClr val="ED7D3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lista[];</a:t>
            </a:r>
          </a:p>
        </p:txBody>
      </p:sp>
      <p:sp>
        <p:nvSpPr>
          <p:cNvPr id="561" name="CaixaDeTexto 10"/>
          <p:cNvSpPr txBox="1"/>
          <p:nvPr/>
        </p:nvSpPr>
        <p:spPr>
          <a:xfrm>
            <a:off x="6403752" y="4237304"/>
            <a:ext cx="1300642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Errado!!!</a:t>
            </a:r>
          </a:p>
        </p:txBody>
      </p:sp>
      <p:sp>
        <p:nvSpPr>
          <p:cNvPr id="562" name="Conector de seta reta 12"/>
          <p:cNvSpPr/>
          <p:nvPr/>
        </p:nvSpPr>
        <p:spPr>
          <a:xfrm>
            <a:off x="5449890" y="4467174"/>
            <a:ext cx="852124" cy="1"/>
          </a:xfrm>
          <a:prstGeom prst="line">
            <a:avLst/>
          </a:prstGeom>
          <a:ln w="57150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77" name="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8" name="1."/>
          <p:cNvSpPr txBox="1"/>
          <p:nvPr/>
        </p:nvSpPr>
        <p:spPr>
          <a:xfrm>
            <a:off x="1373187" y="2959707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79" name="1."/>
          <p:cNvSpPr txBox="1"/>
          <p:nvPr/>
        </p:nvSpPr>
        <p:spPr>
          <a:xfrm>
            <a:off x="1235075" y="2897822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82" name="Group"/>
          <p:cNvGrpSpPr/>
          <p:nvPr/>
        </p:nvGrpSpPr>
        <p:grpSpPr>
          <a:xfrm>
            <a:off x="781050" y="3640073"/>
            <a:ext cx="366713" cy="373792"/>
            <a:chOff x="0" y="0"/>
            <a:chExt cx="366712" cy="373790"/>
          </a:xfrm>
        </p:grpSpPr>
        <p:sp>
          <p:nvSpPr>
            <p:cNvPr id="18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83" name="Como usar"/>
          <p:cNvSpPr txBox="1"/>
          <p:nvPr/>
        </p:nvSpPr>
        <p:spPr>
          <a:xfrm>
            <a:off x="1258238" y="3639849"/>
            <a:ext cx="142938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Como usar</a:t>
            </a:r>
          </a:p>
        </p:txBody>
      </p:sp>
      <p:sp>
        <p:nvSpPr>
          <p:cNvPr id="184" name="Rounded Rectangle"/>
          <p:cNvSpPr/>
          <p:nvPr/>
        </p:nvSpPr>
        <p:spPr>
          <a:xfrm>
            <a:off x="685800" y="2406586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87" name="Group"/>
          <p:cNvGrpSpPr/>
          <p:nvPr/>
        </p:nvGrpSpPr>
        <p:grpSpPr>
          <a:xfrm>
            <a:off x="781050" y="3073427"/>
            <a:ext cx="366713" cy="373791"/>
            <a:chOff x="0" y="0"/>
            <a:chExt cx="366712" cy="373790"/>
          </a:xfrm>
        </p:grpSpPr>
        <p:sp>
          <p:nvSpPr>
            <p:cNvPr id="18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6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88" name="Vetores"/>
          <p:cNvSpPr txBox="1"/>
          <p:nvPr/>
        </p:nvSpPr>
        <p:spPr>
          <a:xfrm>
            <a:off x="1255712" y="3073125"/>
            <a:ext cx="102047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Vetores</a:t>
            </a:r>
          </a:p>
        </p:txBody>
      </p:sp>
      <p:sp>
        <p:nvSpPr>
          <p:cNvPr id="189" name="Objetivo"/>
          <p:cNvSpPr txBox="1"/>
          <p:nvPr/>
        </p:nvSpPr>
        <p:spPr>
          <a:xfrm>
            <a:off x="1273175" y="2511361"/>
            <a:ext cx="111882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Objetivo</a:t>
            </a:r>
          </a:p>
        </p:txBody>
      </p:sp>
      <p:grpSp>
        <p:nvGrpSpPr>
          <p:cNvPr id="192" name="Group"/>
          <p:cNvGrpSpPr/>
          <p:nvPr/>
        </p:nvGrpSpPr>
        <p:grpSpPr>
          <a:xfrm>
            <a:off x="777875" y="2507028"/>
            <a:ext cx="366713" cy="373792"/>
            <a:chOff x="0" y="0"/>
            <a:chExt cx="366712" cy="373790"/>
          </a:xfrm>
        </p:grpSpPr>
        <p:sp>
          <p:nvSpPr>
            <p:cNvPr id="19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1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95" name="Group"/>
          <p:cNvGrpSpPr/>
          <p:nvPr/>
        </p:nvGrpSpPr>
        <p:grpSpPr>
          <a:xfrm>
            <a:off x="777875" y="4196834"/>
            <a:ext cx="366713" cy="373791"/>
            <a:chOff x="0" y="0"/>
            <a:chExt cx="366712" cy="373790"/>
          </a:xfrm>
        </p:grpSpPr>
        <p:sp>
          <p:nvSpPr>
            <p:cNvPr id="19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4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98" name="Group"/>
          <p:cNvGrpSpPr/>
          <p:nvPr/>
        </p:nvGrpSpPr>
        <p:grpSpPr>
          <a:xfrm>
            <a:off x="777875" y="4746434"/>
            <a:ext cx="366713" cy="373792"/>
            <a:chOff x="0" y="0"/>
            <a:chExt cx="366712" cy="373790"/>
          </a:xfrm>
        </p:grpSpPr>
        <p:sp>
          <p:nvSpPr>
            <p:cNvPr id="19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7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99" name="Referências"/>
          <p:cNvSpPr txBox="1"/>
          <p:nvPr/>
        </p:nvSpPr>
        <p:spPr>
          <a:xfrm>
            <a:off x="1270096" y="4746434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200" name="Exercícios"/>
          <p:cNvSpPr txBox="1"/>
          <p:nvPr/>
        </p:nvSpPr>
        <p:spPr>
          <a:xfrm>
            <a:off x="1263079" y="4187537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565" name="3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66" name="1."/>
          <p:cNvSpPr txBox="1"/>
          <p:nvPr/>
        </p:nvSpPr>
        <p:spPr>
          <a:xfrm>
            <a:off x="1373187" y="2959707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567" name="1."/>
          <p:cNvSpPr txBox="1"/>
          <p:nvPr/>
        </p:nvSpPr>
        <p:spPr>
          <a:xfrm>
            <a:off x="1235075" y="2897822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570" name="Group"/>
          <p:cNvGrpSpPr/>
          <p:nvPr/>
        </p:nvGrpSpPr>
        <p:grpSpPr>
          <a:xfrm>
            <a:off x="781050" y="3640073"/>
            <a:ext cx="366713" cy="373792"/>
            <a:chOff x="0" y="0"/>
            <a:chExt cx="366712" cy="373790"/>
          </a:xfrm>
        </p:grpSpPr>
        <p:sp>
          <p:nvSpPr>
            <p:cNvPr id="56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9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71" name="Como usar"/>
          <p:cNvSpPr txBox="1"/>
          <p:nvPr/>
        </p:nvSpPr>
        <p:spPr>
          <a:xfrm>
            <a:off x="1258238" y="3639849"/>
            <a:ext cx="142938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Como usar</a:t>
            </a:r>
          </a:p>
        </p:txBody>
      </p:sp>
      <p:sp>
        <p:nvSpPr>
          <p:cNvPr id="572" name="Rounded Rectangle"/>
          <p:cNvSpPr/>
          <p:nvPr/>
        </p:nvSpPr>
        <p:spPr>
          <a:xfrm>
            <a:off x="685800" y="4095686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575" name="Group"/>
          <p:cNvGrpSpPr/>
          <p:nvPr/>
        </p:nvGrpSpPr>
        <p:grpSpPr>
          <a:xfrm>
            <a:off x="781050" y="3073427"/>
            <a:ext cx="366713" cy="373791"/>
            <a:chOff x="0" y="0"/>
            <a:chExt cx="366712" cy="373790"/>
          </a:xfrm>
        </p:grpSpPr>
        <p:sp>
          <p:nvSpPr>
            <p:cNvPr id="57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4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576" name="Vetores"/>
          <p:cNvSpPr txBox="1"/>
          <p:nvPr/>
        </p:nvSpPr>
        <p:spPr>
          <a:xfrm>
            <a:off x="1255712" y="3073125"/>
            <a:ext cx="102047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Vetores</a:t>
            </a:r>
          </a:p>
        </p:txBody>
      </p:sp>
      <p:sp>
        <p:nvSpPr>
          <p:cNvPr id="577" name="Objetivo"/>
          <p:cNvSpPr txBox="1"/>
          <p:nvPr/>
        </p:nvSpPr>
        <p:spPr>
          <a:xfrm>
            <a:off x="1273175" y="2511361"/>
            <a:ext cx="111882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Objetivo</a:t>
            </a:r>
          </a:p>
        </p:txBody>
      </p:sp>
      <p:grpSp>
        <p:nvGrpSpPr>
          <p:cNvPr id="580" name="Group"/>
          <p:cNvGrpSpPr/>
          <p:nvPr/>
        </p:nvGrpSpPr>
        <p:grpSpPr>
          <a:xfrm>
            <a:off x="777875" y="2507028"/>
            <a:ext cx="366713" cy="373792"/>
            <a:chOff x="0" y="0"/>
            <a:chExt cx="366712" cy="373790"/>
          </a:xfrm>
        </p:grpSpPr>
        <p:sp>
          <p:nvSpPr>
            <p:cNvPr id="57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9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83" name="Group"/>
          <p:cNvGrpSpPr/>
          <p:nvPr/>
        </p:nvGrpSpPr>
        <p:grpSpPr>
          <a:xfrm>
            <a:off x="777875" y="4746434"/>
            <a:ext cx="366713" cy="373792"/>
            <a:chOff x="0" y="0"/>
            <a:chExt cx="366712" cy="373790"/>
          </a:xfrm>
        </p:grpSpPr>
        <p:sp>
          <p:nvSpPr>
            <p:cNvPr id="58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2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584" name="Referências"/>
          <p:cNvSpPr txBox="1"/>
          <p:nvPr/>
        </p:nvSpPr>
        <p:spPr>
          <a:xfrm>
            <a:off x="1270096" y="4746434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grpSp>
        <p:nvGrpSpPr>
          <p:cNvPr id="587" name="Group"/>
          <p:cNvGrpSpPr/>
          <p:nvPr/>
        </p:nvGrpSpPr>
        <p:grpSpPr>
          <a:xfrm>
            <a:off x="777875" y="4196834"/>
            <a:ext cx="366713" cy="373791"/>
            <a:chOff x="0" y="0"/>
            <a:chExt cx="366712" cy="373790"/>
          </a:xfrm>
        </p:grpSpPr>
        <p:sp>
          <p:nvSpPr>
            <p:cNvPr id="58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588" name="Exercícios"/>
          <p:cNvSpPr txBox="1"/>
          <p:nvPr/>
        </p:nvSpPr>
        <p:spPr>
          <a:xfrm>
            <a:off x="1263079" y="4187537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591" name="2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92" name="Crie um vetor de 5 posições e imprima sem modificar os valores iniciais contidos no vetor.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457200" indent="-45720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AutoNum type="arabicPeriod" startAt="1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Crie um vetor de 5 posições e imprima sem modificar os valores iniciais contidos no vetor.</a:t>
            </a:r>
            <a:endParaRPr sz="2500"/>
          </a:p>
          <a:p>
            <a:pPr marL="457200" indent="-45720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AutoNum type="arabicPeriod" startAt="1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Crie e inicialize um vetor de inteiros e faça a soma dos seus elementos. Apresente o resultado.</a:t>
            </a:r>
            <a:endParaRPr sz="2500"/>
          </a:p>
          <a:p>
            <a:pPr marL="457200" indent="-45720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AutoNum type="arabicPeriod" startAt="1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Leia 5 números e imprima em ordem inversa de leitura.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Resposta: ex 1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Resposta: ex 1</a:t>
            </a:r>
          </a:p>
        </p:txBody>
      </p:sp>
      <p:sp>
        <p:nvSpPr>
          <p:cNvPr id="595" name="CaixaDeTexto 6"/>
          <p:cNvSpPr txBox="1"/>
          <p:nvPr/>
        </p:nvSpPr>
        <p:spPr>
          <a:xfrm>
            <a:off x="821064" y="2479553"/>
            <a:ext cx="7736568" cy="4063366"/>
          </a:xfrm>
          <a:prstGeom prst="rect">
            <a:avLst/>
          </a:prstGeom>
          <a:solidFill>
            <a:srgbClr val="FFFC79"/>
          </a:solidFill>
          <a:ln>
            <a:solidFill>
              <a:srgbClr val="000000"/>
            </a:solidFill>
            <a:prstDash val="lgDash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00"/>
                </a:solidFill>
              </a:rPr>
              <a:t>1.</a:t>
            </a:r>
            <a:r>
              <a:t> #include&lt;stdio.h&gt;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2. 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3.</a:t>
            </a:r>
            <a:r>
              <a:t> 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4.     </a:t>
            </a:r>
            <a:r>
              <a:rPr b="0" i="1"/>
              <a:t>// declaração de variáveis</a:t>
            </a:r>
            <a:endParaRPr b="0" i="1"/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5</a:t>
            </a:r>
            <a:r>
              <a:t>.     int i, num[5];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6.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7.     //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laço de repetição para acessar vetor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8.     for(i=0; i&lt;=4; i++) {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9.	   printf(</a:t>
            </a:r>
            <a:r>
              <a:rPr>
                <a:solidFill>
                  <a:srgbClr val="FF0000"/>
                </a:solidFill>
              </a:rPr>
              <a:t>“%d ”</a:t>
            </a:r>
            <a:r>
              <a:t>, num[i]);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10.    }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11.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12.    return 0;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13. }</a:t>
            </a:r>
          </a:p>
        </p:txBody>
      </p:sp>
      <p:sp>
        <p:nvSpPr>
          <p:cNvPr id="596" name="CaixaDeTexto 2"/>
          <p:cNvSpPr txBox="1"/>
          <p:nvPr/>
        </p:nvSpPr>
        <p:spPr>
          <a:xfrm>
            <a:off x="2661900" y="1779050"/>
            <a:ext cx="4154759" cy="427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200">
                <a:latin typeface="Calibri"/>
                <a:ea typeface="Calibri"/>
                <a:cs typeface="Calibri"/>
                <a:sym typeface="Calibri"/>
              </a:defRPr>
            </a:pPr>
            <a:r>
              <a:t>Obs.: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%i</a:t>
            </a:r>
            <a:r>
              <a:rPr b="0"/>
              <a:t> ou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b="0"/>
              <a:t> identificam inteiros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Resposta: ex 3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Resposta: ex 3</a:t>
            </a:r>
          </a:p>
        </p:txBody>
      </p:sp>
      <p:sp>
        <p:nvSpPr>
          <p:cNvPr id="599" name="CaixaDeTexto 6"/>
          <p:cNvSpPr txBox="1"/>
          <p:nvPr/>
        </p:nvSpPr>
        <p:spPr>
          <a:xfrm>
            <a:off x="437016" y="1737353"/>
            <a:ext cx="8269968" cy="4418966"/>
          </a:xfrm>
          <a:prstGeom prst="rect">
            <a:avLst/>
          </a:prstGeom>
          <a:solidFill>
            <a:srgbClr val="FFFC79"/>
          </a:solidFill>
          <a:ln>
            <a:solidFill>
              <a:srgbClr val="000000"/>
            </a:solidFill>
            <a:prstDash val="lgDash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1.#include&lt;stdio.h&gt;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2. </a:t>
            </a: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3.</a:t>
            </a:r>
            <a:r>
              <a:t> 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4.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5.    int i, num[5];  //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declaracao de variaveis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6.    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7.    for(i=0;i&lt;=4;i++) { //leitura dos valores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8.       printf</a:t>
            </a:r>
            <a:r>
              <a:rPr>
                <a:solidFill>
                  <a:srgbClr val="FF0000"/>
                </a:solidFill>
              </a:rPr>
              <a:t>(“Digite a nota %i: ”</a:t>
            </a:r>
            <a:r>
              <a:t>, i);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9.       scanf(</a:t>
            </a:r>
            <a:r>
              <a:rPr>
                <a:solidFill>
                  <a:srgbClr val="FF0000"/>
                </a:solidFill>
              </a:rPr>
              <a:t>“%d”</a:t>
            </a:r>
            <a:r>
              <a:t>, &amp;num[i]);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10.   }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11.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12.   for(i=4;i&gt;=0;i--) {  //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impressao em ordem inversa</a:t>
            </a:r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13.      printf(</a:t>
            </a:r>
            <a:r>
              <a:rPr>
                <a:solidFill>
                  <a:srgbClr val="FF0000"/>
                </a:solidFill>
              </a:rPr>
              <a:t>“%d ”</a:t>
            </a:r>
            <a:r>
              <a:t>, num[i]);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14.   }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15. 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16.   return 0;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17.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602" name="3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3" name="Leia um vetor A com 10 elementos inteiros correspondentes as idades de um grupo de pessoas. Escreva um programa que determine e escreva a quantidade de pessoas que possuem idade superior a 35 anos.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457200" indent="-45720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AutoNum type="arabicPeriod" startAt="4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Leia um vetor A com 10 elementos inteiros correspondentes as idades de um grupo de pessoas. Escreva um programa que determine e escreva a quantidade de pessoas que possuem idade superior a 35 anos.</a:t>
            </a:r>
          </a:p>
          <a:p>
            <a:pPr marL="457200" indent="-45720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AutoNum type="arabicPeriod" startAt="4"/>
              <a:defRPr sz="2200">
                <a:latin typeface="Calibri"/>
                <a:ea typeface="Calibri"/>
                <a:cs typeface="Calibri"/>
                <a:sym typeface="Calibri"/>
              </a:defRPr>
            </a:pPr>
            <a:endParaRPr sz="2400"/>
          </a:p>
          <a:p>
            <a:pPr marL="457200" indent="-45720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AutoNum type="arabicPeriod" startAt="5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Dados dois vetores, A (4 elementos) e B (5 elementos), faça um programa em C que imprima todos os elementos comuns aos dois vetores.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Exercícios [Dificuldade = Médio]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 [Dificuldade = Médio]</a:t>
            </a:r>
          </a:p>
        </p:txBody>
      </p:sp>
      <p:sp>
        <p:nvSpPr>
          <p:cNvPr id="606" name="3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7" name="Leia um vetor de 10 posições e imprima o maior valor, menor valor e a média dos valores contidos no vetor.…"/>
          <p:cNvSpPr txBox="1"/>
          <p:nvPr>
            <p:ph type="body" idx="1"/>
          </p:nvPr>
        </p:nvSpPr>
        <p:spPr>
          <a:xfrm>
            <a:off x="628650" y="1752718"/>
            <a:ext cx="7886700" cy="4535487"/>
          </a:xfrm>
          <a:prstGeom prst="rect">
            <a:avLst/>
          </a:prstGeom>
        </p:spPr>
        <p:txBody>
          <a:bodyPr/>
          <a:lstStyle/>
          <a:p>
            <a:pPr marL="457200" indent="-457200" algn="just">
              <a:lnSpc>
                <a:spcPct val="81000"/>
              </a:lnSpc>
              <a:spcBef>
                <a:spcPts val="1000"/>
              </a:spcBef>
              <a:buClrTx/>
              <a:buSzPct val="100000"/>
              <a:buAutoNum type="arabicPeriod" startAt="6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Leia um vetor de 10 posições e imprima o maior valor, menor valor e a média dos valores contidos no vetor.</a:t>
            </a:r>
          </a:p>
          <a:p>
            <a:pPr marL="457200" indent="-457200" algn="just">
              <a:lnSpc>
                <a:spcPct val="81000"/>
              </a:lnSpc>
              <a:spcBef>
                <a:spcPts val="1000"/>
              </a:spcBef>
              <a:buClrTx/>
              <a:buSzPct val="100000"/>
              <a:buAutoNum type="arabicPeriod" startAt="6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Números </a:t>
            </a:r>
            <a:r>
              <a:rPr i="1"/>
              <a:t>palíndromos</a:t>
            </a:r>
            <a:r>
              <a:t> são aqueles que escritos da direita para a esquerda têm o mesmo valor quando escritos da esquerda para a direita. Exemplo: 545; 789987; 97379; 123454321; etc. Escreva um programa que verifique se um dado vetor A de 10 elementos inteiros é um palíndromo, ou seja, se o primeiro elemento do vetor e igual ao último, se o segundo elemento do vetor é igual ao penúltimo e assim por diante até verificar todos os elementos ou chegar a conclusão que o vetor não é um palíndromo.</a:t>
            </a:r>
          </a:p>
          <a:p>
            <a:pPr marL="457200" indent="-457200" algn="just">
              <a:lnSpc>
                <a:spcPct val="81000"/>
              </a:lnSpc>
              <a:spcBef>
                <a:spcPts val="1000"/>
              </a:spcBef>
              <a:buClrTx/>
              <a:buSzPct val="100000"/>
              <a:buAutoNum type="arabicPeriod" startAt="6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Criar dois vetores A e B cada um com 10 elementos inteiros. Desenvolver um programa que crie um vetor C que é a diferença dos conjuntos formados pelos elementos dos vetores A e B. Diferença de conjuntos = todos os elementos do conjunto A que não existem no conjunto B.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Exercícios Extr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 Extras</a:t>
            </a:r>
          </a:p>
        </p:txBody>
      </p:sp>
      <p:sp>
        <p:nvSpPr>
          <p:cNvPr id="610" name="3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11" name="Crie um vetor que armazene 10 valores inteiros fornecidos pelo usuário. Mostre qual é o menor elemento e a posição em que ele se encontra no vetor.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514350" indent="-51435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AutoNum type="arabicPeriod" startAt="9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Crie um vetor que armazene 10 valores inteiros fornecidos pelo usuário. Mostre qual é o menor elemento e a posição em que ele se encontra no vetor.</a:t>
            </a:r>
          </a:p>
          <a:p>
            <a:pPr marL="514350" indent="-51435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AutoNum type="arabicPeriod" startAt="9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Escreva um algoritmo que leia e mostre um vetor de 10 números inteiros. A seguir, conte quantos valores pares existem no vetor.</a:t>
            </a:r>
          </a:p>
          <a:p>
            <a:pPr marL="514350" indent="-51435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AutoNum type="arabicPeriod" startAt="9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Faça um algoritmo que leia 10 valores inteiros e armazene em um vetor A. Inverta então os valores de A. Troque o primeiro pelo último, segundo pelo penúltimo e assim por diante. Mostre o vetor A após as alterações.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614" name="3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15" name="1."/>
          <p:cNvSpPr txBox="1"/>
          <p:nvPr/>
        </p:nvSpPr>
        <p:spPr>
          <a:xfrm>
            <a:off x="1373187" y="2959707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616" name="1."/>
          <p:cNvSpPr txBox="1"/>
          <p:nvPr/>
        </p:nvSpPr>
        <p:spPr>
          <a:xfrm>
            <a:off x="1235075" y="2897822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619" name="Group"/>
          <p:cNvGrpSpPr/>
          <p:nvPr/>
        </p:nvGrpSpPr>
        <p:grpSpPr>
          <a:xfrm>
            <a:off x="781050" y="3640073"/>
            <a:ext cx="366713" cy="373792"/>
            <a:chOff x="0" y="0"/>
            <a:chExt cx="366712" cy="373790"/>
          </a:xfrm>
        </p:grpSpPr>
        <p:sp>
          <p:nvSpPr>
            <p:cNvPr id="61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8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20" name="Como usar"/>
          <p:cNvSpPr txBox="1"/>
          <p:nvPr/>
        </p:nvSpPr>
        <p:spPr>
          <a:xfrm>
            <a:off x="1258238" y="3639849"/>
            <a:ext cx="142938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Como usar</a:t>
            </a:r>
          </a:p>
        </p:txBody>
      </p:sp>
      <p:sp>
        <p:nvSpPr>
          <p:cNvPr id="621" name="Rounded Rectangle"/>
          <p:cNvSpPr/>
          <p:nvPr/>
        </p:nvSpPr>
        <p:spPr>
          <a:xfrm>
            <a:off x="685800" y="4654486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624" name="Group"/>
          <p:cNvGrpSpPr/>
          <p:nvPr/>
        </p:nvGrpSpPr>
        <p:grpSpPr>
          <a:xfrm>
            <a:off x="781050" y="3073427"/>
            <a:ext cx="366713" cy="373791"/>
            <a:chOff x="0" y="0"/>
            <a:chExt cx="366712" cy="373790"/>
          </a:xfrm>
        </p:grpSpPr>
        <p:sp>
          <p:nvSpPr>
            <p:cNvPr id="62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3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625" name="Vetores"/>
          <p:cNvSpPr txBox="1"/>
          <p:nvPr/>
        </p:nvSpPr>
        <p:spPr>
          <a:xfrm>
            <a:off x="1255712" y="3073125"/>
            <a:ext cx="102047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Vetores</a:t>
            </a:r>
          </a:p>
        </p:txBody>
      </p:sp>
      <p:sp>
        <p:nvSpPr>
          <p:cNvPr id="626" name="Objetivo"/>
          <p:cNvSpPr txBox="1"/>
          <p:nvPr/>
        </p:nvSpPr>
        <p:spPr>
          <a:xfrm>
            <a:off x="1273175" y="2511361"/>
            <a:ext cx="111882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Objetivo</a:t>
            </a:r>
          </a:p>
        </p:txBody>
      </p:sp>
      <p:grpSp>
        <p:nvGrpSpPr>
          <p:cNvPr id="629" name="Group"/>
          <p:cNvGrpSpPr/>
          <p:nvPr/>
        </p:nvGrpSpPr>
        <p:grpSpPr>
          <a:xfrm>
            <a:off x="777875" y="2507028"/>
            <a:ext cx="366713" cy="373792"/>
            <a:chOff x="0" y="0"/>
            <a:chExt cx="366712" cy="373790"/>
          </a:xfrm>
        </p:grpSpPr>
        <p:sp>
          <p:nvSpPr>
            <p:cNvPr id="62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2" name="Group"/>
          <p:cNvGrpSpPr/>
          <p:nvPr/>
        </p:nvGrpSpPr>
        <p:grpSpPr>
          <a:xfrm>
            <a:off x="777875" y="4196834"/>
            <a:ext cx="366713" cy="373791"/>
            <a:chOff x="0" y="0"/>
            <a:chExt cx="366712" cy="373790"/>
          </a:xfrm>
        </p:grpSpPr>
        <p:sp>
          <p:nvSpPr>
            <p:cNvPr id="63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1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633" name="Exercícios"/>
          <p:cNvSpPr txBox="1"/>
          <p:nvPr/>
        </p:nvSpPr>
        <p:spPr>
          <a:xfrm>
            <a:off x="1263079" y="4187537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636" name="Group"/>
          <p:cNvGrpSpPr/>
          <p:nvPr/>
        </p:nvGrpSpPr>
        <p:grpSpPr>
          <a:xfrm>
            <a:off x="777875" y="4746434"/>
            <a:ext cx="366713" cy="373792"/>
            <a:chOff x="0" y="0"/>
            <a:chExt cx="366712" cy="373790"/>
          </a:xfrm>
        </p:grpSpPr>
        <p:sp>
          <p:nvSpPr>
            <p:cNvPr id="63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37" name="Referências"/>
          <p:cNvSpPr txBox="1"/>
          <p:nvPr/>
        </p:nvSpPr>
        <p:spPr>
          <a:xfrm>
            <a:off x="1270096" y="4746434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3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40" name="[Souza et al, 2019]"/>
          <p:cNvSpPr txBox="1"/>
          <p:nvPr/>
        </p:nvSpPr>
        <p:spPr>
          <a:xfrm>
            <a:off x="688109" y="5797465"/>
            <a:ext cx="187936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[Souza et al, 2019]</a:t>
            </a:r>
          </a:p>
        </p:txBody>
      </p:sp>
      <p:sp>
        <p:nvSpPr>
          <p:cNvPr id="641" name="[Edelweiss &amp; Livi, 2014]"/>
          <p:cNvSpPr txBox="1"/>
          <p:nvPr/>
        </p:nvSpPr>
        <p:spPr>
          <a:xfrm>
            <a:off x="6401497" y="5797465"/>
            <a:ext cx="22679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[Edelweiss &amp; Livi, 2014]</a:t>
            </a:r>
          </a:p>
        </p:txBody>
      </p:sp>
      <p:sp>
        <p:nvSpPr>
          <p:cNvPr id="642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  <p:sp>
        <p:nvSpPr>
          <p:cNvPr id="643" name="Rectangle"/>
          <p:cNvSpPr/>
          <p:nvPr/>
        </p:nvSpPr>
        <p:spPr>
          <a:xfrm>
            <a:off x="273328" y="2007210"/>
            <a:ext cx="2708925" cy="3732685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644" name="Screen Shot 2022-08-11 at 21.58.07.png" descr="Screen Shot 2022-08-11 at 21.58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470" y="2092304"/>
            <a:ext cx="2544640" cy="3562497"/>
          </a:xfrm>
          <a:prstGeom prst="rect">
            <a:avLst/>
          </a:prstGeom>
          <a:ln w="12700">
            <a:miter lim="400000"/>
          </a:ln>
        </p:spPr>
      </p:pic>
      <p:sp>
        <p:nvSpPr>
          <p:cNvPr id="645" name="Rectangle"/>
          <p:cNvSpPr/>
          <p:nvPr/>
        </p:nvSpPr>
        <p:spPr>
          <a:xfrm>
            <a:off x="6180992" y="1963192"/>
            <a:ext cx="2708925" cy="3732685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646" name="Screen Shot 2023-03-21 at 15.46.08.png" descr="Screen Shot 2023-03-21 at 15.46.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3135" y="2006013"/>
            <a:ext cx="2544640" cy="3647042"/>
          </a:xfrm>
          <a:prstGeom prst="rect">
            <a:avLst/>
          </a:prstGeom>
          <a:ln w="12700">
            <a:miter lim="400000"/>
          </a:ln>
        </p:spPr>
      </p:pic>
      <p:sp>
        <p:nvSpPr>
          <p:cNvPr id="647" name="[Freeman, 2019]"/>
          <p:cNvSpPr txBox="1"/>
          <p:nvPr/>
        </p:nvSpPr>
        <p:spPr>
          <a:xfrm>
            <a:off x="3670935" y="5797465"/>
            <a:ext cx="1627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[Freeman, 2019]</a:t>
            </a:r>
          </a:p>
        </p:txBody>
      </p:sp>
      <p:sp>
        <p:nvSpPr>
          <p:cNvPr id="648" name="Rectangle"/>
          <p:cNvSpPr/>
          <p:nvPr/>
        </p:nvSpPr>
        <p:spPr>
          <a:xfrm>
            <a:off x="3227160" y="1984696"/>
            <a:ext cx="2708925" cy="3732684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649" name="Screen Shot 2023-03-30 at 12.12.51.png" descr="Screen Shot 2023-03-30 at 12.12.5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88684" y="2023426"/>
            <a:ext cx="2585877" cy="3655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Dúvidas?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Dúvidas?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</a:t>
            </a:r>
            <a:r>
              <a:rPr b="1"/>
              <a:t>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rafaelmantovani@utfpr.edu.br</a:t>
            </a:r>
          </a:p>
          <a:p>
            <a:pPr marL="0" indent="0" algn="ctr">
              <a:buClrTx/>
              <a:buSzTx/>
              <a:buNone/>
            </a:pPr>
            <a:r>
              <a:t>Prof. </a:t>
            </a:r>
            <a:r>
              <a:rPr b="1"/>
              <a:t>Adalberto</a:t>
            </a:r>
            <a:r>
              <a:t> Lazarini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adalbertoz@utfpr.edu.br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Objetiv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Objetivo</a:t>
            </a:r>
          </a:p>
        </p:txBody>
      </p:sp>
      <p:sp>
        <p:nvSpPr>
          <p:cNvPr id="203" name="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4" name="Rectangle"/>
          <p:cNvSpPr/>
          <p:nvPr/>
        </p:nvSpPr>
        <p:spPr>
          <a:xfrm>
            <a:off x="3086226" y="250651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5" name="Rectangle"/>
          <p:cNvSpPr/>
          <p:nvPr/>
        </p:nvSpPr>
        <p:spPr>
          <a:xfrm>
            <a:off x="3584575" y="2506511"/>
            <a:ext cx="501650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6" name="Rectangle"/>
          <p:cNvSpPr/>
          <p:nvPr/>
        </p:nvSpPr>
        <p:spPr>
          <a:xfrm>
            <a:off x="4079366" y="250651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7" name="Rectangle"/>
          <p:cNvSpPr/>
          <p:nvPr/>
        </p:nvSpPr>
        <p:spPr>
          <a:xfrm>
            <a:off x="4583048" y="250651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8" name="Rectangle"/>
          <p:cNvSpPr/>
          <p:nvPr/>
        </p:nvSpPr>
        <p:spPr>
          <a:xfrm>
            <a:off x="5077840" y="250651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9" name="Rectangle"/>
          <p:cNvSpPr/>
          <p:nvPr/>
        </p:nvSpPr>
        <p:spPr>
          <a:xfrm>
            <a:off x="5568822" y="250651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0" name="CaixaDeTexto 20"/>
          <p:cNvSpPr txBox="1"/>
          <p:nvPr/>
        </p:nvSpPr>
        <p:spPr>
          <a:xfrm>
            <a:off x="4212066" y="3272905"/>
            <a:ext cx="6631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vetor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Objetiv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Objetivo</a:t>
            </a:r>
          </a:p>
        </p:txBody>
      </p:sp>
      <p:sp>
        <p:nvSpPr>
          <p:cNvPr id="213" name="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4" name="o que é um vetor?…"/>
          <p:cNvSpPr txBox="1"/>
          <p:nvPr/>
        </p:nvSpPr>
        <p:spPr>
          <a:xfrm>
            <a:off x="3107199" y="4930873"/>
            <a:ext cx="2929602" cy="1158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600"/>
            </a:pPr>
            <a:r>
              <a:t> o que é um </a:t>
            </a:r>
            <a:r>
              <a:rPr b="1"/>
              <a:t>vetor</a:t>
            </a:r>
            <a:r>
              <a:t>?</a:t>
            </a:r>
          </a:p>
          <a:p>
            <a:pPr>
              <a:defRPr sz="2600"/>
            </a:pPr>
            <a:r>
              <a:t> onde usamos?</a:t>
            </a:r>
          </a:p>
          <a:p>
            <a:pPr>
              <a:defRPr sz="2600"/>
            </a:pPr>
            <a:r>
              <a:t> como usamos?</a:t>
            </a:r>
          </a:p>
        </p:txBody>
      </p:sp>
      <p:sp>
        <p:nvSpPr>
          <p:cNvPr id="215" name="Line"/>
          <p:cNvSpPr/>
          <p:nvPr/>
        </p:nvSpPr>
        <p:spPr>
          <a:xfrm>
            <a:off x="4572000" y="3809463"/>
            <a:ext cx="0" cy="990601"/>
          </a:xfrm>
          <a:prstGeom prst="line">
            <a:avLst/>
          </a:prstGeom>
          <a:ln w="317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6" name="Rectangle"/>
          <p:cNvSpPr/>
          <p:nvPr/>
        </p:nvSpPr>
        <p:spPr>
          <a:xfrm>
            <a:off x="3086226" y="250651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7" name="Rectangle"/>
          <p:cNvSpPr/>
          <p:nvPr/>
        </p:nvSpPr>
        <p:spPr>
          <a:xfrm>
            <a:off x="3584575" y="2506511"/>
            <a:ext cx="501650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8" name="Rectangle"/>
          <p:cNvSpPr/>
          <p:nvPr/>
        </p:nvSpPr>
        <p:spPr>
          <a:xfrm>
            <a:off x="4079366" y="250651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9" name="Rectangle"/>
          <p:cNvSpPr/>
          <p:nvPr/>
        </p:nvSpPr>
        <p:spPr>
          <a:xfrm>
            <a:off x="4583048" y="250651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0" name="Rectangle"/>
          <p:cNvSpPr/>
          <p:nvPr/>
        </p:nvSpPr>
        <p:spPr>
          <a:xfrm>
            <a:off x="5077840" y="250651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1" name="Rectangle"/>
          <p:cNvSpPr/>
          <p:nvPr/>
        </p:nvSpPr>
        <p:spPr>
          <a:xfrm>
            <a:off x="5568822" y="2506511"/>
            <a:ext cx="501651" cy="533034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2" name="CaixaDeTexto 20"/>
          <p:cNvSpPr txBox="1"/>
          <p:nvPr/>
        </p:nvSpPr>
        <p:spPr>
          <a:xfrm>
            <a:off x="4212066" y="3272905"/>
            <a:ext cx="6631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vetor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Vet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Vetores</a:t>
            </a:r>
          </a:p>
        </p:txBody>
      </p:sp>
      <p:sp>
        <p:nvSpPr>
          <p:cNvPr id="225" name="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6" name="CaixaDeTexto 20"/>
          <p:cNvSpPr txBox="1"/>
          <p:nvPr/>
        </p:nvSpPr>
        <p:spPr>
          <a:xfrm>
            <a:off x="4138855" y="4951778"/>
            <a:ext cx="86629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Evento</a:t>
            </a:r>
          </a:p>
        </p:txBody>
      </p:sp>
      <p:pic>
        <p:nvPicPr>
          <p:cNvPr id="227" name="festa.png" descr="fest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9200" y="3070170"/>
            <a:ext cx="1625600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CaixaDeTexto 20"/>
          <p:cNvSpPr txBox="1"/>
          <p:nvPr/>
        </p:nvSpPr>
        <p:spPr>
          <a:xfrm>
            <a:off x="678164" y="1932293"/>
            <a:ext cx="524826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/>
            </a:lvl1pPr>
          </a:lstStyle>
          <a:p>
            <a:pPr/>
            <a:r>
              <a:t>Suponhamos que queremos organizar um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Vet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Vetores</a:t>
            </a:r>
          </a:p>
        </p:txBody>
      </p:sp>
      <p:sp>
        <p:nvSpPr>
          <p:cNvPr id="231" name="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32" name="student.png" descr="stud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4531" y="1842094"/>
            <a:ext cx="1916732" cy="1916731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Line"/>
          <p:cNvSpPr/>
          <p:nvPr/>
        </p:nvSpPr>
        <p:spPr>
          <a:xfrm>
            <a:off x="3288567" y="2826838"/>
            <a:ext cx="2566866" cy="1"/>
          </a:xfrm>
          <a:prstGeom prst="line">
            <a:avLst/>
          </a:prstGeom>
          <a:ln w="317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4" name="Line"/>
          <p:cNvSpPr/>
          <p:nvPr/>
        </p:nvSpPr>
        <p:spPr>
          <a:xfrm>
            <a:off x="6852896" y="3868500"/>
            <a:ext cx="1" cy="586466"/>
          </a:xfrm>
          <a:prstGeom prst="line">
            <a:avLst/>
          </a:prstGeom>
          <a:ln w="317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235" name="program.png" descr="progr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61952" y="4564641"/>
            <a:ext cx="1381889" cy="1381889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CaixaDeTexto 20"/>
          <p:cNvSpPr txBox="1"/>
          <p:nvPr/>
        </p:nvSpPr>
        <p:spPr>
          <a:xfrm>
            <a:off x="5983871" y="5734811"/>
            <a:ext cx="17810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programa em C</a:t>
            </a:r>
          </a:p>
        </p:txBody>
      </p:sp>
      <p:pic>
        <p:nvPicPr>
          <p:cNvPr id="237" name="festa.png" descr="fest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4580" y="2014038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CaixaDeTexto 20"/>
          <p:cNvSpPr txBox="1"/>
          <p:nvPr/>
        </p:nvSpPr>
        <p:spPr>
          <a:xfrm>
            <a:off x="3103607" y="3308917"/>
            <a:ext cx="2763197" cy="12598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100"/>
            </a:pPr>
            <a:r>
              <a:t>para facilitar o controle, </a:t>
            </a:r>
          </a:p>
          <a:p>
            <a:pPr>
              <a:defRPr sz="2100"/>
            </a:pPr>
            <a:r>
              <a:t>podemos automatizar o </a:t>
            </a:r>
          </a:p>
          <a:p>
            <a:pPr>
              <a:defRPr sz="2100"/>
            </a:pPr>
            <a:r>
              <a:t>processo por</a:t>
            </a:r>
          </a:p>
          <a:p>
            <a:pPr>
              <a:defRPr sz="2100"/>
            </a:pPr>
            <a:r>
              <a:t>meio de um programa</a:t>
            </a:r>
          </a:p>
        </p:txBody>
      </p:sp>
      <p:sp>
        <p:nvSpPr>
          <p:cNvPr id="239" name="CaixaDeTexto 20"/>
          <p:cNvSpPr txBox="1"/>
          <p:nvPr/>
        </p:nvSpPr>
        <p:spPr>
          <a:xfrm>
            <a:off x="1464235" y="3853778"/>
            <a:ext cx="86629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Evento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Vet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Vetores</a:t>
            </a:r>
          </a:p>
        </p:txBody>
      </p:sp>
      <p:sp>
        <p:nvSpPr>
          <p:cNvPr id="242" name="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43" name="student.png" descr="stud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4531" y="1842094"/>
            <a:ext cx="1916732" cy="191673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Line"/>
          <p:cNvSpPr/>
          <p:nvPr/>
        </p:nvSpPr>
        <p:spPr>
          <a:xfrm>
            <a:off x="3061548" y="2800459"/>
            <a:ext cx="2691881" cy="1"/>
          </a:xfrm>
          <a:prstGeom prst="line">
            <a:avLst/>
          </a:prstGeom>
          <a:ln w="317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5" name="Line"/>
          <p:cNvSpPr/>
          <p:nvPr/>
        </p:nvSpPr>
        <p:spPr>
          <a:xfrm>
            <a:off x="6852896" y="3868500"/>
            <a:ext cx="1" cy="586466"/>
          </a:xfrm>
          <a:prstGeom prst="line">
            <a:avLst/>
          </a:prstGeom>
          <a:ln w="317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246" name="program.png" descr="progr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61952" y="4564641"/>
            <a:ext cx="1381889" cy="1381889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CaixaDeTexto 20"/>
          <p:cNvSpPr txBox="1"/>
          <p:nvPr/>
        </p:nvSpPr>
        <p:spPr>
          <a:xfrm>
            <a:off x="5983871" y="5734811"/>
            <a:ext cx="17810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programa em C</a:t>
            </a:r>
          </a:p>
        </p:txBody>
      </p:sp>
      <p:sp>
        <p:nvSpPr>
          <p:cNvPr id="248" name="Line"/>
          <p:cNvSpPr/>
          <p:nvPr/>
        </p:nvSpPr>
        <p:spPr>
          <a:xfrm flipH="1">
            <a:off x="4695641" y="5255585"/>
            <a:ext cx="1079545" cy="1"/>
          </a:xfrm>
          <a:prstGeom prst="line">
            <a:avLst/>
          </a:prstGeom>
          <a:ln w="317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249" name="festa.png" descr="fest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4580" y="2014038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CaixaDeTexto 20"/>
          <p:cNvSpPr txBox="1"/>
          <p:nvPr/>
        </p:nvSpPr>
        <p:spPr>
          <a:xfrm>
            <a:off x="991281" y="4470727"/>
            <a:ext cx="3311075" cy="9677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/>
            </a:pPr>
            <a:r>
              <a:t>Nosso programa vai então</a:t>
            </a:r>
          </a:p>
          <a:p>
            <a:pPr>
              <a:defRPr sz="2100"/>
            </a:pPr>
            <a:r>
              <a:t>armazenar informações referentes ao evento …</a:t>
            </a:r>
          </a:p>
        </p:txBody>
      </p:sp>
      <p:sp>
        <p:nvSpPr>
          <p:cNvPr id="251" name="CaixaDeTexto 20"/>
          <p:cNvSpPr txBox="1"/>
          <p:nvPr/>
        </p:nvSpPr>
        <p:spPr>
          <a:xfrm>
            <a:off x="1464235" y="3853778"/>
            <a:ext cx="86629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Evento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Vet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Vetores</a:t>
            </a:r>
          </a:p>
        </p:txBody>
      </p:sp>
      <p:sp>
        <p:nvSpPr>
          <p:cNvPr id="254" name="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5" name="CaixaDeTexto 20"/>
          <p:cNvSpPr txBox="1"/>
          <p:nvPr/>
        </p:nvSpPr>
        <p:spPr>
          <a:xfrm>
            <a:off x="2015680" y="4109580"/>
            <a:ext cx="6378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festa</a:t>
            </a:r>
          </a:p>
        </p:txBody>
      </p:sp>
      <p:sp>
        <p:nvSpPr>
          <p:cNvPr id="256" name="Quantos inteiros? Dezenas? Centenas?…"/>
          <p:cNvSpPr txBox="1"/>
          <p:nvPr/>
        </p:nvSpPr>
        <p:spPr>
          <a:xfrm>
            <a:off x="970494" y="4046756"/>
            <a:ext cx="7203012" cy="10439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300"/>
            </a:pPr>
            <a:r>
              <a:t>Quantos inteiros? Dezenas? Centenas?</a:t>
            </a:r>
          </a:p>
          <a:p>
            <a:pPr algn="ctr">
              <a:defRPr sz="2300"/>
            </a:pPr>
            <a:r>
              <a:t>Quantos caracteres para o nomes e outras infos?</a:t>
            </a:r>
          </a:p>
          <a:p>
            <a:pPr algn="ctr">
              <a:defRPr sz="2300"/>
            </a:pPr>
            <a:r>
              <a:t>Que outras variáveis mais para armazenar o que precisa?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