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>
            <a:lvl1pPr>
              <a:defRPr b="1" sz="3800">
                <a:solidFill>
                  <a:srgbClr val="754726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6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-nc-nd/4.0/deed.pt_BR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rgmantovani/programmingFundamentals" TargetMode="External"/><Relationship Id="rId3" Type="http://schemas.openxmlformats.org/officeDocument/2006/relationships/image" Target="../media/image1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t.me/+M_cKqwHZBrFiZDIx" TargetMode="External"/><Relationship Id="rId3" Type="http://schemas.openxmlformats.org/officeDocument/2006/relationships/image" Target="../media/image13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T62A…"/>
          <p:cNvSpPr txBox="1"/>
          <p:nvPr>
            <p:ph type="ctrTitle"/>
          </p:nvPr>
        </p:nvSpPr>
        <p:spPr>
          <a:xfrm>
            <a:off x="266700" y="518685"/>
            <a:ext cx="8610600" cy="1600201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CT62A</a:t>
            </a:r>
          </a:p>
          <a:p>
            <a:pPr algn="ctr">
              <a:defRPr sz="4300"/>
            </a:pPr>
            <a:r>
              <a:t>Computação</a:t>
            </a:r>
            <a:r>
              <a:t> 1</a:t>
            </a:r>
          </a:p>
        </p:txBody>
      </p:sp>
      <p:sp>
        <p:nvSpPr>
          <p:cNvPr id="126" name="Aula 00 - Plano da disciplina…"/>
          <p:cNvSpPr txBox="1"/>
          <p:nvPr>
            <p:ph type="subTitle" idx="1"/>
          </p:nvPr>
        </p:nvSpPr>
        <p:spPr>
          <a:xfrm>
            <a:off x="914400" y="2057234"/>
            <a:ext cx="7315200" cy="3469343"/>
          </a:xfrm>
          <a:prstGeom prst="rect">
            <a:avLst/>
          </a:prstGeom>
        </p:spPr>
        <p:txBody>
          <a:bodyPr/>
          <a:lstStyle/>
          <a:p>
            <a:pPr algn="ctr">
              <a:defRPr sz="2700">
                <a:solidFill>
                  <a:srgbClr val="000000"/>
                </a:solidFill>
              </a:defRPr>
            </a:pPr>
            <a:r>
              <a:t>Aula 00 - Plano da disciplina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Mantovani</a:t>
            </a:r>
          </a:p>
        </p:txBody>
      </p:sp>
      <p:sp>
        <p:nvSpPr>
          <p:cNvPr id="127" name="Apucarana - PR, Brasil"/>
          <p:cNvSpPr txBox="1"/>
          <p:nvPr/>
        </p:nvSpPr>
        <p:spPr>
          <a:xfrm>
            <a:off x="96838" y="6223000"/>
            <a:ext cx="203676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  <p:sp>
        <p:nvSpPr>
          <p:cNvPr id="128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Engenharia Civil</a:t>
            </a:r>
          </a:p>
        </p:txBody>
      </p:sp>
      <p:pic>
        <p:nvPicPr>
          <p:cNvPr id="129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2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13" name="Dados"/>
          <p:cNvSpPr txBox="1"/>
          <p:nvPr/>
        </p:nvSpPr>
        <p:spPr>
          <a:xfrm>
            <a:off x="8241" y="4441779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214" name="data.png" descr="da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450" y="3218408"/>
            <a:ext cx="775350" cy="77535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Line"/>
          <p:cNvSpPr/>
          <p:nvPr/>
        </p:nvSpPr>
        <p:spPr>
          <a:xfrm>
            <a:off x="1565524" y="3614332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8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19" name="Dados"/>
          <p:cNvSpPr txBox="1"/>
          <p:nvPr/>
        </p:nvSpPr>
        <p:spPr>
          <a:xfrm>
            <a:off x="8241" y="4441779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220" name="learning.png" descr="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650" y="2890024"/>
            <a:ext cx="1509315" cy="1432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450" y="3218408"/>
            <a:ext cx="775350" cy="77535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Algoritmo"/>
          <p:cNvSpPr txBox="1"/>
          <p:nvPr/>
        </p:nvSpPr>
        <p:spPr>
          <a:xfrm>
            <a:off x="1881423" y="4419938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Algoritmo</a:t>
            </a:r>
          </a:p>
        </p:txBody>
      </p:sp>
      <p:sp>
        <p:nvSpPr>
          <p:cNvPr id="223" name="Line"/>
          <p:cNvSpPr/>
          <p:nvPr/>
        </p:nvSpPr>
        <p:spPr>
          <a:xfrm>
            <a:off x="1565524" y="3614332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3891533" y="3614332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7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28" name="Dados"/>
          <p:cNvSpPr txBox="1"/>
          <p:nvPr/>
        </p:nvSpPr>
        <p:spPr>
          <a:xfrm>
            <a:off x="8241" y="4441779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229" name="learning.png" descr="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650" y="2890024"/>
            <a:ext cx="1509315" cy="1432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450" y="3218408"/>
            <a:ext cx="775350" cy="775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knowledge.jpg" descr="knowled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09502" y="2898272"/>
            <a:ext cx="1311303" cy="143212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Conhecimento"/>
          <p:cNvSpPr txBox="1"/>
          <p:nvPr/>
        </p:nvSpPr>
        <p:spPr>
          <a:xfrm>
            <a:off x="4281751" y="4441779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Conhecimento</a:t>
            </a:r>
          </a:p>
        </p:txBody>
      </p:sp>
      <p:sp>
        <p:nvSpPr>
          <p:cNvPr id="233" name="Line"/>
          <p:cNvSpPr/>
          <p:nvPr/>
        </p:nvSpPr>
        <p:spPr>
          <a:xfrm>
            <a:off x="1565524" y="3614332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4" name="Line"/>
          <p:cNvSpPr/>
          <p:nvPr/>
        </p:nvSpPr>
        <p:spPr>
          <a:xfrm>
            <a:off x="3891533" y="3614332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6105373" y="3614332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6" name="Algoritmo"/>
          <p:cNvSpPr txBox="1"/>
          <p:nvPr/>
        </p:nvSpPr>
        <p:spPr>
          <a:xfrm>
            <a:off x="1881423" y="4419938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Algoritmo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40" name="Dados"/>
          <p:cNvSpPr txBox="1"/>
          <p:nvPr/>
        </p:nvSpPr>
        <p:spPr>
          <a:xfrm>
            <a:off x="8241" y="4441779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241" name="learning.png" descr="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650" y="2890024"/>
            <a:ext cx="1509315" cy="1432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450" y="3218408"/>
            <a:ext cx="775350" cy="775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knowledge.jpg" descr="knowled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09502" y="2898272"/>
            <a:ext cx="1311303" cy="143212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Conhecimento"/>
          <p:cNvSpPr txBox="1"/>
          <p:nvPr/>
        </p:nvSpPr>
        <p:spPr>
          <a:xfrm>
            <a:off x="4281751" y="4441779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Conhecimento</a:t>
            </a:r>
          </a:p>
        </p:txBody>
      </p:sp>
      <p:sp>
        <p:nvSpPr>
          <p:cNvPr id="245" name="Line"/>
          <p:cNvSpPr/>
          <p:nvPr/>
        </p:nvSpPr>
        <p:spPr>
          <a:xfrm>
            <a:off x="1565524" y="3614332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6" name="Line"/>
          <p:cNvSpPr/>
          <p:nvPr/>
        </p:nvSpPr>
        <p:spPr>
          <a:xfrm>
            <a:off x="3891533" y="3614332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7" name="Line"/>
          <p:cNvSpPr/>
          <p:nvPr/>
        </p:nvSpPr>
        <p:spPr>
          <a:xfrm>
            <a:off x="6105373" y="3614332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48" name="solucao.jpg" descr="solucao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74302" y="2858405"/>
            <a:ext cx="1613945" cy="1495357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olução"/>
          <p:cNvSpPr txBox="1"/>
          <p:nvPr/>
        </p:nvSpPr>
        <p:spPr>
          <a:xfrm>
            <a:off x="6682079" y="4441779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sp>
        <p:nvSpPr>
          <p:cNvPr id="250" name="Algoritmo"/>
          <p:cNvSpPr txBox="1"/>
          <p:nvPr/>
        </p:nvSpPr>
        <p:spPr>
          <a:xfrm>
            <a:off x="1881423" y="4419938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Algoritmo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54" name="Dados"/>
          <p:cNvSpPr txBox="1"/>
          <p:nvPr/>
        </p:nvSpPr>
        <p:spPr>
          <a:xfrm>
            <a:off x="8241" y="4441779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255" name="learning.png" descr="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650" y="2890024"/>
            <a:ext cx="1509315" cy="1432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450" y="3218408"/>
            <a:ext cx="775350" cy="775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knowledge.jpg" descr="knowled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09502" y="2898272"/>
            <a:ext cx="1311303" cy="1432120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Conhecimento"/>
          <p:cNvSpPr txBox="1"/>
          <p:nvPr/>
        </p:nvSpPr>
        <p:spPr>
          <a:xfrm>
            <a:off x="4281751" y="4441779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Conhecimento</a:t>
            </a:r>
          </a:p>
        </p:txBody>
      </p:sp>
      <p:sp>
        <p:nvSpPr>
          <p:cNvPr id="259" name="Line"/>
          <p:cNvSpPr/>
          <p:nvPr/>
        </p:nvSpPr>
        <p:spPr>
          <a:xfrm>
            <a:off x="1565524" y="3614332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0" name="Line"/>
          <p:cNvSpPr/>
          <p:nvPr/>
        </p:nvSpPr>
        <p:spPr>
          <a:xfrm>
            <a:off x="3891533" y="3614332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1" name="Line"/>
          <p:cNvSpPr/>
          <p:nvPr/>
        </p:nvSpPr>
        <p:spPr>
          <a:xfrm>
            <a:off x="6105373" y="3614332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62" name="solucao.jpg" descr="solucao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74302" y="2858405"/>
            <a:ext cx="1613945" cy="1495357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olução"/>
          <p:cNvSpPr txBox="1"/>
          <p:nvPr/>
        </p:nvSpPr>
        <p:spPr>
          <a:xfrm>
            <a:off x="6682079" y="4441779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sp>
        <p:nvSpPr>
          <p:cNvPr id="264" name="Automatizar a construção de modelos para solucionar problemas!"/>
          <p:cNvSpPr/>
          <p:nvPr/>
        </p:nvSpPr>
        <p:spPr>
          <a:xfrm>
            <a:off x="595352" y="5235240"/>
            <a:ext cx="7871001" cy="808050"/>
          </a:xfrm>
          <a:prstGeom prst="rect">
            <a:avLst/>
          </a:prstGeom>
          <a:solidFill>
            <a:schemeClr val="accent1">
              <a:lumOff val="14901"/>
            </a:schemeClr>
          </a:solidFill>
          <a:ln w="25400">
            <a:solidFill>
              <a:srgbClr val="0433FF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marL="228600" indent="-228600">
              <a:buSzPct val="120000"/>
              <a:buChar char="•"/>
              <a:defRPr sz="2200"/>
            </a:lvl1pPr>
          </a:lstStyle>
          <a:p>
            <a:pPr/>
            <a:r>
              <a:t>Automatizar a construção de modelos para solucionar problemas!</a:t>
            </a:r>
          </a:p>
        </p:txBody>
      </p:sp>
      <p:sp>
        <p:nvSpPr>
          <p:cNvPr id="265" name="Algoritmo"/>
          <p:cNvSpPr txBox="1"/>
          <p:nvPr/>
        </p:nvSpPr>
        <p:spPr>
          <a:xfrm>
            <a:off x="1881423" y="4419938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Algoritmo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71" name="Group"/>
          <p:cNvGrpSpPr/>
          <p:nvPr/>
        </p:nvGrpSpPr>
        <p:grpSpPr>
          <a:xfrm>
            <a:off x="745004" y="2993928"/>
            <a:ext cx="366713" cy="373792"/>
            <a:chOff x="0" y="0"/>
            <a:chExt cx="366712" cy="373790"/>
          </a:xfrm>
        </p:grpSpPr>
        <p:sp>
          <p:nvSpPr>
            <p:cNvPr id="2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72" name="Cronograma"/>
          <p:cNvSpPr txBox="1"/>
          <p:nvPr/>
        </p:nvSpPr>
        <p:spPr>
          <a:xfrm>
            <a:off x="1219666" y="2993627"/>
            <a:ext cx="1612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Cronograma</a:t>
            </a:r>
          </a:p>
        </p:txBody>
      </p:sp>
      <p:grpSp>
        <p:nvGrpSpPr>
          <p:cNvPr id="275" name="Group"/>
          <p:cNvGrpSpPr/>
          <p:nvPr/>
        </p:nvGrpSpPr>
        <p:grpSpPr>
          <a:xfrm>
            <a:off x="745004" y="3560575"/>
            <a:ext cx="366713" cy="373792"/>
            <a:chOff x="0" y="0"/>
            <a:chExt cx="366712" cy="373790"/>
          </a:xfrm>
        </p:grpSpPr>
        <p:sp>
          <p:nvSpPr>
            <p:cNvPr id="27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4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76" name="Avaliações"/>
          <p:cNvSpPr txBox="1"/>
          <p:nvPr/>
        </p:nvSpPr>
        <p:spPr>
          <a:xfrm>
            <a:off x="1222192" y="3560351"/>
            <a:ext cx="142057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Avaliações</a:t>
            </a:r>
          </a:p>
        </p:txBody>
      </p:sp>
      <p:grpSp>
        <p:nvGrpSpPr>
          <p:cNvPr id="279" name="Group"/>
          <p:cNvGrpSpPr/>
          <p:nvPr/>
        </p:nvGrpSpPr>
        <p:grpSpPr>
          <a:xfrm>
            <a:off x="741829" y="4117335"/>
            <a:ext cx="366713" cy="373792"/>
            <a:chOff x="0" y="0"/>
            <a:chExt cx="366712" cy="373790"/>
          </a:xfrm>
        </p:grpSpPr>
        <p:sp>
          <p:nvSpPr>
            <p:cNvPr id="27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8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80" name="Ementa"/>
          <p:cNvSpPr txBox="1"/>
          <p:nvPr/>
        </p:nvSpPr>
        <p:spPr>
          <a:xfrm>
            <a:off x="1237129" y="2431863"/>
            <a:ext cx="102022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Ementa</a:t>
            </a:r>
          </a:p>
        </p:txBody>
      </p:sp>
      <p:grpSp>
        <p:nvGrpSpPr>
          <p:cNvPr id="283" name="Group"/>
          <p:cNvGrpSpPr/>
          <p:nvPr/>
        </p:nvGrpSpPr>
        <p:grpSpPr>
          <a:xfrm>
            <a:off x="741829" y="2427530"/>
            <a:ext cx="366713" cy="373791"/>
            <a:chOff x="0" y="0"/>
            <a:chExt cx="366712" cy="373790"/>
          </a:xfrm>
        </p:grpSpPr>
        <p:sp>
          <p:nvSpPr>
            <p:cNvPr id="2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41829" y="4666936"/>
            <a:ext cx="366713" cy="373791"/>
            <a:chOff x="0" y="0"/>
            <a:chExt cx="366712" cy="373790"/>
          </a:xfrm>
        </p:grpSpPr>
        <p:sp>
          <p:nvSpPr>
            <p:cNvPr id="28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87" name="Referências"/>
          <p:cNvSpPr txBox="1"/>
          <p:nvPr/>
        </p:nvSpPr>
        <p:spPr>
          <a:xfrm>
            <a:off x="1234051" y="4666936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88" name="Páginas com material da disciplina"/>
          <p:cNvSpPr txBox="1"/>
          <p:nvPr/>
        </p:nvSpPr>
        <p:spPr>
          <a:xfrm>
            <a:off x="1227033" y="4108039"/>
            <a:ext cx="432346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Páginas com material da disciplina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91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92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93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94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95" name="Rounded Rectangle"/>
          <p:cNvSpPr/>
          <p:nvPr/>
        </p:nvSpPr>
        <p:spPr>
          <a:xfrm>
            <a:off x="644525" y="23241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96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99" name="Group"/>
          <p:cNvGrpSpPr/>
          <p:nvPr/>
        </p:nvGrpSpPr>
        <p:grpSpPr>
          <a:xfrm>
            <a:off x="745004" y="2993928"/>
            <a:ext cx="366713" cy="373792"/>
            <a:chOff x="0" y="0"/>
            <a:chExt cx="366712" cy="373790"/>
          </a:xfrm>
        </p:grpSpPr>
        <p:sp>
          <p:nvSpPr>
            <p:cNvPr id="29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00" name="Cronograma"/>
          <p:cNvSpPr txBox="1"/>
          <p:nvPr/>
        </p:nvSpPr>
        <p:spPr>
          <a:xfrm>
            <a:off x="1219666" y="2993627"/>
            <a:ext cx="1612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Cronograma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745004" y="3560575"/>
            <a:ext cx="366713" cy="373792"/>
            <a:chOff x="0" y="0"/>
            <a:chExt cx="366712" cy="373790"/>
          </a:xfrm>
        </p:grpSpPr>
        <p:sp>
          <p:nvSpPr>
            <p:cNvPr id="3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04" name="Avaliações"/>
          <p:cNvSpPr txBox="1"/>
          <p:nvPr/>
        </p:nvSpPr>
        <p:spPr>
          <a:xfrm>
            <a:off x="1222192" y="3560351"/>
            <a:ext cx="142057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Avaliações</a:t>
            </a:r>
          </a:p>
        </p:txBody>
      </p:sp>
      <p:grpSp>
        <p:nvGrpSpPr>
          <p:cNvPr id="307" name="Group"/>
          <p:cNvGrpSpPr/>
          <p:nvPr/>
        </p:nvGrpSpPr>
        <p:grpSpPr>
          <a:xfrm>
            <a:off x="741829" y="4117335"/>
            <a:ext cx="366713" cy="373792"/>
            <a:chOff x="0" y="0"/>
            <a:chExt cx="366712" cy="373790"/>
          </a:xfrm>
        </p:grpSpPr>
        <p:sp>
          <p:nvSpPr>
            <p:cNvPr id="3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08" name="Ementa"/>
          <p:cNvSpPr txBox="1"/>
          <p:nvPr/>
        </p:nvSpPr>
        <p:spPr>
          <a:xfrm>
            <a:off x="1237129" y="2431863"/>
            <a:ext cx="102022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Ementa</a:t>
            </a:r>
          </a:p>
        </p:txBody>
      </p:sp>
      <p:grpSp>
        <p:nvGrpSpPr>
          <p:cNvPr id="311" name="Group"/>
          <p:cNvGrpSpPr/>
          <p:nvPr/>
        </p:nvGrpSpPr>
        <p:grpSpPr>
          <a:xfrm>
            <a:off x="741829" y="2427530"/>
            <a:ext cx="366713" cy="373791"/>
            <a:chOff x="0" y="0"/>
            <a:chExt cx="366712" cy="373790"/>
          </a:xfrm>
        </p:grpSpPr>
        <p:sp>
          <p:nvSpPr>
            <p:cNvPr id="30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14" name="Group"/>
          <p:cNvGrpSpPr/>
          <p:nvPr/>
        </p:nvGrpSpPr>
        <p:grpSpPr>
          <a:xfrm>
            <a:off x="741829" y="4666936"/>
            <a:ext cx="366713" cy="373791"/>
            <a:chOff x="0" y="0"/>
            <a:chExt cx="366712" cy="373790"/>
          </a:xfrm>
        </p:grpSpPr>
        <p:sp>
          <p:nvSpPr>
            <p:cNvPr id="31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3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15" name="Referências"/>
          <p:cNvSpPr txBox="1"/>
          <p:nvPr/>
        </p:nvSpPr>
        <p:spPr>
          <a:xfrm>
            <a:off x="1234051" y="4666936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316" name="Páginas com material da disciplina"/>
          <p:cNvSpPr txBox="1"/>
          <p:nvPr/>
        </p:nvSpPr>
        <p:spPr>
          <a:xfrm>
            <a:off x="1227033" y="4108039"/>
            <a:ext cx="432346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Páginas com material da disciplina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9" name="Emen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Ementa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2" name="Emen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Ementa</a:t>
            </a:r>
          </a:p>
        </p:txBody>
      </p:sp>
      <p:sp>
        <p:nvSpPr>
          <p:cNvPr id="323" name="Rectangle"/>
          <p:cNvSpPr/>
          <p:nvPr/>
        </p:nvSpPr>
        <p:spPr>
          <a:xfrm>
            <a:off x="1302189" y="2340918"/>
            <a:ext cx="6472506" cy="2983107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4" name="Computação e sociedade. Conceitos básicos em…"/>
          <p:cNvSpPr txBox="1"/>
          <p:nvPr/>
        </p:nvSpPr>
        <p:spPr>
          <a:xfrm>
            <a:off x="1445224" y="2358001"/>
            <a:ext cx="6406112" cy="294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300"/>
            </a:pPr>
            <a:r>
              <a:t>Computação e sociedade. Conceitos básicos em </a:t>
            </a:r>
          </a:p>
          <a:p>
            <a:pPr>
              <a:defRPr sz="2300"/>
            </a:pPr>
            <a:r>
              <a:t>computação.</a:t>
            </a:r>
          </a:p>
          <a:p>
            <a:pPr>
              <a:defRPr sz="2300"/>
            </a:pPr>
          </a:p>
          <a:p>
            <a:pPr>
              <a:defRPr sz="2300"/>
            </a:pPr>
            <a:r>
              <a:t>Introdução à linguagem de programação. </a:t>
            </a:r>
          </a:p>
          <a:p>
            <a:pPr>
              <a:defRPr sz="2300"/>
            </a:pPr>
            <a:r>
              <a:t>Métodos, técnicas, e processos de desenvolvimento </a:t>
            </a:r>
          </a:p>
          <a:p>
            <a:pPr>
              <a:defRPr sz="2300"/>
            </a:pPr>
            <a:r>
              <a:t>de software.</a:t>
            </a:r>
          </a:p>
          <a:p>
            <a:pPr>
              <a:defRPr sz="2300"/>
            </a:pPr>
          </a:p>
          <a:p>
            <a:pPr>
              <a:defRPr sz="2300"/>
            </a:pPr>
            <a:r>
              <a:t>Ambientes e bibliotecas de suporte ao </a:t>
            </a:r>
          </a:p>
          <a:p>
            <a:pPr>
              <a:defRPr sz="2300"/>
            </a:pPr>
            <a:r>
              <a:t>desenvolvimento de aplicações.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7" name="Emen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Ementa</a:t>
            </a:r>
          </a:p>
        </p:txBody>
      </p:sp>
      <p:sp>
        <p:nvSpPr>
          <p:cNvPr id="328" name="Noções de computação: software/hardware…"/>
          <p:cNvSpPr txBox="1"/>
          <p:nvPr>
            <p:ph type="body" idx="1"/>
          </p:nvPr>
        </p:nvSpPr>
        <p:spPr>
          <a:xfrm>
            <a:off x="470929" y="1951124"/>
            <a:ext cx="7930759" cy="3954527"/>
          </a:xfrm>
          <a:prstGeom prst="rect">
            <a:avLst/>
          </a:prstGeom>
        </p:spPr>
        <p:txBody>
          <a:bodyPr/>
          <a:lstStyle/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Noções de computação: software/hardware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Conceitos de Lógica de Programação e Algoritmos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Declarações, Variáveis e Comandos de Atribuição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Comandos de Entrada/Saída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Comandos de Decisão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Comandos de Repetição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Arranjos unidimensionais/multidimensionais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 Strings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 Funções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cen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Licença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Este trabalho está licenciado com uma Licença CC BY-NC-ND 4.0:"/>
          <p:cNvSpPr txBox="1"/>
          <p:nvPr/>
        </p:nvSpPr>
        <p:spPr>
          <a:xfrm>
            <a:off x="1422712" y="1964723"/>
            <a:ext cx="6533272" cy="37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86968">
              <a:spcBef>
                <a:spcPts val="600"/>
              </a:spcBef>
              <a:defRPr sz="1940"/>
            </a:lvl1pPr>
          </a:lstStyle>
          <a:p>
            <a:pPr/>
            <a:r>
              <a:t>Este trabalho está licenciado com uma Licença CC BY-NC-ND 4.0:</a:t>
            </a:r>
          </a:p>
        </p:txBody>
      </p:sp>
      <p:pic>
        <p:nvPicPr>
          <p:cNvPr id="136" name="creative.png" descr="crea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072" y="2639093"/>
            <a:ext cx="2496552" cy="98155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maiores informações:…"/>
          <p:cNvSpPr txBox="1"/>
          <p:nvPr/>
        </p:nvSpPr>
        <p:spPr>
          <a:xfrm>
            <a:off x="1169987" y="3685949"/>
            <a:ext cx="6804026" cy="145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spcBef>
                <a:spcPts val="700"/>
              </a:spcBef>
              <a:defRPr sz="2000"/>
            </a:pPr>
            <a:r>
              <a:t>maiores informações:</a:t>
            </a:r>
          </a:p>
          <a:p>
            <a:pPr algn="ctr">
              <a:spcBef>
                <a:spcPts val="700"/>
              </a:spcBef>
              <a:defRPr sz="2000"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https://creativecommons.org/licenses/by-nc-nd/4.0/deed.pt_BR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1" name="Emen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Ementa</a:t>
            </a:r>
          </a:p>
        </p:txBody>
      </p:sp>
      <p:sp>
        <p:nvSpPr>
          <p:cNvPr id="332" name="Noções de computação: software/hardware…"/>
          <p:cNvSpPr txBox="1"/>
          <p:nvPr>
            <p:ph type="body" idx="1"/>
          </p:nvPr>
        </p:nvSpPr>
        <p:spPr>
          <a:xfrm>
            <a:off x="470929" y="1951124"/>
            <a:ext cx="7166989" cy="3954527"/>
          </a:xfrm>
          <a:prstGeom prst="rect">
            <a:avLst/>
          </a:prstGeom>
        </p:spPr>
        <p:txBody>
          <a:bodyPr/>
          <a:lstStyle/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Noções de computação: software/hardware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Conceitos de Lógica de Programação e Algoritmos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Declarações, Variáveis e Comandos de Atribuição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Comandos de Entrada/Saída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Comandos de Decisão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Comandos de Repetição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Arranjos unidimensionais/multidimensionais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 Strings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 Funções</a:t>
            </a:r>
          </a:p>
        </p:txBody>
      </p:sp>
      <p:pic>
        <p:nvPicPr>
          <p:cNvPr id="333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485" y="2853918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485" y="1964868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485" y="2409393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hard.png" descr="h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3485" y="4976176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hard.png" descr="h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3485" y="5429257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485" y="3327201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485" y="3742967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medium.png" descr="mediu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5671" y="4139407"/>
            <a:ext cx="406468" cy="37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medium.png" descr="mediu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5672" y="4518735"/>
            <a:ext cx="406467" cy="37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4" name="Emen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Ementa</a:t>
            </a:r>
          </a:p>
        </p:txBody>
      </p:sp>
      <p:sp>
        <p:nvSpPr>
          <p:cNvPr id="345" name="Noções de computação: software/hardware…"/>
          <p:cNvSpPr txBox="1"/>
          <p:nvPr>
            <p:ph type="body" idx="1"/>
          </p:nvPr>
        </p:nvSpPr>
        <p:spPr>
          <a:xfrm>
            <a:off x="470929" y="1951124"/>
            <a:ext cx="7166989" cy="3954527"/>
          </a:xfrm>
          <a:prstGeom prst="rect">
            <a:avLst/>
          </a:prstGeom>
        </p:spPr>
        <p:txBody>
          <a:bodyPr/>
          <a:lstStyle/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Noções de computação: software/hardware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Conceitos de Lógica de Programação e Algoritmos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Declarações, Variáveis e Comandos de Atribuição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Comandos de Entrada/Saída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Comandos de Decisão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Comandos de Repetição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Arranjos unidimensionais/multidimensionais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 Strings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 Funções</a:t>
            </a:r>
          </a:p>
        </p:txBody>
      </p:sp>
      <p:pic>
        <p:nvPicPr>
          <p:cNvPr id="346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9818" y="5817875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medium.png" descr="mediu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4838" y="5817875"/>
            <a:ext cx="406468" cy="37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hard.png" descr="har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48378" y="5817875"/>
            <a:ext cx="370841" cy="370841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&lt;"/>
          <p:cNvSpPr txBox="1"/>
          <p:nvPr/>
        </p:nvSpPr>
        <p:spPr>
          <a:xfrm>
            <a:off x="4921200" y="5786125"/>
            <a:ext cx="30744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&lt;</a:t>
            </a:r>
          </a:p>
        </p:txBody>
      </p:sp>
      <p:sp>
        <p:nvSpPr>
          <p:cNvPr id="350" name="Nível de dificuldade"/>
          <p:cNvSpPr txBox="1"/>
          <p:nvPr/>
        </p:nvSpPr>
        <p:spPr>
          <a:xfrm>
            <a:off x="3198317" y="5311272"/>
            <a:ext cx="309951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FF2600"/>
                </a:solidFill>
              </a:defRPr>
            </a:lvl1pPr>
          </a:lstStyle>
          <a:p>
            <a:pPr/>
            <a:r>
              <a:t>Nível de dificuldade</a:t>
            </a:r>
          </a:p>
        </p:txBody>
      </p:sp>
      <p:sp>
        <p:nvSpPr>
          <p:cNvPr id="351" name="&lt;"/>
          <p:cNvSpPr txBox="1"/>
          <p:nvPr/>
        </p:nvSpPr>
        <p:spPr>
          <a:xfrm>
            <a:off x="4252072" y="5776785"/>
            <a:ext cx="30744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&lt;</a:t>
            </a:r>
          </a:p>
        </p:txBody>
      </p:sp>
      <p:pic>
        <p:nvPicPr>
          <p:cNvPr id="352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485" y="2853918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485" y="1964868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485" y="2409393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hard.png" descr="har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3485" y="4976176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hard.png" descr="har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3485" y="5429257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485" y="3327201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485" y="3742967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medium.png" descr="mediu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671" y="4139407"/>
            <a:ext cx="406468" cy="37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medium.png" descr="mediu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672" y="4518735"/>
            <a:ext cx="406467" cy="37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363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4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65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66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67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68" name="Rounded Rectangle"/>
          <p:cNvSpPr/>
          <p:nvPr/>
        </p:nvSpPr>
        <p:spPr>
          <a:xfrm>
            <a:off x="657225" y="28956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371" name="Group"/>
          <p:cNvGrpSpPr/>
          <p:nvPr/>
        </p:nvGrpSpPr>
        <p:grpSpPr>
          <a:xfrm>
            <a:off x="745004" y="2993928"/>
            <a:ext cx="366713" cy="373792"/>
            <a:chOff x="0" y="0"/>
            <a:chExt cx="366712" cy="373790"/>
          </a:xfrm>
        </p:grpSpPr>
        <p:sp>
          <p:nvSpPr>
            <p:cNvPr id="3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72" name="Cronograma"/>
          <p:cNvSpPr txBox="1"/>
          <p:nvPr/>
        </p:nvSpPr>
        <p:spPr>
          <a:xfrm>
            <a:off x="1219666" y="2993627"/>
            <a:ext cx="1612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Cronograma</a:t>
            </a:r>
          </a:p>
        </p:txBody>
      </p:sp>
      <p:grpSp>
        <p:nvGrpSpPr>
          <p:cNvPr id="375" name="Group"/>
          <p:cNvGrpSpPr/>
          <p:nvPr/>
        </p:nvGrpSpPr>
        <p:grpSpPr>
          <a:xfrm>
            <a:off x="745004" y="3560575"/>
            <a:ext cx="366713" cy="373792"/>
            <a:chOff x="0" y="0"/>
            <a:chExt cx="366712" cy="373790"/>
          </a:xfrm>
        </p:grpSpPr>
        <p:sp>
          <p:nvSpPr>
            <p:cNvPr id="37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4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76" name="Avaliações"/>
          <p:cNvSpPr txBox="1"/>
          <p:nvPr/>
        </p:nvSpPr>
        <p:spPr>
          <a:xfrm>
            <a:off x="1222192" y="3560351"/>
            <a:ext cx="142057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Avaliações</a:t>
            </a:r>
          </a:p>
        </p:txBody>
      </p:sp>
      <p:grpSp>
        <p:nvGrpSpPr>
          <p:cNvPr id="379" name="Group"/>
          <p:cNvGrpSpPr/>
          <p:nvPr/>
        </p:nvGrpSpPr>
        <p:grpSpPr>
          <a:xfrm>
            <a:off x="741829" y="4117335"/>
            <a:ext cx="366713" cy="373792"/>
            <a:chOff x="0" y="0"/>
            <a:chExt cx="366712" cy="373790"/>
          </a:xfrm>
        </p:grpSpPr>
        <p:sp>
          <p:nvSpPr>
            <p:cNvPr id="37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8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80" name="Ementa"/>
          <p:cNvSpPr txBox="1"/>
          <p:nvPr/>
        </p:nvSpPr>
        <p:spPr>
          <a:xfrm>
            <a:off x="1237129" y="2431863"/>
            <a:ext cx="102022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Ementa</a:t>
            </a:r>
          </a:p>
        </p:txBody>
      </p:sp>
      <p:grpSp>
        <p:nvGrpSpPr>
          <p:cNvPr id="383" name="Group"/>
          <p:cNvGrpSpPr/>
          <p:nvPr/>
        </p:nvGrpSpPr>
        <p:grpSpPr>
          <a:xfrm>
            <a:off x="741829" y="2427530"/>
            <a:ext cx="366713" cy="373791"/>
            <a:chOff x="0" y="0"/>
            <a:chExt cx="366712" cy="373790"/>
          </a:xfrm>
        </p:grpSpPr>
        <p:sp>
          <p:nvSpPr>
            <p:cNvPr id="3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86" name="Group"/>
          <p:cNvGrpSpPr/>
          <p:nvPr/>
        </p:nvGrpSpPr>
        <p:grpSpPr>
          <a:xfrm>
            <a:off x="741829" y="4666936"/>
            <a:ext cx="366713" cy="373791"/>
            <a:chOff x="0" y="0"/>
            <a:chExt cx="366712" cy="373790"/>
          </a:xfrm>
        </p:grpSpPr>
        <p:sp>
          <p:nvSpPr>
            <p:cNvPr id="38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87" name="Referências"/>
          <p:cNvSpPr txBox="1"/>
          <p:nvPr/>
        </p:nvSpPr>
        <p:spPr>
          <a:xfrm>
            <a:off x="1234051" y="4666936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388" name="Páginas com material da disciplina"/>
          <p:cNvSpPr txBox="1"/>
          <p:nvPr/>
        </p:nvSpPr>
        <p:spPr>
          <a:xfrm>
            <a:off x="1227033" y="4108039"/>
            <a:ext cx="432346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Páginas com material da disciplina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ron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Cronograma</a:t>
            </a:r>
          </a:p>
        </p:txBody>
      </p:sp>
      <p:sp>
        <p:nvSpPr>
          <p:cNvPr id="391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2" name="Agosto"/>
          <p:cNvSpPr/>
          <p:nvPr/>
        </p:nvSpPr>
        <p:spPr>
          <a:xfrm>
            <a:off x="1442295" y="2441402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Agosto</a:t>
            </a:r>
          </a:p>
        </p:txBody>
      </p:sp>
      <p:sp>
        <p:nvSpPr>
          <p:cNvPr id="393" name="Setembro"/>
          <p:cNvSpPr/>
          <p:nvPr/>
        </p:nvSpPr>
        <p:spPr>
          <a:xfrm>
            <a:off x="3889713" y="2441402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Setembro</a:t>
            </a:r>
          </a:p>
        </p:txBody>
      </p:sp>
      <p:sp>
        <p:nvSpPr>
          <p:cNvPr id="394" name="Outubro"/>
          <p:cNvSpPr/>
          <p:nvPr/>
        </p:nvSpPr>
        <p:spPr>
          <a:xfrm>
            <a:off x="6337131" y="2441402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Outubro</a:t>
            </a:r>
          </a:p>
        </p:txBody>
      </p:sp>
      <p:sp>
        <p:nvSpPr>
          <p:cNvPr id="395" name="Algoritmos…"/>
          <p:cNvSpPr txBox="1"/>
          <p:nvPr/>
        </p:nvSpPr>
        <p:spPr>
          <a:xfrm>
            <a:off x="928995" y="3361535"/>
            <a:ext cx="229660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Algoritmos</a:t>
            </a:r>
          </a:p>
          <a:p>
            <a:pPr algn="ctr"/>
            <a:r>
              <a:t>Lógica de Programação</a:t>
            </a:r>
          </a:p>
        </p:txBody>
      </p:sp>
      <p:sp>
        <p:nvSpPr>
          <p:cNvPr id="396" name="Variáveis, Operações…"/>
          <p:cNvSpPr txBox="1"/>
          <p:nvPr/>
        </p:nvSpPr>
        <p:spPr>
          <a:xfrm>
            <a:off x="3542575" y="3361535"/>
            <a:ext cx="2058850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Variáveis, Operações</a:t>
            </a:r>
          </a:p>
          <a:p>
            <a:pPr algn="ctr"/>
            <a:r>
              <a:t>Desvios, Laços de </a:t>
            </a:r>
          </a:p>
          <a:p>
            <a:pPr algn="ctr"/>
            <a:r>
              <a:t>Repetição</a:t>
            </a:r>
          </a:p>
        </p:txBody>
      </p:sp>
      <p:sp>
        <p:nvSpPr>
          <p:cNvPr id="397" name="Laços de Repetição…"/>
          <p:cNvSpPr txBox="1"/>
          <p:nvPr/>
        </p:nvSpPr>
        <p:spPr>
          <a:xfrm>
            <a:off x="6039203" y="3361535"/>
            <a:ext cx="186585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Laços de Repetição</a:t>
            </a:r>
          </a:p>
          <a:p>
            <a:pPr algn="ctr"/>
            <a:r>
              <a:t>Vetores, Matrizes</a:t>
            </a:r>
          </a:p>
        </p:txBody>
      </p:sp>
      <p:sp>
        <p:nvSpPr>
          <p:cNvPr id="398" name="Novembro"/>
          <p:cNvSpPr/>
          <p:nvPr/>
        </p:nvSpPr>
        <p:spPr>
          <a:xfrm>
            <a:off x="2537484" y="4486965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Novembro</a:t>
            </a:r>
          </a:p>
        </p:txBody>
      </p:sp>
      <p:sp>
        <p:nvSpPr>
          <p:cNvPr id="399" name="Dezembro"/>
          <p:cNvSpPr/>
          <p:nvPr/>
        </p:nvSpPr>
        <p:spPr>
          <a:xfrm>
            <a:off x="5200001" y="4486965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Dezembro</a:t>
            </a:r>
          </a:p>
        </p:txBody>
      </p:sp>
      <p:sp>
        <p:nvSpPr>
          <p:cNvPr id="400" name="Strings, Funções"/>
          <p:cNvSpPr txBox="1"/>
          <p:nvPr/>
        </p:nvSpPr>
        <p:spPr>
          <a:xfrm>
            <a:off x="2417145" y="5407519"/>
            <a:ext cx="15106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Strings, Funções</a:t>
            </a:r>
          </a:p>
        </p:txBody>
      </p:sp>
      <p:sp>
        <p:nvSpPr>
          <p:cNvPr id="401" name="Exame"/>
          <p:cNvSpPr txBox="1"/>
          <p:nvPr/>
        </p:nvSpPr>
        <p:spPr>
          <a:xfrm>
            <a:off x="5479266" y="5407519"/>
            <a:ext cx="7114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Exame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ron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Cronograma</a:t>
            </a:r>
          </a:p>
        </p:txBody>
      </p:sp>
      <p:sp>
        <p:nvSpPr>
          <p:cNvPr id="404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05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1875" y="1964264"/>
            <a:ext cx="370842" cy="370841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Agosto"/>
          <p:cNvSpPr/>
          <p:nvPr/>
        </p:nvSpPr>
        <p:spPr>
          <a:xfrm>
            <a:off x="1442295" y="2441402"/>
            <a:ext cx="1270001" cy="813837"/>
          </a:xfrm>
          <a:prstGeom prst="rect">
            <a:avLst/>
          </a:prstGeom>
          <a:solidFill>
            <a:srgbClr val="73FA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Agosto</a:t>
            </a:r>
          </a:p>
        </p:txBody>
      </p:sp>
      <p:sp>
        <p:nvSpPr>
          <p:cNvPr id="407" name="Novembro"/>
          <p:cNvSpPr/>
          <p:nvPr/>
        </p:nvSpPr>
        <p:spPr>
          <a:xfrm>
            <a:off x="2537484" y="4486965"/>
            <a:ext cx="1270001" cy="813837"/>
          </a:xfrm>
          <a:prstGeom prst="rect">
            <a:avLst/>
          </a:prstGeom>
          <a:solidFill>
            <a:srgbClr val="FF7E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Novembro</a:t>
            </a:r>
          </a:p>
        </p:txBody>
      </p:sp>
      <p:sp>
        <p:nvSpPr>
          <p:cNvPr id="408" name="Dezembro"/>
          <p:cNvSpPr/>
          <p:nvPr/>
        </p:nvSpPr>
        <p:spPr>
          <a:xfrm>
            <a:off x="5200001" y="4486965"/>
            <a:ext cx="1270001" cy="813837"/>
          </a:xfrm>
          <a:prstGeom prst="rect">
            <a:avLst/>
          </a:prstGeom>
          <a:solidFill>
            <a:srgbClr val="FF7E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Dezembro</a:t>
            </a:r>
          </a:p>
        </p:txBody>
      </p:sp>
      <p:pic>
        <p:nvPicPr>
          <p:cNvPr id="409" name="hard.png" descr="h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9581" y="4009828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hard.png" descr="h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7064" y="4032348"/>
            <a:ext cx="370841" cy="370841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Algoritmos…"/>
          <p:cNvSpPr txBox="1"/>
          <p:nvPr/>
        </p:nvSpPr>
        <p:spPr>
          <a:xfrm>
            <a:off x="928995" y="3361535"/>
            <a:ext cx="229660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Algoritmos</a:t>
            </a:r>
          </a:p>
          <a:p>
            <a:pPr algn="ctr"/>
            <a:r>
              <a:t>Lógica de Programação</a:t>
            </a:r>
          </a:p>
        </p:txBody>
      </p:sp>
      <p:sp>
        <p:nvSpPr>
          <p:cNvPr id="412" name="Variáveis, Operações…"/>
          <p:cNvSpPr txBox="1"/>
          <p:nvPr/>
        </p:nvSpPr>
        <p:spPr>
          <a:xfrm>
            <a:off x="3542575" y="3361535"/>
            <a:ext cx="2058850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Variáveis, Operações</a:t>
            </a:r>
          </a:p>
          <a:p>
            <a:pPr algn="ctr"/>
            <a:r>
              <a:t>Desvios, Laços de </a:t>
            </a:r>
          </a:p>
          <a:p>
            <a:pPr algn="ctr"/>
            <a:r>
              <a:t>Repetição</a:t>
            </a:r>
          </a:p>
        </p:txBody>
      </p:sp>
      <p:sp>
        <p:nvSpPr>
          <p:cNvPr id="413" name="Laços de Repetição…"/>
          <p:cNvSpPr txBox="1"/>
          <p:nvPr/>
        </p:nvSpPr>
        <p:spPr>
          <a:xfrm>
            <a:off x="6039203" y="3361535"/>
            <a:ext cx="186585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Laços de Repetição</a:t>
            </a:r>
          </a:p>
          <a:p>
            <a:pPr algn="ctr"/>
            <a:r>
              <a:t>Vetores, Matrizes</a:t>
            </a:r>
          </a:p>
        </p:txBody>
      </p:sp>
      <p:sp>
        <p:nvSpPr>
          <p:cNvPr id="414" name="Strings, Funções"/>
          <p:cNvSpPr txBox="1"/>
          <p:nvPr/>
        </p:nvSpPr>
        <p:spPr>
          <a:xfrm>
            <a:off x="2417145" y="5407519"/>
            <a:ext cx="15106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Strings, Funções</a:t>
            </a:r>
          </a:p>
        </p:txBody>
      </p:sp>
      <p:sp>
        <p:nvSpPr>
          <p:cNvPr id="415" name="Exame"/>
          <p:cNvSpPr txBox="1"/>
          <p:nvPr/>
        </p:nvSpPr>
        <p:spPr>
          <a:xfrm>
            <a:off x="5479266" y="5407519"/>
            <a:ext cx="7114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Exame</a:t>
            </a:r>
          </a:p>
        </p:txBody>
      </p:sp>
      <p:sp>
        <p:nvSpPr>
          <p:cNvPr id="416" name="Outubro"/>
          <p:cNvSpPr/>
          <p:nvPr/>
        </p:nvSpPr>
        <p:spPr>
          <a:xfrm>
            <a:off x="6337131" y="2441402"/>
            <a:ext cx="1270001" cy="813837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Outubro</a:t>
            </a:r>
          </a:p>
        </p:txBody>
      </p:sp>
      <p:sp>
        <p:nvSpPr>
          <p:cNvPr id="417" name="Setembro"/>
          <p:cNvSpPr/>
          <p:nvPr/>
        </p:nvSpPr>
        <p:spPr>
          <a:xfrm>
            <a:off x="3889713" y="2441402"/>
            <a:ext cx="1270001" cy="813837"/>
          </a:xfrm>
          <a:prstGeom prst="rect">
            <a:avLst/>
          </a:prstGeom>
          <a:solidFill>
            <a:srgbClr val="73FA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Setembro</a:t>
            </a:r>
          </a:p>
        </p:txBody>
      </p:sp>
      <p:pic>
        <p:nvPicPr>
          <p:cNvPr id="418" name="medium.png" descr="mediu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68897" y="1959905"/>
            <a:ext cx="406468" cy="37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9293" y="1964264"/>
            <a:ext cx="370841" cy="370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422" name="2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3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24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25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26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27" name="Rounded Rectangle"/>
          <p:cNvSpPr/>
          <p:nvPr/>
        </p:nvSpPr>
        <p:spPr>
          <a:xfrm>
            <a:off x="631825" y="34417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430" name="Group"/>
          <p:cNvGrpSpPr/>
          <p:nvPr/>
        </p:nvGrpSpPr>
        <p:grpSpPr>
          <a:xfrm>
            <a:off x="745004" y="2993928"/>
            <a:ext cx="366713" cy="373792"/>
            <a:chOff x="0" y="0"/>
            <a:chExt cx="366712" cy="373790"/>
          </a:xfrm>
        </p:grpSpPr>
        <p:sp>
          <p:nvSpPr>
            <p:cNvPr id="42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9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31" name="Cronograma"/>
          <p:cNvSpPr txBox="1"/>
          <p:nvPr/>
        </p:nvSpPr>
        <p:spPr>
          <a:xfrm>
            <a:off x="1219666" y="2993627"/>
            <a:ext cx="1612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Cronograma</a:t>
            </a:r>
          </a:p>
        </p:txBody>
      </p:sp>
      <p:grpSp>
        <p:nvGrpSpPr>
          <p:cNvPr id="434" name="Group"/>
          <p:cNvGrpSpPr/>
          <p:nvPr/>
        </p:nvGrpSpPr>
        <p:grpSpPr>
          <a:xfrm>
            <a:off x="745004" y="3560575"/>
            <a:ext cx="366713" cy="373792"/>
            <a:chOff x="0" y="0"/>
            <a:chExt cx="366712" cy="373790"/>
          </a:xfrm>
        </p:grpSpPr>
        <p:sp>
          <p:nvSpPr>
            <p:cNvPr id="43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35" name="Avaliações"/>
          <p:cNvSpPr txBox="1"/>
          <p:nvPr/>
        </p:nvSpPr>
        <p:spPr>
          <a:xfrm>
            <a:off x="1222192" y="3560351"/>
            <a:ext cx="142057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Avaliações</a:t>
            </a:r>
          </a:p>
        </p:txBody>
      </p:sp>
      <p:grpSp>
        <p:nvGrpSpPr>
          <p:cNvPr id="438" name="Group"/>
          <p:cNvGrpSpPr/>
          <p:nvPr/>
        </p:nvGrpSpPr>
        <p:grpSpPr>
          <a:xfrm>
            <a:off x="741829" y="4117335"/>
            <a:ext cx="366713" cy="373792"/>
            <a:chOff x="0" y="0"/>
            <a:chExt cx="366712" cy="373790"/>
          </a:xfrm>
        </p:grpSpPr>
        <p:sp>
          <p:nvSpPr>
            <p:cNvPr id="43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39" name="Ementa"/>
          <p:cNvSpPr txBox="1"/>
          <p:nvPr/>
        </p:nvSpPr>
        <p:spPr>
          <a:xfrm>
            <a:off x="1237129" y="2431863"/>
            <a:ext cx="102022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Ementa</a:t>
            </a:r>
          </a:p>
        </p:txBody>
      </p:sp>
      <p:grpSp>
        <p:nvGrpSpPr>
          <p:cNvPr id="442" name="Group"/>
          <p:cNvGrpSpPr/>
          <p:nvPr/>
        </p:nvGrpSpPr>
        <p:grpSpPr>
          <a:xfrm>
            <a:off x="741829" y="2427530"/>
            <a:ext cx="366713" cy="373791"/>
            <a:chOff x="0" y="0"/>
            <a:chExt cx="366712" cy="373790"/>
          </a:xfrm>
        </p:grpSpPr>
        <p:sp>
          <p:nvSpPr>
            <p:cNvPr id="4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741829" y="4666936"/>
            <a:ext cx="366713" cy="373791"/>
            <a:chOff x="0" y="0"/>
            <a:chExt cx="366712" cy="373790"/>
          </a:xfrm>
        </p:grpSpPr>
        <p:sp>
          <p:nvSpPr>
            <p:cNvPr id="44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4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46" name="Referências"/>
          <p:cNvSpPr txBox="1"/>
          <p:nvPr/>
        </p:nvSpPr>
        <p:spPr>
          <a:xfrm>
            <a:off x="1234051" y="4666936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447" name="Páginas com material da disciplina"/>
          <p:cNvSpPr txBox="1"/>
          <p:nvPr/>
        </p:nvSpPr>
        <p:spPr>
          <a:xfrm>
            <a:off x="1227033" y="4108039"/>
            <a:ext cx="432346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Páginas com material da disciplina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2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0" name="Avali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Avaliações</a:t>
            </a:r>
          </a:p>
        </p:txBody>
      </p:sp>
      <p:pic>
        <p:nvPicPr>
          <p:cNvPr id="451" name="campo.jpeg" descr="camp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355439" y="2625596"/>
            <a:ext cx="4448116" cy="2885696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(Atividades - Provas - Projetos)"/>
          <p:cNvSpPr txBox="1"/>
          <p:nvPr/>
        </p:nvSpPr>
        <p:spPr>
          <a:xfrm>
            <a:off x="4419989" y="1752412"/>
            <a:ext cx="41370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/>
            </a:lvl1pPr>
          </a:lstStyle>
          <a:p>
            <a:pPr/>
            <a:r>
              <a:t>(Atividades - Provas - Projetos)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2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5" name="Avali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Avaliações</a:t>
            </a:r>
          </a:p>
        </p:txBody>
      </p:sp>
      <p:pic>
        <p:nvPicPr>
          <p:cNvPr id="456" name="campo.jpeg" descr="camp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355439" y="2625596"/>
            <a:ext cx="4448116" cy="2885696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Oval"/>
          <p:cNvSpPr/>
          <p:nvPr/>
        </p:nvSpPr>
        <p:spPr>
          <a:xfrm>
            <a:off x="1941945" y="2625645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8" name="Oval"/>
          <p:cNvSpPr/>
          <p:nvPr/>
        </p:nvSpPr>
        <p:spPr>
          <a:xfrm>
            <a:off x="2409040" y="2482272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9" name="Oval"/>
          <p:cNvSpPr/>
          <p:nvPr/>
        </p:nvSpPr>
        <p:spPr>
          <a:xfrm>
            <a:off x="2876134" y="2625645"/>
            <a:ext cx="340916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0" name="Oval"/>
          <p:cNvSpPr/>
          <p:nvPr/>
        </p:nvSpPr>
        <p:spPr>
          <a:xfrm>
            <a:off x="1457419" y="3794134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1" name="Oval"/>
          <p:cNvSpPr/>
          <p:nvPr/>
        </p:nvSpPr>
        <p:spPr>
          <a:xfrm>
            <a:off x="3360661" y="3794134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2" name="(Atividades - Provas - Projetos)"/>
          <p:cNvSpPr txBox="1"/>
          <p:nvPr/>
        </p:nvSpPr>
        <p:spPr>
          <a:xfrm>
            <a:off x="4419989" y="1752412"/>
            <a:ext cx="41370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/>
            </a:lvl1pPr>
          </a:lstStyle>
          <a:p>
            <a:pPr/>
            <a:r>
              <a:t>(Atividades - Provas - Projetos)</a:t>
            </a:r>
          </a:p>
        </p:txBody>
      </p:sp>
      <p:sp>
        <p:nvSpPr>
          <p:cNvPr id="463" name="Oval"/>
          <p:cNvSpPr/>
          <p:nvPr/>
        </p:nvSpPr>
        <p:spPr>
          <a:xfrm>
            <a:off x="1941945" y="4962622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4" name="Oval"/>
          <p:cNvSpPr/>
          <p:nvPr/>
        </p:nvSpPr>
        <p:spPr>
          <a:xfrm>
            <a:off x="2876134" y="4962622"/>
            <a:ext cx="340916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5" name="Oval"/>
          <p:cNvSpPr/>
          <p:nvPr/>
        </p:nvSpPr>
        <p:spPr>
          <a:xfrm>
            <a:off x="1296614" y="5261561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6" name="Oval"/>
          <p:cNvSpPr/>
          <p:nvPr/>
        </p:nvSpPr>
        <p:spPr>
          <a:xfrm>
            <a:off x="2409040" y="3794134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7" name="Oval"/>
          <p:cNvSpPr/>
          <p:nvPr/>
        </p:nvSpPr>
        <p:spPr>
          <a:xfrm>
            <a:off x="3521465" y="5261561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0" name="Avali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Avaliações</a:t>
            </a:r>
          </a:p>
        </p:txBody>
      </p:sp>
      <p:pic>
        <p:nvPicPr>
          <p:cNvPr id="471" name="campo.jpeg" descr="camp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355439" y="2625596"/>
            <a:ext cx="4448116" cy="2885696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Esquema: 3-3-4"/>
          <p:cNvSpPr txBox="1"/>
          <p:nvPr/>
        </p:nvSpPr>
        <p:spPr>
          <a:xfrm>
            <a:off x="4910676" y="2094951"/>
            <a:ext cx="3155657" cy="4343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Esquema: 3-3-4</a:t>
            </a:r>
          </a:p>
        </p:txBody>
      </p:sp>
      <p:sp>
        <p:nvSpPr>
          <p:cNvPr id="473" name="(Atividades - Provas - Projetos)"/>
          <p:cNvSpPr txBox="1"/>
          <p:nvPr/>
        </p:nvSpPr>
        <p:spPr>
          <a:xfrm>
            <a:off x="4419989" y="1752412"/>
            <a:ext cx="41370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/>
            </a:lvl1pPr>
          </a:lstStyle>
          <a:p>
            <a:pPr/>
            <a:r>
              <a:t>(Atividades - Provas - Projetos)</a:t>
            </a:r>
          </a:p>
        </p:txBody>
      </p:sp>
      <p:sp>
        <p:nvSpPr>
          <p:cNvPr id="474" name="Oval"/>
          <p:cNvSpPr/>
          <p:nvPr/>
        </p:nvSpPr>
        <p:spPr>
          <a:xfrm>
            <a:off x="1941945" y="2625645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5" name="Oval"/>
          <p:cNvSpPr/>
          <p:nvPr/>
        </p:nvSpPr>
        <p:spPr>
          <a:xfrm>
            <a:off x="2409040" y="2482272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6" name="Oval"/>
          <p:cNvSpPr/>
          <p:nvPr/>
        </p:nvSpPr>
        <p:spPr>
          <a:xfrm>
            <a:off x="2876134" y="2625645"/>
            <a:ext cx="340916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7" name="Oval"/>
          <p:cNvSpPr/>
          <p:nvPr/>
        </p:nvSpPr>
        <p:spPr>
          <a:xfrm>
            <a:off x="1457419" y="3794134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8" name="Oval"/>
          <p:cNvSpPr/>
          <p:nvPr/>
        </p:nvSpPr>
        <p:spPr>
          <a:xfrm>
            <a:off x="3360661" y="3794134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9" name="Oval"/>
          <p:cNvSpPr/>
          <p:nvPr/>
        </p:nvSpPr>
        <p:spPr>
          <a:xfrm>
            <a:off x="1941945" y="4962622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0" name="Oval"/>
          <p:cNvSpPr/>
          <p:nvPr/>
        </p:nvSpPr>
        <p:spPr>
          <a:xfrm>
            <a:off x="2876134" y="4962622"/>
            <a:ext cx="340916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1" name="Oval"/>
          <p:cNvSpPr/>
          <p:nvPr/>
        </p:nvSpPr>
        <p:spPr>
          <a:xfrm>
            <a:off x="1296614" y="5261561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2" name="Oval"/>
          <p:cNvSpPr/>
          <p:nvPr/>
        </p:nvSpPr>
        <p:spPr>
          <a:xfrm>
            <a:off x="2409040" y="3794134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3" name="Oval"/>
          <p:cNvSpPr/>
          <p:nvPr/>
        </p:nvSpPr>
        <p:spPr>
          <a:xfrm>
            <a:off x="3521465" y="5261561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2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6" name="Avali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Avaliações</a:t>
            </a:r>
          </a:p>
        </p:txBody>
      </p:sp>
      <p:pic>
        <p:nvPicPr>
          <p:cNvPr id="487" name="campo.jpeg" descr="camp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355439" y="2625596"/>
            <a:ext cx="4448116" cy="2885696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3,0 pontos: Atividades Práticas"/>
          <p:cNvSpPr txBox="1"/>
          <p:nvPr/>
        </p:nvSpPr>
        <p:spPr>
          <a:xfrm>
            <a:off x="4570845" y="2678690"/>
            <a:ext cx="4117979" cy="453391"/>
          </a:xfrm>
          <a:prstGeom prst="rect">
            <a:avLst/>
          </a:prstGeom>
          <a:ln w="19050">
            <a:solidFill>
              <a:srgbClr val="0433FF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0433FF"/>
                </a:solidFill>
              </a:defRPr>
            </a:lvl1pPr>
          </a:lstStyle>
          <a:p>
            <a:pPr/>
            <a:r>
              <a:t>3,0 pontos: Atividades Práticas</a:t>
            </a:r>
          </a:p>
        </p:txBody>
      </p:sp>
      <p:sp>
        <p:nvSpPr>
          <p:cNvPr id="489" name="(Atividades - Provas - Projetos)"/>
          <p:cNvSpPr txBox="1"/>
          <p:nvPr/>
        </p:nvSpPr>
        <p:spPr>
          <a:xfrm>
            <a:off x="4419989" y="1752412"/>
            <a:ext cx="41370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/>
            </a:lvl1pPr>
          </a:lstStyle>
          <a:p>
            <a:pPr/>
            <a:r>
              <a:t>(Atividades - Provas - Projetos)</a:t>
            </a:r>
          </a:p>
        </p:txBody>
      </p:sp>
      <p:sp>
        <p:nvSpPr>
          <p:cNvPr id="490" name="Oval"/>
          <p:cNvSpPr/>
          <p:nvPr/>
        </p:nvSpPr>
        <p:spPr>
          <a:xfrm>
            <a:off x="1941945" y="2625645"/>
            <a:ext cx="340915" cy="300039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1" name="Oval"/>
          <p:cNvSpPr/>
          <p:nvPr/>
        </p:nvSpPr>
        <p:spPr>
          <a:xfrm>
            <a:off x="2409040" y="2482272"/>
            <a:ext cx="340915" cy="300039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2" name="Oval"/>
          <p:cNvSpPr/>
          <p:nvPr/>
        </p:nvSpPr>
        <p:spPr>
          <a:xfrm>
            <a:off x="2876134" y="2625645"/>
            <a:ext cx="340916" cy="300039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3" name="Oval"/>
          <p:cNvSpPr/>
          <p:nvPr/>
        </p:nvSpPr>
        <p:spPr>
          <a:xfrm>
            <a:off x="1941945" y="4962622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4" name="Oval"/>
          <p:cNvSpPr/>
          <p:nvPr/>
        </p:nvSpPr>
        <p:spPr>
          <a:xfrm>
            <a:off x="2876134" y="4962622"/>
            <a:ext cx="340916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5" name="Oval"/>
          <p:cNvSpPr/>
          <p:nvPr/>
        </p:nvSpPr>
        <p:spPr>
          <a:xfrm>
            <a:off x="1296614" y="5261561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6" name="Oval"/>
          <p:cNvSpPr/>
          <p:nvPr/>
        </p:nvSpPr>
        <p:spPr>
          <a:xfrm>
            <a:off x="3521465" y="5261561"/>
            <a:ext cx="340915" cy="30003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7" name="Oval"/>
          <p:cNvSpPr/>
          <p:nvPr/>
        </p:nvSpPr>
        <p:spPr>
          <a:xfrm>
            <a:off x="1457419" y="3794134"/>
            <a:ext cx="340915" cy="300039"/>
          </a:xfrm>
          <a:prstGeom prst="ellipse">
            <a:avLst/>
          </a:prstGeom>
          <a:solidFill>
            <a:srgbClr val="D78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8" name="Oval"/>
          <p:cNvSpPr/>
          <p:nvPr/>
        </p:nvSpPr>
        <p:spPr>
          <a:xfrm>
            <a:off x="3360661" y="3794134"/>
            <a:ext cx="340915" cy="300039"/>
          </a:xfrm>
          <a:prstGeom prst="ellipse">
            <a:avLst/>
          </a:prstGeom>
          <a:solidFill>
            <a:srgbClr val="D78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9" name="Oval"/>
          <p:cNvSpPr/>
          <p:nvPr/>
        </p:nvSpPr>
        <p:spPr>
          <a:xfrm>
            <a:off x="2409040" y="3794134"/>
            <a:ext cx="340915" cy="300039"/>
          </a:xfrm>
          <a:prstGeom prst="ellipse">
            <a:avLst/>
          </a:prstGeom>
          <a:solidFill>
            <a:srgbClr val="D78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0" name="Esquema: 3-3-4"/>
          <p:cNvSpPr txBox="1"/>
          <p:nvPr/>
        </p:nvSpPr>
        <p:spPr>
          <a:xfrm>
            <a:off x="4910676" y="2094951"/>
            <a:ext cx="3155657" cy="4343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Esquema: 3-3-4</a:t>
            </a:r>
          </a:p>
        </p:txBody>
      </p:sp>
      <p:sp>
        <p:nvSpPr>
          <p:cNvPr id="501" name="3,0 pontos: Provas"/>
          <p:cNvSpPr txBox="1"/>
          <p:nvPr/>
        </p:nvSpPr>
        <p:spPr>
          <a:xfrm>
            <a:off x="4563175" y="3587327"/>
            <a:ext cx="4133319" cy="453391"/>
          </a:xfrm>
          <a:prstGeom prst="rect">
            <a:avLst/>
          </a:prstGeom>
          <a:ln w="19050">
            <a:solidFill>
              <a:srgbClr val="0433FF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FF40FF"/>
                </a:solidFill>
              </a:defRPr>
            </a:lvl1pPr>
          </a:lstStyle>
          <a:p>
            <a:pPr/>
            <a:r>
              <a:t>3,0 pontos: Provas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0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4" name="Avali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Avaliações</a:t>
            </a:r>
          </a:p>
        </p:txBody>
      </p:sp>
      <p:pic>
        <p:nvPicPr>
          <p:cNvPr id="505" name="campo.jpeg" descr="camp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355439" y="2625596"/>
            <a:ext cx="4448116" cy="288569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3,0 pontos: Atividades Práticas"/>
          <p:cNvSpPr txBox="1"/>
          <p:nvPr/>
        </p:nvSpPr>
        <p:spPr>
          <a:xfrm>
            <a:off x="4570845" y="2678690"/>
            <a:ext cx="4117979" cy="453391"/>
          </a:xfrm>
          <a:prstGeom prst="rect">
            <a:avLst/>
          </a:prstGeom>
          <a:ln w="19050">
            <a:solidFill>
              <a:srgbClr val="0433FF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0433FF"/>
                </a:solidFill>
              </a:defRPr>
            </a:lvl1pPr>
          </a:lstStyle>
          <a:p>
            <a:pPr/>
            <a:r>
              <a:t>3,0 pontos: Atividades Práticas</a:t>
            </a:r>
          </a:p>
        </p:txBody>
      </p:sp>
      <p:sp>
        <p:nvSpPr>
          <p:cNvPr id="507" name="(Atividades - Provas - Projetos)"/>
          <p:cNvSpPr txBox="1"/>
          <p:nvPr/>
        </p:nvSpPr>
        <p:spPr>
          <a:xfrm>
            <a:off x="4419989" y="1752412"/>
            <a:ext cx="413703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/>
            </a:lvl1pPr>
          </a:lstStyle>
          <a:p>
            <a:pPr/>
            <a:r>
              <a:t>(Atividades - Provas - Projetos)</a:t>
            </a:r>
          </a:p>
        </p:txBody>
      </p:sp>
      <p:sp>
        <p:nvSpPr>
          <p:cNvPr id="508" name="Oval"/>
          <p:cNvSpPr/>
          <p:nvPr/>
        </p:nvSpPr>
        <p:spPr>
          <a:xfrm>
            <a:off x="1941945" y="2625645"/>
            <a:ext cx="340915" cy="300039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9" name="Oval"/>
          <p:cNvSpPr/>
          <p:nvPr/>
        </p:nvSpPr>
        <p:spPr>
          <a:xfrm>
            <a:off x="2409040" y="2482272"/>
            <a:ext cx="340915" cy="300039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0" name="Oval"/>
          <p:cNvSpPr/>
          <p:nvPr/>
        </p:nvSpPr>
        <p:spPr>
          <a:xfrm>
            <a:off x="2876134" y="2625645"/>
            <a:ext cx="340916" cy="300039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1" name="Oval"/>
          <p:cNvSpPr/>
          <p:nvPr/>
        </p:nvSpPr>
        <p:spPr>
          <a:xfrm>
            <a:off x="1941945" y="4962622"/>
            <a:ext cx="340915" cy="30003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2" name="Oval"/>
          <p:cNvSpPr/>
          <p:nvPr/>
        </p:nvSpPr>
        <p:spPr>
          <a:xfrm>
            <a:off x="2876134" y="4962622"/>
            <a:ext cx="340916" cy="30003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3" name="Oval"/>
          <p:cNvSpPr/>
          <p:nvPr/>
        </p:nvSpPr>
        <p:spPr>
          <a:xfrm>
            <a:off x="1296614" y="5261561"/>
            <a:ext cx="340915" cy="30003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4" name="Oval"/>
          <p:cNvSpPr/>
          <p:nvPr/>
        </p:nvSpPr>
        <p:spPr>
          <a:xfrm>
            <a:off x="3521465" y="5261561"/>
            <a:ext cx="340915" cy="30003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5" name="Oval"/>
          <p:cNvSpPr/>
          <p:nvPr/>
        </p:nvSpPr>
        <p:spPr>
          <a:xfrm>
            <a:off x="1457419" y="3794134"/>
            <a:ext cx="340915" cy="300039"/>
          </a:xfrm>
          <a:prstGeom prst="ellipse">
            <a:avLst/>
          </a:prstGeom>
          <a:solidFill>
            <a:srgbClr val="D78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6" name="Oval"/>
          <p:cNvSpPr/>
          <p:nvPr/>
        </p:nvSpPr>
        <p:spPr>
          <a:xfrm>
            <a:off x="3360661" y="3794134"/>
            <a:ext cx="340915" cy="300039"/>
          </a:xfrm>
          <a:prstGeom prst="ellipse">
            <a:avLst/>
          </a:prstGeom>
          <a:solidFill>
            <a:srgbClr val="D78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7" name="Oval"/>
          <p:cNvSpPr/>
          <p:nvPr/>
        </p:nvSpPr>
        <p:spPr>
          <a:xfrm>
            <a:off x="2409040" y="3794134"/>
            <a:ext cx="340915" cy="300039"/>
          </a:xfrm>
          <a:prstGeom prst="ellipse">
            <a:avLst/>
          </a:prstGeom>
          <a:solidFill>
            <a:srgbClr val="D783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8" name="Esquema: 3-3-4"/>
          <p:cNvSpPr txBox="1"/>
          <p:nvPr/>
        </p:nvSpPr>
        <p:spPr>
          <a:xfrm>
            <a:off x="4910676" y="2094951"/>
            <a:ext cx="3155657" cy="43434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Esquema: 3-3-4</a:t>
            </a:r>
          </a:p>
        </p:txBody>
      </p:sp>
      <p:sp>
        <p:nvSpPr>
          <p:cNvPr id="519" name="3,0 pontos: Provas"/>
          <p:cNvSpPr txBox="1"/>
          <p:nvPr/>
        </p:nvSpPr>
        <p:spPr>
          <a:xfrm>
            <a:off x="4563175" y="3587327"/>
            <a:ext cx="4133319" cy="453391"/>
          </a:xfrm>
          <a:prstGeom prst="rect">
            <a:avLst/>
          </a:prstGeom>
          <a:ln w="19050">
            <a:solidFill>
              <a:srgbClr val="0433FF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FF40FF"/>
                </a:solidFill>
              </a:defRPr>
            </a:lvl1pPr>
          </a:lstStyle>
          <a:p>
            <a:pPr/>
            <a:r>
              <a:t>3,0 pontos: Provas</a:t>
            </a:r>
          </a:p>
        </p:txBody>
      </p:sp>
      <p:sp>
        <p:nvSpPr>
          <p:cNvPr id="520" name="4,0 pontos: Projeto"/>
          <p:cNvSpPr txBox="1"/>
          <p:nvPr/>
        </p:nvSpPr>
        <p:spPr>
          <a:xfrm>
            <a:off x="4932905" y="5184885"/>
            <a:ext cx="3155658" cy="45339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FF2600"/>
                </a:solidFill>
              </a:defRPr>
            </a:lvl1pPr>
          </a:lstStyle>
          <a:p>
            <a:pPr/>
            <a:r>
              <a:t>4,0 pontos: Projeto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3" name="Avali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Avaliações</a:t>
            </a:r>
          </a:p>
        </p:txBody>
      </p:sp>
      <p:sp>
        <p:nvSpPr>
          <p:cNvPr id="524" name="2…"/>
          <p:cNvSpPr/>
          <p:nvPr/>
        </p:nvSpPr>
        <p:spPr>
          <a:xfrm>
            <a:off x="1297454" y="3928951"/>
            <a:ext cx="1270001" cy="813837"/>
          </a:xfrm>
          <a:prstGeom prst="rect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LISTAS</a:t>
            </a:r>
          </a:p>
        </p:txBody>
      </p:sp>
      <p:sp>
        <p:nvSpPr>
          <p:cNvPr id="525" name="1…"/>
          <p:cNvSpPr/>
          <p:nvPr/>
        </p:nvSpPr>
        <p:spPr>
          <a:xfrm>
            <a:off x="6576545" y="3937912"/>
            <a:ext cx="1270001" cy="813837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1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PROJETO</a:t>
            </a:r>
          </a:p>
        </p:txBody>
      </p:sp>
      <p:sp>
        <p:nvSpPr>
          <p:cNvPr id="526" name="+"/>
          <p:cNvSpPr txBox="1"/>
          <p:nvPr/>
        </p:nvSpPr>
        <p:spPr>
          <a:xfrm>
            <a:off x="3051918" y="4048849"/>
            <a:ext cx="40061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500"/>
            </a:lvl1pPr>
          </a:lstStyle>
          <a:p>
            <a:pPr/>
            <a:r>
              <a:t>+</a:t>
            </a:r>
          </a:p>
        </p:txBody>
      </p:sp>
      <p:pic>
        <p:nvPicPr>
          <p:cNvPr id="527" name="peso.png" descr="pes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7475" y="5050587"/>
            <a:ext cx="1289050" cy="128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peso.png" descr="pes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7929" y="5050587"/>
            <a:ext cx="1289051" cy="1289051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Conteúdo/…"/>
          <p:cNvSpPr/>
          <p:nvPr/>
        </p:nvSpPr>
        <p:spPr>
          <a:xfrm>
            <a:off x="3825487" y="1955778"/>
            <a:ext cx="1270001" cy="813837"/>
          </a:xfrm>
          <a:prstGeom prst="rect">
            <a:avLst/>
          </a:prstGeom>
          <a:solidFill>
            <a:srgbClr val="FFC1B6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/>
            </a:pPr>
            <a:r>
              <a:t>Conteúdo/</a:t>
            </a:r>
          </a:p>
          <a:p>
            <a:pPr algn="ctr">
              <a:defRPr b="1"/>
            </a:pPr>
            <a:r>
              <a:t>Ementa</a:t>
            </a:r>
          </a:p>
        </p:txBody>
      </p:sp>
      <p:sp>
        <p:nvSpPr>
          <p:cNvPr id="530" name="0.3"/>
          <p:cNvSpPr txBox="1"/>
          <p:nvPr/>
        </p:nvSpPr>
        <p:spPr>
          <a:xfrm>
            <a:off x="1679020" y="5600858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531" name="0.3"/>
          <p:cNvSpPr txBox="1"/>
          <p:nvPr/>
        </p:nvSpPr>
        <p:spPr>
          <a:xfrm>
            <a:off x="4318565" y="5600858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532" name="Line"/>
          <p:cNvSpPr/>
          <p:nvPr/>
        </p:nvSpPr>
        <p:spPr>
          <a:xfrm>
            <a:off x="5108187" y="2349996"/>
            <a:ext cx="2098227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3" name="Line"/>
          <p:cNvSpPr/>
          <p:nvPr/>
        </p:nvSpPr>
        <p:spPr>
          <a:xfrm>
            <a:off x="1928015" y="2349996"/>
            <a:ext cx="1852116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4" name="Line"/>
          <p:cNvSpPr/>
          <p:nvPr/>
        </p:nvSpPr>
        <p:spPr>
          <a:xfrm flipH="1">
            <a:off x="1932454" y="2349996"/>
            <a:ext cx="1" cy="128905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5" name="Line"/>
          <p:cNvSpPr/>
          <p:nvPr/>
        </p:nvSpPr>
        <p:spPr>
          <a:xfrm>
            <a:off x="7211545" y="2353171"/>
            <a:ext cx="1" cy="128905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6" name="{L1, L2}"/>
          <p:cNvSpPr txBox="1"/>
          <p:nvPr/>
        </p:nvSpPr>
        <p:spPr>
          <a:xfrm>
            <a:off x="1417678" y="4793582"/>
            <a:ext cx="102955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{L1, L2}</a:t>
            </a:r>
          </a:p>
        </p:txBody>
      </p:sp>
      <p:sp>
        <p:nvSpPr>
          <p:cNvPr id="537" name="2…"/>
          <p:cNvSpPr/>
          <p:nvPr/>
        </p:nvSpPr>
        <p:spPr>
          <a:xfrm>
            <a:off x="3937286" y="3937912"/>
            <a:ext cx="1270001" cy="813837"/>
          </a:xfrm>
          <a:prstGeom prst="rect">
            <a:avLst/>
          </a:prstGeom>
          <a:solidFill>
            <a:srgbClr val="FF85FF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PROVAS</a:t>
            </a:r>
          </a:p>
        </p:txBody>
      </p:sp>
      <p:sp>
        <p:nvSpPr>
          <p:cNvPr id="538" name="+"/>
          <p:cNvSpPr txBox="1"/>
          <p:nvPr/>
        </p:nvSpPr>
        <p:spPr>
          <a:xfrm>
            <a:off x="5691607" y="4048849"/>
            <a:ext cx="40061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500"/>
            </a:lvl1pPr>
          </a:lstStyle>
          <a:p>
            <a:pPr/>
            <a:r>
              <a:t>+</a:t>
            </a:r>
          </a:p>
        </p:txBody>
      </p:sp>
      <p:pic>
        <p:nvPicPr>
          <p:cNvPr id="539" name="peso.png" descr="pes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7020" y="5050587"/>
            <a:ext cx="1289051" cy="128905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0.4"/>
          <p:cNvSpPr txBox="1"/>
          <p:nvPr/>
        </p:nvSpPr>
        <p:spPr>
          <a:xfrm>
            <a:off x="6958110" y="5600858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541" name="{P1, P2}"/>
          <p:cNvSpPr txBox="1"/>
          <p:nvPr/>
        </p:nvSpPr>
        <p:spPr>
          <a:xfrm>
            <a:off x="4022099" y="4793582"/>
            <a:ext cx="109980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{P1, P2}</a:t>
            </a:r>
          </a:p>
        </p:txBody>
      </p:sp>
      <p:sp>
        <p:nvSpPr>
          <p:cNvPr id="542" name="Line"/>
          <p:cNvSpPr/>
          <p:nvPr/>
        </p:nvSpPr>
        <p:spPr>
          <a:xfrm>
            <a:off x="4571999" y="2765504"/>
            <a:ext cx="1" cy="873543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3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5" name="List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Listas</a:t>
            </a:r>
          </a:p>
        </p:txBody>
      </p:sp>
      <p:sp>
        <p:nvSpPr>
          <p:cNvPr id="546" name="2…"/>
          <p:cNvSpPr/>
          <p:nvPr/>
        </p:nvSpPr>
        <p:spPr>
          <a:xfrm>
            <a:off x="1297454" y="3928951"/>
            <a:ext cx="1270001" cy="813837"/>
          </a:xfrm>
          <a:prstGeom prst="rect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LISTAS</a:t>
            </a:r>
          </a:p>
        </p:txBody>
      </p:sp>
      <p:sp>
        <p:nvSpPr>
          <p:cNvPr id="547" name="1…"/>
          <p:cNvSpPr/>
          <p:nvPr/>
        </p:nvSpPr>
        <p:spPr>
          <a:xfrm>
            <a:off x="6576545" y="3937912"/>
            <a:ext cx="1270001" cy="813837"/>
          </a:xfrm>
          <a:prstGeom prst="rect">
            <a:avLst/>
          </a:prstGeom>
          <a:solidFill>
            <a:srgbClr val="FF2600">
              <a:alpha val="9022"/>
            </a:srgbClr>
          </a:solidFill>
          <a:ln w="19050">
            <a:solidFill>
              <a:srgbClr val="FF2600">
                <a:alpha val="902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1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PROJETO</a:t>
            </a:r>
          </a:p>
        </p:txBody>
      </p:sp>
      <p:sp>
        <p:nvSpPr>
          <p:cNvPr id="548" name="+"/>
          <p:cNvSpPr txBox="1"/>
          <p:nvPr/>
        </p:nvSpPr>
        <p:spPr>
          <a:xfrm>
            <a:off x="3051918" y="4048849"/>
            <a:ext cx="40061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500"/>
            </a:lvl1pPr>
          </a:lstStyle>
          <a:p>
            <a:pPr/>
            <a:r>
              <a:t>+</a:t>
            </a:r>
          </a:p>
        </p:txBody>
      </p:sp>
      <p:pic>
        <p:nvPicPr>
          <p:cNvPr id="549" name="peso.png" descr="peso.png"/>
          <p:cNvPicPr>
            <a:picLocks noChangeAspect="1"/>
          </p:cNvPicPr>
          <p:nvPr/>
        </p:nvPicPr>
        <p:blipFill>
          <a:blip r:embed="rId2">
            <a:alphaModFix amt="9022"/>
            <a:extLst/>
          </a:blip>
          <a:stretch>
            <a:fillRect/>
          </a:stretch>
        </p:blipFill>
        <p:spPr>
          <a:xfrm>
            <a:off x="3927475" y="5050587"/>
            <a:ext cx="1289050" cy="128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peso.png" descr="pes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7929" y="5050587"/>
            <a:ext cx="1289051" cy="1289051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Conteúdo/…"/>
          <p:cNvSpPr/>
          <p:nvPr/>
        </p:nvSpPr>
        <p:spPr>
          <a:xfrm>
            <a:off x="3825487" y="1955778"/>
            <a:ext cx="1270001" cy="813837"/>
          </a:xfrm>
          <a:prstGeom prst="rect">
            <a:avLst/>
          </a:prstGeom>
          <a:solidFill>
            <a:srgbClr val="FFC1B6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/>
            </a:pPr>
            <a:r>
              <a:t>Conteúdo/</a:t>
            </a:r>
          </a:p>
          <a:p>
            <a:pPr algn="ctr">
              <a:defRPr b="1"/>
            </a:pPr>
            <a:r>
              <a:t>Ementa</a:t>
            </a:r>
          </a:p>
        </p:txBody>
      </p:sp>
      <p:sp>
        <p:nvSpPr>
          <p:cNvPr id="552" name="0.3"/>
          <p:cNvSpPr txBox="1"/>
          <p:nvPr/>
        </p:nvSpPr>
        <p:spPr>
          <a:xfrm>
            <a:off x="1679020" y="5600858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553" name="0.3"/>
          <p:cNvSpPr txBox="1"/>
          <p:nvPr/>
        </p:nvSpPr>
        <p:spPr>
          <a:xfrm>
            <a:off x="4318565" y="5600858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554" name="Line"/>
          <p:cNvSpPr/>
          <p:nvPr/>
        </p:nvSpPr>
        <p:spPr>
          <a:xfrm>
            <a:off x="5108187" y="2349996"/>
            <a:ext cx="2098227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5" name="Line"/>
          <p:cNvSpPr/>
          <p:nvPr/>
        </p:nvSpPr>
        <p:spPr>
          <a:xfrm>
            <a:off x="1928015" y="2349996"/>
            <a:ext cx="1852116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6" name="Line"/>
          <p:cNvSpPr/>
          <p:nvPr/>
        </p:nvSpPr>
        <p:spPr>
          <a:xfrm flipH="1">
            <a:off x="1932454" y="2349996"/>
            <a:ext cx="1" cy="128905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7" name="Line"/>
          <p:cNvSpPr/>
          <p:nvPr/>
        </p:nvSpPr>
        <p:spPr>
          <a:xfrm>
            <a:off x="7211545" y="2353171"/>
            <a:ext cx="1" cy="1289051"/>
          </a:xfrm>
          <a:prstGeom prst="line">
            <a:avLst/>
          </a:prstGeom>
          <a:ln w="19050">
            <a:solidFill>
              <a:srgbClr val="000000">
                <a:alpha val="18615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8" name="{L1, L2}"/>
          <p:cNvSpPr txBox="1"/>
          <p:nvPr/>
        </p:nvSpPr>
        <p:spPr>
          <a:xfrm>
            <a:off x="1417678" y="4793582"/>
            <a:ext cx="102955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{L1, L2}</a:t>
            </a:r>
          </a:p>
        </p:txBody>
      </p:sp>
      <p:sp>
        <p:nvSpPr>
          <p:cNvPr id="559" name="2…"/>
          <p:cNvSpPr/>
          <p:nvPr/>
        </p:nvSpPr>
        <p:spPr>
          <a:xfrm>
            <a:off x="3937286" y="3937912"/>
            <a:ext cx="1270001" cy="813837"/>
          </a:xfrm>
          <a:prstGeom prst="rect">
            <a:avLst/>
          </a:prstGeom>
          <a:solidFill>
            <a:srgbClr val="FF85FF">
              <a:alpha val="18615"/>
            </a:srgbClr>
          </a:solidFill>
          <a:ln w="19050">
            <a:solidFill>
              <a:srgbClr val="FF2600">
                <a:alpha val="1861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PROVAS</a:t>
            </a:r>
          </a:p>
        </p:txBody>
      </p:sp>
      <p:sp>
        <p:nvSpPr>
          <p:cNvPr id="560" name="+"/>
          <p:cNvSpPr txBox="1"/>
          <p:nvPr/>
        </p:nvSpPr>
        <p:spPr>
          <a:xfrm>
            <a:off x="5691607" y="4048849"/>
            <a:ext cx="40061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500"/>
            </a:lvl1pPr>
          </a:lstStyle>
          <a:p>
            <a:pPr/>
            <a:r>
              <a:t>+</a:t>
            </a:r>
          </a:p>
        </p:txBody>
      </p:sp>
      <p:pic>
        <p:nvPicPr>
          <p:cNvPr id="561" name="peso.png" descr="peso.png"/>
          <p:cNvPicPr>
            <a:picLocks noChangeAspect="1"/>
          </p:cNvPicPr>
          <p:nvPr/>
        </p:nvPicPr>
        <p:blipFill>
          <a:blip r:embed="rId2">
            <a:alphaModFix amt="9022"/>
            <a:extLst/>
          </a:blip>
          <a:stretch>
            <a:fillRect/>
          </a:stretch>
        </p:blipFill>
        <p:spPr>
          <a:xfrm>
            <a:off x="6567020" y="5050587"/>
            <a:ext cx="1289051" cy="1289051"/>
          </a:xfrm>
          <a:prstGeom prst="rect">
            <a:avLst/>
          </a:prstGeom>
          <a:ln w="12700">
            <a:miter lim="400000"/>
          </a:ln>
        </p:spPr>
      </p:pic>
      <p:sp>
        <p:nvSpPr>
          <p:cNvPr id="562" name="0.4"/>
          <p:cNvSpPr txBox="1"/>
          <p:nvPr/>
        </p:nvSpPr>
        <p:spPr>
          <a:xfrm>
            <a:off x="6958110" y="5600858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563" name="{P1, P2}"/>
          <p:cNvSpPr txBox="1"/>
          <p:nvPr/>
        </p:nvSpPr>
        <p:spPr>
          <a:xfrm>
            <a:off x="4022099" y="4793582"/>
            <a:ext cx="109980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{P1, P2}</a:t>
            </a:r>
          </a:p>
        </p:txBody>
      </p:sp>
      <p:sp>
        <p:nvSpPr>
          <p:cNvPr id="564" name="Line"/>
          <p:cNvSpPr/>
          <p:nvPr/>
        </p:nvSpPr>
        <p:spPr>
          <a:xfrm>
            <a:off x="4571999" y="2765504"/>
            <a:ext cx="1" cy="873543"/>
          </a:xfrm>
          <a:prstGeom prst="line">
            <a:avLst/>
          </a:prstGeom>
          <a:ln w="19050">
            <a:solidFill>
              <a:srgbClr val="000000">
                <a:alpha val="18615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5" name="2 Listas com exercícios práticos / estudo para as provas (individual)…"/>
          <p:cNvSpPr txBox="1"/>
          <p:nvPr/>
        </p:nvSpPr>
        <p:spPr>
          <a:xfrm>
            <a:off x="3061299" y="3515718"/>
            <a:ext cx="4341077" cy="169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300"/>
            </a:pPr>
            <a:r>
              <a:t>2 Listas </a:t>
            </a:r>
            <a:r>
              <a:rPr b="0"/>
              <a:t>com exercícios práticos / estudo para as provas (</a:t>
            </a:r>
            <a:r>
              <a:t>individual</a:t>
            </a:r>
            <a:r>
              <a:rPr b="0"/>
              <a:t>)</a:t>
            </a:r>
            <a:endParaRPr b="0"/>
          </a:p>
          <a:p>
            <a:pPr algn="ctr">
              <a:defRPr b="1" sz="2300"/>
            </a:pPr>
            <a:r>
              <a:rPr b="0"/>
              <a:t>[30% da nota da disciplina]</a:t>
            </a:r>
            <a:endParaRPr b="0"/>
          </a:p>
          <a:p>
            <a:pPr algn="ctr">
              <a:defRPr b="1" sz="2300"/>
            </a:pPr>
            <a:r>
              <a:rPr b="0"/>
              <a:t>Lista 1 = 1,5 pontos</a:t>
            </a:r>
            <a:endParaRPr b="0"/>
          </a:p>
          <a:p>
            <a:pPr algn="ctr">
              <a:defRPr b="1" sz="2300"/>
            </a:pPr>
            <a:r>
              <a:rPr b="0"/>
              <a:t>Lista 2 = 1,5 pontos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3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8" name="Prov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Provas</a:t>
            </a:r>
          </a:p>
        </p:txBody>
      </p:sp>
      <p:sp>
        <p:nvSpPr>
          <p:cNvPr id="569" name="2…"/>
          <p:cNvSpPr/>
          <p:nvPr/>
        </p:nvSpPr>
        <p:spPr>
          <a:xfrm>
            <a:off x="1297454" y="3928951"/>
            <a:ext cx="1270001" cy="813837"/>
          </a:xfrm>
          <a:prstGeom prst="rect">
            <a:avLst/>
          </a:prstGeom>
          <a:solidFill>
            <a:srgbClr val="0433FF">
              <a:alpha val="11204"/>
            </a:srgbClr>
          </a:solidFill>
          <a:ln w="19050">
            <a:solidFill>
              <a:srgbClr val="0433FF">
                <a:alpha val="11204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LISTAS</a:t>
            </a:r>
          </a:p>
        </p:txBody>
      </p:sp>
      <p:sp>
        <p:nvSpPr>
          <p:cNvPr id="570" name="1…"/>
          <p:cNvSpPr/>
          <p:nvPr/>
        </p:nvSpPr>
        <p:spPr>
          <a:xfrm>
            <a:off x="6576545" y="3937912"/>
            <a:ext cx="1270001" cy="813837"/>
          </a:xfrm>
          <a:prstGeom prst="rect">
            <a:avLst/>
          </a:prstGeom>
          <a:solidFill>
            <a:srgbClr val="FF2600">
              <a:alpha val="14038"/>
            </a:srgbClr>
          </a:solidFill>
          <a:ln w="19050">
            <a:solidFill>
              <a:srgbClr val="FF2600">
                <a:alpha val="14038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1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PROJETO</a:t>
            </a:r>
          </a:p>
        </p:txBody>
      </p:sp>
      <p:sp>
        <p:nvSpPr>
          <p:cNvPr id="571" name="+"/>
          <p:cNvSpPr txBox="1"/>
          <p:nvPr/>
        </p:nvSpPr>
        <p:spPr>
          <a:xfrm>
            <a:off x="3051918" y="4048849"/>
            <a:ext cx="40061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500"/>
            </a:lvl1pPr>
          </a:lstStyle>
          <a:p>
            <a:pPr/>
            <a:r>
              <a:t>+</a:t>
            </a:r>
          </a:p>
        </p:txBody>
      </p:sp>
      <p:pic>
        <p:nvPicPr>
          <p:cNvPr id="572" name="peso.png" descr="pes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7475" y="5050587"/>
            <a:ext cx="1289050" cy="128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peso.png" descr="peso.png"/>
          <p:cNvPicPr>
            <a:picLocks noChangeAspect="1"/>
          </p:cNvPicPr>
          <p:nvPr/>
        </p:nvPicPr>
        <p:blipFill>
          <a:blip r:embed="rId2">
            <a:alphaModFix amt="11204"/>
            <a:extLst/>
          </a:blip>
          <a:stretch>
            <a:fillRect/>
          </a:stretch>
        </p:blipFill>
        <p:spPr>
          <a:xfrm>
            <a:off x="1287929" y="5050587"/>
            <a:ext cx="1289051" cy="1289051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Conteúdo/…"/>
          <p:cNvSpPr/>
          <p:nvPr/>
        </p:nvSpPr>
        <p:spPr>
          <a:xfrm>
            <a:off x="3825487" y="1955778"/>
            <a:ext cx="1270001" cy="813837"/>
          </a:xfrm>
          <a:prstGeom prst="rect">
            <a:avLst/>
          </a:prstGeom>
          <a:solidFill>
            <a:srgbClr val="FFC1B6">
              <a:alpha val="16077"/>
            </a:srgbClr>
          </a:solidFill>
          <a:ln w="19050">
            <a:solidFill>
              <a:srgbClr val="000000">
                <a:alpha val="16077"/>
              </a:srgb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/>
            </a:pPr>
            <a:r>
              <a:t>Conteúdo/</a:t>
            </a:r>
          </a:p>
          <a:p>
            <a:pPr algn="ctr">
              <a:defRPr b="1"/>
            </a:pPr>
            <a:r>
              <a:t>Ementa</a:t>
            </a:r>
          </a:p>
        </p:txBody>
      </p:sp>
      <p:sp>
        <p:nvSpPr>
          <p:cNvPr id="575" name="0.3"/>
          <p:cNvSpPr txBox="1"/>
          <p:nvPr/>
        </p:nvSpPr>
        <p:spPr>
          <a:xfrm>
            <a:off x="1679020" y="5600858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576" name="0.3"/>
          <p:cNvSpPr txBox="1"/>
          <p:nvPr/>
        </p:nvSpPr>
        <p:spPr>
          <a:xfrm>
            <a:off x="4318565" y="5600858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577" name="Line"/>
          <p:cNvSpPr/>
          <p:nvPr/>
        </p:nvSpPr>
        <p:spPr>
          <a:xfrm>
            <a:off x="5108187" y="2349996"/>
            <a:ext cx="2098227" cy="1"/>
          </a:xfrm>
          <a:prstGeom prst="line">
            <a:avLst/>
          </a:prstGeom>
          <a:ln w="19050">
            <a:solidFill>
              <a:srgbClr val="000000">
                <a:alpha val="9016"/>
              </a:srgbClr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8" name="Line"/>
          <p:cNvSpPr/>
          <p:nvPr/>
        </p:nvSpPr>
        <p:spPr>
          <a:xfrm>
            <a:off x="1928015" y="2349996"/>
            <a:ext cx="1852116" cy="1"/>
          </a:xfrm>
          <a:prstGeom prst="line">
            <a:avLst/>
          </a:prstGeom>
          <a:ln w="19050">
            <a:solidFill>
              <a:srgbClr val="000000">
                <a:alpha val="9016"/>
              </a:srgbClr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9" name="Line"/>
          <p:cNvSpPr/>
          <p:nvPr/>
        </p:nvSpPr>
        <p:spPr>
          <a:xfrm flipH="1">
            <a:off x="1932454" y="2349996"/>
            <a:ext cx="1" cy="1289051"/>
          </a:xfrm>
          <a:prstGeom prst="line">
            <a:avLst/>
          </a:prstGeom>
          <a:ln w="19050">
            <a:solidFill>
              <a:srgbClr val="000000">
                <a:alpha val="9016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0" name="Line"/>
          <p:cNvSpPr/>
          <p:nvPr/>
        </p:nvSpPr>
        <p:spPr>
          <a:xfrm>
            <a:off x="7211545" y="2353171"/>
            <a:ext cx="1" cy="1289051"/>
          </a:xfrm>
          <a:prstGeom prst="line">
            <a:avLst/>
          </a:prstGeom>
          <a:ln w="19050">
            <a:solidFill>
              <a:srgbClr val="000000">
                <a:alpha val="9016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1" name="{L1, L2}"/>
          <p:cNvSpPr txBox="1"/>
          <p:nvPr/>
        </p:nvSpPr>
        <p:spPr>
          <a:xfrm>
            <a:off x="1417678" y="4793582"/>
            <a:ext cx="102955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{L1, L2}</a:t>
            </a:r>
          </a:p>
        </p:txBody>
      </p:sp>
      <p:sp>
        <p:nvSpPr>
          <p:cNvPr id="582" name="2…"/>
          <p:cNvSpPr/>
          <p:nvPr/>
        </p:nvSpPr>
        <p:spPr>
          <a:xfrm>
            <a:off x="3937286" y="3937912"/>
            <a:ext cx="1270001" cy="813837"/>
          </a:xfrm>
          <a:prstGeom prst="rect">
            <a:avLst/>
          </a:prstGeom>
          <a:solidFill>
            <a:srgbClr val="FF85FF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PROVAS</a:t>
            </a:r>
          </a:p>
        </p:txBody>
      </p:sp>
      <p:sp>
        <p:nvSpPr>
          <p:cNvPr id="583" name="+"/>
          <p:cNvSpPr txBox="1"/>
          <p:nvPr/>
        </p:nvSpPr>
        <p:spPr>
          <a:xfrm>
            <a:off x="5691607" y="4048849"/>
            <a:ext cx="40061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500"/>
            </a:lvl1pPr>
          </a:lstStyle>
          <a:p>
            <a:pPr/>
            <a:r>
              <a:t>+</a:t>
            </a:r>
          </a:p>
        </p:txBody>
      </p:sp>
      <p:pic>
        <p:nvPicPr>
          <p:cNvPr id="584" name="peso.png" descr="peso.png"/>
          <p:cNvPicPr>
            <a:picLocks noChangeAspect="1"/>
          </p:cNvPicPr>
          <p:nvPr/>
        </p:nvPicPr>
        <p:blipFill>
          <a:blip r:embed="rId2">
            <a:alphaModFix amt="14038"/>
            <a:extLst/>
          </a:blip>
          <a:stretch>
            <a:fillRect/>
          </a:stretch>
        </p:blipFill>
        <p:spPr>
          <a:xfrm>
            <a:off x="6567020" y="5050587"/>
            <a:ext cx="1289051" cy="1289051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0.4"/>
          <p:cNvSpPr txBox="1"/>
          <p:nvPr/>
        </p:nvSpPr>
        <p:spPr>
          <a:xfrm>
            <a:off x="6958110" y="5600858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586" name="{P1, P2}"/>
          <p:cNvSpPr txBox="1"/>
          <p:nvPr/>
        </p:nvSpPr>
        <p:spPr>
          <a:xfrm>
            <a:off x="4022099" y="4793582"/>
            <a:ext cx="109980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{P1, P2}</a:t>
            </a:r>
          </a:p>
        </p:txBody>
      </p:sp>
      <p:sp>
        <p:nvSpPr>
          <p:cNvPr id="587" name="Line"/>
          <p:cNvSpPr/>
          <p:nvPr/>
        </p:nvSpPr>
        <p:spPr>
          <a:xfrm>
            <a:off x="4571999" y="2765504"/>
            <a:ext cx="1" cy="873543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8" name="2 Provas com exercícios práticos…"/>
          <p:cNvSpPr txBox="1"/>
          <p:nvPr/>
        </p:nvSpPr>
        <p:spPr>
          <a:xfrm>
            <a:off x="2518810" y="2372221"/>
            <a:ext cx="4341076" cy="13804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300"/>
            </a:pPr>
            <a:r>
              <a:t>2 Provas </a:t>
            </a:r>
            <a:r>
              <a:rPr b="0"/>
              <a:t>com exercícios práticos</a:t>
            </a:r>
            <a:endParaRPr b="0"/>
          </a:p>
          <a:p>
            <a:pPr algn="ctr">
              <a:defRPr b="1" sz="2300"/>
            </a:pPr>
            <a:r>
              <a:rPr b="0"/>
              <a:t>[30% da nota da disciplina]</a:t>
            </a:r>
            <a:endParaRPr b="0"/>
          </a:p>
          <a:p>
            <a:pPr algn="ctr">
              <a:defRPr b="1" sz="2300"/>
            </a:pPr>
            <a:r>
              <a:rPr b="0"/>
              <a:t>Prova 1 = 1,5 pontos</a:t>
            </a:r>
            <a:endParaRPr b="0"/>
          </a:p>
          <a:p>
            <a:pPr algn="ctr">
              <a:defRPr b="1" sz="2300"/>
            </a:pPr>
            <a:r>
              <a:rPr b="0"/>
              <a:t>Prova 2 = 1,5 pontos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3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1" name="Planejamento/previsão: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</a:p>
          <a:p>
            <a:pPr>
              <a:defRPr sz="2400"/>
            </a:pPr>
            <a:r>
              <a:t>Planejamento/previsão:</a:t>
            </a:r>
          </a:p>
          <a:p>
            <a:pPr>
              <a:defRPr sz="2400"/>
            </a:pPr>
          </a:p>
          <a:p>
            <a:pPr lvl="2" marL="1004887" indent="-319087">
              <a:buSzPct val="60000"/>
              <a:buChar char="◻"/>
              <a:defRPr sz="2400"/>
            </a:pPr>
            <a:r>
              <a:rPr b="1">
                <a:solidFill>
                  <a:srgbClr val="FF2600"/>
                </a:solidFill>
              </a:rPr>
              <a:t>P1</a:t>
            </a:r>
            <a:r>
              <a:t>: 17/10 → {Tipos, Variáveis, Desvios, Laços, Vetores, Matrizes}</a:t>
            </a:r>
          </a:p>
          <a:p>
            <a:pPr lvl="2" marL="1004887" indent="-319087">
              <a:buSzPct val="60000"/>
              <a:buChar char="◻"/>
              <a:defRPr sz="2400"/>
            </a:pPr>
            <a:r>
              <a:rPr b="1">
                <a:solidFill>
                  <a:srgbClr val="FF2600"/>
                </a:solidFill>
              </a:rPr>
              <a:t>P2</a:t>
            </a:r>
            <a:r>
              <a:t>: 05/12 → {Strings, Funções}</a:t>
            </a:r>
          </a:p>
          <a:p>
            <a:pPr lvl="2" marL="1004887" indent="-319087">
              <a:buSzPct val="60000"/>
              <a:buChar char="◻"/>
              <a:defRPr sz="2400"/>
            </a:pPr>
          </a:p>
          <a:p>
            <a:pPr lvl="2" marL="1004887" indent="-319087">
              <a:buSzPct val="60000"/>
              <a:buChar char="◻"/>
              <a:defRPr sz="2400"/>
            </a:pPr>
            <a:r>
              <a:rPr b="1"/>
              <a:t>Exame</a:t>
            </a:r>
            <a:r>
              <a:t>: 14/12 → </a:t>
            </a:r>
            <a:r>
              <a:rPr>
                <a:solidFill>
                  <a:srgbClr val="FF2600"/>
                </a:solidFill>
              </a:rPr>
              <a:t>Todo conteúdo da disciplina</a:t>
            </a:r>
          </a:p>
        </p:txBody>
      </p:sp>
      <p:sp>
        <p:nvSpPr>
          <p:cNvPr id="592" name="Prov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Provas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3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5" name="Proje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Projeto</a:t>
            </a:r>
          </a:p>
        </p:txBody>
      </p:sp>
      <p:sp>
        <p:nvSpPr>
          <p:cNvPr id="596" name="2…"/>
          <p:cNvSpPr/>
          <p:nvPr/>
        </p:nvSpPr>
        <p:spPr>
          <a:xfrm>
            <a:off x="1297454" y="3928951"/>
            <a:ext cx="1270001" cy="813837"/>
          </a:xfrm>
          <a:prstGeom prst="rect">
            <a:avLst/>
          </a:prstGeom>
          <a:solidFill>
            <a:srgbClr val="0433FF">
              <a:alpha val="15579"/>
            </a:srgbClr>
          </a:solidFill>
          <a:ln w="19050">
            <a:solidFill>
              <a:srgbClr val="0433FF">
                <a:alpha val="15579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LISTAS</a:t>
            </a:r>
          </a:p>
        </p:txBody>
      </p:sp>
      <p:sp>
        <p:nvSpPr>
          <p:cNvPr id="597" name="1…"/>
          <p:cNvSpPr/>
          <p:nvPr/>
        </p:nvSpPr>
        <p:spPr>
          <a:xfrm>
            <a:off x="6576545" y="3937912"/>
            <a:ext cx="1270001" cy="813837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1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PROJETO</a:t>
            </a:r>
          </a:p>
        </p:txBody>
      </p:sp>
      <p:sp>
        <p:nvSpPr>
          <p:cNvPr id="598" name="+"/>
          <p:cNvSpPr txBox="1"/>
          <p:nvPr/>
        </p:nvSpPr>
        <p:spPr>
          <a:xfrm>
            <a:off x="3051918" y="4048849"/>
            <a:ext cx="40061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500"/>
            </a:lvl1pPr>
          </a:lstStyle>
          <a:p>
            <a:pPr/>
            <a:r>
              <a:t>+</a:t>
            </a:r>
          </a:p>
        </p:txBody>
      </p:sp>
      <p:pic>
        <p:nvPicPr>
          <p:cNvPr id="599" name="peso.png" descr="peso.png"/>
          <p:cNvPicPr>
            <a:picLocks noChangeAspect="1"/>
          </p:cNvPicPr>
          <p:nvPr/>
        </p:nvPicPr>
        <p:blipFill>
          <a:blip r:embed="rId2">
            <a:alphaModFix amt="15579"/>
            <a:extLst/>
          </a:blip>
          <a:stretch>
            <a:fillRect/>
          </a:stretch>
        </p:blipFill>
        <p:spPr>
          <a:xfrm>
            <a:off x="3927475" y="5050587"/>
            <a:ext cx="1289050" cy="128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peso.png" descr="peso.png"/>
          <p:cNvPicPr>
            <a:picLocks noChangeAspect="1"/>
          </p:cNvPicPr>
          <p:nvPr/>
        </p:nvPicPr>
        <p:blipFill>
          <a:blip r:embed="rId2">
            <a:alphaModFix amt="15579"/>
            <a:extLst/>
          </a:blip>
          <a:stretch>
            <a:fillRect/>
          </a:stretch>
        </p:blipFill>
        <p:spPr>
          <a:xfrm>
            <a:off x="1287929" y="5050587"/>
            <a:ext cx="1289051" cy="1289051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Conteúdo/…"/>
          <p:cNvSpPr/>
          <p:nvPr/>
        </p:nvSpPr>
        <p:spPr>
          <a:xfrm>
            <a:off x="3825487" y="1955778"/>
            <a:ext cx="1270001" cy="813837"/>
          </a:xfrm>
          <a:prstGeom prst="rect">
            <a:avLst/>
          </a:prstGeom>
          <a:solidFill>
            <a:srgbClr val="FFC1B6">
              <a:alpha val="15579"/>
            </a:srgbClr>
          </a:solidFill>
          <a:ln w="19050">
            <a:solidFill>
              <a:srgbClr val="000000">
                <a:alpha val="15579"/>
              </a:srgb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/>
            </a:pPr>
            <a:r>
              <a:t>Conteúdo/</a:t>
            </a:r>
          </a:p>
          <a:p>
            <a:pPr algn="ctr">
              <a:defRPr b="1"/>
            </a:pPr>
            <a:r>
              <a:t>Ementa</a:t>
            </a:r>
          </a:p>
        </p:txBody>
      </p:sp>
      <p:sp>
        <p:nvSpPr>
          <p:cNvPr id="602" name="0.3"/>
          <p:cNvSpPr txBox="1"/>
          <p:nvPr/>
        </p:nvSpPr>
        <p:spPr>
          <a:xfrm>
            <a:off x="1679020" y="5600858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603" name="0.3"/>
          <p:cNvSpPr txBox="1"/>
          <p:nvPr/>
        </p:nvSpPr>
        <p:spPr>
          <a:xfrm>
            <a:off x="4318565" y="5600858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604" name="Line"/>
          <p:cNvSpPr/>
          <p:nvPr/>
        </p:nvSpPr>
        <p:spPr>
          <a:xfrm>
            <a:off x="5108187" y="2349996"/>
            <a:ext cx="2098227" cy="1"/>
          </a:xfrm>
          <a:prstGeom prst="line">
            <a:avLst/>
          </a:prstGeom>
          <a:ln w="19050">
            <a:solidFill>
              <a:srgbClr val="000000">
                <a:alpha val="15579"/>
              </a:srgbClr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5" name="Line"/>
          <p:cNvSpPr/>
          <p:nvPr/>
        </p:nvSpPr>
        <p:spPr>
          <a:xfrm>
            <a:off x="1928015" y="2349996"/>
            <a:ext cx="1852116" cy="1"/>
          </a:xfrm>
          <a:prstGeom prst="line">
            <a:avLst/>
          </a:prstGeom>
          <a:ln w="19050">
            <a:solidFill>
              <a:srgbClr val="000000">
                <a:alpha val="15579"/>
              </a:srgbClr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6" name="Line"/>
          <p:cNvSpPr/>
          <p:nvPr/>
        </p:nvSpPr>
        <p:spPr>
          <a:xfrm flipH="1">
            <a:off x="1932454" y="2349996"/>
            <a:ext cx="1" cy="1289051"/>
          </a:xfrm>
          <a:prstGeom prst="line">
            <a:avLst/>
          </a:prstGeom>
          <a:ln w="19050">
            <a:solidFill>
              <a:srgbClr val="000000">
                <a:alpha val="15579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7" name="Line"/>
          <p:cNvSpPr/>
          <p:nvPr/>
        </p:nvSpPr>
        <p:spPr>
          <a:xfrm>
            <a:off x="7211545" y="2353171"/>
            <a:ext cx="1" cy="1289051"/>
          </a:xfrm>
          <a:prstGeom prst="line">
            <a:avLst/>
          </a:prstGeom>
          <a:ln w="19050">
            <a:solidFill>
              <a:srgbClr val="000000">
                <a:alpha val="14183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8" name="{L1, L2}"/>
          <p:cNvSpPr txBox="1"/>
          <p:nvPr/>
        </p:nvSpPr>
        <p:spPr>
          <a:xfrm>
            <a:off x="1417678" y="4793582"/>
            <a:ext cx="102955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{L1, L2}</a:t>
            </a:r>
          </a:p>
        </p:txBody>
      </p:sp>
      <p:sp>
        <p:nvSpPr>
          <p:cNvPr id="609" name="2…"/>
          <p:cNvSpPr/>
          <p:nvPr/>
        </p:nvSpPr>
        <p:spPr>
          <a:xfrm>
            <a:off x="3937286" y="3937912"/>
            <a:ext cx="1270001" cy="813837"/>
          </a:xfrm>
          <a:prstGeom prst="rect">
            <a:avLst/>
          </a:prstGeom>
          <a:solidFill>
            <a:srgbClr val="FF85FF">
              <a:alpha val="15579"/>
            </a:srgbClr>
          </a:solidFill>
          <a:ln w="19050">
            <a:solidFill>
              <a:srgbClr val="FF2600">
                <a:alpha val="15579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PROVAS</a:t>
            </a:r>
          </a:p>
        </p:txBody>
      </p:sp>
      <p:sp>
        <p:nvSpPr>
          <p:cNvPr id="610" name="+"/>
          <p:cNvSpPr txBox="1"/>
          <p:nvPr/>
        </p:nvSpPr>
        <p:spPr>
          <a:xfrm>
            <a:off x="5691607" y="4048849"/>
            <a:ext cx="40061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500"/>
            </a:lvl1pPr>
          </a:lstStyle>
          <a:p>
            <a:pPr/>
            <a:r>
              <a:t>+</a:t>
            </a:r>
          </a:p>
        </p:txBody>
      </p:sp>
      <p:pic>
        <p:nvPicPr>
          <p:cNvPr id="611" name="peso.png" descr="pes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7020" y="5050587"/>
            <a:ext cx="1289051" cy="1289051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0.4"/>
          <p:cNvSpPr txBox="1"/>
          <p:nvPr/>
        </p:nvSpPr>
        <p:spPr>
          <a:xfrm>
            <a:off x="6958110" y="5600858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613" name="{P1, P2}"/>
          <p:cNvSpPr txBox="1"/>
          <p:nvPr/>
        </p:nvSpPr>
        <p:spPr>
          <a:xfrm>
            <a:off x="4022099" y="4793582"/>
            <a:ext cx="109980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{P1, P2}</a:t>
            </a:r>
          </a:p>
        </p:txBody>
      </p:sp>
      <p:sp>
        <p:nvSpPr>
          <p:cNvPr id="614" name="Line"/>
          <p:cNvSpPr/>
          <p:nvPr/>
        </p:nvSpPr>
        <p:spPr>
          <a:xfrm>
            <a:off x="4571999" y="2765504"/>
            <a:ext cx="1" cy="873543"/>
          </a:xfrm>
          <a:prstGeom prst="line">
            <a:avLst/>
          </a:prstGeom>
          <a:ln w="19050">
            <a:solidFill>
              <a:srgbClr val="000000">
                <a:alpha val="15579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5" name="1 Projeto que corresponde a 40% da nota da disciplina…"/>
          <p:cNvSpPr txBox="1"/>
          <p:nvPr/>
        </p:nvSpPr>
        <p:spPr>
          <a:xfrm>
            <a:off x="800457" y="3376705"/>
            <a:ext cx="5327979" cy="1062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300"/>
            </a:pPr>
            <a:r>
              <a:t>1 </a:t>
            </a:r>
            <a:r>
              <a:rPr b="1"/>
              <a:t>Projeto</a:t>
            </a:r>
            <a:r>
              <a:t> que corresponde a 40% da nota da disciplina</a:t>
            </a:r>
          </a:p>
          <a:p>
            <a:pPr algn="ctr">
              <a:defRPr sz="2300"/>
            </a:pPr>
            <a:r>
              <a:t>Projeto = 4,0 pontos</a:t>
            </a:r>
          </a:p>
        </p:txBody>
      </p:sp>
      <p:sp>
        <p:nvSpPr>
          <p:cNvPr id="616" name="Projeto: grupos de 4 pessoas.…"/>
          <p:cNvSpPr txBox="1"/>
          <p:nvPr/>
        </p:nvSpPr>
        <p:spPr>
          <a:xfrm>
            <a:off x="816983" y="4896425"/>
            <a:ext cx="5294927" cy="79629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>
                <a:solidFill>
                  <a:srgbClr val="FF2600"/>
                </a:solidFill>
              </a:defRPr>
            </a:pPr>
            <a:r>
              <a:rPr>
                <a:solidFill>
                  <a:srgbClr val="000000"/>
                </a:solidFill>
              </a:rPr>
              <a:t>Projeto</a:t>
            </a:r>
            <a:r>
              <a:rPr b="0">
                <a:solidFill>
                  <a:srgbClr val="000000"/>
                </a:solidFill>
              </a:rPr>
              <a:t>: grupos de </a:t>
            </a:r>
            <a:r>
              <a:rPr>
                <a:solidFill>
                  <a:srgbClr val="000000"/>
                </a:solidFill>
              </a:rPr>
              <a:t>4</a:t>
            </a:r>
            <a:r>
              <a:rPr b="0">
                <a:solidFill>
                  <a:srgbClr val="000000"/>
                </a:solidFill>
              </a:rPr>
              <a:t> pessoas</a:t>
            </a:r>
            <a:r>
              <a:rPr>
                <a:solidFill>
                  <a:srgbClr val="000000"/>
                </a:solidFill>
              </a:rPr>
              <a:t>.</a:t>
            </a:r>
          </a:p>
          <a:p>
            <a:pPr algn="ctr">
              <a:defRPr b="1" sz="2400">
                <a:solidFill>
                  <a:srgbClr val="FF2600"/>
                </a:solidFill>
              </a:defRPr>
            </a:pPr>
            <a:r>
              <a:t>Equipe é fixa!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3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9" name="Algum jogo que use matrizes/funções: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 marL="315897" indent="-315897" defTabSz="905255">
              <a:spcBef>
                <a:spcPts val="600"/>
              </a:spcBef>
              <a:defRPr sz="2376"/>
            </a:pPr>
            <a:r>
              <a:t>Algum jogo que use matrizes/funções:</a:t>
            </a:r>
          </a:p>
          <a:p>
            <a:pPr lvl="3" marL="1447467" indent="-315897" defTabSz="905255">
              <a:spcBef>
                <a:spcPts val="600"/>
              </a:spcBef>
              <a:defRPr sz="2376"/>
            </a:pPr>
            <a:r>
              <a:t>damas, xadrez, batalha naval, caça-palavras, </a:t>
            </a:r>
          </a:p>
          <a:p>
            <a:pPr lvl="3" marL="1447467" indent="-315897" defTabSz="905255">
              <a:spcBef>
                <a:spcPts val="600"/>
              </a:spcBef>
              <a:defRPr sz="2376"/>
            </a:pPr>
            <a:r>
              <a:t>campo minado, bomberman, etc …</a:t>
            </a:r>
          </a:p>
          <a:p>
            <a:pPr lvl="2" marL="994839" indent="-315897" defTabSz="905255">
              <a:spcBef>
                <a:spcPts val="600"/>
              </a:spcBef>
              <a:buSzPct val="60000"/>
              <a:buChar char="◻"/>
              <a:defRPr sz="2376"/>
            </a:pPr>
          </a:p>
          <a:p>
            <a:pPr marL="315897" indent="-315897" defTabSz="905255">
              <a:spcBef>
                <a:spcPts val="600"/>
              </a:spcBef>
              <a:defRPr sz="2376"/>
            </a:pPr>
            <a:r>
              <a:t>Grupos de uma mesma turma </a:t>
            </a:r>
            <a:r>
              <a:rPr b="1"/>
              <a:t>não</a:t>
            </a:r>
            <a:r>
              <a:t> </a:t>
            </a:r>
            <a:r>
              <a:rPr b="1"/>
              <a:t>podem</a:t>
            </a:r>
            <a:r>
              <a:t> repetir os temas/jogos</a:t>
            </a:r>
          </a:p>
          <a:p>
            <a:pPr lvl="2" marL="994839" indent="-315897" defTabSz="905255">
              <a:spcBef>
                <a:spcPts val="600"/>
              </a:spcBef>
              <a:buSzPct val="60000"/>
              <a:buChar char="◻"/>
              <a:defRPr sz="2376"/>
            </a:pPr>
          </a:p>
          <a:p>
            <a:pPr marL="315897" indent="-315897" defTabSz="905255">
              <a:spcBef>
                <a:spcPts val="600"/>
              </a:spcBef>
              <a:defRPr sz="2376"/>
            </a:pPr>
            <a:r>
              <a:rPr b="1"/>
              <a:t>Apresentações</a:t>
            </a:r>
            <a:r>
              <a:t>: 07/12 e 12/12</a:t>
            </a:r>
          </a:p>
          <a:p>
            <a:pPr marL="315897" indent="-315897" defTabSz="905255">
              <a:spcBef>
                <a:spcPts val="600"/>
              </a:spcBef>
              <a:defRPr sz="2376"/>
            </a:pPr>
            <a:r>
              <a:rPr b="1"/>
              <a:t>Entregáveis</a:t>
            </a:r>
            <a:r>
              <a:t>:</a:t>
            </a:r>
          </a:p>
          <a:p>
            <a:pPr lvl="3" marL="1447467" indent="-315897" defTabSz="905255">
              <a:spcBef>
                <a:spcPts val="600"/>
              </a:spcBef>
              <a:defRPr sz="2376"/>
            </a:pPr>
            <a:r>
              <a:t>código (fontes)</a:t>
            </a:r>
          </a:p>
          <a:p>
            <a:pPr lvl="3" marL="1447467" indent="-315897" defTabSz="905255">
              <a:spcBef>
                <a:spcPts val="600"/>
              </a:spcBef>
              <a:defRPr sz="2376"/>
            </a:pPr>
            <a:r>
              <a:t>relatório (modelo)</a:t>
            </a:r>
          </a:p>
        </p:txBody>
      </p:sp>
      <p:sp>
        <p:nvSpPr>
          <p:cNvPr id="620" name="Projet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Projeto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Aulas/Atividad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Aulas/Atividades</a:t>
            </a:r>
          </a:p>
        </p:txBody>
      </p:sp>
      <p:sp>
        <p:nvSpPr>
          <p:cNvPr id="623" name="3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24" name="Screen Shot 2022-03-08 at 11.13.42.png" descr="Screen Shot 2022-03-08 at 11.13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861" y="2234500"/>
            <a:ext cx="4400974" cy="3403420"/>
          </a:xfrm>
          <a:prstGeom prst="rect">
            <a:avLst/>
          </a:prstGeom>
          <a:ln w="12700">
            <a:miter lim="400000"/>
          </a:ln>
        </p:spPr>
      </p:pic>
      <p:sp>
        <p:nvSpPr>
          <p:cNvPr id="625" name="Linguagem/IDEs:"/>
          <p:cNvSpPr txBox="1"/>
          <p:nvPr>
            <p:ph type="body" sz="quarter" idx="1"/>
          </p:nvPr>
        </p:nvSpPr>
        <p:spPr>
          <a:xfrm>
            <a:off x="457200" y="1674025"/>
            <a:ext cx="8229600" cy="730752"/>
          </a:xfrm>
          <a:prstGeom prst="rect">
            <a:avLst/>
          </a:prstGeom>
        </p:spPr>
        <p:txBody>
          <a:bodyPr/>
          <a:lstStyle>
            <a:lvl1pPr marL="319087" indent="-319087">
              <a:defRPr sz="2000"/>
            </a:lvl1pPr>
          </a:lstStyle>
          <a:p>
            <a:pPr/>
            <a:r>
              <a:t>Linguagem/IDEs: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3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8" name="Linguagem/IDEs:"/>
          <p:cNvSpPr txBox="1"/>
          <p:nvPr>
            <p:ph type="body" sz="quarter" idx="1"/>
          </p:nvPr>
        </p:nvSpPr>
        <p:spPr>
          <a:xfrm>
            <a:off x="457200" y="1674025"/>
            <a:ext cx="8229600" cy="730752"/>
          </a:xfrm>
          <a:prstGeom prst="rect">
            <a:avLst/>
          </a:prstGeom>
        </p:spPr>
        <p:txBody>
          <a:bodyPr/>
          <a:lstStyle>
            <a:lvl1pPr marL="319087" indent="-319087">
              <a:defRPr sz="2000"/>
            </a:lvl1pPr>
          </a:lstStyle>
          <a:p>
            <a:pPr/>
            <a:r>
              <a:t>Linguagem/IDEs:</a:t>
            </a:r>
          </a:p>
        </p:txBody>
      </p:sp>
      <p:pic>
        <p:nvPicPr>
          <p:cNvPr id="629" name="Screen Shot 2022-03-08 at 11.13.42.png" descr="Screen Shot 2022-03-08 at 11.13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861" y="2234500"/>
            <a:ext cx="4400974" cy="3403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c_language.png" descr="c_langu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7187" y="3989154"/>
            <a:ext cx="1652410" cy="1652410"/>
          </a:xfrm>
          <a:prstGeom prst="rect">
            <a:avLst/>
          </a:prstGeom>
          <a:ln w="12700">
            <a:miter lim="400000"/>
          </a:ln>
        </p:spPr>
      </p:pic>
      <p:sp>
        <p:nvSpPr>
          <p:cNvPr id="631" name="Aulas/Atividad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Aulas/Atividades</a:t>
            </a:r>
          </a:p>
        </p:txBody>
      </p:sp>
      <p:pic>
        <p:nvPicPr>
          <p:cNvPr id="632" name="c_language.png" descr="c_langu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345" y="3989154"/>
            <a:ext cx="1652410" cy="1652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3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5" name="Implementação dos Algoritmos…"/>
          <p:cNvSpPr txBox="1"/>
          <p:nvPr>
            <p:ph type="body" idx="1"/>
          </p:nvPr>
        </p:nvSpPr>
        <p:spPr>
          <a:xfrm>
            <a:off x="457200" y="156845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Implementação dos Algoritmos</a:t>
            </a:r>
          </a:p>
          <a:p>
            <a:pPr lvl="3" marL="1462087" indent="-319087">
              <a:defRPr sz="2200"/>
            </a:pPr>
            <a:r>
              <a:t>C (pode usar libs prontas)</a:t>
            </a:r>
          </a:p>
          <a:p>
            <a:pPr lvl="3" marL="1462087" indent="-319087">
              <a:defRPr sz="2200"/>
            </a:pPr>
            <a:r>
              <a:t>IDE (livre escolha) -&gt; CodeBlocks</a:t>
            </a:r>
          </a:p>
          <a:p>
            <a:pPr lvl="3" marL="1462087" indent="-319087">
              <a:defRPr sz="2200"/>
            </a:pPr>
          </a:p>
          <a:p>
            <a:pPr>
              <a:defRPr sz="2200"/>
            </a:pPr>
            <a:r>
              <a:t>Entregas:</a:t>
            </a:r>
          </a:p>
          <a:p>
            <a:pPr lvl="3" marL="1462087" indent="-319087">
              <a:defRPr b="1" sz="2200">
                <a:solidFill>
                  <a:srgbClr val="FF2600"/>
                </a:solidFill>
              </a:defRPr>
            </a:pPr>
            <a:r>
              <a:t>Moodle UTFPR</a:t>
            </a:r>
          </a:p>
        </p:txBody>
      </p:sp>
      <p:sp>
        <p:nvSpPr>
          <p:cNvPr id="636" name="Aulas/Atividad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Aulas/Atividades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pic>
        <p:nvPicPr>
          <p:cNvPr id="144" name="torneira.jpg" descr="torneir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5185" y="2911233"/>
            <a:ext cx="1357029" cy="135703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poucos dados"/>
          <p:cNvSpPr txBox="1"/>
          <p:nvPr/>
        </p:nvSpPr>
        <p:spPr>
          <a:xfrm>
            <a:off x="972816" y="488821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poucos dados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4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9" name="Média Fina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Média Final</a:t>
            </a:r>
          </a:p>
        </p:txBody>
      </p:sp>
      <p:sp>
        <p:nvSpPr>
          <p:cNvPr id="640" name="0.3 * Li + 0.3 * Ps + 0.4 * Projeto…"/>
          <p:cNvSpPr/>
          <p:nvPr/>
        </p:nvSpPr>
        <p:spPr>
          <a:xfrm>
            <a:off x="207934" y="2075889"/>
            <a:ext cx="2267805" cy="81383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0.3 * Li + 0.3 * Ps + 0.4 * Projeto</a:t>
            </a:r>
          </a:p>
          <a:p>
            <a:pPr algn="ctr"/>
            <a:r>
              <a:t>(</a:t>
            </a:r>
            <a:r>
              <a:rPr b="1"/>
              <a:t>Média</a:t>
            </a:r>
            <a:r>
              <a:t>)</a:t>
            </a:r>
          </a:p>
        </p:txBody>
      </p:sp>
      <p:sp>
        <p:nvSpPr>
          <p:cNvPr id="641" name="Line"/>
          <p:cNvSpPr/>
          <p:nvPr/>
        </p:nvSpPr>
        <p:spPr>
          <a:xfrm>
            <a:off x="2922464" y="2886686"/>
            <a:ext cx="118507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2" name="Line"/>
          <p:cNvSpPr/>
          <p:nvPr/>
        </p:nvSpPr>
        <p:spPr>
          <a:xfrm>
            <a:off x="2482459" y="2498739"/>
            <a:ext cx="388469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3" name="Line"/>
          <p:cNvSpPr/>
          <p:nvPr/>
        </p:nvSpPr>
        <p:spPr>
          <a:xfrm flipH="1">
            <a:off x="2877648" y="2489214"/>
            <a:ext cx="1" cy="3150199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4" name="Line"/>
          <p:cNvSpPr/>
          <p:nvPr/>
        </p:nvSpPr>
        <p:spPr>
          <a:xfrm>
            <a:off x="2922464" y="4252015"/>
            <a:ext cx="118507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5" name="Line"/>
          <p:cNvSpPr/>
          <p:nvPr/>
        </p:nvSpPr>
        <p:spPr>
          <a:xfrm>
            <a:off x="2922464" y="5621089"/>
            <a:ext cx="118507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6" name="Média ≥ 6"/>
          <p:cNvSpPr/>
          <p:nvPr/>
        </p:nvSpPr>
        <p:spPr>
          <a:xfrm>
            <a:off x="4152352" y="2479769"/>
            <a:ext cx="1270001" cy="813836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Média ≥ 6</a:t>
            </a:r>
          </a:p>
        </p:txBody>
      </p:sp>
      <p:sp>
        <p:nvSpPr>
          <p:cNvPr id="647" name="Média &lt; 3"/>
          <p:cNvSpPr/>
          <p:nvPr/>
        </p:nvSpPr>
        <p:spPr>
          <a:xfrm>
            <a:off x="4152352" y="5210426"/>
            <a:ext cx="1270001" cy="813837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Média &lt; 3</a:t>
            </a:r>
          </a:p>
        </p:txBody>
      </p:sp>
      <p:sp>
        <p:nvSpPr>
          <p:cNvPr id="648" name="3 ≤ Média…"/>
          <p:cNvSpPr/>
          <p:nvPr/>
        </p:nvSpPr>
        <p:spPr>
          <a:xfrm>
            <a:off x="4139479" y="3845097"/>
            <a:ext cx="1270001" cy="813837"/>
          </a:xfrm>
          <a:prstGeom prst="rect">
            <a:avLst/>
          </a:prstGeom>
          <a:solidFill>
            <a:schemeClr val="accent4">
              <a:lumOff val="9901"/>
            </a:schemeClr>
          </a:solidFill>
          <a:ln w="19050">
            <a:solidFill>
              <a:schemeClr val="accent4">
                <a:lumOff val="9901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/>
            </a:pPr>
            <a:r>
              <a:t>3 ≤ Média </a:t>
            </a:r>
          </a:p>
          <a:p>
            <a:pPr algn="ctr">
              <a:defRPr b="1"/>
            </a:pPr>
            <a:r>
              <a:t>Média &lt;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4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1" name="Média Fina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Média Final</a:t>
            </a:r>
          </a:p>
        </p:txBody>
      </p:sp>
      <p:sp>
        <p:nvSpPr>
          <p:cNvPr id="652" name="Média ≥ 6"/>
          <p:cNvSpPr/>
          <p:nvPr/>
        </p:nvSpPr>
        <p:spPr>
          <a:xfrm>
            <a:off x="4152352" y="2479769"/>
            <a:ext cx="1270001" cy="813836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Média ≥ 6</a:t>
            </a:r>
          </a:p>
        </p:txBody>
      </p:sp>
      <p:sp>
        <p:nvSpPr>
          <p:cNvPr id="653" name="Média &lt; 3"/>
          <p:cNvSpPr/>
          <p:nvPr/>
        </p:nvSpPr>
        <p:spPr>
          <a:xfrm>
            <a:off x="4152352" y="5210426"/>
            <a:ext cx="1270001" cy="813837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Média &lt; 3</a:t>
            </a:r>
          </a:p>
        </p:txBody>
      </p:sp>
      <p:sp>
        <p:nvSpPr>
          <p:cNvPr id="654" name="Line"/>
          <p:cNvSpPr/>
          <p:nvPr/>
        </p:nvSpPr>
        <p:spPr>
          <a:xfrm>
            <a:off x="2922464" y="2886686"/>
            <a:ext cx="118507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5" name="Line"/>
          <p:cNvSpPr/>
          <p:nvPr/>
        </p:nvSpPr>
        <p:spPr>
          <a:xfrm flipH="1">
            <a:off x="2877648" y="2489214"/>
            <a:ext cx="1" cy="3150199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6" name="3 ≤ Média…"/>
          <p:cNvSpPr/>
          <p:nvPr/>
        </p:nvSpPr>
        <p:spPr>
          <a:xfrm>
            <a:off x="4139479" y="3845097"/>
            <a:ext cx="1270001" cy="813837"/>
          </a:xfrm>
          <a:prstGeom prst="rect">
            <a:avLst/>
          </a:prstGeom>
          <a:solidFill>
            <a:schemeClr val="accent4">
              <a:lumOff val="9901"/>
            </a:schemeClr>
          </a:solidFill>
          <a:ln w="19050">
            <a:solidFill>
              <a:schemeClr val="accent4">
                <a:lumOff val="9901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/>
            </a:pPr>
            <a:r>
              <a:t>3 ≤ Média </a:t>
            </a:r>
          </a:p>
          <a:p>
            <a:pPr algn="ctr">
              <a:defRPr b="1"/>
            </a:pPr>
            <a:r>
              <a:t>Média &lt; 6</a:t>
            </a:r>
          </a:p>
        </p:txBody>
      </p:sp>
      <p:sp>
        <p:nvSpPr>
          <p:cNvPr id="657" name="Line"/>
          <p:cNvSpPr/>
          <p:nvPr/>
        </p:nvSpPr>
        <p:spPr>
          <a:xfrm>
            <a:off x="2922464" y="4252015"/>
            <a:ext cx="118507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8" name="Line"/>
          <p:cNvSpPr/>
          <p:nvPr/>
        </p:nvSpPr>
        <p:spPr>
          <a:xfrm>
            <a:off x="2922464" y="5621089"/>
            <a:ext cx="118507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9" name="Exame !"/>
          <p:cNvSpPr txBox="1"/>
          <p:nvPr/>
        </p:nvSpPr>
        <p:spPr>
          <a:xfrm>
            <a:off x="5918181" y="4085645"/>
            <a:ext cx="9154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Exame ! </a:t>
            </a:r>
          </a:p>
        </p:txBody>
      </p:sp>
      <p:sp>
        <p:nvSpPr>
          <p:cNvPr id="660" name="Try Again !"/>
          <p:cNvSpPr txBox="1"/>
          <p:nvPr/>
        </p:nvSpPr>
        <p:spPr>
          <a:xfrm>
            <a:off x="5767827" y="5365060"/>
            <a:ext cx="12161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Try Again ! </a:t>
            </a:r>
          </a:p>
        </p:txBody>
      </p:sp>
      <p:sp>
        <p:nvSpPr>
          <p:cNvPr id="661" name="Aprovado :)"/>
          <p:cNvSpPr txBox="1"/>
          <p:nvPr/>
        </p:nvSpPr>
        <p:spPr>
          <a:xfrm>
            <a:off x="5722844" y="2720317"/>
            <a:ext cx="13060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266C33"/>
                </a:solidFill>
              </a:defRPr>
            </a:pPr>
            <a:r>
              <a:rPr b="1"/>
              <a:t>Aprovado :)</a:t>
            </a:r>
            <a:r>
              <a:t> </a:t>
            </a:r>
          </a:p>
        </p:txBody>
      </p:sp>
      <p:sp>
        <p:nvSpPr>
          <p:cNvPr id="662" name="Line"/>
          <p:cNvSpPr/>
          <p:nvPr/>
        </p:nvSpPr>
        <p:spPr>
          <a:xfrm>
            <a:off x="2482459" y="2498739"/>
            <a:ext cx="388469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3" name="0.3 * Li + 0.3 * Ps + 0.4 * Projeto…"/>
          <p:cNvSpPr/>
          <p:nvPr/>
        </p:nvSpPr>
        <p:spPr>
          <a:xfrm>
            <a:off x="207934" y="2075889"/>
            <a:ext cx="2267805" cy="81383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0.3 * Li + 0.3 * Ps + 0.4 * Projeto</a:t>
            </a:r>
          </a:p>
          <a:p>
            <a:pPr algn="ctr"/>
            <a:r>
              <a:t>(</a:t>
            </a:r>
            <a:r>
              <a:rPr b="1"/>
              <a:t>Média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4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6" name="Média Final &amp;&amp; Exam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Média Final &amp;&amp; Exame</a:t>
            </a:r>
          </a:p>
        </p:txBody>
      </p:sp>
      <p:sp>
        <p:nvSpPr>
          <p:cNvPr id="667" name="Line"/>
          <p:cNvSpPr/>
          <p:nvPr/>
        </p:nvSpPr>
        <p:spPr>
          <a:xfrm flipH="1">
            <a:off x="1535197" y="3013656"/>
            <a:ext cx="1" cy="70751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8" name="3 ≤ Média…"/>
          <p:cNvSpPr/>
          <p:nvPr/>
        </p:nvSpPr>
        <p:spPr>
          <a:xfrm>
            <a:off x="900197" y="3845097"/>
            <a:ext cx="1270001" cy="813837"/>
          </a:xfrm>
          <a:prstGeom prst="rect">
            <a:avLst/>
          </a:prstGeom>
          <a:solidFill>
            <a:schemeClr val="accent4">
              <a:lumOff val="9901"/>
            </a:schemeClr>
          </a:solidFill>
          <a:ln w="19050">
            <a:solidFill>
              <a:schemeClr val="accent4">
                <a:lumOff val="9901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/>
            </a:pPr>
            <a:r>
              <a:t>3 ≤ Média </a:t>
            </a:r>
          </a:p>
          <a:p>
            <a:pPr algn="ctr">
              <a:defRPr b="1"/>
            </a:pPr>
            <a:r>
              <a:t>Média &lt; 6</a:t>
            </a:r>
          </a:p>
        </p:txBody>
      </p:sp>
      <p:sp>
        <p:nvSpPr>
          <p:cNvPr id="669" name="Line"/>
          <p:cNvSpPr/>
          <p:nvPr/>
        </p:nvSpPr>
        <p:spPr>
          <a:xfrm>
            <a:off x="2210678" y="4252015"/>
            <a:ext cx="1434419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0" name="Exame !"/>
          <p:cNvSpPr txBox="1"/>
          <p:nvPr/>
        </p:nvSpPr>
        <p:spPr>
          <a:xfrm>
            <a:off x="2525763" y="4277714"/>
            <a:ext cx="88772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Exame ! </a:t>
            </a:r>
          </a:p>
        </p:txBody>
      </p:sp>
      <p:sp>
        <p:nvSpPr>
          <p:cNvPr id="671" name="Aprovado :)"/>
          <p:cNvSpPr txBox="1"/>
          <p:nvPr/>
        </p:nvSpPr>
        <p:spPr>
          <a:xfrm>
            <a:off x="5824528" y="2915189"/>
            <a:ext cx="13060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266C33"/>
                </a:solidFill>
              </a:defRPr>
            </a:pPr>
            <a:r>
              <a:rPr b="1"/>
              <a:t>Aprovado :)</a:t>
            </a:r>
            <a:r>
              <a:t> </a:t>
            </a:r>
          </a:p>
        </p:txBody>
      </p:sp>
      <p:sp>
        <p:nvSpPr>
          <p:cNvPr id="672" name="(Media + Exame)/2"/>
          <p:cNvSpPr/>
          <p:nvPr/>
        </p:nvSpPr>
        <p:spPr>
          <a:xfrm>
            <a:off x="3769049" y="3845097"/>
            <a:ext cx="1270001" cy="813837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(Media + Exame)/2</a:t>
            </a:r>
          </a:p>
        </p:txBody>
      </p:sp>
      <p:sp>
        <p:nvSpPr>
          <p:cNvPr id="673" name="Try Again !"/>
          <p:cNvSpPr txBox="1"/>
          <p:nvPr/>
        </p:nvSpPr>
        <p:spPr>
          <a:xfrm>
            <a:off x="5869511" y="5243401"/>
            <a:ext cx="121611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Try Again ! </a:t>
            </a:r>
          </a:p>
        </p:txBody>
      </p:sp>
      <p:sp>
        <p:nvSpPr>
          <p:cNvPr id="674" name="Line"/>
          <p:cNvSpPr/>
          <p:nvPr/>
        </p:nvSpPr>
        <p:spPr>
          <a:xfrm>
            <a:off x="4385454" y="3081559"/>
            <a:ext cx="143441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5" name="Line"/>
          <p:cNvSpPr/>
          <p:nvPr/>
        </p:nvSpPr>
        <p:spPr>
          <a:xfrm>
            <a:off x="4385454" y="5435861"/>
            <a:ext cx="143441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6" name="Line"/>
          <p:cNvSpPr/>
          <p:nvPr/>
        </p:nvSpPr>
        <p:spPr>
          <a:xfrm>
            <a:off x="4391349" y="3104176"/>
            <a:ext cx="1" cy="707510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7" name="Line"/>
          <p:cNvSpPr/>
          <p:nvPr/>
        </p:nvSpPr>
        <p:spPr>
          <a:xfrm>
            <a:off x="4391349" y="4705735"/>
            <a:ext cx="1" cy="707510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8" name="≥ 6,0"/>
          <p:cNvSpPr txBox="1"/>
          <p:nvPr/>
        </p:nvSpPr>
        <p:spPr>
          <a:xfrm>
            <a:off x="4678936" y="2653495"/>
            <a:ext cx="67675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/>
            </a:lvl1pPr>
          </a:lstStyle>
          <a:p>
            <a:pPr/>
            <a:r>
              <a:t>≥ 6,0</a:t>
            </a:r>
          </a:p>
        </p:txBody>
      </p:sp>
      <p:sp>
        <p:nvSpPr>
          <p:cNvPr id="679" name="&lt; 6,0"/>
          <p:cNvSpPr txBox="1"/>
          <p:nvPr/>
        </p:nvSpPr>
        <p:spPr>
          <a:xfrm>
            <a:off x="4678936" y="5479695"/>
            <a:ext cx="67675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/>
            </a:lvl1pPr>
          </a:lstStyle>
          <a:p>
            <a:pPr/>
            <a:r>
              <a:t>&lt; 6,0</a:t>
            </a:r>
          </a:p>
        </p:txBody>
      </p:sp>
      <p:sp>
        <p:nvSpPr>
          <p:cNvPr id="680" name="0.3 * Li + 0.3 * Ps + 0.4 * Projeto…"/>
          <p:cNvSpPr/>
          <p:nvPr/>
        </p:nvSpPr>
        <p:spPr>
          <a:xfrm>
            <a:off x="401294" y="2120468"/>
            <a:ext cx="2267806" cy="81383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0.3 * Li + 0.3 * Ps + 0.4 * Projeto</a:t>
            </a:r>
          </a:p>
          <a:p>
            <a:pPr algn="ctr"/>
            <a:r>
              <a:t>(</a:t>
            </a:r>
            <a:r>
              <a:rPr b="1"/>
              <a:t>Média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683" name="4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4" name="Rounded Rectangle"/>
          <p:cNvSpPr/>
          <p:nvPr/>
        </p:nvSpPr>
        <p:spPr>
          <a:xfrm>
            <a:off x="619125" y="40132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687" name="Group"/>
          <p:cNvGrpSpPr/>
          <p:nvPr/>
        </p:nvGrpSpPr>
        <p:grpSpPr>
          <a:xfrm>
            <a:off x="745004" y="2993928"/>
            <a:ext cx="366713" cy="373792"/>
            <a:chOff x="0" y="0"/>
            <a:chExt cx="366712" cy="373790"/>
          </a:xfrm>
        </p:grpSpPr>
        <p:sp>
          <p:nvSpPr>
            <p:cNvPr id="68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88" name="Cronograma"/>
          <p:cNvSpPr txBox="1"/>
          <p:nvPr/>
        </p:nvSpPr>
        <p:spPr>
          <a:xfrm>
            <a:off x="1219666" y="2993627"/>
            <a:ext cx="1612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Cronograma</a:t>
            </a:r>
          </a:p>
        </p:txBody>
      </p:sp>
      <p:grpSp>
        <p:nvGrpSpPr>
          <p:cNvPr id="691" name="Group"/>
          <p:cNvGrpSpPr/>
          <p:nvPr/>
        </p:nvGrpSpPr>
        <p:grpSpPr>
          <a:xfrm>
            <a:off x="745004" y="3560575"/>
            <a:ext cx="366713" cy="373792"/>
            <a:chOff x="0" y="0"/>
            <a:chExt cx="366712" cy="373790"/>
          </a:xfrm>
        </p:grpSpPr>
        <p:sp>
          <p:nvSpPr>
            <p:cNvPr id="68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92" name="Avaliações"/>
          <p:cNvSpPr txBox="1"/>
          <p:nvPr/>
        </p:nvSpPr>
        <p:spPr>
          <a:xfrm>
            <a:off x="1222192" y="3560351"/>
            <a:ext cx="142057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Avaliações</a:t>
            </a:r>
          </a:p>
        </p:txBody>
      </p:sp>
      <p:grpSp>
        <p:nvGrpSpPr>
          <p:cNvPr id="695" name="Group"/>
          <p:cNvGrpSpPr/>
          <p:nvPr/>
        </p:nvGrpSpPr>
        <p:grpSpPr>
          <a:xfrm>
            <a:off x="741829" y="4117335"/>
            <a:ext cx="366713" cy="373792"/>
            <a:chOff x="0" y="0"/>
            <a:chExt cx="366712" cy="373790"/>
          </a:xfrm>
        </p:grpSpPr>
        <p:sp>
          <p:nvSpPr>
            <p:cNvPr id="6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96" name="Ementa"/>
          <p:cNvSpPr txBox="1"/>
          <p:nvPr/>
        </p:nvSpPr>
        <p:spPr>
          <a:xfrm>
            <a:off x="1237129" y="2431863"/>
            <a:ext cx="102022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Ementa</a:t>
            </a:r>
          </a:p>
        </p:txBody>
      </p:sp>
      <p:grpSp>
        <p:nvGrpSpPr>
          <p:cNvPr id="699" name="Group"/>
          <p:cNvGrpSpPr/>
          <p:nvPr/>
        </p:nvGrpSpPr>
        <p:grpSpPr>
          <a:xfrm>
            <a:off x="741829" y="2427530"/>
            <a:ext cx="366713" cy="373791"/>
            <a:chOff x="0" y="0"/>
            <a:chExt cx="366712" cy="373790"/>
          </a:xfrm>
        </p:grpSpPr>
        <p:sp>
          <p:nvSpPr>
            <p:cNvPr id="69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02" name="Group"/>
          <p:cNvGrpSpPr/>
          <p:nvPr/>
        </p:nvGrpSpPr>
        <p:grpSpPr>
          <a:xfrm>
            <a:off x="741829" y="4666936"/>
            <a:ext cx="366713" cy="373791"/>
            <a:chOff x="0" y="0"/>
            <a:chExt cx="366712" cy="373790"/>
          </a:xfrm>
        </p:grpSpPr>
        <p:sp>
          <p:nvSpPr>
            <p:cNvPr id="70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703" name="Referências"/>
          <p:cNvSpPr txBox="1"/>
          <p:nvPr/>
        </p:nvSpPr>
        <p:spPr>
          <a:xfrm>
            <a:off x="1234051" y="4666936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704" name="Páginas com material da disciplina"/>
          <p:cNvSpPr txBox="1"/>
          <p:nvPr/>
        </p:nvSpPr>
        <p:spPr>
          <a:xfrm>
            <a:off x="1227033" y="4108039"/>
            <a:ext cx="432346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Páginas com material da disciplina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4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7" name="https://moodle.utfpr.edu.br/course/view.php?id=6403"/>
          <p:cNvSpPr txBox="1"/>
          <p:nvPr>
            <p:ph type="body" sz="quarter" idx="1"/>
          </p:nvPr>
        </p:nvSpPr>
        <p:spPr>
          <a:xfrm>
            <a:off x="457200" y="1570037"/>
            <a:ext cx="8229600" cy="594575"/>
          </a:xfrm>
          <a:prstGeom prst="rect">
            <a:avLst/>
          </a:prstGeom>
        </p:spPr>
        <p:txBody>
          <a:bodyPr/>
          <a:lstStyle>
            <a:lvl1pPr marL="319087" indent="-319087">
              <a:defRPr sz="2500">
                <a:solidFill>
                  <a:srgbClr val="0433FF"/>
                </a:solidFill>
              </a:defRPr>
            </a:lvl1pPr>
          </a:lstStyle>
          <a:p>
            <a:pPr/>
            <a:r>
              <a:t>https://moodle.utfpr.edu.br/course/view.php?id=6403</a:t>
            </a:r>
          </a:p>
        </p:txBody>
      </p:sp>
      <p:sp>
        <p:nvSpPr>
          <p:cNvPr id="708" name="Páginas com materia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Páginas com material</a:t>
            </a:r>
          </a:p>
        </p:txBody>
      </p:sp>
      <p:pic>
        <p:nvPicPr>
          <p:cNvPr id="709" name="Screen Shot 2022-08-11 at 21.46.58.png" descr="Screen Shot 2022-08-11 at 21.46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2015" y="2025998"/>
            <a:ext cx="4339970" cy="4781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4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2" name="https://moodle.utfpr.edu.br/course/view.php?id=6403"/>
          <p:cNvSpPr txBox="1"/>
          <p:nvPr>
            <p:ph type="body" sz="quarter" idx="1"/>
          </p:nvPr>
        </p:nvSpPr>
        <p:spPr>
          <a:xfrm>
            <a:off x="457200" y="1570037"/>
            <a:ext cx="8229600" cy="594575"/>
          </a:xfrm>
          <a:prstGeom prst="rect">
            <a:avLst/>
          </a:prstGeom>
        </p:spPr>
        <p:txBody>
          <a:bodyPr/>
          <a:lstStyle>
            <a:lvl1pPr marL="319087" indent="-319087">
              <a:defRPr sz="2500">
                <a:solidFill>
                  <a:srgbClr val="0433FF"/>
                </a:solidFill>
              </a:defRPr>
            </a:lvl1pPr>
          </a:lstStyle>
          <a:p>
            <a:pPr/>
            <a:r>
              <a:t>https://moodle.utfpr.edu.br/course/view.php?id=6403</a:t>
            </a:r>
          </a:p>
        </p:txBody>
      </p:sp>
      <p:sp>
        <p:nvSpPr>
          <p:cNvPr id="713" name="Páginas com materia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Páginas com material</a:t>
            </a:r>
          </a:p>
        </p:txBody>
      </p:sp>
      <p:pic>
        <p:nvPicPr>
          <p:cNvPr id="714" name="Screen Shot 2022-08-11 at 21.46.58.png" descr="Screen Shot 2022-08-11 at 21.46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2015" y="2025998"/>
            <a:ext cx="4339970" cy="4781923"/>
          </a:xfrm>
          <a:prstGeom prst="rect">
            <a:avLst/>
          </a:prstGeom>
          <a:ln w="12700">
            <a:miter lim="400000"/>
          </a:ln>
        </p:spPr>
      </p:pic>
      <p:sp>
        <p:nvSpPr>
          <p:cNvPr id="715" name="Senha:…"/>
          <p:cNvSpPr txBox="1"/>
          <p:nvPr/>
        </p:nvSpPr>
        <p:spPr>
          <a:xfrm>
            <a:off x="415692" y="2224936"/>
            <a:ext cx="1848196" cy="82169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600">
                <a:solidFill>
                  <a:srgbClr val="FF2600"/>
                </a:solidFill>
              </a:defRPr>
            </a:pPr>
            <a:r>
              <a:t>Senha: </a:t>
            </a:r>
          </a:p>
          <a:p>
            <a:pPr algn="ctr">
              <a:defRPr b="1" sz="2600">
                <a:solidFill>
                  <a:srgbClr val="FF2600"/>
                </a:solidFill>
              </a:defRPr>
            </a:pPr>
            <a:r>
              <a:t>comp1-2022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4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8" name="https://github.com/rgmantovani/programmingFundamentals"/>
          <p:cNvSpPr txBox="1"/>
          <p:nvPr>
            <p:ph type="body" sz="quarter" idx="1"/>
          </p:nvPr>
        </p:nvSpPr>
        <p:spPr>
          <a:xfrm>
            <a:off x="457200" y="1759613"/>
            <a:ext cx="8229600" cy="1435689"/>
          </a:xfrm>
          <a:prstGeom prst="rect">
            <a:avLst/>
          </a:prstGeom>
        </p:spPr>
        <p:txBody>
          <a:bodyPr/>
          <a:lstStyle>
            <a:lvl1pPr>
              <a:defRPr sz="2300" u="sng">
                <a:solidFill>
                  <a:srgbClr val="0433FF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uFillTx/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https://github.com/rgmantovani/programmingFundamentals</a:t>
            </a:r>
          </a:p>
        </p:txBody>
      </p:sp>
      <p:sp>
        <p:nvSpPr>
          <p:cNvPr id="719" name="Páginas com material (Mirror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Páginas com material (Mirror)</a:t>
            </a:r>
          </a:p>
        </p:txBody>
      </p:sp>
      <p:pic>
        <p:nvPicPr>
          <p:cNvPr id="720" name="Screen Shot 2022-08-11 at 21.50.38.png" descr="Screen Shot 2022-08-11 at 21.50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842" y="2275166"/>
            <a:ext cx="6647013" cy="4387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4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23" name="https://t.me/+M_cKqwHZBrFiZDIx"/>
          <p:cNvSpPr txBox="1"/>
          <p:nvPr>
            <p:ph type="body" sz="quarter" idx="1"/>
          </p:nvPr>
        </p:nvSpPr>
        <p:spPr>
          <a:xfrm>
            <a:off x="457200" y="1568450"/>
            <a:ext cx="8229600" cy="1435688"/>
          </a:xfrm>
          <a:prstGeom prst="rect">
            <a:avLst/>
          </a:prstGeom>
        </p:spPr>
        <p:txBody>
          <a:bodyPr/>
          <a:lstStyle>
            <a:lvl1pPr>
              <a:defRPr sz="2300" u="sng">
                <a:solidFill>
                  <a:srgbClr val="0433FF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uFillTx/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https://t.me/+M_cKqwHZBrFiZDIx</a:t>
            </a:r>
          </a:p>
        </p:txBody>
      </p:sp>
      <p:sp>
        <p:nvSpPr>
          <p:cNvPr id="724" name="Telegram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Telegram</a:t>
            </a:r>
          </a:p>
        </p:txBody>
      </p:sp>
      <p:pic>
        <p:nvPicPr>
          <p:cNvPr id="725" name="Screen Shot 2022-08-11 at 21.52.57.png" descr="Screen Shot 2022-08-11 at 21.52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9498" y="2151553"/>
            <a:ext cx="5219701" cy="407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728" name="4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29" name="Rounded Rectangle"/>
          <p:cNvSpPr/>
          <p:nvPr/>
        </p:nvSpPr>
        <p:spPr>
          <a:xfrm>
            <a:off x="685800" y="457919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732" name="Group"/>
          <p:cNvGrpSpPr/>
          <p:nvPr/>
        </p:nvGrpSpPr>
        <p:grpSpPr>
          <a:xfrm>
            <a:off x="745004" y="2993928"/>
            <a:ext cx="366713" cy="373792"/>
            <a:chOff x="0" y="0"/>
            <a:chExt cx="366712" cy="373790"/>
          </a:xfrm>
        </p:grpSpPr>
        <p:sp>
          <p:nvSpPr>
            <p:cNvPr id="73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1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33" name="Cronograma"/>
          <p:cNvSpPr txBox="1"/>
          <p:nvPr/>
        </p:nvSpPr>
        <p:spPr>
          <a:xfrm>
            <a:off x="1219666" y="2993627"/>
            <a:ext cx="1612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Cronograma</a:t>
            </a:r>
          </a:p>
        </p:txBody>
      </p:sp>
      <p:grpSp>
        <p:nvGrpSpPr>
          <p:cNvPr id="736" name="Group"/>
          <p:cNvGrpSpPr/>
          <p:nvPr/>
        </p:nvGrpSpPr>
        <p:grpSpPr>
          <a:xfrm>
            <a:off x="745004" y="3560575"/>
            <a:ext cx="366713" cy="373792"/>
            <a:chOff x="0" y="0"/>
            <a:chExt cx="366712" cy="373790"/>
          </a:xfrm>
        </p:grpSpPr>
        <p:sp>
          <p:nvSpPr>
            <p:cNvPr id="73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37" name="Avaliações"/>
          <p:cNvSpPr txBox="1"/>
          <p:nvPr/>
        </p:nvSpPr>
        <p:spPr>
          <a:xfrm>
            <a:off x="1222192" y="3560351"/>
            <a:ext cx="142057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Avaliações</a:t>
            </a:r>
          </a:p>
        </p:txBody>
      </p:sp>
      <p:grpSp>
        <p:nvGrpSpPr>
          <p:cNvPr id="740" name="Group"/>
          <p:cNvGrpSpPr/>
          <p:nvPr/>
        </p:nvGrpSpPr>
        <p:grpSpPr>
          <a:xfrm>
            <a:off x="741829" y="4117335"/>
            <a:ext cx="366713" cy="373792"/>
            <a:chOff x="0" y="0"/>
            <a:chExt cx="366712" cy="373790"/>
          </a:xfrm>
        </p:grpSpPr>
        <p:sp>
          <p:nvSpPr>
            <p:cNvPr id="73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741" name="Ementa"/>
          <p:cNvSpPr txBox="1"/>
          <p:nvPr/>
        </p:nvSpPr>
        <p:spPr>
          <a:xfrm>
            <a:off x="1237129" y="2431863"/>
            <a:ext cx="102022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Ementa</a:t>
            </a:r>
          </a:p>
        </p:txBody>
      </p:sp>
      <p:grpSp>
        <p:nvGrpSpPr>
          <p:cNvPr id="744" name="Group"/>
          <p:cNvGrpSpPr/>
          <p:nvPr/>
        </p:nvGrpSpPr>
        <p:grpSpPr>
          <a:xfrm>
            <a:off x="741829" y="2427530"/>
            <a:ext cx="366713" cy="373791"/>
            <a:chOff x="0" y="0"/>
            <a:chExt cx="366712" cy="373790"/>
          </a:xfrm>
        </p:grpSpPr>
        <p:sp>
          <p:nvSpPr>
            <p:cNvPr id="74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47" name="Group"/>
          <p:cNvGrpSpPr/>
          <p:nvPr/>
        </p:nvGrpSpPr>
        <p:grpSpPr>
          <a:xfrm>
            <a:off x="741829" y="4666936"/>
            <a:ext cx="366713" cy="373791"/>
            <a:chOff x="0" y="0"/>
            <a:chExt cx="366712" cy="373790"/>
          </a:xfrm>
        </p:grpSpPr>
        <p:sp>
          <p:nvSpPr>
            <p:cNvPr id="7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748" name="Referências"/>
          <p:cNvSpPr txBox="1"/>
          <p:nvPr/>
        </p:nvSpPr>
        <p:spPr>
          <a:xfrm>
            <a:off x="1234051" y="4666936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749" name="Páginas com material da disciplina"/>
          <p:cNvSpPr txBox="1"/>
          <p:nvPr/>
        </p:nvSpPr>
        <p:spPr>
          <a:xfrm>
            <a:off x="1227033" y="4108039"/>
            <a:ext cx="432346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Páginas com material da disciplina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sp>
        <p:nvSpPr>
          <p:cNvPr id="752" name="4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53" name="[Backes, 2013]"/>
          <p:cNvSpPr txBox="1"/>
          <p:nvPr/>
        </p:nvSpPr>
        <p:spPr>
          <a:xfrm>
            <a:off x="1689090" y="5669143"/>
            <a:ext cx="146011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[Backes, 2013]</a:t>
            </a:r>
          </a:p>
        </p:txBody>
      </p:sp>
      <p:sp>
        <p:nvSpPr>
          <p:cNvPr id="754" name="[Damas, 2007]"/>
          <p:cNvSpPr txBox="1"/>
          <p:nvPr/>
        </p:nvSpPr>
        <p:spPr>
          <a:xfrm>
            <a:off x="5401992" y="5669143"/>
            <a:ext cx="146011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[Damas, 2007]</a:t>
            </a:r>
          </a:p>
        </p:txBody>
      </p:sp>
      <p:pic>
        <p:nvPicPr>
          <p:cNvPr id="755" name="Screen Shot 2021-06-18 at 14.46.23.png" descr="Screen Shot 2021-06-18 at 14.46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893" y="2159220"/>
            <a:ext cx="2688508" cy="3456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6" name="Screen Shot 2021-06-18 at 14.47.41.png" descr="Screen Shot 2021-06-18 at 14.47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1199" y="2159220"/>
            <a:ext cx="2481700" cy="3456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8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pic>
        <p:nvPicPr>
          <p:cNvPr id="149" name="torneira.jpg" descr="torneir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5185" y="2911233"/>
            <a:ext cx="1357029" cy="1357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wave.jpg" descr="wav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3422" y="2392874"/>
            <a:ext cx="3117762" cy="239374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Line"/>
          <p:cNvSpPr/>
          <p:nvPr/>
        </p:nvSpPr>
        <p:spPr>
          <a:xfrm>
            <a:off x="3533335" y="3589748"/>
            <a:ext cx="1049245" cy="1"/>
          </a:xfrm>
          <a:prstGeom prst="line">
            <a:avLst/>
          </a:prstGeom>
          <a:ln w="508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2" name="imensa quantidade…"/>
          <p:cNvSpPr txBox="1"/>
          <p:nvPr/>
        </p:nvSpPr>
        <p:spPr>
          <a:xfrm>
            <a:off x="5541420" y="4888212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imensa quantidade </a:t>
            </a:r>
          </a:p>
          <a:p>
            <a:pPr algn="ctr">
              <a:defRPr b="1"/>
            </a:pPr>
            <a:r>
              <a:t>de dados (big data)</a:t>
            </a:r>
          </a:p>
        </p:txBody>
      </p:sp>
      <p:sp>
        <p:nvSpPr>
          <p:cNvPr id="153" name="poucos dados"/>
          <p:cNvSpPr txBox="1"/>
          <p:nvPr/>
        </p:nvSpPr>
        <p:spPr>
          <a:xfrm>
            <a:off x="972816" y="488821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poucos dados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5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59" name="[Souza et al, 2006]"/>
          <p:cNvSpPr txBox="1"/>
          <p:nvPr/>
        </p:nvSpPr>
        <p:spPr>
          <a:xfrm>
            <a:off x="1667832" y="5714336"/>
            <a:ext cx="18793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[Souza et al, 2006]</a:t>
            </a:r>
          </a:p>
        </p:txBody>
      </p:sp>
      <p:sp>
        <p:nvSpPr>
          <p:cNvPr id="760" name="[Griffiths &amp; Griffiths, 2013]"/>
          <p:cNvSpPr txBox="1"/>
          <p:nvPr/>
        </p:nvSpPr>
        <p:spPr>
          <a:xfrm>
            <a:off x="5149661" y="5714336"/>
            <a:ext cx="260590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[Griffiths &amp; Griffiths, 2013]</a:t>
            </a:r>
          </a:p>
        </p:txBody>
      </p:sp>
      <p:sp>
        <p:nvSpPr>
          <p:cNvPr id="761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pic>
        <p:nvPicPr>
          <p:cNvPr id="762" name="Screen Shot 2021-06-18 at 15.06.00.png" descr="Screen Shot 2021-06-18 at 15.06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704" y="1986661"/>
            <a:ext cx="2495819" cy="3562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763" name="Screen Shot 2022-08-11 at 21.58.07.png" descr="Screen Shot 2022-08-11 at 21.58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5919" y="2044334"/>
            <a:ext cx="2544641" cy="3562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-Aluno: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</a:p>
          <a:p>
            <a:pPr marL="0" indent="0">
              <a:buClrTx/>
              <a:buSzTx/>
              <a:buNone/>
            </a:pPr>
            <a:r>
              <a:t>P-Aluno:</a:t>
            </a:r>
          </a:p>
          <a:p>
            <a:pPr lvl="1" marL="685800" indent="-228600">
              <a:buClrTx/>
              <a:buSzPct val="100000"/>
              <a:buChar char="•"/>
            </a:pPr>
          </a:p>
          <a:p>
            <a:pPr lvl="1" marL="685800" indent="-228600">
              <a:buClrTx/>
              <a:buSzPct val="100000"/>
              <a:buChar char="•"/>
            </a:pPr>
            <a:r>
              <a:t>Segunda (T4): 15:50 - 16:30</a:t>
            </a:r>
          </a:p>
          <a:p>
            <a:pPr lvl="1" marL="685800" indent="-228600">
              <a:buClrTx/>
              <a:buSzPct val="100000"/>
              <a:buChar char="•"/>
            </a:pPr>
            <a:r>
              <a:t>Sextas (T2-T4): 13:50 - 16:30</a:t>
            </a:r>
          </a:p>
        </p:txBody>
      </p:sp>
      <p:sp>
        <p:nvSpPr>
          <p:cNvPr id="766" name="Informações Gerai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Informações Gerais</a:t>
            </a:r>
          </a:p>
        </p:txBody>
      </p:sp>
      <p:sp>
        <p:nvSpPr>
          <p:cNvPr id="767" name="51"/>
          <p:cNvSpPr txBox="1"/>
          <p:nvPr>
            <p:ph type="sldNum" sz="quarter" idx="2"/>
          </p:nvPr>
        </p:nvSpPr>
        <p:spPr>
          <a:xfrm>
            <a:off x="8301656" y="6296261"/>
            <a:ext cx="533401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1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pic>
        <p:nvPicPr>
          <p:cNvPr id="157" name="devices.jpg" descr="devic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1293" y="2733486"/>
            <a:ext cx="1963803" cy="1391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user.jpg" descr="use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554" y="2579594"/>
            <a:ext cx="1698813" cy="1698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data.png" descr="dat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45432" y="3102432"/>
            <a:ext cx="653136" cy="653136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Line"/>
          <p:cNvSpPr/>
          <p:nvPr/>
        </p:nvSpPr>
        <p:spPr>
          <a:xfrm>
            <a:off x="2974216" y="3429000"/>
            <a:ext cx="761367" cy="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1" name="Line"/>
          <p:cNvSpPr/>
          <p:nvPr/>
        </p:nvSpPr>
        <p:spPr>
          <a:xfrm flipH="1">
            <a:off x="5408417" y="3429000"/>
            <a:ext cx="761367" cy="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2" name="Dados"/>
          <p:cNvSpPr txBox="1"/>
          <p:nvPr/>
        </p:nvSpPr>
        <p:spPr>
          <a:xfrm>
            <a:off x="3501116" y="3819569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sp>
        <p:nvSpPr>
          <p:cNvPr id="163" name="Pessoas"/>
          <p:cNvSpPr txBox="1"/>
          <p:nvPr/>
        </p:nvSpPr>
        <p:spPr>
          <a:xfrm>
            <a:off x="544076" y="4186818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Pessoas</a:t>
            </a:r>
          </a:p>
        </p:txBody>
      </p:sp>
      <p:sp>
        <p:nvSpPr>
          <p:cNvPr id="164" name="Dispositivos"/>
          <p:cNvSpPr txBox="1"/>
          <p:nvPr/>
        </p:nvSpPr>
        <p:spPr>
          <a:xfrm>
            <a:off x="6392311" y="4186818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Dispositivos</a:t>
            </a:r>
          </a:p>
        </p:txBody>
      </p:sp>
      <p:pic>
        <p:nvPicPr>
          <p:cNvPr id="165" name="data.png" descr="dat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91936" y="2388973"/>
            <a:ext cx="653135" cy="653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data.png" descr="dat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40707" y="2388973"/>
            <a:ext cx="653136" cy="653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pic>
        <p:nvPicPr>
          <p:cNvPr id="170" name="devices.jpg" descr="devic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1293" y="2733486"/>
            <a:ext cx="1963803" cy="1391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user.jpg" descr="use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554" y="2579594"/>
            <a:ext cx="1698813" cy="1698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data.png" descr="dat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45432" y="3102432"/>
            <a:ext cx="653136" cy="65313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Line"/>
          <p:cNvSpPr/>
          <p:nvPr/>
        </p:nvSpPr>
        <p:spPr>
          <a:xfrm>
            <a:off x="2974216" y="3429000"/>
            <a:ext cx="761367" cy="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4" name="Line"/>
          <p:cNvSpPr/>
          <p:nvPr/>
        </p:nvSpPr>
        <p:spPr>
          <a:xfrm flipH="1">
            <a:off x="5408417" y="3429000"/>
            <a:ext cx="761367" cy="0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5" name="Dados"/>
          <p:cNvSpPr txBox="1"/>
          <p:nvPr/>
        </p:nvSpPr>
        <p:spPr>
          <a:xfrm>
            <a:off x="3501116" y="3819569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sp>
        <p:nvSpPr>
          <p:cNvPr id="176" name="Pessoas"/>
          <p:cNvSpPr txBox="1"/>
          <p:nvPr/>
        </p:nvSpPr>
        <p:spPr>
          <a:xfrm>
            <a:off x="544076" y="4186818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Pessoas</a:t>
            </a:r>
          </a:p>
        </p:txBody>
      </p:sp>
      <p:sp>
        <p:nvSpPr>
          <p:cNvPr id="177" name="Dispositivos"/>
          <p:cNvSpPr txBox="1"/>
          <p:nvPr/>
        </p:nvSpPr>
        <p:spPr>
          <a:xfrm>
            <a:off x="6392311" y="4186818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Dispositivos</a:t>
            </a:r>
          </a:p>
        </p:txBody>
      </p:sp>
      <p:sp>
        <p:nvSpPr>
          <p:cNvPr id="178" name="Dados são continuamente:…"/>
          <p:cNvSpPr/>
          <p:nvPr/>
        </p:nvSpPr>
        <p:spPr>
          <a:xfrm>
            <a:off x="1404483" y="4883793"/>
            <a:ext cx="6335034" cy="96520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25400">
            <a:solidFill>
              <a:srgbClr val="0433FF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28600" indent="-228600">
              <a:buSzPct val="120000"/>
              <a:buChar char="•"/>
              <a:defRPr sz="2100"/>
            </a:pPr>
            <a:r>
              <a:t>Dados são </a:t>
            </a:r>
            <a:r>
              <a:rPr b="1">
                <a:solidFill>
                  <a:srgbClr val="FF2600"/>
                </a:solidFill>
              </a:rPr>
              <a:t>continuamente</a:t>
            </a:r>
            <a:r>
              <a:t>:</a:t>
            </a:r>
          </a:p>
          <a:p>
            <a:pPr lvl="1" marL="685800" indent="-228600">
              <a:buSzPct val="120000"/>
              <a:buChar char="-"/>
              <a:defRPr sz="2100"/>
            </a:pPr>
            <a:r>
              <a:t>gerados, coletados, processados e transmitidos</a:t>
            </a:r>
          </a:p>
        </p:txBody>
      </p:sp>
      <p:pic>
        <p:nvPicPr>
          <p:cNvPr id="179" name="data.png" descr="dat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91936" y="2388973"/>
            <a:ext cx="653135" cy="653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data.png" descr="dat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40707" y="2388973"/>
            <a:ext cx="653136" cy="65313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Rectangle"/>
          <p:cNvSpPr/>
          <p:nvPr/>
        </p:nvSpPr>
        <p:spPr>
          <a:xfrm>
            <a:off x="3807857" y="2185136"/>
            <a:ext cx="1528286" cy="2018472"/>
          </a:xfrm>
          <a:prstGeom prst="rect">
            <a:avLst/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4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85" name="Mudança de realidade"/>
          <p:cNvSpPr txBox="1"/>
          <p:nvPr>
            <p:ph type="body" sz="quarter" idx="1"/>
          </p:nvPr>
        </p:nvSpPr>
        <p:spPr>
          <a:xfrm>
            <a:off x="457200" y="1568450"/>
            <a:ext cx="8229600" cy="574041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lvl1pPr>
          </a:lstStyle>
          <a:p>
            <a:pPr/>
            <a:r>
              <a:t>Mudança de realidade</a:t>
            </a:r>
          </a:p>
        </p:txBody>
      </p:sp>
      <p:pic>
        <p:nvPicPr>
          <p:cNvPr id="186" name="ml.png" descr="m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701" y="2397379"/>
            <a:ext cx="1140016" cy="1140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8137" y="2491739"/>
            <a:ext cx="990601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Algoritmos/…"/>
          <p:cNvSpPr txBox="1"/>
          <p:nvPr/>
        </p:nvSpPr>
        <p:spPr>
          <a:xfrm>
            <a:off x="800825" y="3524193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Algoritmos/</a:t>
            </a:r>
          </a:p>
          <a:p>
            <a:pPr algn="ctr">
              <a:defRPr b="1"/>
            </a:pPr>
            <a:r>
              <a:t>Técnicas</a:t>
            </a:r>
          </a:p>
        </p:txBody>
      </p:sp>
      <p:sp>
        <p:nvSpPr>
          <p:cNvPr id="189" name="Dados"/>
          <p:cNvSpPr txBox="1"/>
          <p:nvPr/>
        </p:nvSpPr>
        <p:spPr>
          <a:xfrm>
            <a:off x="3102553" y="3644843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sp>
        <p:nvSpPr>
          <p:cNvPr id="190" name="Necessidade: conjuntos de dados"/>
          <p:cNvSpPr txBox="1"/>
          <p:nvPr/>
        </p:nvSpPr>
        <p:spPr>
          <a:xfrm>
            <a:off x="5206142" y="2680367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Necessidade: </a:t>
            </a:r>
            <a:r>
              <a:rPr>
                <a:solidFill>
                  <a:srgbClr val="FF2600"/>
                </a:solidFill>
              </a:rPr>
              <a:t>conjuntos de dados</a:t>
            </a:r>
          </a:p>
        </p:txBody>
      </p:sp>
      <p:sp>
        <p:nvSpPr>
          <p:cNvPr id="191" name="Line"/>
          <p:cNvSpPr/>
          <p:nvPr/>
        </p:nvSpPr>
        <p:spPr>
          <a:xfrm>
            <a:off x="2679243" y="2967387"/>
            <a:ext cx="761368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2" name="Rectangle"/>
          <p:cNvSpPr/>
          <p:nvPr/>
        </p:nvSpPr>
        <p:spPr>
          <a:xfrm>
            <a:off x="5177251" y="2625233"/>
            <a:ext cx="2199551" cy="723614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5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96" name="Mudança de realidade"/>
          <p:cNvSpPr txBox="1"/>
          <p:nvPr>
            <p:ph type="body" sz="quarter" idx="1"/>
          </p:nvPr>
        </p:nvSpPr>
        <p:spPr>
          <a:xfrm>
            <a:off x="457200" y="1568450"/>
            <a:ext cx="8229600" cy="574041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/>
            </a:lvl1pPr>
          </a:lstStyle>
          <a:p>
            <a:pPr/>
            <a:r>
              <a:t>Mudança de realidade</a:t>
            </a:r>
          </a:p>
        </p:txBody>
      </p:sp>
      <p:pic>
        <p:nvPicPr>
          <p:cNvPr id="197" name="ml.png" descr="m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3429" y="4159739"/>
            <a:ext cx="1140016" cy="1140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ml.png" descr="ml.png"/>
          <p:cNvPicPr>
            <a:picLocks noChangeAspect="1"/>
          </p:cNvPicPr>
          <p:nvPr/>
        </p:nvPicPr>
        <p:blipFill>
          <a:blip r:embed="rId2">
            <a:alphaModFix amt="13663"/>
            <a:extLst/>
          </a:blip>
          <a:stretch>
            <a:fillRect/>
          </a:stretch>
        </p:blipFill>
        <p:spPr>
          <a:xfrm>
            <a:off x="1301701" y="2397379"/>
            <a:ext cx="1140016" cy="11400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data.png" descr="data.png"/>
          <p:cNvPicPr>
            <a:picLocks noChangeAspect="1"/>
          </p:cNvPicPr>
          <p:nvPr/>
        </p:nvPicPr>
        <p:blipFill>
          <a:blip r:embed="rId3">
            <a:alphaModFix amt="13663"/>
            <a:extLst/>
          </a:blip>
          <a:stretch>
            <a:fillRect/>
          </a:stretch>
        </p:blipFill>
        <p:spPr>
          <a:xfrm>
            <a:off x="3678137" y="2472087"/>
            <a:ext cx="990601" cy="99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6408" y="4248728"/>
            <a:ext cx="990601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Dados"/>
          <p:cNvSpPr txBox="1"/>
          <p:nvPr/>
        </p:nvSpPr>
        <p:spPr>
          <a:xfrm>
            <a:off x="3102553" y="3644843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Dados</a:t>
            </a:r>
          </a:p>
        </p:txBody>
      </p:sp>
      <p:sp>
        <p:nvSpPr>
          <p:cNvPr id="202" name="Dados"/>
          <p:cNvSpPr txBox="1"/>
          <p:nvPr/>
        </p:nvSpPr>
        <p:spPr>
          <a:xfrm>
            <a:off x="800825" y="5369188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sp>
        <p:nvSpPr>
          <p:cNvPr id="203" name="Necessidade: conjuntos de dados"/>
          <p:cNvSpPr txBox="1"/>
          <p:nvPr/>
        </p:nvSpPr>
        <p:spPr>
          <a:xfrm>
            <a:off x="5206142" y="2680367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Necessidade: </a:t>
            </a:r>
            <a:r>
              <a:rPr>
                <a:solidFill>
                  <a:srgbClr val="FF2600"/>
                </a:solidFill>
              </a:rPr>
              <a:t>conjuntos de dados</a:t>
            </a:r>
          </a:p>
        </p:txBody>
      </p:sp>
      <p:sp>
        <p:nvSpPr>
          <p:cNvPr id="204" name="Line"/>
          <p:cNvSpPr/>
          <p:nvPr/>
        </p:nvSpPr>
        <p:spPr>
          <a:xfrm>
            <a:off x="2679243" y="2967387"/>
            <a:ext cx="761368" cy="1"/>
          </a:xfrm>
          <a:prstGeom prst="line">
            <a:avLst/>
          </a:prstGeom>
          <a:ln w="25400">
            <a:solidFill>
              <a:srgbClr val="000000">
                <a:alpha val="13663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5" name="Line"/>
          <p:cNvSpPr/>
          <p:nvPr/>
        </p:nvSpPr>
        <p:spPr>
          <a:xfrm>
            <a:off x="2679243" y="4744028"/>
            <a:ext cx="761368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6" name="Necessidade:…"/>
          <p:cNvSpPr txBox="1"/>
          <p:nvPr/>
        </p:nvSpPr>
        <p:spPr>
          <a:xfrm>
            <a:off x="5206142" y="4442727"/>
            <a:ext cx="2141768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Necessidade: </a:t>
            </a:r>
          </a:p>
          <a:p>
            <a:pPr algn="ctr">
              <a:defRPr b="1"/>
            </a:pPr>
            <a:r>
              <a:rPr>
                <a:solidFill>
                  <a:srgbClr val="FF2600"/>
                </a:solidFill>
              </a:rPr>
              <a:t>Novos algoritmos e </a:t>
            </a:r>
            <a:endParaRPr>
              <a:solidFill>
                <a:srgbClr val="FF2600"/>
              </a:solidFill>
            </a:endParaRPr>
          </a:p>
          <a:p>
            <a:pPr algn="ctr">
              <a:defRPr b="1"/>
            </a:pPr>
            <a:r>
              <a:rPr>
                <a:solidFill>
                  <a:srgbClr val="FF2600"/>
                </a:solidFill>
              </a:rPr>
              <a:t>técnicas</a:t>
            </a:r>
          </a:p>
        </p:txBody>
      </p:sp>
      <p:sp>
        <p:nvSpPr>
          <p:cNvPr id="207" name="Rectangle"/>
          <p:cNvSpPr/>
          <p:nvPr/>
        </p:nvSpPr>
        <p:spPr>
          <a:xfrm>
            <a:off x="5177251" y="4382221"/>
            <a:ext cx="2199550" cy="86632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08" name="Algoritmos/…"/>
          <p:cNvSpPr txBox="1"/>
          <p:nvPr/>
        </p:nvSpPr>
        <p:spPr>
          <a:xfrm>
            <a:off x="800825" y="3524193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Algoritmos/</a:t>
            </a:r>
          </a:p>
          <a:p>
            <a:pPr algn="ctr">
              <a:defRPr b="1"/>
            </a:pPr>
            <a:r>
              <a:t>Técnicas</a:t>
            </a:r>
          </a:p>
        </p:txBody>
      </p:sp>
      <p:sp>
        <p:nvSpPr>
          <p:cNvPr id="209" name="Algoritmos/…"/>
          <p:cNvSpPr txBox="1"/>
          <p:nvPr/>
        </p:nvSpPr>
        <p:spPr>
          <a:xfrm>
            <a:off x="3102553" y="5389823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Algoritmos/</a:t>
            </a:r>
          </a:p>
          <a:p>
            <a:pPr algn="ctr">
              <a:defRPr b="1"/>
            </a:pPr>
            <a:r>
              <a:t>Técnicas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