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1" sz="3800">
                <a:solidFill>
                  <a:srgbClr val="754726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Relationship Id="rId3" Type="http://schemas.openxmlformats.org/officeDocument/2006/relationships/hyperlink" Target="mailto:adalbertoz@utfpr.edu.br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T62A…"/>
          <p:cNvSpPr txBox="1"/>
          <p:nvPr>
            <p:ph type="ctrTitle"/>
          </p:nvPr>
        </p:nvSpPr>
        <p:spPr>
          <a:xfrm>
            <a:off x="266700" y="244091"/>
            <a:ext cx="8610600" cy="2158668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 1</a:t>
            </a:r>
          </a:p>
        </p:txBody>
      </p:sp>
      <p:sp>
        <p:nvSpPr>
          <p:cNvPr id="144" name="Aula 08 - Matrizes…"/>
          <p:cNvSpPr txBox="1"/>
          <p:nvPr>
            <p:ph type="subTitle" sz="half" idx="1"/>
          </p:nvPr>
        </p:nvSpPr>
        <p:spPr>
          <a:xfrm>
            <a:off x="914400" y="2951602"/>
            <a:ext cx="7315200" cy="1750069"/>
          </a:xfrm>
          <a:prstGeom prst="rect">
            <a:avLst/>
          </a:prstGeom>
        </p:spPr>
        <p:txBody>
          <a:bodyPr/>
          <a:lstStyle/>
          <a:p>
            <a:pPr algn="ctr">
              <a:defRPr b="1" sz="2700">
                <a:solidFill>
                  <a:srgbClr val="000000"/>
                </a:solidFill>
              </a:defRPr>
            </a:pPr>
            <a:r>
              <a:t>Aula 08 - Matrizes</a:t>
            </a:r>
          </a:p>
          <a:p>
            <a:pPr algn="ctr">
              <a:defRPr b="1" sz="2700">
                <a:solidFill>
                  <a:srgbClr val="000000"/>
                </a:solidFill>
              </a:defRPr>
            </a:pPr>
          </a:p>
          <a:p>
            <a:pPr algn="ctr">
              <a:defRPr sz="2500">
                <a:solidFill>
                  <a:srgbClr val="000000"/>
                </a:solidFill>
              </a:defRPr>
            </a:pPr>
            <a:r>
              <a:t>Profs. </a:t>
            </a:r>
            <a:r>
              <a:t>Rafael </a:t>
            </a:r>
            <a:r>
              <a:rPr b="1"/>
              <a:t>Mantovani</a:t>
            </a:r>
            <a:r>
              <a:t> e </a:t>
            </a:r>
            <a:r>
              <a:rPr b="1"/>
              <a:t>Adalberto</a:t>
            </a:r>
            <a:r>
              <a:t> Lazarini</a:t>
            </a:r>
          </a:p>
        </p:txBody>
      </p:sp>
      <p:sp>
        <p:nvSpPr>
          <p:cNvPr id="145" name="Apucarana - PR, Brasil"/>
          <p:cNvSpPr txBox="1"/>
          <p:nvPr/>
        </p:nvSpPr>
        <p:spPr>
          <a:xfrm>
            <a:off x="96838" y="62103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46" name="Universidade Tecnológica Federal do Paraná (UTFPR)"/>
          <p:cNvSpPr txBox="1"/>
          <p:nvPr/>
        </p:nvSpPr>
        <p:spPr>
          <a:xfrm>
            <a:off x="2362200" y="6248400"/>
            <a:ext cx="441817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</p:txBody>
      </p:sp>
      <p:pic>
        <p:nvPicPr>
          <p:cNvPr id="147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Matriz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Matrizes</a:t>
            </a:r>
          </a:p>
        </p:txBody>
      </p:sp>
      <p:sp>
        <p:nvSpPr>
          <p:cNvPr id="324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5" name="Em suma, cada linha de uma matriz é um vetor de n números, e a matriz é um vetor de m vetores-linhas, formando assim uma matriz m x n (m linhas, n colunas)"/>
          <p:cNvSpPr txBox="1"/>
          <p:nvPr>
            <p:ph type="body" sz="half" idx="1"/>
          </p:nvPr>
        </p:nvSpPr>
        <p:spPr>
          <a:xfrm>
            <a:off x="628650" y="1825625"/>
            <a:ext cx="7886700" cy="16942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Em suma, cada linha de uma matriz é um vetor de </a:t>
            </a:r>
            <a:r>
              <a:rPr b="1"/>
              <a:t>n </a:t>
            </a:r>
            <a:r>
              <a:t>números, e a matriz é um vetor de </a:t>
            </a:r>
            <a:r>
              <a:rPr b="1"/>
              <a:t>m</a:t>
            </a:r>
            <a:r>
              <a:t> vetores-linhas, formando assim uma matriz </a:t>
            </a:r>
            <a:r>
              <a:rPr b="1"/>
              <a:t>m</a:t>
            </a:r>
            <a:r>
              <a:t> x </a:t>
            </a:r>
            <a:r>
              <a:rPr b="1"/>
              <a:t>n</a:t>
            </a:r>
            <a:r>
              <a:t> (</a:t>
            </a:r>
            <a:r>
              <a:rPr b="1"/>
              <a:t>m</a:t>
            </a:r>
            <a:r>
              <a:t> linhas, </a:t>
            </a:r>
            <a:r>
              <a:rPr b="1"/>
              <a:t>n</a:t>
            </a:r>
            <a:r>
              <a:t> colunas)</a:t>
            </a:r>
          </a:p>
        </p:txBody>
      </p:sp>
      <p:sp>
        <p:nvSpPr>
          <p:cNvPr id="326" name="Rectangle"/>
          <p:cNvSpPr/>
          <p:nvPr/>
        </p:nvSpPr>
        <p:spPr>
          <a:xfrm>
            <a:off x="3073526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7" name="Rectangle"/>
          <p:cNvSpPr/>
          <p:nvPr/>
        </p:nvSpPr>
        <p:spPr>
          <a:xfrm>
            <a:off x="3584575" y="3442844"/>
            <a:ext cx="501650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8" name="Rectangle"/>
          <p:cNvSpPr/>
          <p:nvPr/>
        </p:nvSpPr>
        <p:spPr>
          <a:xfrm>
            <a:off x="4079366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9" name="Rectangle"/>
          <p:cNvSpPr/>
          <p:nvPr/>
        </p:nvSpPr>
        <p:spPr>
          <a:xfrm>
            <a:off x="4583048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Rectangle"/>
          <p:cNvSpPr/>
          <p:nvPr/>
        </p:nvSpPr>
        <p:spPr>
          <a:xfrm>
            <a:off x="5077840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Rectangle"/>
          <p:cNvSpPr/>
          <p:nvPr/>
        </p:nvSpPr>
        <p:spPr>
          <a:xfrm>
            <a:off x="5568822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CaixaDeTexto 20"/>
          <p:cNvSpPr txBox="1"/>
          <p:nvPr/>
        </p:nvSpPr>
        <p:spPr>
          <a:xfrm>
            <a:off x="4142873" y="5667327"/>
            <a:ext cx="7646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Matriz</a:t>
            </a:r>
          </a:p>
        </p:txBody>
      </p:sp>
      <p:sp>
        <p:nvSpPr>
          <p:cNvPr id="333" name="Rectangle"/>
          <p:cNvSpPr/>
          <p:nvPr/>
        </p:nvSpPr>
        <p:spPr>
          <a:xfrm>
            <a:off x="3073527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4" name="Rectangle"/>
          <p:cNvSpPr/>
          <p:nvPr/>
        </p:nvSpPr>
        <p:spPr>
          <a:xfrm>
            <a:off x="3584575" y="3941191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5" name="Rectangle"/>
          <p:cNvSpPr/>
          <p:nvPr/>
        </p:nvSpPr>
        <p:spPr>
          <a:xfrm>
            <a:off x="4079366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6" name="Rectangle"/>
          <p:cNvSpPr/>
          <p:nvPr/>
        </p:nvSpPr>
        <p:spPr>
          <a:xfrm>
            <a:off x="4583048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7" name="Rectangle"/>
          <p:cNvSpPr/>
          <p:nvPr/>
        </p:nvSpPr>
        <p:spPr>
          <a:xfrm>
            <a:off x="5077840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8" name="Rectangle"/>
          <p:cNvSpPr/>
          <p:nvPr/>
        </p:nvSpPr>
        <p:spPr>
          <a:xfrm>
            <a:off x="5568822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9" name="Rectangle"/>
          <p:cNvSpPr/>
          <p:nvPr/>
        </p:nvSpPr>
        <p:spPr>
          <a:xfrm>
            <a:off x="3073527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0" name="Rectangle"/>
          <p:cNvSpPr/>
          <p:nvPr/>
        </p:nvSpPr>
        <p:spPr>
          <a:xfrm>
            <a:off x="3584575" y="4477868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Rectangle"/>
          <p:cNvSpPr/>
          <p:nvPr/>
        </p:nvSpPr>
        <p:spPr>
          <a:xfrm>
            <a:off x="4079366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2" name="Rectangle"/>
          <p:cNvSpPr/>
          <p:nvPr/>
        </p:nvSpPr>
        <p:spPr>
          <a:xfrm>
            <a:off x="4583048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Rectangle"/>
          <p:cNvSpPr/>
          <p:nvPr/>
        </p:nvSpPr>
        <p:spPr>
          <a:xfrm>
            <a:off x="5077840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Rectangle"/>
          <p:cNvSpPr/>
          <p:nvPr/>
        </p:nvSpPr>
        <p:spPr>
          <a:xfrm>
            <a:off x="5568822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Rectangle"/>
          <p:cNvSpPr/>
          <p:nvPr/>
        </p:nvSpPr>
        <p:spPr>
          <a:xfrm>
            <a:off x="3073527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6" name="Rectangle"/>
          <p:cNvSpPr/>
          <p:nvPr/>
        </p:nvSpPr>
        <p:spPr>
          <a:xfrm>
            <a:off x="3584575" y="4976216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7" name="Rectangle"/>
          <p:cNvSpPr/>
          <p:nvPr/>
        </p:nvSpPr>
        <p:spPr>
          <a:xfrm>
            <a:off x="4079366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Rectangle"/>
          <p:cNvSpPr/>
          <p:nvPr/>
        </p:nvSpPr>
        <p:spPr>
          <a:xfrm>
            <a:off x="4583048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Rectangle"/>
          <p:cNvSpPr/>
          <p:nvPr/>
        </p:nvSpPr>
        <p:spPr>
          <a:xfrm>
            <a:off x="5077840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Rectangle"/>
          <p:cNvSpPr/>
          <p:nvPr/>
        </p:nvSpPr>
        <p:spPr>
          <a:xfrm>
            <a:off x="5568822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1" name="N colunas"/>
          <p:cNvSpPr txBox="1"/>
          <p:nvPr/>
        </p:nvSpPr>
        <p:spPr>
          <a:xfrm>
            <a:off x="4043921" y="3072625"/>
            <a:ext cx="10561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 colunas</a:t>
            </a:r>
          </a:p>
        </p:txBody>
      </p:sp>
      <p:sp>
        <p:nvSpPr>
          <p:cNvPr id="352" name="M linhas"/>
          <p:cNvSpPr txBox="1"/>
          <p:nvPr/>
        </p:nvSpPr>
        <p:spPr>
          <a:xfrm>
            <a:off x="2069036" y="4283189"/>
            <a:ext cx="9256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M linhas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Matriz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Matrizes</a:t>
            </a:r>
          </a:p>
        </p:txBody>
      </p:sp>
      <p:sp>
        <p:nvSpPr>
          <p:cNvPr id="355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6" name="Em suma, cada linha de uma matriz é um vetor de n números, e a matriz é um vetor de m vetores-linhas, formando assim uma matriz m x n (m linhas, n colunas)"/>
          <p:cNvSpPr txBox="1"/>
          <p:nvPr>
            <p:ph type="body" sz="half" idx="1"/>
          </p:nvPr>
        </p:nvSpPr>
        <p:spPr>
          <a:xfrm>
            <a:off x="628650" y="1825625"/>
            <a:ext cx="7886700" cy="16942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Em suma, cada linha de uma matriz é um vetor de </a:t>
            </a:r>
            <a:r>
              <a:rPr b="1"/>
              <a:t>n </a:t>
            </a:r>
            <a:r>
              <a:t>números, e a matriz é um vetor de </a:t>
            </a:r>
            <a:r>
              <a:rPr b="1"/>
              <a:t>m</a:t>
            </a:r>
            <a:r>
              <a:t> vetores-linhas, formando assim uma matriz </a:t>
            </a:r>
            <a:r>
              <a:rPr b="1"/>
              <a:t>m</a:t>
            </a:r>
            <a:r>
              <a:t> x </a:t>
            </a:r>
            <a:r>
              <a:rPr b="1"/>
              <a:t>n</a:t>
            </a:r>
            <a:r>
              <a:t> (</a:t>
            </a:r>
            <a:r>
              <a:rPr b="1"/>
              <a:t>m</a:t>
            </a:r>
            <a:r>
              <a:t> linhas, </a:t>
            </a:r>
            <a:r>
              <a:rPr b="1"/>
              <a:t>n</a:t>
            </a:r>
            <a:r>
              <a:t> colunas)</a:t>
            </a:r>
          </a:p>
        </p:txBody>
      </p:sp>
      <p:sp>
        <p:nvSpPr>
          <p:cNvPr id="357" name="Rectangle"/>
          <p:cNvSpPr/>
          <p:nvPr/>
        </p:nvSpPr>
        <p:spPr>
          <a:xfrm>
            <a:off x="3073526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8" name="Rectangle"/>
          <p:cNvSpPr/>
          <p:nvPr/>
        </p:nvSpPr>
        <p:spPr>
          <a:xfrm>
            <a:off x="3584575" y="3442844"/>
            <a:ext cx="501650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9" name="Rectangle"/>
          <p:cNvSpPr/>
          <p:nvPr/>
        </p:nvSpPr>
        <p:spPr>
          <a:xfrm>
            <a:off x="4079366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Rectangle"/>
          <p:cNvSpPr/>
          <p:nvPr/>
        </p:nvSpPr>
        <p:spPr>
          <a:xfrm>
            <a:off x="4583048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1" name="Rectangle"/>
          <p:cNvSpPr/>
          <p:nvPr/>
        </p:nvSpPr>
        <p:spPr>
          <a:xfrm>
            <a:off x="5077840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2" name="Rectangle"/>
          <p:cNvSpPr/>
          <p:nvPr/>
        </p:nvSpPr>
        <p:spPr>
          <a:xfrm>
            <a:off x="5568822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CaixaDeTexto 20"/>
          <p:cNvSpPr txBox="1"/>
          <p:nvPr/>
        </p:nvSpPr>
        <p:spPr>
          <a:xfrm>
            <a:off x="4142873" y="5667327"/>
            <a:ext cx="7646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Matriz</a:t>
            </a:r>
          </a:p>
        </p:txBody>
      </p:sp>
      <p:sp>
        <p:nvSpPr>
          <p:cNvPr id="364" name="Rectangle"/>
          <p:cNvSpPr/>
          <p:nvPr/>
        </p:nvSpPr>
        <p:spPr>
          <a:xfrm>
            <a:off x="3073527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5" name="Rectangle"/>
          <p:cNvSpPr/>
          <p:nvPr/>
        </p:nvSpPr>
        <p:spPr>
          <a:xfrm>
            <a:off x="3584575" y="3941191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Rectangle"/>
          <p:cNvSpPr/>
          <p:nvPr/>
        </p:nvSpPr>
        <p:spPr>
          <a:xfrm>
            <a:off x="4079366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7" name="Rectangle"/>
          <p:cNvSpPr/>
          <p:nvPr/>
        </p:nvSpPr>
        <p:spPr>
          <a:xfrm>
            <a:off x="4583048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8" name="Rectangle"/>
          <p:cNvSpPr/>
          <p:nvPr/>
        </p:nvSpPr>
        <p:spPr>
          <a:xfrm>
            <a:off x="5077840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Rectangle"/>
          <p:cNvSpPr/>
          <p:nvPr/>
        </p:nvSpPr>
        <p:spPr>
          <a:xfrm>
            <a:off x="5568822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0" name="Rectangle"/>
          <p:cNvSpPr/>
          <p:nvPr/>
        </p:nvSpPr>
        <p:spPr>
          <a:xfrm>
            <a:off x="3073527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Rectangle"/>
          <p:cNvSpPr/>
          <p:nvPr/>
        </p:nvSpPr>
        <p:spPr>
          <a:xfrm>
            <a:off x="3584575" y="4477868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Rectangle"/>
          <p:cNvSpPr/>
          <p:nvPr/>
        </p:nvSpPr>
        <p:spPr>
          <a:xfrm>
            <a:off x="4079366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Rectangle"/>
          <p:cNvSpPr/>
          <p:nvPr/>
        </p:nvSpPr>
        <p:spPr>
          <a:xfrm>
            <a:off x="4583048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4" name="Rectangle"/>
          <p:cNvSpPr/>
          <p:nvPr/>
        </p:nvSpPr>
        <p:spPr>
          <a:xfrm>
            <a:off x="5077840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5" name="Rectangle"/>
          <p:cNvSpPr/>
          <p:nvPr/>
        </p:nvSpPr>
        <p:spPr>
          <a:xfrm>
            <a:off x="5568822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6" name="Rectangle"/>
          <p:cNvSpPr/>
          <p:nvPr/>
        </p:nvSpPr>
        <p:spPr>
          <a:xfrm>
            <a:off x="3073527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7" name="Rectangle"/>
          <p:cNvSpPr/>
          <p:nvPr/>
        </p:nvSpPr>
        <p:spPr>
          <a:xfrm>
            <a:off x="3584575" y="4976216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8" name="Rectangle"/>
          <p:cNvSpPr/>
          <p:nvPr/>
        </p:nvSpPr>
        <p:spPr>
          <a:xfrm>
            <a:off x="4079366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9" name="Rectangle"/>
          <p:cNvSpPr/>
          <p:nvPr/>
        </p:nvSpPr>
        <p:spPr>
          <a:xfrm>
            <a:off x="4583048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0" name="Rectangle"/>
          <p:cNvSpPr/>
          <p:nvPr/>
        </p:nvSpPr>
        <p:spPr>
          <a:xfrm>
            <a:off x="5077840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1" name="Rectangle"/>
          <p:cNvSpPr/>
          <p:nvPr/>
        </p:nvSpPr>
        <p:spPr>
          <a:xfrm>
            <a:off x="5568822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2" name="A00"/>
          <p:cNvSpPr txBox="1"/>
          <p:nvPr/>
        </p:nvSpPr>
        <p:spPr>
          <a:xfrm>
            <a:off x="3112756" y="3542990"/>
            <a:ext cx="4231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00</a:t>
            </a:r>
          </a:p>
        </p:txBody>
      </p:sp>
      <p:sp>
        <p:nvSpPr>
          <p:cNvPr id="383" name="A10"/>
          <p:cNvSpPr txBox="1"/>
          <p:nvPr/>
        </p:nvSpPr>
        <p:spPr>
          <a:xfrm>
            <a:off x="3112756" y="4002492"/>
            <a:ext cx="4231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10</a:t>
            </a:r>
          </a:p>
        </p:txBody>
      </p:sp>
      <p:sp>
        <p:nvSpPr>
          <p:cNvPr id="384" name="Am-1,0"/>
          <p:cNvSpPr txBox="1"/>
          <p:nvPr/>
        </p:nvSpPr>
        <p:spPr>
          <a:xfrm>
            <a:off x="3008763" y="5076363"/>
            <a:ext cx="6311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m-1,0</a:t>
            </a:r>
          </a:p>
        </p:txBody>
      </p:sp>
      <p:sp>
        <p:nvSpPr>
          <p:cNvPr id="385" name="A01"/>
          <p:cNvSpPr txBox="1"/>
          <p:nvPr/>
        </p:nvSpPr>
        <p:spPr>
          <a:xfrm>
            <a:off x="3623804" y="3542990"/>
            <a:ext cx="4231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01</a:t>
            </a:r>
          </a:p>
        </p:txBody>
      </p:sp>
      <p:sp>
        <p:nvSpPr>
          <p:cNvPr id="386" name="A11"/>
          <p:cNvSpPr txBox="1"/>
          <p:nvPr/>
        </p:nvSpPr>
        <p:spPr>
          <a:xfrm>
            <a:off x="3615676" y="4002492"/>
            <a:ext cx="4231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11</a:t>
            </a:r>
          </a:p>
        </p:txBody>
      </p:sp>
      <p:sp>
        <p:nvSpPr>
          <p:cNvPr id="387" name="A0,N-1"/>
          <p:cNvSpPr txBox="1"/>
          <p:nvPr/>
        </p:nvSpPr>
        <p:spPr>
          <a:xfrm>
            <a:off x="5511984" y="3542990"/>
            <a:ext cx="6153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0,N-1</a:t>
            </a:r>
          </a:p>
        </p:txBody>
      </p:sp>
      <p:sp>
        <p:nvSpPr>
          <p:cNvPr id="388" name="AM-1,N-1"/>
          <p:cNvSpPr txBox="1"/>
          <p:nvPr/>
        </p:nvSpPr>
        <p:spPr>
          <a:xfrm>
            <a:off x="5573013" y="5076363"/>
            <a:ext cx="7837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M-1,N-1</a:t>
            </a:r>
          </a:p>
        </p:txBody>
      </p:sp>
      <p:sp>
        <p:nvSpPr>
          <p:cNvPr id="389" name="…"/>
          <p:cNvSpPr txBox="1"/>
          <p:nvPr/>
        </p:nvSpPr>
        <p:spPr>
          <a:xfrm>
            <a:off x="5139909" y="3498971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0" name="…"/>
          <p:cNvSpPr txBox="1"/>
          <p:nvPr/>
        </p:nvSpPr>
        <p:spPr>
          <a:xfrm>
            <a:off x="5162295" y="507636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1" name="…"/>
          <p:cNvSpPr txBox="1"/>
          <p:nvPr/>
        </p:nvSpPr>
        <p:spPr>
          <a:xfrm>
            <a:off x="5653277" y="400249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2" name="…"/>
          <p:cNvSpPr txBox="1"/>
          <p:nvPr/>
        </p:nvSpPr>
        <p:spPr>
          <a:xfrm>
            <a:off x="5653277" y="4481416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3" name="…"/>
          <p:cNvSpPr txBox="1"/>
          <p:nvPr/>
        </p:nvSpPr>
        <p:spPr>
          <a:xfrm>
            <a:off x="4163821" y="3498971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4" name="…"/>
          <p:cNvSpPr txBox="1"/>
          <p:nvPr/>
        </p:nvSpPr>
        <p:spPr>
          <a:xfrm>
            <a:off x="4633601" y="3498971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5" name="…"/>
          <p:cNvSpPr txBox="1"/>
          <p:nvPr/>
        </p:nvSpPr>
        <p:spPr>
          <a:xfrm>
            <a:off x="3157982" y="4481416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6" name="…"/>
          <p:cNvSpPr txBox="1"/>
          <p:nvPr/>
        </p:nvSpPr>
        <p:spPr>
          <a:xfrm>
            <a:off x="3660901" y="507871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7" name="…"/>
          <p:cNvSpPr txBox="1"/>
          <p:nvPr/>
        </p:nvSpPr>
        <p:spPr>
          <a:xfrm>
            <a:off x="4163821" y="507636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8" name="…"/>
          <p:cNvSpPr txBox="1"/>
          <p:nvPr/>
        </p:nvSpPr>
        <p:spPr>
          <a:xfrm>
            <a:off x="4666741" y="507636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9" name="…"/>
          <p:cNvSpPr txBox="1"/>
          <p:nvPr/>
        </p:nvSpPr>
        <p:spPr>
          <a:xfrm>
            <a:off x="4163821" y="406050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00" name="…"/>
          <p:cNvSpPr txBox="1"/>
          <p:nvPr/>
        </p:nvSpPr>
        <p:spPr>
          <a:xfrm>
            <a:off x="4633601" y="4481416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01" name="N colunas"/>
          <p:cNvSpPr txBox="1"/>
          <p:nvPr/>
        </p:nvSpPr>
        <p:spPr>
          <a:xfrm>
            <a:off x="4043921" y="3072625"/>
            <a:ext cx="10561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 colunas</a:t>
            </a:r>
          </a:p>
        </p:txBody>
      </p:sp>
      <p:sp>
        <p:nvSpPr>
          <p:cNvPr id="402" name="M linhas"/>
          <p:cNvSpPr txBox="1"/>
          <p:nvPr/>
        </p:nvSpPr>
        <p:spPr>
          <a:xfrm>
            <a:off x="2069036" y="4283189"/>
            <a:ext cx="9256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M linhas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Matriz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Matrizes</a:t>
            </a:r>
          </a:p>
        </p:txBody>
      </p:sp>
      <p:sp>
        <p:nvSpPr>
          <p:cNvPr id="405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6" name="Em suma, cada linha de uma matriz é um vetor de n números, e a matriz é um vetor de m vetores-linhas, formando assim uma matriz m x n (m linhas, n colunas)"/>
          <p:cNvSpPr txBox="1"/>
          <p:nvPr>
            <p:ph type="body" sz="half" idx="1"/>
          </p:nvPr>
        </p:nvSpPr>
        <p:spPr>
          <a:xfrm>
            <a:off x="628650" y="1825625"/>
            <a:ext cx="7886700" cy="16942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Em suma, cada linha de uma matriz é um vetor de </a:t>
            </a:r>
            <a:r>
              <a:rPr b="1"/>
              <a:t>n </a:t>
            </a:r>
            <a:r>
              <a:t>números, e a matriz é um vetor de </a:t>
            </a:r>
            <a:r>
              <a:rPr b="1"/>
              <a:t>m</a:t>
            </a:r>
            <a:r>
              <a:t> vetores-linhas, formando assim uma matriz </a:t>
            </a:r>
            <a:r>
              <a:rPr b="1"/>
              <a:t>m</a:t>
            </a:r>
            <a:r>
              <a:t> x </a:t>
            </a:r>
            <a:r>
              <a:rPr b="1"/>
              <a:t>n</a:t>
            </a:r>
            <a:r>
              <a:t> (</a:t>
            </a:r>
            <a:r>
              <a:rPr b="1"/>
              <a:t>m</a:t>
            </a:r>
            <a:r>
              <a:t> linhas, </a:t>
            </a:r>
            <a:r>
              <a:rPr b="1"/>
              <a:t>n</a:t>
            </a:r>
            <a:r>
              <a:t> colunas)</a:t>
            </a:r>
          </a:p>
        </p:txBody>
      </p:sp>
      <p:sp>
        <p:nvSpPr>
          <p:cNvPr id="407" name="Rectangle"/>
          <p:cNvSpPr/>
          <p:nvPr/>
        </p:nvSpPr>
        <p:spPr>
          <a:xfrm>
            <a:off x="3073526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8" name="Rectangle"/>
          <p:cNvSpPr/>
          <p:nvPr/>
        </p:nvSpPr>
        <p:spPr>
          <a:xfrm>
            <a:off x="3584575" y="3442844"/>
            <a:ext cx="501650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9" name="Rectangle"/>
          <p:cNvSpPr/>
          <p:nvPr/>
        </p:nvSpPr>
        <p:spPr>
          <a:xfrm>
            <a:off x="4079366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Rectangle"/>
          <p:cNvSpPr/>
          <p:nvPr/>
        </p:nvSpPr>
        <p:spPr>
          <a:xfrm>
            <a:off x="4583048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Rectangle"/>
          <p:cNvSpPr/>
          <p:nvPr/>
        </p:nvSpPr>
        <p:spPr>
          <a:xfrm>
            <a:off x="5077840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2" name="Rectangle"/>
          <p:cNvSpPr/>
          <p:nvPr/>
        </p:nvSpPr>
        <p:spPr>
          <a:xfrm>
            <a:off x="5568822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CaixaDeTexto 20"/>
          <p:cNvSpPr txBox="1"/>
          <p:nvPr/>
        </p:nvSpPr>
        <p:spPr>
          <a:xfrm>
            <a:off x="4142873" y="5667327"/>
            <a:ext cx="7646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Matriz</a:t>
            </a:r>
          </a:p>
        </p:txBody>
      </p:sp>
      <p:sp>
        <p:nvSpPr>
          <p:cNvPr id="414" name="Rectangle"/>
          <p:cNvSpPr/>
          <p:nvPr/>
        </p:nvSpPr>
        <p:spPr>
          <a:xfrm>
            <a:off x="3073527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5" name="Rectangle"/>
          <p:cNvSpPr/>
          <p:nvPr/>
        </p:nvSpPr>
        <p:spPr>
          <a:xfrm>
            <a:off x="3584575" y="3941191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6" name="Rectangle"/>
          <p:cNvSpPr/>
          <p:nvPr/>
        </p:nvSpPr>
        <p:spPr>
          <a:xfrm>
            <a:off x="4079366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7" name="Rectangle"/>
          <p:cNvSpPr/>
          <p:nvPr/>
        </p:nvSpPr>
        <p:spPr>
          <a:xfrm>
            <a:off x="4583048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8" name="Rectangle"/>
          <p:cNvSpPr/>
          <p:nvPr/>
        </p:nvSpPr>
        <p:spPr>
          <a:xfrm>
            <a:off x="5077840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Rectangle"/>
          <p:cNvSpPr/>
          <p:nvPr/>
        </p:nvSpPr>
        <p:spPr>
          <a:xfrm>
            <a:off x="5568822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Rectangle"/>
          <p:cNvSpPr/>
          <p:nvPr/>
        </p:nvSpPr>
        <p:spPr>
          <a:xfrm>
            <a:off x="3073527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Rectangle"/>
          <p:cNvSpPr/>
          <p:nvPr/>
        </p:nvSpPr>
        <p:spPr>
          <a:xfrm>
            <a:off x="3584575" y="4477868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2" name="Rectangle"/>
          <p:cNvSpPr/>
          <p:nvPr/>
        </p:nvSpPr>
        <p:spPr>
          <a:xfrm>
            <a:off x="4079366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3" name="Rectangle"/>
          <p:cNvSpPr/>
          <p:nvPr/>
        </p:nvSpPr>
        <p:spPr>
          <a:xfrm>
            <a:off x="4583048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4" name="Rectangle"/>
          <p:cNvSpPr/>
          <p:nvPr/>
        </p:nvSpPr>
        <p:spPr>
          <a:xfrm>
            <a:off x="5077840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5" name="Rectangle"/>
          <p:cNvSpPr/>
          <p:nvPr/>
        </p:nvSpPr>
        <p:spPr>
          <a:xfrm>
            <a:off x="5568822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6" name="Rectangle"/>
          <p:cNvSpPr/>
          <p:nvPr/>
        </p:nvSpPr>
        <p:spPr>
          <a:xfrm>
            <a:off x="3073527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7" name="Rectangle"/>
          <p:cNvSpPr/>
          <p:nvPr/>
        </p:nvSpPr>
        <p:spPr>
          <a:xfrm>
            <a:off x="3584575" y="4976216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8" name="Rectangle"/>
          <p:cNvSpPr/>
          <p:nvPr/>
        </p:nvSpPr>
        <p:spPr>
          <a:xfrm>
            <a:off x="4079366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9" name="Rectangle"/>
          <p:cNvSpPr/>
          <p:nvPr/>
        </p:nvSpPr>
        <p:spPr>
          <a:xfrm>
            <a:off x="4583048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0" name="Rectangle"/>
          <p:cNvSpPr/>
          <p:nvPr/>
        </p:nvSpPr>
        <p:spPr>
          <a:xfrm>
            <a:off x="5077840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1" name="Rectangle"/>
          <p:cNvSpPr/>
          <p:nvPr/>
        </p:nvSpPr>
        <p:spPr>
          <a:xfrm>
            <a:off x="5568822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A00"/>
          <p:cNvSpPr txBox="1"/>
          <p:nvPr/>
        </p:nvSpPr>
        <p:spPr>
          <a:xfrm>
            <a:off x="3112756" y="3542990"/>
            <a:ext cx="4231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00</a:t>
            </a:r>
          </a:p>
        </p:txBody>
      </p:sp>
      <p:sp>
        <p:nvSpPr>
          <p:cNvPr id="433" name="A10"/>
          <p:cNvSpPr txBox="1"/>
          <p:nvPr/>
        </p:nvSpPr>
        <p:spPr>
          <a:xfrm>
            <a:off x="3112756" y="4002492"/>
            <a:ext cx="4231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10</a:t>
            </a:r>
          </a:p>
        </p:txBody>
      </p:sp>
      <p:sp>
        <p:nvSpPr>
          <p:cNvPr id="434" name="Am-1,0"/>
          <p:cNvSpPr txBox="1"/>
          <p:nvPr/>
        </p:nvSpPr>
        <p:spPr>
          <a:xfrm>
            <a:off x="3008763" y="5076363"/>
            <a:ext cx="6311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m-1,0</a:t>
            </a:r>
          </a:p>
        </p:txBody>
      </p:sp>
      <p:sp>
        <p:nvSpPr>
          <p:cNvPr id="435" name="A01"/>
          <p:cNvSpPr txBox="1"/>
          <p:nvPr/>
        </p:nvSpPr>
        <p:spPr>
          <a:xfrm>
            <a:off x="3623804" y="3542990"/>
            <a:ext cx="4231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01</a:t>
            </a:r>
          </a:p>
        </p:txBody>
      </p:sp>
      <p:sp>
        <p:nvSpPr>
          <p:cNvPr id="436" name="A11"/>
          <p:cNvSpPr txBox="1"/>
          <p:nvPr/>
        </p:nvSpPr>
        <p:spPr>
          <a:xfrm>
            <a:off x="3615676" y="4002492"/>
            <a:ext cx="4231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11</a:t>
            </a:r>
          </a:p>
        </p:txBody>
      </p:sp>
      <p:sp>
        <p:nvSpPr>
          <p:cNvPr id="437" name="A0,N-1"/>
          <p:cNvSpPr txBox="1"/>
          <p:nvPr/>
        </p:nvSpPr>
        <p:spPr>
          <a:xfrm>
            <a:off x="5511984" y="3542990"/>
            <a:ext cx="6153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0,N-1</a:t>
            </a:r>
          </a:p>
        </p:txBody>
      </p:sp>
      <p:sp>
        <p:nvSpPr>
          <p:cNvPr id="438" name="AM-1,N-1"/>
          <p:cNvSpPr txBox="1"/>
          <p:nvPr/>
        </p:nvSpPr>
        <p:spPr>
          <a:xfrm>
            <a:off x="5573013" y="5076363"/>
            <a:ext cx="7837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A</a:t>
            </a:r>
            <a:r>
              <a:rPr baseline="-5999"/>
              <a:t>M-1,N-1</a:t>
            </a:r>
          </a:p>
        </p:txBody>
      </p:sp>
      <p:sp>
        <p:nvSpPr>
          <p:cNvPr id="439" name="…"/>
          <p:cNvSpPr txBox="1"/>
          <p:nvPr/>
        </p:nvSpPr>
        <p:spPr>
          <a:xfrm>
            <a:off x="5139909" y="3498971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0" name="…"/>
          <p:cNvSpPr txBox="1"/>
          <p:nvPr/>
        </p:nvSpPr>
        <p:spPr>
          <a:xfrm>
            <a:off x="5162295" y="507636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1" name="…"/>
          <p:cNvSpPr txBox="1"/>
          <p:nvPr/>
        </p:nvSpPr>
        <p:spPr>
          <a:xfrm>
            <a:off x="5653277" y="400249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2" name="…"/>
          <p:cNvSpPr txBox="1"/>
          <p:nvPr/>
        </p:nvSpPr>
        <p:spPr>
          <a:xfrm>
            <a:off x="5653277" y="4481416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3" name="…"/>
          <p:cNvSpPr txBox="1"/>
          <p:nvPr/>
        </p:nvSpPr>
        <p:spPr>
          <a:xfrm>
            <a:off x="4163821" y="3498971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4" name="…"/>
          <p:cNvSpPr txBox="1"/>
          <p:nvPr/>
        </p:nvSpPr>
        <p:spPr>
          <a:xfrm>
            <a:off x="4633601" y="3498971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5" name="…"/>
          <p:cNvSpPr txBox="1"/>
          <p:nvPr/>
        </p:nvSpPr>
        <p:spPr>
          <a:xfrm>
            <a:off x="3157982" y="4481416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6" name="…"/>
          <p:cNvSpPr txBox="1"/>
          <p:nvPr/>
        </p:nvSpPr>
        <p:spPr>
          <a:xfrm>
            <a:off x="3660901" y="507871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7" name="…"/>
          <p:cNvSpPr txBox="1"/>
          <p:nvPr/>
        </p:nvSpPr>
        <p:spPr>
          <a:xfrm>
            <a:off x="4163821" y="507636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8" name="…"/>
          <p:cNvSpPr txBox="1"/>
          <p:nvPr/>
        </p:nvSpPr>
        <p:spPr>
          <a:xfrm>
            <a:off x="4666741" y="507636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49" name="…"/>
          <p:cNvSpPr txBox="1"/>
          <p:nvPr/>
        </p:nvSpPr>
        <p:spPr>
          <a:xfrm>
            <a:off x="4163821" y="406050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50" name="…"/>
          <p:cNvSpPr txBox="1"/>
          <p:nvPr/>
        </p:nvSpPr>
        <p:spPr>
          <a:xfrm>
            <a:off x="4633601" y="4481416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51" name="N colunas"/>
          <p:cNvSpPr txBox="1"/>
          <p:nvPr/>
        </p:nvSpPr>
        <p:spPr>
          <a:xfrm>
            <a:off x="4043921" y="3072625"/>
            <a:ext cx="10561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 colunas</a:t>
            </a:r>
          </a:p>
        </p:txBody>
      </p:sp>
      <p:sp>
        <p:nvSpPr>
          <p:cNvPr id="452" name="M linhas"/>
          <p:cNvSpPr txBox="1"/>
          <p:nvPr/>
        </p:nvSpPr>
        <p:spPr>
          <a:xfrm>
            <a:off x="2069036" y="4283189"/>
            <a:ext cx="9256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M linhas</a:t>
            </a:r>
          </a:p>
        </p:txBody>
      </p:sp>
      <p:sp>
        <p:nvSpPr>
          <p:cNvPr id="453" name="matriz = vetor multidimensional"/>
          <p:cNvSpPr txBox="1"/>
          <p:nvPr/>
        </p:nvSpPr>
        <p:spPr>
          <a:xfrm>
            <a:off x="2515735" y="5995366"/>
            <a:ext cx="4347226" cy="4470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/>
            </a:lvl1pPr>
          </a:lstStyle>
          <a:p>
            <a:pPr/>
            <a:r>
              <a:t>matriz = vetor multidimensional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56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7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58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59" name="Rounded Rectangle"/>
          <p:cNvSpPr/>
          <p:nvPr/>
        </p:nvSpPr>
        <p:spPr>
          <a:xfrm>
            <a:off x="685800" y="35495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462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4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63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4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9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4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4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73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74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477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4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78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sp>
        <p:nvSpPr>
          <p:cNvPr id="479" name="Matrizes"/>
          <p:cNvSpPr txBox="1"/>
          <p:nvPr/>
        </p:nvSpPr>
        <p:spPr>
          <a:xfrm>
            <a:off x="1255712" y="3073125"/>
            <a:ext cx="111907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Matrizes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omo us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usar</a:t>
            </a:r>
          </a:p>
        </p:txBody>
      </p:sp>
      <p:sp>
        <p:nvSpPr>
          <p:cNvPr id="482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3" name="Para declarar uma variável do tipo matriz, usa-se uma sintaxe similar à declaração de vetores: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Para declarar uma variável do tipo matriz, usa-se uma sintaxe similar à declaração de vetores:</a:t>
            </a:r>
          </a:p>
        </p:txBody>
      </p:sp>
      <p:sp>
        <p:nvSpPr>
          <p:cNvPr id="484" name="CaixaDeTexto 5"/>
          <p:cNvSpPr txBox="1"/>
          <p:nvPr/>
        </p:nvSpPr>
        <p:spPr>
          <a:xfrm>
            <a:off x="2372553" y="2842054"/>
            <a:ext cx="37497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tipo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nome_matriz[</a:t>
            </a:r>
            <a:r>
              <a:rPr i="1">
                <a:solidFill>
                  <a:srgbClr val="FF0000"/>
                </a:solidFill>
              </a:rPr>
              <a:t>linhas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1">
                <a:solidFill>
                  <a:srgbClr val="FF0000"/>
                </a:solidFill>
              </a:rPr>
              <a:t>colunas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omo us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usar</a:t>
            </a:r>
          </a:p>
        </p:txBody>
      </p:sp>
      <p:sp>
        <p:nvSpPr>
          <p:cNvPr id="487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8" name="Para declarar uma variável do tipo matriz, usa-se uma sintaxe similar à declaração de vetores: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Para declarar uma variável do tipo matriz, usa-se uma sintaxe similar à declaração de vetores: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Não há uma obrigação computacional que indique que o índice de linha deva ser o primeiro a ser informado, seguido pelo o de coluna.</a:t>
            </a:r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É só uma convenção matemática.</a:t>
            </a:r>
          </a:p>
        </p:txBody>
      </p:sp>
      <p:sp>
        <p:nvSpPr>
          <p:cNvPr id="489" name="CaixaDeTexto 5"/>
          <p:cNvSpPr txBox="1"/>
          <p:nvPr/>
        </p:nvSpPr>
        <p:spPr>
          <a:xfrm>
            <a:off x="2372553" y="2842054"/>
            <a:ext cx="37497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tipo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nome_matriz[</a:t>
            </a:r>
            <a:r>
              <a:rPr i="1">
                <a:solidFill>
                  <a:srgbClr val="FF0000"/>
                </a:solidFill>
              </a:rPr>
              <a:t>linhas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1">
                <a:solidFill>
                  <a:srgbClr val="FF0000"/>
                </a:solidFill>
              </a:rPr>
              <a:t>colunas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omo us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usar</a:t>
            </a:r>
          </a:p>
        </p:txBody>
      </p:sp>
      <p:sp>
        <p:nvSpPr>
          <p:cNvPr id="492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3" name="Para declarar uma variável do tipo matriz, usa-se uma sintaxe similar à declaração de vetores: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Para declarar uma variável do tipo matriz, usa-se uma sintaxe similar à declaração de vetores: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Não há uma obrigação computacional que indique que o índice de linha deva ser o primeiro a ser informado, seguido pelo o de coluna.</a:t>
            </a:r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É só uma convenção matemática.</a:t>
            </a:r>
          </a:p>
        </p:txBody>
      </p:sp>
      <p:sp>
        <p:nvSpPr>
          <p:cNvPr id="494" name="CaixaDeTexto 6"/>
          <p:cNvSpPr txBox="1"/>
          <p:nvPr/>
        </p:nvSpPr>
        <p:spPr>
          <a:xfrm>
            <a:off x="662950" y="5253632"/>
            <a:ext cx="524038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valores[3][2] = {{2, 3}, {5, 7}, {9, 11}};  </a:t>
            </a:r>
            <a:r>
              <a:rPr>
                <a:solidFill>
                  <a:srgbClr val="70AD47"/>
                </a:solidFill>
              </a:rPr>
              <a:t>// correto</a:t>
            </a:r>
            <a:endParaRPr>
              <a:solidFill>
                <a:srgbClr val="70AD47"/>
              </a:solidFill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valores[][2] = {{2, 3}, {5, 7}, {9, 11}};   </a:t>
            </a:r>
            <a:r>
              <a:rPr>
                <a:solidFill>
                  <a:srgbClr val="70AD47"/>
                </a:solidFill>
              </a:rPr>
              <a:t>// correto</a:t>
            </a:r>
            <a:endParaRPr>
              <a:solidFill>
                <a:srgbClr val="70AD47"/>
              </a:solidFill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valores[][] = {{2, 3}, {5, 7}, {9, 11}};    </a:t>
            </a:r>
            <a:r>
              <a:rPr>
                <a:solidFill>
                  <a:srgbClr val="FF2600"/>
                </a:solidFill>
              </a:rPr>
              <a:t>//</a:t>
            </a:r>
            <a:r>
              <a:rPr>
                <a:solidFill>
                  <a:srgbClr val="70AD47"/>
                </a:solidFill>
              </a:rPr>
              <a:t> </a:t>
            </a:r>
            <a:r>
              <a:rPr>
                <a:solidFill>
                  <a:srgbClr val="FF2600"/>
                </a:solidFill>
              </a:rPr>
              <a:t>inválido</a:t>
            </a:r>
          </a:p>
        </p:txBody>
      </p:sp>
      <p:sp>
        <p:nvSpPr>
          <p:cNvPr id="495" name="CaixaDeTexto 5"/>
          <p:cNvSpPr txBox="1"/>
          <p:nvPr/>
        </p:nvSpPr>
        <p:spPr>
          <a:xfrm>
            <a:off x="2372553" y="2842054"/>
            <a:ext cx="37497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tipo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nome_matriz[</a:t>
            </a:r>
            <a:r>
              <a:rPr i="1">
                <a:solidFill>
                  <a:srgbClr val="FF0000"/>
                </a:solidFill>
              </a:rPr>
              <a:t>linhas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i="1">
                <a:solidFill>
                  <a:srgbClr val="FF0000"/>
                </a:solidFill>
              </a:rPr>
              <a:t>colunas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Decla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Declaração</a:t>
            </a:r>
          </a:p>
        </p:txBody>
      </p:sp>
      <p:sp>
        <p:nvSpPr>
          <p:cNvPr id="498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9" name="Aplicam-se as mesmas observações apontadas para os vetores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Aplicam-se as mesmas observações apontadas para os vetores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Os </a:t>
            </a:r>
            <a:r>
              <a:rPr b="1"/>
              <a:t>números de linhas e colunas </a:t>
            </a:r>
            <a:r>
              <a:t>devem ser </a:t>
            </a:r>
            <a:r>
              <a:rPr b="1" i="1"/>
              <a:t>constantes</a:t>
            </a:r>
            <a:r>
              <a:rPr i="1"/>
              <a:t>;</a:t>
            </a:r>
            <a:endParaRPr sz="24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Os </a:t>
            </a:r>
            <a:r>
              <a:rPr b="1"/>
              <a:t>índices</a:t>
            </a:r>
            <a:r>
              <a:t> dos elementos são numerados </a:t>
            </a:r>
            <a:r>
              <a:rPr b="1"/>
              <a:t>a partir do zero</a:t>
            </a:r>
            <a:r>
              <a:t>;</a:t>
            </a:r>
            <a:br/>
            <a:br/>
            <a:br/>
          </a:p>
        </p:txBody>
      </p:sp>
      <p:sp>
        <p:nvSpPr>
          <p:cNvPr id="500" name="CaixaDeTexto 5"/>
          <p:cNvSpPr txBox="1"/>
          <p:nvPr/>
        </p:nvSpPr>
        <p:spPr>
          <a:xfrm>
            <a:off x="776730" y="3703082"/>
            <a:ext cx="5308760" cy="2272666"/>
          </a:xfrm>
          <a:prstGeom prst="rect">
            <a:avLst/>
          </a:prstGeom>
          <a:solidFill>
            <a:srgbClr val="FFFC79"/>
          </a:solidFill>
          <a:ln>
            <a:solidFill>
              <a:srgbClr val="000000"/>
            </a:solidFill>
            <a:prstDash val="lgDash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matriz[3][3], i, j;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70AD4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 i é o índice de linhas e j de colunas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for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(i=0;i&lt;3;i++) </a:t>
            </a: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(j=0;j&lt;3;j++){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printf(</a:t>
            </a:r>
            <a:r>
              <a:rPr>
                <a:solidFill>
                  <a:srgbClr val="C00000"/>
                </a:solidFill>
              </a:rPr>
              <a:t>“Digite o valor da linha %d e coluna %d: ”</a:t>
            </a:r>
            <a:r>
              <a:t>, i, j);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scanf(</a:t>
            </a:r>
            <a:r>
              <a:rPr>
                <a:solidFill>
                  <a:srgbClr val="C00000"/>
                </a:solidFill>
              </a:rPr>
              <a:t>“%d”</a:t>
            </a:r>
            <a:r>
              <a:t>, &amp;matriz[i][j]);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Decla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Declaração</a:t>
            </a:r>
          </a:p>
        </p:txBody>
      </p:sp>
      <p:sp>
        <p:nvSpPr>
          <p:cNvPr id="503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4" name="CaixaDeTexto 5"/>
          <p:cNvSpPr txBox="1"/>
          <p:nvPr/>
        </p:nvSpPr>
        <p:spPr>
          <a:xfrm>
            <a:off x="776730" y="1643619"/>
            <a:ext cx="5308760" cy="2755266"/>
          </a:xfrm>
          <a:prstGeom prst="rect">
            <a:avLst/>
          </a:prstGeom>
          <a:ln>
            <a:solidFill>
              <a:srgbClr val="000000"/>
            </a:solidFill>
            <a:prstDash val="lgDash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matriz[3][3], i, j;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70AD4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 i é o índice de linhas e j de colunas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for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(i=0;i&lt;3;i++)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(j=0;j&lt;3;j++)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printf(</a:t>
            </a:r>
            <a:r>
              <a:rPr>
                <a:solidFill>
                  <a:srgbClr val="C00000"/>
                </a:solidFill>
              </a:rPr>
              <a:t>“Digite o valor da linha %d e coluna %d: ”</a:t>
            </a:r>
            <a:r>
              <a:t>, i, j);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scanf(</a:t>
            </a:r>
            <a:r>
              <a:rPr>
                <a:solidFill>
                  <a:srgbClr val="C00000"/>
                </a:solidFill>
              </a:rPr>
              <a:t>“%d”</a:t>
            </a:r>
            <a:r>
              <a:t>, &amp;matriz[i][j]);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aphicFrame>
        <p:nvGraphicFramePr>
          <p:cNvPr id="505" name="Tabela 6"/>
          <p:cNvGraphicFramePr/>
          <p:nvPr/>
        </p:nvGraphicFramePr>
        <p:xfrm>
          <a:off x="761995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6" name="Seta para a direita 16"/>
          <p:cNvSpPr/>
          <p:nvPr/>
        </p:nvSpPr>
        <p:spPr>
          <a:xfrm>
            <a:off x="1828800" y="5132173"/>
            <a:ext cx="181232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Decla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Declaração</a:t>
            </a:r>
          </a:p>
        </p:txBody>
      </p:sp>
      <p:sp>
        <p:nvSpPr>
          <p:cNvPr id="509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0" name="CaixaDeTexto 5"/>
          <p:cNvSpPr txBox="1"/>
          <p:nvPr/>
        </p:nvSpPr>
        <p:spPr>
          <a:xfrm>
            <a:off x="776730" y="1643619"/>
            <a:ext cx="5308760" cy="2755266"/>
          </a:xfrm>
          <a:prstGeom prst="rect">
            <a:avLst/>
          </a:prstGeom>
          <a:ln>
            <a:solidFill>
              <a:srgbClr val="000000"/>
            </a:solidFill>
            <a:prstDash val="lgDash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matriz[3][3], i, j;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70AD4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 i é o índice de linhas e j de colunas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for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(i=0;i&lt;3;i++)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(j=0;j&lt;3;j++)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printf(</a:t>
            </a:r>
            <a:r>
              <a:rPr>
                <a:solidFill>
                  <a:srgbClr val="C00000"/>
                </a:solidFill>
              </a:rPr>
              <a:t>“Digite o valor da linha %d e coluna %d: ”</a:t>
            </a:r>
            <a:r>
              <a:t>, i, j);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scanf(</a:t>
            </a:r>
            <a:r>
              <a:rPr>
                <a:solidFill>
                  <a:srgbClr val="C00000"/>
                </a:solidFill>
              </a:rPr>
              <a:t>“%d”</a:t>
            </a:r>
            <a:r>
              <a:t>, &amp;matriz[i][j]);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aphicFrame>
        <p:nvGraphicFramePr>
          <p:cNvPr id="511" name="Tabela 6"/>
          <p:cNvGraphicFramePr/>
          <p:nvPr/>
        </p:nvGraphicFramePr>
        <p:xfrm>
          <a:off x="761995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2" name="Tabela 8"/>
          <p:cNvGraphicFramePr/>
          <p:nvPr/>
        </p:nvGraphicFramePr>
        <p:xfrm>
          <a:off x="2108881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3" name="Seta para a direita 16"/>
          <p:cNvSpPr/>
          <p:nvPr/>
        </p:nvSpPr>
        <p:spPr>
          <a:xfrm>
            <a:off x="1828800" y="5132173"/>
            <a:ext cx="181232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4" name="Seta para a direita 17"/>
          <p:cNvSpPr/>
          <p:nvPr/>
        </p:nvSpPr>
        <p:spPr>
          <a:xfrm>
            <a:off x="3138615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52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3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4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1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58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1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62" name="Matrizes"/>
          <p:cNvSpPr txBox="1"/>
          <p:nvPr/>
        </p:nvSpPr>
        <p:spPr>
          <a:xfrm>
            <a:off x="1255712" y="3073125"/>
            <a:ext cx="111907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Matrizes</a:t>
            </a:r>
          </a:p>
        </p:txBody>
      </p:sp>
      <p:sp>
        <p:nvSpPr>
          <p:cNvPr id="163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1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73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74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Decla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Declaração</a:t>
            </a:r>
          </a:p>
        </p:txBody>
      </p:sp>
      <p:sp>
        <p:nvSpPr>
          <p:cNvPr id="517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8" name="CaixaDeTexto 5"/>
          <p:cNvSpPr txBox="1"/>
          <p:nvPr/>
        </p:nvSpPr>
        <p:spPr>
          <a:xfrm>
            <a:off x="776730" y="1643619"/>
            <a:ext cx="5308760" cy="2755266"/>
          </a:xfrm>
          <a:prstGeom prst="rect">
            <a:avLst/>
          </a:prstGeom>
          <a:ln>
            <a:solidFill>
              <a:srgbClr val="000000"/>
            </a:solidFill>
            <a:prstDash val="lgDash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matriz[3][3], i, j;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70AD4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 i é o índice de linhas e j de colunas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for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(i=0;i&lt;3;i++)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(j=0;j&lt;3;j++)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printf(</a:t>
            </a:r>
            <a:r>
              <a:rPr>
                <a:solidFill>
                  <a:srgbClr val="C00000"/>
                </a:solidFill>
              </a:rPr>
              <a:t>“Digite o valor da linha %d e coluna %d: ”</a:t>
            </a:r>
            <a:r>
              <a:t>, i, j);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scanf(</a:t>
            </a:r>
            <a:r>
              <a:rPr>
                <a:solidFill>
                  <a:srgbClr val="C00000"/>
                </a:solidFill>
              </a:rPr>
              <a:t>“%d”</a:t>
            </a:r>
            <a:r>
              <a:t>, &amp;matriz[i][j]);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aphicFrame>
        <p:nvGraphicFramePr>
          <p:cNvPr id="519" name="Tabela 6"/>
          <p:cNvGraphicFramePr/>
          <p:nvPr/>
        </p:nvGraphicFramePr>
        <p:xfrm>
          <a:off x="761995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20" name="Tabela 8"/>
          <p:cNvGraphicFramePr/>
          <p:nvPr/>
        </p:nvGraphicFramePr>
        <p:xfrm>
          <a:off x="2108881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21" name="Tabela 9"/>
          <p:cNvGraphicFramePr/>
          <p:nvPr/>
        </p:nvGraphicFramePr>
        <p:xfrm>
          <a:off x="3455768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2" name="Seta para a direita 16"/>
          <p:cNvSpPr/>
          <p:nvPr/>
        </p:nvSpPr>
        <p:spPr>
          <a:xfrm>
            <a:off x="1828800" y="5132173"/>
            <a:ext cx="181232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3" name="Seta para a direita 17"/>
          <p:cNvSpPr/>
          <p:nvPr/>
        </p:nvSpPr>
        <p:spPr>
          <a:xfrm>
            <a:off x="3138615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24" name="Seta para a direita 18"/>
          <p:cNvSpPr/>
          <p:nvPr/>
        </p:nvSpPr>
        <p:spPr>
          <a:xfrm>
            <a:off x="4514336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Decla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Declaração</a:t>
            </a:r>
          </a:p>
        </p:txBody>
      </p:sp>
      <p:sp>
        <p:nvSpPr>
          <p:cNvPr id="527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8" name="CaixaDeTexto 5"/>
          <p:cNvSpPr txBox="1"/>
          <p:nvPr/>
        </p:nvSpPr>
        <p:spPr>
          <a:xfrm>
            <a:off x="776730" y="1643619"/>
            <a:ext cx="5308760" cy="2755266"/>
          </a:xfrm>
          <a:prstGeom prst="rect">
            <a:avLst/>
          </a:prstGeom>
          <a:ln>
            <a:solidFill>
              <a:srgbClr val="000000"/>
            </a:solidFill>
            <a:prstDash val="lgDash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matriz[3][3], i, j;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70AD4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 i é o índice de linhas e j de colunas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for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(i=0;i&lt;3;i++)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(j=0;j&lt;3;j++)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printf(</a:t>
            </a:r>
            <a:r>
              <a:rPr>
                <a:solidFill>
                  <a:srgbClr val="C00000"/>
                </a:solidFill>
              </a:rPr>
              <a:t>“Digite o valor da linha %d e coluna %d: ”</a:t>
            </a:r>
            <a:r>
              <a:t>, i, j);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scanf(</a:t>
            </a:r>
            <a:r>
              <a:rPr>
                <a:solidFill>
                  <a:srgbClr val="C00000"/>
                </a:solidFill>
              </a:rPr>
              <a:t>“%d”</a:t>
            </a:r>
            <a:r>
              <a:t>, &amp;matriz[i][j]);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aphicFrame>
        <p:nvGraphicFramePr>
          <p:cNvPr id="529" name="Tabela 6"/>
          <p:cNvGraphicFramePr/>
          <p:nvPr/>
        </p:nvGraphicFramePr>
        <p:xfrm>
          <a:off x="761995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0" name="Tabela 8"/>
          <p:cNvGraphicFramePr/>
          <p:nvPr/>
        </p:nvGraphicFramePr>
        <p:xfrm>
          <a:off x="2108881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1" name="Tabela 9"/>
          <p:cNvGraphicFramePr/>
          <p:nvPr/>
        </p:nvGraphicFramePr>
        <p:xfrm>
          <a:off x="3455768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2" name="Tabela 10"/>
          <p:cNvGraphicFramePr/>
          <p:nvPr/>
        </p:nvGraphicFramePr>
        <p:xfrm>
          <a:off x="4802656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3" name="Seta para a direita 16"/>
          <p:cNvSpPr/>
          <p:nvPr/>
        </p:nvSpPr>
        <p:spPr>
          <a:xfrm>
            <a:off x="1828800" y="5132173"/>
            <a:ext cx="181232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4" name="Seta para a direita 17"/>
          <p:cNvSpPr/>
          <p:nvPr/>
        </p:nvSpPr>
        <p:spPr>
          <a:xfrm>
            <a:off x="3138615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5" name="Seta para a direita 18"/>
          <p:cNvSpPr/>
          <p:nvPr/>
        </p:nvSpPr>
        <p:spPr>
          <a:xfrm>
            <a:off x="4514336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6" name="Seta para a direita 19"/>
          <p:cNvSpPr/>
          <p:nvPr/>
        </p:nvSpPr>
        <p:spPr>
          <a:xfrm>
            <a:off x="5865341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Decla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Declaração</a:t>
            </a:r>
          </a:p>
        </p:txBody>
      </p:sp>
      <p:sp>
        <p:nvSpPr>
          <p:cNvPr id="539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0" name="CaixaDeTexto 5"/>
          <p:cNvSpPr txBox="1"/>
          <p:nvPr/>
        </p:nvSpPr>
        <p:spPr>
          <a:xfrm>
            <a:off x="776730" y="1643619"/>
            <a:ext cx="5308760" cy="2755266"/>
          </a:xfrm>
          <a:prstGeom prst="rect">
            <a:avLst/>
          </a:prstGeom>
          <a:ln>
            <a:solidFill>
              <a:srgbClr val="000000"/>
            </a:solidFill>
            <a:prstDash val="lgDash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matriz[3][3], i, j;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70AD4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 i é o índice de linhas e j de colunas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for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(i=0;i&lt;3;i++)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(j=0;j&lt;3;j++)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printf(</a:t>
            </a:r>
            <a:r>
              <a:rPr>
                <a:solidFill>
                  <a:srgbClr val="C00000"/>
                </a:solidFill>
              </a:rPr>
              <a:t>“Digite o valor da linha %d e coluna %d: ”</a:t>
            </a:r>
            <a:r>
              <a:t>, i, j);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scanf(</a:t>
            </a:r>
            <a:r>
              <a:rPr>
                <a:solidFill>
                  <a:srgbClr val="C00000"/>
                </a:solidFill>
              </a:rPr>
              <a:t>“%d”</a:t>
            </a:r>
            <a:r>
              <a:t>, &amp;matriz[i][j]);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aphicFrame>
        <p:nvGraphicFramePr>
          <p:cNvPr id="541" name="Tabela 6"/>
          <p:cNvGraphicFramePr/>
          <p:nvPr/>
        </p:nvGraphicFramePr>
        <p:xfrm>
          <a:off x="761995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2" name="Tabela 8"/>
          <p:cNvGraphicFramePr/>
          <p:nvPr/>
        </p:nvGraphicFramePr>
        <p:xfrm>
          <a:off x="2108881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3" name="Tabela 9"/>
          <p:cNvGraphicFramePr/>
          <p:nvPr/>
        </p:nvGraphicFramePr>
        <p:xfrm>
          <a:off x="3455768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4" name="Tabela 10"/>
          <p:cNvGraphicFramePr/>
          <p:nvPr/>
        </p:nvGraphicFramePr>
        <p:xfrm>
          <a:off x="4802656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5" name="Tabela 11"/>
          <p:cNvGraphicFramePr/>
          <p:nvPr/>
        </p:nvGraphicFramePr>
        <p:xfrm>
          <a:off x="6149542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6" name="Tabela 12"/>
          <p:cNvGraphicFramePr/>
          <p:nvPr/>
        </p:nvGraphicFramePr>
        <p:xfrm>
          <a:off x="7496430" y="4733319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7" name="Tabela 13"/>
          <p:cNvGraphicFramePr/>
          <p:nvPr/>
        </p:nvGraphicFramePr>
        <p:xfrm>
          <a:off x="2594916" y="5779525"/>
          <a:ext cx="92675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308918"/>
                <a:gridCol w="308918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8" name="Tabela 14"/>
          <p:cNvGraphicFramePr/>
          <p:nvPr/>
        </p:nvGraphicFramePr>
        <p:xfrm>
          <a:off x="3941800" y="5779525"/>
          <a:ext cx="987373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9124"/>
                <a:gridCol w="366978"/>
                <a:gridCol w="291270"/>
              </a:tblGrid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9" name="Tabela 15"/>
          <p:cNvGraphicFramePr/>
          <p:nvPr/>
        </p:nvGraphicFramePr>
        <p:xfrm>
          <a:off x="5288691" y="5779525"/>
          <a:ext cx="111600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0" name="Seta para a direita 16"/>
          <p:cNvSpPr/>
          <p:nvPr/>
        </p:nvSpPr>
        <p:spPr>
          <a:xfrm>
            <a:off x="1828800" y="5132173"/>
            <a:ext cx="181232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1" name="Seta para a direita 17"/>
          <p:cNvSpPr/>
          <p:nvPr/>
        </p:nvSpPr>
        <p:spPr>
          <a:xfrm>
            <a:off x="3138615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2" name="Seta para a direita 18"/>
          <p:cNvSpPr/>
          <p:nvPr/>
        </p:nvSpPr>
        <p:spPr>
          <a:xfrm>
            <a:off x="4514336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3" name="Seta para a direita 19"/>
          <p:cNvSpPr/>
          <p:nvPr/>
        </p:nvSpPr>
        <p:spPr>
          <a:xfrm>
            <a:off x="5865341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4" name="Seta para a direita 20"/>
          <p:cNvSpPr/>
          <p:nvPr/>
        </p:nvSpPr>
        <p:spPr>
          <a:xfrm>
            <a:off x="7216348" y="5132173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5" name="Seta para a direita 21"/>
          <p:cNvSpPr/>
          <p:nvPr/>
        </p:nvSpPr>
        <p:spPr>
          <a:xfrm>
            <a:off x="3657600" y="6145426"/>
            <a:ext cx="181232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6" name="Seta para a direita 22"/>
          <p:cNvSpPr/>
          <p:nvPr/>
        </p:nvSpPr>
        <p:spPr>
          <a:xfrm>
            <a:off x="5033319" y="6145426"/>
            <a:ext cx="181233" cy="181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Alte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Alteração</a:t>
            </a:r>
          </a:p>
        </p:txBody>
      </p:sp>
      <p:sp>
        <p:nvSpPr>
          <p:cNvPr id="559" name="23"/>
          <p:cNvSpPr txBox="1"/>
          <p:nvPr>
            <p:ph type="sldNum" sz="quarter" idx="2"/>
          </p:nvPr>
        </p:nvSpPr>
        <p:spPr>
          <a:xfrm>
            <a:off x="8494922" y="6371192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0" name="Deve-se informar a posição do elemento que sofrerá a alteração na matriz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Deve-se informar a posição do elemento que sofrerá a alteração na matriz</a:t>
            </a:r>
          </a:p>
          <a:p>
            <a:pPr lvl="1"/>
            <a:r>
              <a:t>Informar linha e coluna;</a:t>
            </a:r>
          </a:p>
        </p:txBody>
      </p:sp>
      <p:graphicFrame>
        <p:nvGraphicFramePr>
          <p:cNvPr id="561" name="Tabela 5"/>
          <p:cNvGraphicFramePr/>
          <p:nvPr/>
        </p:nvGraphicFramePr>
        <p:xfrm>
          <a:off x="4275103" y="3578654"/>
          <a:ext cx="1116004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2" name="CaixaDeTexto 7"/>
          <p:cNvSpPr txBox="1"/>
          <p:nvPr/>
        </p:nvSpPr>
        <p:spPr>
          <a:xfrm>
            <a:off x="3598234" y="3857816"/>
            <a:ext cx="61983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m1 = </a:t>
            </a:r>
          </a:p>
        </p:txBody>
      </p:sp>
      <p:sp>
        <p:nvSpPr>
          <p:cNvPr id="563" name="CaixaDeTexto 8"/>
          <p:cNvSpPr txBox="1"/>
          <p:nvPr/>
        </p:nvSpPr>
        <p:spPr>
          <a:xfrm>
            <a:off x="3702244" y="3064477"/>
            <a:ext cx="11994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m1[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Alte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Alteração</a:t>
            </a:r>
          </a:p>
        </p:txBody>
      </p:sp>
      <p:sp>
        <p:nvSpPr>
          <p:cNvPr id="566" name="24"/>
          <p:cNvSpPr txBox="1"/>
          <p:nvPr>
            <p:ph type="sldNum" sz="quarter" idx="2"/>
          </p:nvPr>
        </p:nvSpPr>
        <p:spPr>
          <a:xfrm>
            <a:off x="8494922" y="6371192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7" name="Deve-se informar a posição do elemento que sofrerá a alteração na matriz…"/>
          <p:cNvSpPr txBox="1"/>
          <p:nvPr>
            <p:ph type="body" sz="half" idx="1"/>
          </p:nvPr>
        </p:nvSpPr>
        <p:spPr>
          <a:xfrm>
            <a:off x="628650" y="1825625"/>
            <a:ext cx="7886700" cy="2654206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Deve-se informar a posição do elemento que sofrerá a alteração na matriz</a:t>
            </a:r>
          </a:p>
          <a:p>
            <a:pPr lvl="1"/>
            <a:r>
              <a:t>Informar linha e coluna;</a:t>
            </a:r>
          </a:p>
        </p:txBody>
      </p:sp>
      <p:graphicFrame>
        <p:nvGraphicFramePr>
          <p:cNvPr id="568" name="Tabela 5"/>
          <p:cNvGraphicFramePr/>
          <p:nvPr/>
        </p:nvGraphicFramePr>
        <p:xfrm>
          <a:off x="4275103" y="3578654"/>
          <a:ext cx="1116004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9" name="CaixaDeTexto 7"/>
          <p:cNvSpPr txBox="1"/>
          <p:nvPr/>
        </p:nvSpPr>
        <p:spPr>
          <a:xfrm>
            <a:off x="3598234" y="3857816"/>
            <a:ext cx="61983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m1 = </a:t>
            </a:r>
          </a:p>
        </p:txBody>
      </p:sp>
      <p:sp>
        <p:nvSpPr>
          <p:cNvPr id="570" name="CaixaDeTexto 8"/>
          <p:cNvSpPr txBox="1"/>
          <p:nvPr/>
        </p:nvSpPr>
        <p:spPr>
          <a:xfrm>
            <a:off x="3702244" y="3064477"/>
            <a:ext cx="11994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m1[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571" name="CaixaDeTexto 9"/>
          <p:cNvSpPr txBox="1"/>
          <p:nvPr/>
        </p:nvSpPr>
        <p:spPr>
          <a:xfrm>
            <a:off x="674370" y="4877029"/>
            <a:ext cx="13523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m1[</a:t>
            </a:r>
            <a:r>
              <a:rPr>
                <a:solidFill>
                  <a:srgbClr val="FF0000"/>
                </a:solidFill>
              </a:rPr>
              <a:t>1</a:t>
            </a:r>
            <a:r>
              <a:t>][</a:t>
            </a:r>
            <a:r>
              <a:rPr>
                <a:solidFill>
                  <a:srgbClr val="FF0000"/>
                </a:solidFill>
              </a:rPr>
              <a:t>1</a:t>
            </a:r>
            <a:r>
              <a:t>] = 20;</a:t>
            </a:r>
          </a:p>
        </p:txBody>
      </p:sp>
      <p:graphicFrame>
        <p:nvGraphicFramePr>
          <p:cNvPr id="572" name="Tabela 10"/>
          <p:cNvGraphicFramePr/>
          <p:nvPr/>
        </p:nvGraphicFramePr>
        <p:xfrm>
          <a:off x="1124586" y="5588013"/>
          <a:ext cx="1116004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3" name="Conector reto 12"/>
          <p:cNvSpPr/>
          <p:nvPr/>
        </p:nvSpPr>
        <p:spPr>
          <a:xfrm flipH="1">
            <a:off x="638078" y="5892800"/>
            <a:ext cx="475258" cy="0"/>
          </a:xfrm>
          <a:prstGeom prst="line">
            <a:avLst/>
          </a:prstGeom>
          <a:ln w="1270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4" name="Conector reto 13"/>
          <p:cNvSpPr/>
          <p:nvPr/>
        </p:nvSpPr>
        <p:spPr>
          <a:xfrm flipH="1">
            <a:off x="638078" y="6207125"/>
            <a:ext cx="484783" cy="0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5" name="CaixaDeTexto 14"/>
          <p:cNvSpPr txBox="1"/>
          <p:nvPr/>
        </p:nvSpPr>
        <p:spPr>
          <a:xfrm>
            <a:off x="862349" y="5622557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6" name="CaixaDeTexto 15"/>
          <p:cNvSpPr txBox="1"/>
          <p:nvPr/>
        </p:nvSpPr>
        <p:spPr>
          <a:xfrm>
            <a:off x="862349" y="5915045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7" name="CaixaDeTexto 16"/>
          <p:cNvSpPr txBox="1"/>
          <p:nvPr/>
        </p:nvSpPr>
        <p:spPr>
          <a:xfrm>
            <a:off x="862349" y="6244635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8" name="CaixaDeTexto 17"/>
          <p:cNvSpPr txBox="1"/>
          <p:nvPr/>
        </p:nvSpPr>
        <p:spPr>
          <a:xfrm>
            <a:off x="1190805" y="534555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9" name="CaixaDeTexto 18"/>
          <p:cNvSpPr txBox="1"/>
          <p:nvPr/>
        </p:nvSpPr>
        <p:spPr>
          <a:xfrm>
            <a:off x="1550701" y="533920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0" name="CaixaDeTexto 19"/>
          <p:cNvSpPr txBox="1"/>
          <p:nvPr/>
        </p:nvSpPr>
        <p:spPr>
          <a:xfrm>
            <a:off x="1950918" y="5345558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1" name="Conector reto 23"/>
          <p:cNvSpPr/>
          <p:nvPr/>
        </p:nvSpPr>
        <p:spPr>
          <a:xfrm flipV="1">
            <a:off x="1430836" y="5280025"/>
            <a:ext cx="1" cy="301625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2" name="Conector reto 24"/>
          <p:cNvSpPr/>
          <p:nvPr/>
        </p:nvSpPr>
        <p:spPr>
          <a:xfrm flipV="1">
            <a:off x="1837235" y="5280025"/>
            <a:ext cx="1" cy="301625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Alte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Alteração</a:t>
            </a:r>
          </a:p>
        </p:txBody>
      </p:sp>
      <p:sp>
        <p:nvSpPr>
          <p:cNvPr id="585" name="25"/>
          <p:cNvSpPr txBox="1"/>
          <p:nvPr>
            <p:ph type="sldNum" sz="quarter" idx="2"/>
          </p:nvPr>
        </p:nvSpPr>
        <p:spPr>
          <a:xfrm>
            <a:off x="8494922" y="6371192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6" name="Deve-se informar a posição do elemento que sofrerá a alteração na matriz…"/>
          <p:cNvSpPr txBox="1"/>
          <p:nvPr>
            <p:ph type="body" sz="half" idx="1"/>
          </p:nvPr>
        </p:nvSpPr>
        <p:spPr>
          <a:xfrm>
            <a:off x="628650" y="1825625"/>
            <a:ext cx="7886700" cy="276072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Deve-se informar a posição do elemento que sofrerá a alteração na matriz</a:t>
            </a:r>
          </a:p>
          <a:p>
            <a:pPr lvl="1"/>
            <a:r>
              <a:t>Informar linha e coluna;</a:t>
            </a:r>
          </a:p>
        </p:txBody>
      </p:sp>
      <p:graphicFrame>
        <p:nvGraphicFramePr>
          <p:cNvPr id="587" name="Tabela 5"/>
          <p:cNvGraphicFramePr/>
          <p:nvPr/>
        </p:nvGraphicFramePr>
        <p:xfrm>
          <a:off x="4275103" y="3578654"/>
          <a:ext cx="1116004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8" name="CaixaDeTexto 7"/>
          <p:cNvSpPr txBox="1"/>
          <p:nvPr/>
        </p:nvSpPr>
        <p:spPr>
          <a:xfrm>
            <a:off x="3598234" y="3857816"/>
            <a:ext cx="61983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m1 = </a:t>
            </a:r>
          </a:p>
        </p:txBody>
      </p:sp>
      <p:sp>
        <p:nvSpPr>
          <p:cNvPr id="589" name="CaixaDeTexto 8"/>
          <p:cNvSpPr txBox="1"/>
          <p:nvPr/>
        </p:nvSpPr>
        <p:spPr>
          <a:xfrm>
            <a:off x="3702244" y="3064477"/>
            <a:ext cx="11994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m1[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590" name="CaixaDeTexto 25"/>
          <p:cNvSpPr txBox="1"/>
          <p:nvPr/>
        </p:nvSpPr>
        <p:spPr>
          <a:xfrm>
            <a:off x="4048538" y="4857808"/>
            <a:ext cx="12393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m1[</a:t>
            </a:r>
            <a:r>
              <a:rPr>
                <a:solidFill>
                  <a:srgbClr val="FF0000"/>
                </a:solidFill>
              </a:rPr>
              <a:t>1</a:t>
            </a:r>
            <a:r>
              <a:t>][</a:t>
            </a:r>
            <a:r>
              <a:rPr>
                <a:solidFill>
                  <a:srgbClr val="FF0000"/>
                </a:solidFill>
              </a:rPr>
              <a:t>2</a:t>
            </a:r>
            <a:r>
              <a:t>] = 0;</a:t>
            </a:r>
          </a:p>
        </p:txBody>
      </p:sp>
      <p:graphicFrame>
        <p:nvGraphicFramePr>
          <p:cNvPr id="591" name="Tabela 26"/>
          <p:cNvGraphicFramePr/>
          <p:nvPr/>
        </p:nvGraphicFramePr>
        <p:xfrm>
          <a:off x="4377992" y="5568793"/>
          <a:ext cx="111600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sp>
        <p:nvSpPr>
          <p:cNvPr id="592" name="Conector reto 27"/>
          <p:cNvSpPr/>
          <p:nvPr/>
        </p:nvSpPr>
        <p:spPr>
          <a:xfrm flipH="1">
            <a:off x="3911256" y="5873579"/>
            <a:ext cx="455488" cy="1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3" name="Conector reto 28"/>
          <p:cNvSpPr/>
          <p:nvPr/>
        </p:nvSpPr>
        <p:spPr>
          <a:xfrm flipH="1">
            <a:off x="3911256" y="6187904"/>
            <a:ext cx="465013" cy="1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4" name="CaixaDeTexto 29"/>
          <p:cNvSpPr txBox="1"/>
          <p:nvPr/>
        </p:nvSpPr>
        <p:spPr>
          <a:xfrm>
            <a:off x="4115756" y="5603337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95" name="CaixaDeTexto 30"/>
          <p:cNvSpPr txBox="1"/>
          <p:nvPr/>
        </p:nvSpPr>
        <p:spPr>
          <a:xfrm>
            <a:off x="4115756" y="5895825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6" name="CaixaDeTexto 31"/>
          <p:cNvSpPr txBox="1"/>
          <p:nvPr/>
        </p:nvSpPr>
        <p:spPr>
          <a:xfrm>
            <a:off x="4115756" y="6225414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7" name="CaixaDeTexto 32"/>
          <p:cNvSpPr txBox="1"/>
          <p:nvPr/>
        </p:nvSpPr>
        <p:spPr>
          <a:xfrm>
            <a:off x="4444213" y="532633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98" name="CaixaDeTexto 33"/>
          <p:cNvSpPr txBox="1"/>
          <p:nvPr/>
        </p:nvSpPr>
        <p:spPr>
          <a:xfrm>
            <a:off x="4804109" y="5319988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9" name="CaixaDeTexto 34"/>
          <p:cNvSpPr txBox="1"/>
          <p:nvPr/>
        </p:nvSpPr>
        <p:spPr>
          <a:xfrm>
            <a:off x="5204324" y="532633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0" name="Conector reto 35"/>
          <p:cNvSpPr/>
          <p:nvPr/>
        </p:nvSpPr>
        <p:spPr>
          <a:xfrm flipV="1">
            <a:off x="5085593" y="5260804"/>
            <a:ext cx="1" cy="301626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1" name="Conector reto 36"/>
          <p:cNvSpPr/>
          <p:nvPr/>
        </p:nvSpPr>
        <p:spPr>
          <a:xfrm flipV="1">
            <a:off x="5491993" y="5260804"/>
            <a:ext cx="1" cy="301626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Alte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Alteração</a:t>
            </a:r>
          </a:p>
        </p:txBody>
      </p:sp>
      <p:sp>
        <p:nvSpPr>
          <p:cNvPr id="604" name="26"/>
          <p:cNvSpPr txBox="1"/>
          <p:nvPr>
            <p:ph type="sldNum" sz="quarter" idx="2"/>
          </p:nvPr>
        </p:nvSpPr>
        <p:spPr>
          <a:xfrm>
            <a:off x="8571122" y="6371192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5" name="Deve-se informar a posição do elemento que sofrerá a alteração na matriz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Deve-se informar a posição do elemento que sofrerá a alteração na matriz</a:t>
            </a:r>
          </a:p>
          <a:p>
            <a:pPr lvl="1"/>
            <a:r>
              <a:t>Informar linha e coluna;</a:t>
            </a:r>
          </a:p>
        </p:txBody>
      </p:sp>
      <p:graphicFrame>
        <p:nvGraphicFramePr>
          <p:cNvPr id="606" name="Tabela 5"/>
          <p:cNvGraphicFramePr/>
          <p:nvPr/>
        </p:nvGraphicFramePr>
        <p:xfrm>
          <a:off x="4275103" y="3578654"/>
          <a:ext cx="1116004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7" name="CaixaDeTexto 7"/>
          <p:cNvSpPr txBox="1"/>
          <p:nvPr/>
        </p:nvSpPr>
        <p:spPr>
          <a:xfrm>
            <a:off x="3598234" y="3857816"/>
            <a:ext cx="61983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m1 = </a:t>
            </a:r>
          </a:p>
        </p:txBody>
      </p:sp>
      <p:sp>
        <p:nvSpPr>
          <p:cNvPr id="608" name="CaixaDeTexto 8"/>
          <p:cNvSpPr txBox="1"/>
          <p:nvPr/>
        </p:nvSpPr>
        <p:spPr>
          <a:xfrm>
            <a:off x="3702244" y="3064477"/>
            <a:ext cx="11994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m1[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609" name="CaixaDeTexto 38"/>
          <p:cNvSpPr txBox="1"/>
          <p:nvPr/>
        </p:nvSpPr>
        <p:spPr>
          <a:xfrm>
            <a:off x="7089120" y="4883379"/>
            <a:ext cx="1239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m1[</a:t>
            </a:r>
            <a:r>
              <a:rPr>
                <a:solidFill>
                  <a:srgbClr val="FF0000"/>
                </a:solidFill>
              </a:rPr>
              <a:t>0</a:t>
            </a:r>
            <a:r>
              <a:t>][</a:t>
            </a:r>
            <a:r>
              <a:rPr>
                <a:solidFill>
                  <a:srgbClr val="FF0000"/>
                </a:solidFill>
              </a:rPr>
              <a:t>0</a:t>
            </a:r>
            <a:r>
              <a:t>] = 1;</a:t>
            </a:r>
          </a:p>
        </p:txBody>
      </p:sp>
      <p:graphicFrame>
        <p:nvGraphicFramePr>
          <p:cNvPr id="610" name="Tabela 39"/>
          <p:cNvGraphicFramePr/>
          <p:nvPr/>
        </p:nvGraphicFramePr>
        <p:xfrm>
          <a:off x="7470336" y="5594363"/>
          <a:ext cx="111600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1" name="Conector reto 40"/>
          <p:cNvSpPr/>
          <p:nvPr/>
        </p:nvSpPr>
        <p:spPr>
          <a:xfrm flipH="1">
            <a:off x="7128885" y="5588605"/>
            <a:ext cx="330201" cy="1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2" name="Conector reto 41"/>
          <p:cNvSpPr/>
          <p:nvPr/>
        </p:nvSpPr>
        <p:spPr>
          <a:xfrm flipH="1">
            <a:off x="7138410" y="5902930"/>
            <a:ext cx="330201" cy="1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3" name="CaixaDeTexto 42"/>
          <p:cNvSpPr txBox="1"/>
          <p:nvPr/>
        </p:nvSpPr>
        <p:spPr>
          <a:xfrm>
            <a:off x="7208098" y="5628907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4" name="CaixaDeTexto 43"/>
          <p:cNvSpPr txBox="1"/>
          <p:nvPr/>
        </p:nvSpPr>
        <p:spPr>
          <a:xfrm>
            <a:off x="7208098" y="5921395"/>
            <a:ext cx="181383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5" name="CaixaDeTexto 44"/>
          <p:cNvSpPr txBox="1"/>
          <p:nvPr/>
        </p:nvSpPr>
        <p:spPr>
          <a:xfrm>
            <a:off x="7208098" y="6250985"/>
            <a:ext cx="181383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6" name="CaixaDeTexto 45"/>
          <p:cNvSpPr txBox="1"/>
          <p:nvPr/>
        </p:nvSpPr>
        <p:spPr>
          <a:xfrm>
            <a:off x="7536555" y="535190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7" name="CaixaDeTexto 46"/>
          <p:cNvSpPr txBox="1"/>
          <p:nvPr/>
        </p:nvSpPr>
        <p:spPr>
          <a:xfrm>
            <a:off x="7896451" y="534555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8" name="CaixaDeTexto 47"/>
          <p:cNvSpPr txBox="1"/>
          <p:nvPr/>
        </p:nvSpPr>
        <p:spPr>
          <a:xfrm>
            <a:off x="8296667" y="535190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9" name="Conector reto 50"/>
          <p:cNvSpPr/>
          <p:nvPr/>
        </p:nvSpPr>
        <p:spPr>
          <a:xfrm flipV="1">
            <a:off x="7469837" y="5276351"/>
            <a:ext cx="1" cy="301626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0" name="Conector reto 51"/>
          <p:cNvSpPr/>
          <p:nvPr/>
        </p:nvSpPr>
        <p:spPr>
          <a:xfrm flipV="1">
            <a:off x="7773000" y="5281267"/>
            <a:ext cx="1" cy="301626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Alter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Alteração</a:t>
            </a:r>
          </a:p>
        </p:txBody>
      </p:sp>
      <p:sp>
        <p:nvSpPr>
          <p:cNvPr id="623" name="27"/>
          <p:cNvSpPr txBox="1"/>
          <p:nvPr>
            <p:ph type="sldNum" sz="quarter" idx="2"/>
          </p:nvPr>
        </p:nvSpPr>
        <p:spPr>
          <a:xfrm>
            <a:off x="8494922" y="6371192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4" name="Deve-se informar a posição do elemento que sofrerá a alteração na matriz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</a:lstStyle>
          <a:p>
            <a:pPr/>
            <a:r>
              <a:t>Deve-se informar a posição do elemento que sofrerá a alteração na matriz</a:t>
            </a:r>
          </a:p>
          <a:p>
            <a:pPr lvl="1"/>
            <a:r>
              <a:t>Informar linha e coluna;</a:t>
            </a:r>
          </a:p>
        </p:txBody>
      </p:sp>
      <p:graphicFrame>
        <p:nvGraphicFramePr>
          <p:cNvPr id="625" name="Tabela 5"/>
          <p:cNvGraphicFramePr/>
          <p:nvPr/>
        </p:nvGraphicFramePr>
        <p:xfrm>
          <a:off x="4275103" y="3578654"/>
          <a:ext cx="1116004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6" name="CaixaDeTexto 7"/>
          <p:cNvSpPr txBox="1"/>
          <p:nvPr/>
        </p:nvSpPr>
        <p:spPr>
          <a:xfrm>
            <a:off x="3598234" y="3857816"/>
            <a:ext cx="61983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m1 = </a:t>
            </a:r>
          </a:p>
        </p:txBody>
      </p:sp>
      <p:sp>
        <p:nvSpPr>
          <p:cNvPr id="627" name="CaixaDeTexto 8"/>
          <p:cNvSpPr txBox="1"/>
          <p:nvPr/>
        </p:nvSpPr>
        <p:spPr>
          <a:xfrm>
            <a:off x="3702244" y="3064477"/>
            <a:ext cx="11994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m1[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628" name="CaixaDeTexto 9"/>
          <p:cNvSpPr txBox="1"/>
          <p:nvPr/>
        </p:nvSpPr>
        <p:spPr>
          <a:xfrm>
            <a:off x="674370" y="4877029"/>
            <a:ext cx="13523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m1[</a:t>
            </a:r>
            <a:r>
              <a:rPr>
                <a:solidFill>
                  <a:srgbClr val="FF0000"/>
                </a:solidFill>
              </a:rPr>
              <a:t>1</a:t>
            </a:r>
            <a:r>
              <a:t>][</a:t>
            </a:r>
            <a:r>
              <a:rPr>
                <a:solidFill>
                  <a:srgbClr val="FF0000"/>
                </a:solidFill>
              </a:rPr>
              <a:t>1</a:t>
            </a:r>
            <a:r>
              <a:t>] = 20;</a:t>
            </a:r>
          </a:p>
        </p:txBody>
      </p:sp>
      <p:graphicFrame>
        <p:nvGraphicFramePr>
          <p:cNvPr id="629" name="Tabela 10"/>
          <p:cNvGraphicFramePr/>
          <p:nvPr/>
        </p:nvGraphicFramePr>
        <p:xfrm>
          <a:off x="1124586" y="5588013"/>
          <a:ext cx="1116004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0" name="Conector reto 12"/>
          <p:cNvSpPr/>
          <p:nvPr/>
        </p:nvSpPr>
        <p:spPr>
          <a:xfrm flipH="1">
            <a:off x="638078" y="5892800"/>
            <a:ext cx="475258" cy="0"/>
          </a:xfrm>
          <a:prstGeom prst="line">
            <a:avLst/>
          </a:prstGeom>
          <a:ln w="1270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1" name="Conector reto 13"/>
          <p:cNvSpPr/>
          <p:nvPr/>
        </p:nvSpPr>
        <p:spPr>
          <a:xfrm flipH="1">
            <a:off x="638078" y="6207125"/>
            <a:ext cx="484783" cy="0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2" name="CaixaDeTexto 14"/>
          <p:cNvSpPr txBox="1"/>
          <p:nvPr/>
        </p:nvSpPr>
        <p:spPr>
          <a:xfrm>
            <a:off x="862349" y="5622557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33" name="CaixaDeTexto 15"/>
          <p:cNvSpPr txBox="1"/>
          <p:nvPr/>
        </p:nvSpPr>
        <p:spPr>
          <a:xfrm>
            <a:off x="862349" y="5915045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4" name="CaixaDeTexto 16"/>
          <p:cNvSpPr txBox="1"/>
          <p:nvPr/>
        </p:nvSpPr>
        <p:spPr>
          <a:xfrm>
            <a:off x="862349" y="6244635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35" name="CaixaDeTexto 17"/>
          <p:cNvSpPr txBox="1"/>
          <p:nvPr/>
        </p:nvSpPr>
        <p:spPr>
          <a:xfrm>
            <a:off x="1190805" y="534555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36" name="CaixaDeTexto 18"/>
          <p:cNvSpPr txBox="1"/>
          <p:nvPr/>
        </p:nvSpPr>
        <p:spPr>
          <a:xfrm>
            <a:off x="1550701" y="533920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7" name="CaixaDeTexto 19"/>
          <p:cNvSpPr txBox="1"/>
          <p:nvPr/>
        </p:nvSpPr>
        <p:spPr>
          <a:xfrm>
            <a:off x="1950918" y="5345558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38" name="Conector reto 23"/>
          <p:cNvSpPr/>
          <p:nvPr/>
        </p:nvSpPr>
        <p:spPr>
          <a:xfrm flipV="1">
            <a:off x="1430836" y="5280025"/>
            <a:ext cx="1" cy="301625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9" name="Conector reto 24"/>
          <p:cNvSpPr/>
          <p:nvPr/>
        </p:nvSpPr>
        <p:spPr>
          <a:xfrm flipV="1">
            <a:off x="1837235" y="5280025"/>
            <a:ext cx="1" cy="301625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0" name="CaixaDeTexto 25"/>
          <p:cNvSpPr txBox="1"/>
          <p:nvPr/>
        </p:nvSpPr>
        <p:spPr>
          <a:xfrm>
            <a:off x="4048538" y="4857808"/>
            <a:ext cx="12393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m1[</a:t>
            </a:r>
            <a:r>
              <a:rPr>
                <a:solidFill>
                  <a:srgbClr val="FF0000"/>
                </a:solidFill>
              </a:rPr>
              <a:t>1</a:t>
            </a:r>
            <a:r>
              <a:t>][</a:t>
            </a:r>
            <a:r>
              <a:rPr>
                <a:solidFill>
                  <a:srgbClr val="FF0000"/>
                </a:solidFill>
              </a:rPr>
              <a:t>2</a:t>
            </a:r>
            <a:r>
              <a:t>] = 0;</a:t>
            </a:r>
          </a:p>
        </p:txBody>
      </p:sp>
      <p:graphicFrame>
        <p:nvGraphicFramePr>
          <p:cNvPr id="641" name="Tabela 26"/>
          <p:cNvGraphicFramePr/>
          <p:nvPr/>
        </p:nvGraphicFramePr>
        <p:xfrm>
          <a:off x="4377992" y="5568793"/>
          <a:ext cx="111600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sp>
        <p:nvSpPr>
          <p:cNvPr id="642" name="Conector reto 27"/>
          <p:cNvSpPr/>
          <p:nvPr/>
        </p:nvSpPr>
        <p:spPr>
          <a:xfrm flipH="1">
            <a:off x="3911256" y="5873579"/>
            <a:ext cx="455488" cy="1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3" name="Conector reto 28"/>
          <p:cNvSpPr/>
          <p:nvPr/>
        </p:nvSpPr>
        <p:spPr>
          <a:xfrm flipH="1">
            <a:off x="3911256" y="6187904"/>
            <a:ext cx="465013" cy="1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4" name="CaixaDeTexto 29"/>
          <p:cNvSpPr txBox="1"/>
          <p:nvPr/>
        </p:nvSpPr>
        <p:spPr>
          <a:xfrm>
            <a:off x="4115756" y="5603337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45" name="CaixaDeTexto 30"/>
          <p:cNvSpPr txBox="1"/>
          <p:nvPr/>
        </p:nvSpPr>
        <p:spPr>
          <a:xfrm>
            <a:off x="4115756" y="5895825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6" name="CaixaDeTexto 31"/>
          <p:cNvSpPr txBox="1"/>
          <p:nvPr/>
        </p:nvSpPr>
        <p:spPr>
          <a:xfrm>
            <a:off x="4115756" y="6225414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7" name="CaixaDeTexto 32"/>
          <p:cNvSpPr txBox="1"/>
          <p:nvPr/>
        </p:nvSpPr>
        <p:spPr>
          <a:xfrm>
            <a:off x="4444213" y="532633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48" name="CaixaDeTexto 33"/>
          <p:cNvSpPr txBox="1"/>
          <p:nvPr/>
        </p:nvSpPr>
        <p:spPr>
          <a:xfrm>
            <a:off x="4804109" y="5319988"/>
            <a:ext cx="18138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9" name="CaixaDeTexto 34"/>
          <p:cNvSpPr txBox="1"/>
          <p:nvPr/>
        </p:nvSpPr>
        <p:spPr>
          <a:xfrm>
            <a:off x="5204324" y="532633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0" name="Conector reto 35"/>
          <p:cNvSpPr/>
          <p:nvPr/>
        </p:nvSpPr>
        <p:spPr>
          <a:xfrm flipV="1">
            <a:off x="5085593" y="5260804"/>
            <a:ext cx="1" cy="301626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1" name="Conector reto 36"/>
          <p:cNvSpPr/>
          <p:nvPr/>
        </p:nvSpPr>
        <p:spPr>
          <a:xfrm flipV="1">
            <a:off x="5491993" y="5260804"/>
            <a:ext cx="1" cy="301626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2" name="Seta para a direita 37"/>
          <p:cNvSpPr/>
          <p:nvPr/>
        </p:nvSpPr>
        <p:spPr>
          <a:xfrm>
            <a:off x="2690167" y="5874546"/>
            <a:ext cx="478163" cy="1728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3" name="CaixaDeTexto 38"/>
          <p:cNvSpPr txBox="1"/>
          <p:nvPr/>
        </p:nvSpPr>
        <p:spPr>
          <a:xfrm>
            <a:off x="7089120" y="4883379"/>
            <a:ext cx="1239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m1[</a:t>
            </a:r>
            <a:r>
              <a:rPr>
                <a:solidFill>
                  <a:srgbClr val="FF0000"/>
                </a:solidFill>
              </a:rPr>
              <a:t>0</a:t>
            </a:r>
            <a:r>
              <a:t>][</a:t>
            </a:r>
            <a:r>
              <a:rPr>
                <a:solidFill>
                  <a:srgbClr val="FF0000"/>
                </a:solidFill>
              </a:rPr>
              <a:t>0</a:t>
            </a:r>
            <a:r>
              <a:t>] = 1;</a:t>
            </a:r>
          </a:p>
        </p:txBody>
      </p:sp>
      <p:graphicFrame>
        <p:nvGraphicFramePr>
          <p:cNvPr id="654" name="Tabela 39"/>
          <p:cNvGraphicFramePr/>
          <p:nvPr/>
        </p:nvGraphicFramePr>
        <p:xfrm>
          <a:off x="7470336" y="5594363"/>
          <a:ext cx="1116005" cy="8189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8918"/>
                <a:gridCol w="403543"/>
                <a:gridCol w="403543"/>
              </a:tblGrid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2993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5" name="Conector reto 40"/>
          <p:cNvSpPr/>
          <p:nvPr/>
        </p:nvSpPr>
        <p:spPr>
          <a:xfrm flipH="1">
            <a:off x="7128885" y="5588605"/>
            <a:ext cx="330201" cy="1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6" name="Conector reto 41"/>
          <p:cNvSpPr/>
          <p:nvPr/>
        </p:nvSpPr>
        <p:spPr>
          <a:xfrm flipH="1">
            <a:off x="7138410" y="5902930"/>
            <a:ext cx="330201" cy="1"/>
          </a:xfrm>
          <a:prstGeom prst="line">
            <a:avLst/>
          </a:prstGeom>
          <a:ln w="19050">
            <a:solidFill>
              <a:srgbClr val="70AD47"/>
            </a:solidFill>
            <a:prstDash val="lg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7" name="CaixaDeTexto 42"/>
          <p:cNvSpPr txBox="1"/>
          <p:nvPr/>
        </p:nvSpPr>
        <p:spPr>
          <a:xfrm>
            <a:off x="7208098" y="5628907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58" name="CaixaDeTexto 43"/>
          <p:cNvSpPr txBox="1"/>
          <p:nvPr/>
        </p:nvSpPr>
        <p:spPr>
          <a:xfrm>
            <a:off x="7208098" y="5921395"/>
            <a:ext cx="181383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9" name="CaixaDeTexto 44"/>
          <p:cNvSpPr txBox="1"/>
          <p:nvPr/>
        </p:nvSpPr>
        <p:spPr>
          <a:xfrm>
            <a:off x="7208098" y="6250985"/>
            <a:ext cx="181383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60" name="CaixaDeTexto 45"/>
          <p:cNvSpPr txBox="1"/>
          <p:nvPr/>
        </p:nvSpPr>
        <p:spPr>
          <a:xfrm>
            <a:off x="7536555" y="535190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61" name="CaixaDeTexto 46"/>
          <p:cNvSpPr txBox="1"/>
          <p:nvPr/>
        </p:nvSpPr>
        <p:spPr>
          <a:xfrm>
            <a:off x="7896451" y="534555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2" name="CaixaDeTexto 47"/>
          <p:cNvSpPr txBox="1"/>
          <p:nvPr/>
        </p:nvSpPr>
        <p:spPr>
          <a:xfrm>
            <a:off x="8296667" y="5351908"/>
            <a:ext cx="18138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63" name="Conector reto 50"/>
          <p:cNvSpPr/>
          <p:nvPr/>
        </p:nvSpPr>
        <p:spPr>
          <a:xfrm flipV="1">
            <a:off x="7469837" y="5276351"/>
            <a:ext cx="1" cy="301626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4" name="Conector reto 51"/>
          <p:cNvSpPr/>
          <p:nvPr/>
        </p:nvSpPr>
        <p:spPr>
          <a:xfrm flipV="1">
            <a:off x="7773000" y="5281267"/>
            <a:ext cx="1" cy="301626"/>
          </a:xfrm>
          <a:prstGeom prst="line">
            <a:avLst/>
          </a:prstGeom>
          <a:ln w="19050">
            <a:solidFill>
              <a:srgbClr val="70AD47"/>
            </a:solidFill>
            <a:prstDash val="dash"/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5" name="Seta para a direita 57"/>
          <p:cNvSpPr/>
          <p:nvPr/>
        </p:nvSpPr>
        <p:spPr>
          <a:xfrm>
            <a:off x="6118223" y="5880336"/>
            <a:ext cx="478163" cy="1728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Impress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Impressão</a:t>
            </a:r>
          </a:p>
        </p:txBody>
      </p:sp>
      <p:sp>
        <p:nvSpPr>
          <p:cNvPr id="668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9" name="Um bom algoritmo para imprimir a matriz é:"/>
          <p:cNvSpPr txBox="1"/>
          <p:nvPr>
            <p:ph type="body" sz="half" idx="1"/>
          </p:nvPr>
        </p:nvSpPr>
        <p:spPr>
          <a:xfrm>
            <a:off x="628650" y="2039270"/>
            <a:ext cx="7886700" cy="299297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Um bom algoritmo para imprimir a matriz é: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Impress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Impressão</a:t>
            </a:r>
          </a:p>
        </p:txBody>
      </p:sp>
      <p:sp>
        <p:nvSpPr>
          <p:cNvPr id="672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3" name="Um bom algoritmo para imprimir a matriz é:…"/>
          <p:cNvSpPr txBox="1"/>
          <p:nvPr>
            <p:ph type="body" sz="half" idx="1"/>
          </p:nvPr>
        </p:nvSpPr>
        <p:spPr>
          <a:xfrm>
            <a:off x="628650" y="2039270"/>
            <a:ext cx="7886700" cy="299297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Um bom algoritmo para imprimir a matriz é:</a:t>
            </a:r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Definir uma variável para contar a quantidade de linhas impressas;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Atribuir zero à essa variável;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Imprimir todas colunas da linha corrente;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Incrementar o contador de linha;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Imprimir o comando </a:t>
            </a:r>
            <a:r>
              <a:rPr>
                <a:solidFill>
                  <a:srgbClr val="FF0000"/>
                </a:solidFill>
              </a:rPr>
              <a:t>“\n”</a:t>
            </a:r>
            <a:r>
              <a:t> para começar a impressão na próxima linha;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Voltar ao passo 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77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8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79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1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83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sp>
        <p:nvSpPr>
          <p:cNvPr id="184" name="Rounded Rectangle"/>
          <p:cNvSpPr/>
          <p:nvPr/>
        </p:nvSpPr>
        <p:spPr>
          <a:xfrm>
            <a:off x="685800" y="24065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87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1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88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1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1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1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98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99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200" name="Matrizes"/>
          <p:cNvSpPr txBox="1"/>
          <p:nvPr/>
        </p:nvSpPr>
        <p:spPr>
          <a:xfrm>
            <a:off x="1255712" y="3073125"/>
            <a:ext cx="111907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Matrizes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Impress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Impressão</a:t>
            </a:r>
          </a:p>
        </p:txBody>
      </p:sp>
      <p:sp>
        <p:nvSpPr>
          <p:cNvPr id="676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7" name="Um bom algoritmo para imprimir a matriz é:…"/>
          <p:cNvSpPr txBox="1"/>
          <p:nvPr>
            <p:ph type="body" sz="half" idx="1"/>
          </p:nvPr>
        </p:nvSpPr>
        <p:spPr>
          <a:xfrm>
            <a:off x="628650" y="1584093"/>
            <a:ext cx="7886700" cy="299297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Um bom algoritmo para imprimir a matriz é:</a:t>
            </a:r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Definir uma variável para contar a quantidade de linhas impressas;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Atribuir zero à essa variável;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Imprimir todas colunas da linha corrente;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Incrementar o contador de linha;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Imprimir o comando </a:t>
            </a:r>
            <a:r>
              <a:rPr>
                <a:solidFill>
                  <a:srgbClr val="FF0000"/>
                </a:solidFill>
              </a:rPr>
              <a:t>“\n”</a:t>
            </a:r>
            <a:r>
              <a:t> para começar a impressão na próxima linha;</a:t>
            </a:r>
            <a:endParaRPr sz="2400"/>
          </a:p>
          <a:p>
            <a:pPr lvl="1" marL="914400" indent="-457200">
              <a:lnSpc>
                <a:spcPct val="90000"/>
              </a:lnSpc>
              <a:spcBef>
                <a:spcPts val="500"/>
              </a:spcBef>
              <a:buClrTx/>
              <a:buSzPct val="100000"/>
              <a:buAutoNum type="arabicPeriod" startAt="1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Voltar ao passo 3.</a:t>
            </a:r>
          </a:p>
        </p:txBody>
      </p:sp>
      <p:sp>
        <p:nvSpPr>
          <p:cNvPr id="678" name="CaixaDeTexto 5"/>
          <p:cNvSpPr txBox="1"/>
          <p:nvPr/>
        </p:nvSpPr>
        <p:spPr>
          <a:xfrm>
            <a:off x="1937683" y="4611763"/>
            <a:ext cx="5503330" cy="2044066"/>
          </a:xfrm>
          <a:prstGeom prst="rect">
            <a:avLst/>
          </a:prstGeom>
          <a:solidFill>
            <a:srgbClr val="FFFC79"/>
          </a:solidFill>
          <a:ln>
            <a:solidFill>
              <a:srgbClr val="000000"/>
            </a:solidFill>
            <a:prstDash val="lgDash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matriz[3][3], i, j;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400">
                <a:solidFill>
                  <a:srgbClr val="70AD4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 i é o índice de linhas e j de colunas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400">
                <a:latin typeface="+mj-lt"/>
                <a:ea typeface="+mj-ea"/>
                <a:cs typeface="+mj-cs"/>
                <a:sym typeface="Helvetica"/>
              </a:defRPr>
            </a:pPr>
            <a:r>
              <a:t>for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(i=0;i&lt;3;i++) </a:t>
            </a:r>
            <a:r>
              <a:t>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(j=0;j&lt;3;j++) {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printf(</a:t>
            </a:r>
            <a:r>
              <a:rPr>
                <a:solidFill>
                  <a:srgbClr val="C00000"/>
                </a:solidFill>
              </a:rPr>
              <a:t>“ %d ”</a:t>
            </a:r>
            <a:r>
              <a:t>, matriz[i][j]);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}    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printf(</a:t>
            </a:r>
            <a:r>
              <a:rPr>
                <a:solidFill>
                  <a:srgbClr val="FF0000"/>
                </a:solidFill>
              </a:rPr>
              <a:t>“\n”</a:t>
            </a:r>
            <a:r>
              <a:t>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681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2" name="Criar uma cartela de Bingo usando matrizes."/>
          <p:cNvSpPr txBox="1"/>
          <p:nvPr>
            <p:ph type="body" sz="quarter" idx="1"/>
          </p:nvPr>
        </p:nvSpPr>
        <p:spPr>
          <a:xfrm>
            <a:off x="628650" y="1745933"/>
            <a:ext cx="7886700" cy="67695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Criar uma cartela de Bingo usando matrizes.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685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6" name="Criar um mapa de batalha naval."/>
          <p:cNvSpPr txBox="1"/>
          <p:nvPr>
            <p:ph type="body" sz="quarter" idx="1"/>
          </p:nvPr>
        </p:nvSpPr>
        <p:spPr>
          <a:xfrm>
            <a:off x="628650" y="1745933"/>
            <a:ext cx="7886700" cy="67695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Criar um mapa de batalha naval.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689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0" name="Criar um campo minado."/>
          <p:cNvSpPr txBox="1"/>
          <p:nvPr>
            <p:ph type="body" sz="quarter" idx="1"/>
          </p:nvPr>
        </p:nvSpPr>
        <p:spPr>
          <a:xfrm>
            <a:off x="628650" y="1745933"/>
            <a:ext cx="7886700" cy="67695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Criar um campo minado.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93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4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95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69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99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sp>
        <p:nvSpPr>
          <p:cNvPr id="700" name="Rounded Rectangle"/>
          <p:cNvSpPr/>
          <p:nvPr/>
        </p:nvSpPr>
        <p:spPr>
          <a:xfrm>
            <a:off x="685800" y="40956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703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7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04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707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7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10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70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11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714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71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15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716" name="Matrizes"/>
          <p:cNvSpPr txBox="1"/>
          <p:nvPr/>
        </p:nvSpPr>
        <p:spPr>
          <a:xfrm>
            <a:off x="1255712" y="3073125"/>
            <a:ext cx="111907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Matrizes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719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0" name="Crie uma matriz identidade com dimensões 5 x 5;…"/>
          <p:cNvSpPr txBox="1"/>
          <p:nvPr>
            <p:ph type="body" idx="1"/>
          </p:nvPr>
        </p:nvSpPr>
        <p:spPr>
          <a:xfrm>
            <a:off x="429783" y="1839341"/>
            <a:ext cx="7886701" cy="4938430"/>
          </a:xfrm>
          <a:prstGeom prst="rect">
            <a:avLst/>
          </a:prstGeom>
        </p:spPr>
        <p:txBody>
          <a:bodyPr/>
          <a:lstStyle/>
          <a:p>
            <a:pPr marL="406908" indent="-406908" algn="just" defTabSz="813816">
              <a:lnSpc>
                <a:spcPct val="90000"/>
              </a:lnSpc>
              <a:spcBef>
                <a:spcPts val="800"/>
              </a:spcBef>
              <a:buClrTx/>
              <a:buSzPct val="100000"/>
              <a:buAutoNum type="arabicPeriod" startAt="1"/>
              <a:defRPr sz="2136">
                <a:latin typeface="Calibri"/>
                <a:ea typeface="Calibri"/>
                <a:cs typeface="Calibri"/>
                <a:sym typeface="Calibri"/>
              </a:defRPr>
            </a:pPr>
            <a:r>
              <a:t>Crie uma matriz identidade com dimensões 5 x 5;</a:t>
            </a:r>
          </a:p>
          <a:p>
            <a:pPr marL="406908" indent="-406908" algn="just" defTabSz="813816">
              <a:lnSpc>
                <a:spcPct val="90000"/>
              </a:lnSpc>
              <a:spcBef>
                <a:spcPts val="800"/>
              </a:spcBef>
              <a:buClrTx/>
              <a:buSzPct val="100000"/>
              <a:buAutoNum type="arabicPeriod" startAt="1"/>
              <a:defRPr sz="2136">
                <a:latin typeface="Calibri"/>
                <a:ea typeface="Calibri"/>
                <a:cs typeface="Calibri"/>
                <a:sym typeface="Calibri"/>
              </a:defRPr>
            </a:pPr>
            <a:r>
              <a:t>Faça um algoritmo que leia uma matriz 3 por 3 (3x3) e retorna a soma dos elementos da sua diagonal principal e da sua diagonal secundária;</a:t>
            </a:r>
          </a:p>
          <a:p>
            <a:pPr marL="203454" indent="-203454" algn="just" defTabSz="813816">
              <a:lnSpc>
                <a:spcPct val="90000"/>
              </a:lnSpc>
              <a:spcBef>
                <a:spcPts val="800"/>
              </a:spcBef>
              <a:buClrTx/>
              <a:buSzPct val="100000"/>
              <a:buFont typeface="Arial"/>
              <a:buChar char="•"/>
              <a:defRPr sz="2136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𝐴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e>
                  </m:d>
                </m:oMath>
              </m:oMathPara>
            </a14:m>
          </a:p>
          <a:p>
            <a:pPr marL="406908" indent="-406908" algn="just" defTabSz="813816">
              <a:lnSpc>
                <a:spcPct val="90000"/>
              </a:lnSpc>
              <a:spcBef>
                <a:spcPts val="800"/>
              </a:spcBef>
              <a:buClrTx/>
              <a:buSzPct val="100000"/>
              <a:buAutoNum type="arabicPeriod" startAt="3"/>
              <a:defRPr sz="2136">
                <a:latin typeface="Calibri"/>
                <a:ea typeface="Calibri"/>
                <a:cs typeface="Calibri"/>
                <a:sym typeface="Calibri"/>
              </a:defRPr>
            </a:pPr>
            <a:r>
              <a:t>Leia uma matriz quadrada de inteiros com dimensão de 3x3 e verifique se ela é simétrica em relação à diagonal principal. Exemplos para teste.</a:t>
            </a:r>
          </a:p>
          <a:p>
            <a:pPr marL="203454" indent="-203454" algn="just" defTabSz="813816">
              <a:lnSpc>
                <a:spcPct val="90000"/>
              </a:lnSpc>
              <a:spcBef>
                <a:spcPts val="800"/>
              </a:spcBef>
              <a:buClrTx/>
              <a:buSzPct val="100000"/>
              <a:buFont typeface="Arial"/>
              <a:buChar char="•"/>
              <a:defRPr sz="2136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𝐵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𝐶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xmlns:a="http://schemas.openxmlformats.org/drawingml/2006/mai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2400"/>
          </a:p>
        </p:txBody>
      </p:sp>
      <p:sp>
        <p:nvSpPr>
          <p:cNvPr id="721" name="CaixaDeTexto 1"/>
          <p:cNvSpPr txBox="1"/>
          <p:nvPr/>
        </p:nvSpPr>
        <p:spPr>
          <a:xfrm>
            <a:off x="3272606" y="3457964"/>
            <a:ext cx="197569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Soma Principal = 15 </a:t>
            </a:r>
          </a:p>
        </p:txBody>
      </p:sp>
      <p:sp>
        <p:nvSpPr>
          <p:cNvPr id="722" name="CaixaDeTexto 5"/>
          <p:cNvSpPr txBox="1"/>
          <p:nvPr/>
        </p:nvSpPr>
        <p:spPr>
          <a:xfrm>
            <a:off x="3272606" y="3827297"/>
            <a:ext cx="220105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Soma Secundária = 15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Resposta: ex 1 - Solução 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Resposta: ex 1 - Solução 2</a:t>
            </a:r>
          </a:p>
        </p:txBody>
      </p:sp>
      <p:sp>
        <p:nvSpPr>
          <p:cNvPr id="725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6" name="CaixaDeTexto 6"/>
          <p:cNvSpPr txBox="1"/>
          <p:nvPr/>
        </p:nvSpPr>
        <p:spPr>
          <a:xfrm>
            <a:off x="437016" y="1737353"/>
            <a:ext cx="8269968" cy="4825366"/>
          </a:xfrm>
          <a:prstGeom prst="rect">
            <a:avLst/>
          </a:prstGeom>
          <a:solidFill>
            <a:srgbClr val="FFFC79"/>
          </a:solidFill>
          <a:ln>
            <a:solidFill>
              <a:srgbClr val="000000"/>
            </a:solidFill>
            <a:prstDash val="lg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1.#include&lt;stdio.h&gt;</a:t>
            </a:r>
          </a:p>
          <a:p>
            <a:pPr>
              <a:def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2. 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3.  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4.  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2F5597"/>
                </a:solidFill>
              </a:rPr>
              <a:t> </a:t>
            </a:r>
            <a:r>
              <a:t>matriz[</a:t>
            </a:r>
            <a:r>
              <a:rPr>
                <a:solidFill>
                  <a:srgbClr val="C00000"/>
                </a:solidFill>
              </a:rPr>
              <a:t>5</a:t>
            </a:r>
            <a:r>
              <a:t>][</a:t>
            </a:r>
            <a:r>
              <a:rPr>
                <a:solidFill>
                  <a:srgbClr val="C00000"/>
                </a:solidFill>
              </a:rPr>
              <a:t>5</a:t>
            </a:r>
            <a:r>
              <a:t>];           //declaracao matriz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5.  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t> i, j;                   //contadores 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5.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6.</a:t>
            </a:r>
            <a:r>
              <a:t>  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(i=</a:t>
            </a:r>
            <a:r>
              <a:rPr>
                <a:solidFill>
                  <a:srgbClr val="C00000"/>
                </a:solidFill>
              </a:rPr>
              <a:t>0</a:t>
            </a:r>
            <a:r>
              <a:t>; i&lt;</a:t>
            </a:r>
            <a:r>
              <a:rPr>
                <a:solidFill>
                  <a:srgbClr val="C00000"/>
                </a:solidFill>
              </a:rPr>
              <a:t>5</a:t>
            </a:r>
            <a:r>
              <a:t>; i++) {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7.    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(j=</a:t>
            </a:r>
            <a:r>
              <a:rPr>
                <a:solidFill>
                  <a:srgbClr val="C00000"/>
                </a:solidFill>
              </a:rPr>
              <a:t>0</a:t>
            </a:r>
            <a:r>
              <a:t>; j&lt;</a:t>
            </a:r>
            <a:r>
              <a:rPr>
                <a:solidFill>
                  <a:srgbClr val="C00000"/>
                </a:solidFill>
              </a:rPr>
              <a:t>5</a:t>
            </a:r>
            <a:r>
              <a:t>; j++) {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8.</a:t>
            </a:r>
            <a:r>
              <a:t>      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t>(i == j) {       //se for elemento da dig. principal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9.          matriz[i][j] = </a:t>
            </a:r>
            <a:r>
              <a:rPr>
                <a:solidFill>
                  <a:srgbClr val="C00000"/>
                </a:solidFill>
              </a:rPr>
              <a:t>1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10.      }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else</a:t>
            </a:r>
            <a:r>
              <a:t> {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11.</a:t>
            </a:r>
            <a:r>
              <a:t>          matriz[i][j] = </a:t>
            </a:r>
            <a:r>
              <a:rPr>
                <a:solidFill>
                  <a:srgbClr val="C00000"/>
                </a:solidFill>
              </a:rPr>
              <a:t>0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12.      }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13.    }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14.  }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15.  return </a:t>
            </a:r>
            <a:r>
              <a:rPr>
                <a:solidFill>
                  <a:srgbClr val="C00000"/>
                </a:solidFill>
              </a:rPr>
              <a:t>0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16.}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Resposta: ex 1 - Solução 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Resposta: ex 1 - Solução 1</a:t>
            </a:r>
          </a:p>
        </p:txBody>
      </p:sp>
      <p:sp>
        <p:nvSpPr>
          <p:cNvPr id="729" name="CaixaDeTexto 6"/>
          <p:cNvSpPr txBox="1"/>
          <p:nvPr/>
        </p:nvSpPr>
        <p:spPr>
          <a:xfrm>
            <a:off x="437016" y="1737353"/>
            <a:ext cx="8269968" cy="5104766"/>
          </a:xfrm>
          <a:prstGeom prst="rect">
            <a:avLst/>
          </a:prstGeom>
          <a:solidFill>
            <a:srgbClr val="FFFC79"/>
          </a:solidFill>
          <a:ln>
            <a:solidFill>
              <a:srgbClr val="000000"/>
            </a:solidFill>
            <a:prstDash val="lg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1.#include&lt;stdio.h&gt;</a:t>
            </a:r>
          </a:p>
          <a:p>
            <a:pPr>
              <a:def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2. 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3.</a:t>
            </a:r>
            <a:r>
              <a:t>   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4.   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2F5597"/>
                </a:solidFill>
              </a:rPr>
              <a:t> </a:t>
            </a:r>
            <a:r>
              <a:t>matriz[</a:t>
            </a:r>
            <a:r>
              <a:rPr>
                <a:solidFill>
                  <a:srgbClr val="C00000"/>
                </a:solidFill>
              </a:rPr>
              <a:t>5</a:t>
            </a:r>
            <a:r>
              <a:t>][</a:t>
            </a:r>
            <a:r>
              <a:rPr>
                <a:solidFill>
                  <a:srgbClr val="C00000"/>
                </a:solidFill>
              </a:rPr>
              <a:t>5</a:t>
            </a:r>
            <a:r>
              <a:t>];        //declaração matriz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5.   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t> i, j;                //contadores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3.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4.</a:t>
            </a:r>
            <a:r>
              <a:t>   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(i=</a:t>
            </a:r>
            <a:r>
              <a:rPr>
                <a:solidFill>
                  <a:srgbClr val="C00000"/>
                </a:solidFill>
              </a:rPr>
              <a:t>0</a:t>
            </a:r>
            <a:r>
              <a:t>;i&lt;</a:t>
            </a:r>
            <a:r>
              <a:rPr>
                <a:solidFill>
                  <a:srgbClr val="C00000"/>
                </a:solidFill>
              </a:rPr>
              <a:t>5</a:t>
            </a:r>
            <a:r>
              <a:t>;i++) {       //inicia toda a matriz com 0s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5.      </a:t>
            </a:r>
            <a:r>
              <a:rPr b="1">
                <a:solidFill>
                  <a:srgbClr val="2F5597"/>
                </a:solidFill>
                <a:latin typeface="+mj-lt"/>
                <a:ea typeface="+mj-ea"/>
                <a:cs typeface="+mj-cs"/>
                <a:sym typeface="Helvetica"/>
              </a:rPr>
              <a:t>for</a:t>
            </a:r>
            <a:r>
              <a:t>(j=</a:t>
            </a:r>
            <a:r>
              <a:rPr>
                <a:solidFill>
                  <a:srgbClr val="C00000"/>
                </a:solidFill>
              </a:rPr>
              <a:t>0</a:t>
            </a:r>
            <a:r>
              <a:t>;j&lt;</a:t>
            </a:r>
            <a:r>
              <a:rPr>
                <a:solidFill>
                  <a:srgbClr val="C00000"/>
                </a:solidFill>
              </a:rPr>
              <a:t>5</a:t>
            </a:r>
            <a:r>
              <a:t>;j++) {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6.         matriz[i][j] = </a:t>
            </a:r>
            <a:r>
              <a:rPr>
                <a:solidFill>
                  <a:srgbClr val="C00000"/>
                </a:solidFill>
              </a:rPr>
              <a:t>0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7.      }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8.    }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9.    // elementos da diagonal principal recebem 1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10    matriz[</a:t>
            </a:r>
            <a:r>
              <a:rPr>
                <a:solidFill>
                  <a:srgbClr val="C00000"/>
                </a:solidFill>
              </a:rPr>
              <a:t>0</a:t>
            </a:r>
            <a:r>
              <a:t>][</a:t>
            </a:r>
            <a:r>
              <a:rPr>
                <a:solidFill>
                  <a:srgbClr val="C00000"/>
                </a:solidFill>
              </a:rPr>
              <a:t>0</a:t>
            </a:r>
            <a:r>
              <a:t>] = </a:t>
            </a:r>
            <a:r>
              <a:rPr>
                <a:solidFill>
                  <a:srgbClr val="C00000"/>
                </a:solidFill>
              </a:rPr>
              <a:t>1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11.   matriz[</a:t>
            </a:r>
            <a:r>
              <a:rPr>
                <a:solidFill>
                  <a:srgbClr val="C00000"/>
                </a:solidFill>
              </a:rPr>
              <a:t>1</a:t>
            </a:r>
            <a:r>
              <a:t>][</a:t>
            </a:r>
            <a:r>
              <a:rPr>
                <a:solidFill>
                  <a:srgbClr val="C00000"/>
                </a:solidFill>
              </a:rPr>
              <a:t>1</a:t>
            </a:r>
            <a:r>
              <a:t>] = </a:t>
            </a:r>
            <a:r>
              <a:rPr>
                <a:solidFill>
                  <a:srgbClr val="C00000"/>
                </a:solidFill>
              </a:rPr>
              <a:t>1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…     ...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… </a:t>
            </a:r>
            <a:r>
              <a:t>    matriz[</a:t>
            </a:r>
            <a:r>
              <a:rPr>
                <a:solidFill>
                  <a:srgbClr val="C00000"/>
                </a:solidFill>
              </a:rPr>
              <a:t>4</a:t>
            </a:r>
            <a:r>
              <a:t>][</a:t>
            </a:r>
            <a:r>
              <a:rPr>
                <a:solidFill>
                  <a:srgbClr val="C00000"/>
                </a:solidFill>
              </a:rPr>
              <a:t>4</a:t>
            </a:r>
            <a:r>
              <a:t>] = </a:t>
            </a:r>
            <a:r>
              <a:rPr>
                <a:solidFill>
                  <a:srgbClr val="C00000"/>
                </a:solidFill>
              </a:rPr>
              <a:t>1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…</a:t>
            </a:r>
            <a:r>
              <a:t>     return </a:t>
            </a:r>
            <a:r>
              <a:rPr>
                <a:solidFill>
                  <a:srgbClr val="C00000"/>
                </a:solidFill>
              </a:rPr>
              <a:t>0</a:t>
            </a:r>
            <a:r>
              <a:t>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732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3" name="Construa um programa que leia uma matriz de tamanho 5 x 5 e escreva a localização (linha, coluna) do maior valor encontrado na matriz.…"/>
          <p:cNvSpPr txBox="1"/>
          <p:nvPr>
            <p:ph type="body" idx="1"/>
          </p:nvPr>
        </p:nvSpPr>
        <p:spPr>
          <a:xfrm>
            <a:off x="628650" y="1825625"/>
            <a:ext cx="7886700" cy="4488213"/>
          </a:xfrm>
          <a:prstGeom prst="rect">
            <a:avLst/>
          </a:prstGeom>
        </p:spPr>
        <p:txBody>
          <a:bodyPr/>
          <a:lstStyle/>
          <a:p>
            <a:pPr marL="452627" indent="-452627" algn="just" defTabSz="905255">
              <a:lnSpc>
                <a:spcPct val="90000"/>
              </a:lnSpc>
              <a:spcBef>
                <a:spcPts val="900"/>
              </a:spcBef>
              <a:buClrTx/>
              <a:buSzPct val="100000"/>
              <a:buAutoNum type="arabicPeriod" startAt="4"/>
              <a:defRPr sz="2178">
                <a:latin typeface="Calibri"/>
                <a:ea typeface="Calibri"/>
                <a:cs typeface="Calibri"/>
                <a:sym typeface="Calibri"/>
              </a:defRPr>
            </a:pPr>
            <a:r>
              <a:t>Construa um programa que leia uma matriz de tamanho 5 x 5 e escreva a localização (linha, coluna) do maior valor encontrado na matriz.</a:t>
            </a:r>
            <a:endParaRPr sz="2475"/>
          </a:p>
          <a:p>
            <a:pPr marL="452627" indent="-452627" algn="just" defTabSz="905255">
              <a:lnSpc>
                <a:spcPct val="90000"/>
              </a:lnSpc>
              <a:spcBef>
                <a:spcPts val="900"/>
              </a:spcBef>
              <a:buClrTx/>
              <a:buSzPct val="100000"/>
              <a:buAutoNum type="arabicPeriod" startAt="4"/>
              <a:defRPr sz="2178">
                <a:latin typeface="Calibri"/>
                <a:ea typeface="Calibri"/>
                <a:cs typeface="Calibri"/>
                <a:sym typeface="Calibri"/>
              </a:defRPr>
            </a:pPr>
            <a:r>
              <a:t>Na teoria de Sistemas define-se elemento minimax de uma matriz, o menor elemento da linha em que se encontra o maior elemento da matriz. Escrever um algoritmo que lê uma matriz 5 por 5 (5x5) e determine o elemento minimax desta matriz, escrevendo-o e a posição na matriz em que ele se encontra.</a:t>
            </a:r>
            <a:endParaRPr sz="2475"/>
          </a:p>
          <a:p>
            <a:pPr marL="452627" indent="-452627" algn="just" defTabSz="905255">
              <a:lnSpc>
                <a:spcPct val="90000"/>
              </a:lnSpc>
              <a:spcBef>
                <a:spcPts val="900"/>
              </a:spcBef>
              <a:buClrTx/>
              <a:buSzPct val="100000"/>
              <a:buAutoNum type="arabicPeriod" startAt="4"/>
              <a:defRPr sz="2178">
                <a:latin typeface="Calibri"/>
                <a:ea typeface="Calibri"/>
                <a:cs typeface="Calibri"/>
                <a:sym typeface="Calibri"/>
              </a:defRPr>
            </a:pPr>
            <a:r>
              <a:t>Construa um programa que leia uma matriz 2 x 7. O programa deverá fazer uma busca de um valor N na matriz e, como resultado, escrever a localização (linha, coluna) do elemento. Caso o valor de </a:t>
            </a:r>
            <a:r>
              <a:rPr b="1"/>
              <a:t>N</a:t>
            </a:r>
            <a:r>
              <a:t> não constar na matriz lida, o programa deverá mostrar uma mensagem de “</a:t>
            </a:r>
            <a:r>
              <a:rPr i="1"/>
              <a:t>elemento não encontrado</a:t>
            </a:r>
            <a:r>
              <a:t>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736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7" name="Crie um programa que calcule o determinante de qualquer matriz 3 x 3 fornecida pelo usuário.…"/>
          <p:cNvSpPr txBox="1"/>
          <p:nvPr>
            <p:ph type="body" idx="1"/>
          </p:nvPr>
        </p:nvSpPr>
        <p:spPr>
          <a:xfrm>
            <a:off x="628650" y="1825625"/>
            <a:ext cx="7886700" cy="4488213"/>
          </a:xfrm>
          <a:prstGeom prst="rect">
            <a:avLst/>
          </a:prstGeom>
        </p:spPr>
        <p:txBody>
          <a:bodyPr/>
          <a:lstStyle/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7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Crie um programa que calcule o determinante de qualquer matriz 3 x 3 fornecida pelo usuário.</a:t>
            </a:r>
          </a:p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7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Construa um programa que entre com duas matrizes e com suas respectivas dimensões. Em seguida, verifique se é possível fazer a multiplicação entre as matrizes. Caso seja possível, calcule e exiba em tela o produto entre elas. </a:t>
            </a:r>
          </a:p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9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Desenvolva um programa que leia uma matriz 6 x 6 e escreva quantos valores maiores que </a:t>
            </a:r>
            <a:r>
              <a:rPr b="1"/>
              <a:t>N</a:t>
            </a:r>
            <a:r>
              <a:t> ela possui. Obs.: O valor de </a:t>
            </a:r>
            <a:r>
              <a:rPr b="1"/>
              <a:t>N</a:t>
            </a:r>
            <a:r>
              <a:t> será fornecido pelo usuário.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je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203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Rectangle"/>
          <p:cNvSpPr/>
          <p:nvPr/>
        </p:nvSpPr>
        <p:spPr>
          <a:xfrm>
            <a:off x="3073526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5" name="Rectangle"/>
          <p:cNvSpPr/>
          <p:nvPr/>
        </p:nvSpPr>
        <p:spPr>
          <a:xfrm>
            <a:off x="3584575" y="2098676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6" name="Rectangle"/>
          <p:cNvSpPr/>
          <p:nvPr/>
        </p:nvSpPr>
        <p:spPr>
          <a:xfrm>
            <a:off x="4079366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7" name="Rectangle"/>
          <p:cNvSpPr/>
          <p:nvPr/>
        </p:nvSpPr>
        <p:spPr>
          <a:xfrm>
            <a:off x="4583048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8" name="Rectangle"/>
          <p:cNvSpPr/>
          <p:nvPr/>
        </p:nvSpPr>
        <p:spPr>
          <a:xfrm>
            <a:off x="5077840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9" name="Rectangle"/>
          <p:cNvSpPr/>
          <p:nvPr/>
        </p:nvSpPr>
        <p:spPr>
          <a:xfrm>
            <a:off x="5568822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0" name="Rectangle"/>
          <p:cNvSpPr/>
          <p:nvPr/>
        </p:nvSpPr>
        <p:spPr>
          <a:xfrm>
            <a:off x="3073527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1" name="Rectangle"/>
          <p:cNvSpPr/>
          <p:nvPr/>
        </p:nvSpPr>
        <p:spPr>
          <a:xfrm>
            <a:off x="3584575" y="2597024"/>
            <a:ext cx="501650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Rectangle"/>
          <p:cNvSpPr/>
          <p:nvPr/>
        </p:nvSpPr>
        <p:spPr>
          <a:xfrm>
            <a:off x="4079366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Rectangle"/>
          <p:cNvSpPr/>
          <p:nvPr/>
        </p:nvSpPr>
        <p:spPr>
          <a:xfrm>
            <a:off x="4583048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4" name="Rectangle"/>
          <p:cNvSpPr/>
          <p:nvPr/>
        </p:nvSpPr>
        <p:spPr>
          <a:xfrm>
            <a:off x="5077840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Rectangle"/>
          <p:cNvSpPr/>
          <p:nvPr/>
        </p:nvSpPr>
        <p:spPr>
          <a:xfrm>
            <a:off x="5568822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Rectangle"/>
          <p:cNvSpPr/>
          <p:nvPr/>
        </p:nvSpPr>
        <p:spPr>
          <a:xfrm>
            <a:off x="3073527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7" name="Rectangle"/>
          <p:cNvSpPr/>
          <p:nvPr/>
        </p:nvSpPr>
        <p:spPr>
          <a:xfrm>
            <a:off x="3584575" y="3133700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8" name="Rectangle"/>
          <p:cNvSpPr/>
          <p:nvPr/>
        </p:nvSpPr>
        <p:spPr>
          <a:xfrm>
            <a:off x="4079366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Rectangle"/>
          <p:cNvSpPr/>
          <p:nvPr/>
        </p:nvSpPr>
        <p:spPr>
          <a:xfrm>
            <a:off x="4583048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0" name="Rectangle"/>
          <p:cNvSpPr/>
          <p:nvPr/>
        </p:nvSpPr>
        <p:spPr>
          <a:xfrm>
            <a:off x="5077840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1" name="Rectangle"/>
          <p:cNvSpPr/>
          <p:nvPr/>
        </p:nvSpPr>
        <p:spPr>
          <a:xfrm>
            <a:off x="5568822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2" name="Rectangle"/>
          <p:cNvSpPr/>
          <p:nvPr/>
        </p:nvSpPr>
        <p:spPr>
          <a:xfrm>
            <a:off x="3073527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3" name="Rectangle"/>
          <p:cNvSpPr/>
          <p:nvPr/>
        </p:nvSpPr>
        <p:spPr>
          <a:xfrm>
            <a:off x="3584575" y="3632048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4" name="Rectangle"/>
          <p:cNvSpPr/>
          <p:nvPr/>
        </p:nvSpPr>
        <p:spPr>
          <a:xfrm>
            <a:off x="4079366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5" name="Rectangle"/>
          <p:cNvSpPr/>
          <p:nvPr/>
        </p:nvSpPr>
        <p:spPr>
          <a:xfrm>
            <a:off x="4583048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6" name="Rectangle"/>
          <p:cNvSpPr/>
          <p:nvPr/>
        </p:nvSpPr>
        <p:spPr>
          <a:xfrm>
            <a:off x="5077840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7" name="Rectangle"/>
          <p:cNvSpPr/>
          <p:nvPr/>
        </p:nvSpPr>
        <p:spPr>
          <a:xfrm>
            <a:off x="5568822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8" name="CaixaDeTexto 20"/>
          <p:cNvSpPr txBox="1"/>
          <p:nvPr/>
        </p:nvSpPr>
        <p:spPr>
          <a:xfrm>
            <a:off x="4142873" y="4323159"/>
            <a:ext cx="7646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Matriz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740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1" name="Escreva um algoritmo que lê uma matriz M(5, 5) e a imprima para que o usuário possa conferi-la. Calcula e mostre as seguintes somas:…"/>
          <p:cNvSpPr txBox="1"/>
          <p:nvPr>
            <p:ph type="body" idx="1"/>
          </p:nvPr>
        </p:nvSpPr>
        <p:spPr>
          <a:xfrm>
            <a:off x="628650" y="1825625"/>
            <a:ext cx="7886700" cy="3870562"/>
          </a:xfrm>
          <a:prstGeom prst="rect">
            <a:avLst/>
          </a:prstGeom>
        </p:spPr>
        <p:txBody>
          <a:bodyPr/>
          <a:lstStyle/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10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Escreva um algoritmo que lê uma matriz M(5, 5) e a imprima para que o usuário possa conferi-la. Calcula e mostre as seguintes somas: </a:t>
            </a:r>
          </a:p>
          <a:p>
            <a:pPr lvl="1" marL="0" indent="457200">
              <a:lnSpc>
                <a:spcPct val="90000"/>
              </a:lnSpc>
              <a:spcBef>
                <a:spcPts val="500"/>
              </a:spcBef>
              <a:buClrTx/>
              <a:buSzTx/>
              <a:buFont typeface="Arial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a) da linha 4 de M</a:t>
            </a:r>
          </a:p>
          <a:p>
            <a:pPr lvl="1" marL="0" indent="457200">
              <a:lnSpc>
                <a:spcPct val="90000"/>
              </a:lnSpc>
              <a:spcBef>
                <a:spcPts val="500"/>
              </a:spcBef>
              <a:buClrTx/>
              <a:buSzTx/>
              <a:buFont typeface="Arial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b) da coluna 2 de M</a:t>
            </a:r>
          </a:p>
          <a:p>
            <a:pPr lvl="1" marL="0" indent="457200">
              <a:lnSpc>
                <a:spcPct val="90000"/>
              </a:lnSpc>
              <a:spcBef>
                <a:spcPts val="500"/>
              </a:spcBef>
              <a:buClrTx/>
              <a:buSzTx/>
              <a:buFont typeface="Arial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c) da diagonal principal</a:t>
            </a:r>
          </a:p>
          <a:p>
            <a:pPr lvl="1" marL="0" indent="457200">
              <a:lnSpc>
                <a:spcPct val="90000"/>
              </a:lnSpc>
              <a:spcBef>
                <a:spcPts val="500"/>
              </a:spcBef>
              <a:buClrTx/>
              <a:buSzTx/>
              <a:buFont typeface="Arial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d) da diagonal secundária</a:t>
            </a:r>
          </a:p>
          <a:p>
            <a:pPr lvl="1" marL="0" indent="457200">
              <a:lnSpc>
                <a:spcPct val="90000"/>
              </a:lnSpc>
              <a:spcBef>
                <a:spcPts val="500"/>
              </a:spcBef>
              <a:buClrTx/>
              <a:buSzTx/>
              <a:buFont typeface="Arial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e) de todos os elementos da matriz 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744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5" name="Escrever um algoritmo que lê uma matriz M(5, 5) e a escreva. Verifique, a seguir, quais os elementos de M que estão repetidos e quantas vezes cada um está repetido. Escrever cada elemento repetido com uma mensagem dizendo que o elemento aparece X vezes e"/>
          <p:cNvSpPr txBox="1"/>
          <p:nvPr>
            <p:ph type="body" idx="1"/>
          </p:nvPr>
        </p:nvSpPr>
        <p:spPr>
          <a:xfrm>
            <a:off x="628650" y="1825625"/>
            <a:ext cx="7886700" cy="3870562"/>
          </a:xfrm>
          <a:prstGeom prst="rect">
            <a:avLst/>
          </a:prstGeom>
        </p:spPr>
        <p:txBody>
          <a:bodyPr/>
          <a:lstStyle/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11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Escrever um algoritmo que lê uma matriz M(5, 5) e a escreva. Verifique, a seguir, quais os elementos de M que estão repetidos e quantas vezes cada um está repetido. Escrever cada elemento repetido com uma mensagem dizendo que o elemento aparece X vezes em M.</a:t>
            </a:r>
          </a:p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11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12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Receba uma matriz M(5, 5) do usuário e então troque os elementos da primeira linha, com os elementos da terceira linha.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748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9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750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753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7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54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sp>
        <p:nvSpPr>
          <p:cNvPr id="755" name="Rounded Rectangle"/>
          <p:cNvSpPr/>
          <p:nvPr/>
        </p:nvSpPr>
        <p:spPr>
          <a:xfrm>
            <a:off x="685800" y="46544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758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7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59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762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7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65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7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66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769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7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70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71" name="Matrizes"/>
          <p:cNvSpPr txBox="1"/>
          <p:nvPr/>
        </p:nvSpPr>
        <p:spPr>
          <a:xfrm>
            <a:off x="1255712" y="3073125"/>
            <a:ext cx="111907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Matrizes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4" name="[Souza et al, 2019]"/>
          <p:cNvSpPr txBox="1"/>
          <p:nvPr/>
        </p:nvSpPr>
        <p:spPr>
          <a:xfrm>
            <a:off x="688109" y="5797465"/>
            <a:ext cx="18793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[Souza et al, 2019]</a:t>
            </a:r>
          </a:p>
        </p:txBody>
      </p:sp>
      <p:sp>
        <p:nvSpPr>
          <p:cNvPr id="775" name="[Edelweiss &amp; Livi, 2014]"/>
          <p:cNvSpPr txBox="1"/>
          <p:nvPr/>
        </p:nvSpPr>
        <p:spPr>
          <a:xfrm>
            <a:off x="6401497" y="5797465"/>
            <a:ext cx="22679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[Edelweiss &amp; Livi, 2014]</a:t>
            </a:r>
          </a:p>
        </p:txBody>
      </p:sp>
      <p:sp>
        <p:nvSpPr>
          <p:cNvPr id="776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777" name="Rectangle"/>
          <p:cNvSpPr/>
          <p:nvPr/>
        </p:nvSpPr>
        <p:spPr>
          <a:xfrm>
            <a:off x="273328" y="2007210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78" name="Screen Shot 2022-08-11 at 21.58.07.png" descr="Screen Shot 2022-08-11 at 21.5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70" y="2092304"/>
            <a:ext cx="2544640" cy="3562497"/>
          </a:xfrm>
          <a:prstGeom prst="rect">
            <a:avLst/>
          </a:prstGeom>
          <a:ln w="12700">
            <a:miter lim="400000"/>
          </a:ln>
        </p:spPr>
      </p:pic>
      <p:sp>
        <p:nvSpPr>
          <p:cNvPr id="779" name="Rectangle"/>
          <p:cNvSpPr/>
          <p:nvPr/>
        </p:nvSpPr>
        <p:spPr>
          <a:xfrm>
            <a:off x="6180992" y="1963192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80" name="Screen Shot 2023-03-21 at 15.46.08.png" descr="Screen Shot 2023-03-21 at 15.46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3135" y="2006013"/>
            <a:ext cx="2544640" cy="3647042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[Freeman, 2019]"/>
          <p:cNvSpPr txBox="1"/>
          <p:nvPr/>
        </p:nvSpPr>
        <p:spPr>
          <a:xfrm>
            <a:off x="3670935" y="5797465"/>
            <a:ext cx="1627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[Freeman, 2019]</a:t>
            </a:r>
          </a:p>
        </p:txBody>
      </p:sp>
      <p:sp>
        <p:nvSpPr>
          <p:cNvPr id="782" name="Rectangle"/>
          <p:cNvSpPr/>
          <p:nvPr/>
        </p:nvSpPr>
        <p:spPr>
          <a:xfrm>
            <a:off x="3227160" y="1984696"/>
            <a:ext cx="2708925" cy="373268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83" name="Screen Shot 2023-03-30 at 12.12.51.png" descr="Screen Shot 2023-03-30 at 12.12.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88684" y="2023426"/>
            <a:ext cx="2585877" cy="3655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Dúvid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Dúvidas?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  <a:p>
            <a:pPr marL="0" indent="0" algn="ctr">
              <a:buClrTx/>
              <a:buSzTx/>
              <a:buNone/>
            </a:pPr>
            <a:r>
              <a:t>Prof. </a:t>
            </a:r>
            <a:r>
              <a:rPr b="1"/>
              <a:t>Adalberto</a:t>
            </a:r>
            <a:r>
              <a:t> Lazarini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adalbertoz@utfpr.edu.br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Obje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231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o que é um matriz?…"/>
          <p:cNvSpPr txBox="1"/>
          <p:nvPr/>
        </p:nvSpPr>
        <p:spPr>
          <a:xfrm>
            <a:off x="2787311" y="5581234"/>
            <a:ext cx="3569378" cy="8026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600"/>
            </a:pPr>
            <a:r>
              <a:t> o que é um </a:t>
            </a:r>
            <a:r>
              <a:rPr b="1"/>
              <a:t>matriz</a:t>
            </a:r>
            <a:r>
              <a:t>?</a:t>
            </a:r>
          </a:p>
          <a:p>
            <a:pPr algn="ctr">
              <a:defRPr sz="2600"/>
            </a:pPr>
            <a:r>
              <a:t> onde e como usamos?</a:t>
            </a:r>
          </a:p>
        </p:txBody>
      </p:sp>
      <p:sp>
        <p:nvSpPr>
          <p:cNvPr id="233" name="Line"/>
          <p:cNvSpPr/>
          <p:nvPr/>
        </p:nvSpPr>
        <p:spPr>
          <a:xfrm>
            <a:off x="4571999" y="4724985"/>
            <a:ext cx="1" cy="773496"/>
          </a:xfrm>
          <a:prstGeom prst="line">
            <a:avLst/>
          </a:prstGeom>
          <a:ln w="317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3073526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5" name="Rectangle"/>
          <p:cNvSpPr/>
          <p:nvPr/>
        </p:nvSpPr>
        <p:spPr>
          <a:xfrm>
            <a:off x="3584575" y="2098676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6" name="Rectangle"/>
          <p:cNvSpPr/>
          <p:nvPr/>
        </p:nvSpPr>
        <p:spPr>
          <a:xfrm>
            <a:off x="4079366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7" name="Rectangle"/>
          <p:cNvSpPr/>
          <p:nvPr/>
        </p:nvSpPr>
        <p:spPr>
          <a:xfrm>
            <a:off x="4583048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8" name="Rectangle"/>
          <p:cNvSpPr/>
          <p:nvPr/>
        </p:nvSpPr>
        <p:spPr>
          <a:xfrm>
            <a:off x="5077840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9" name="Rectangle"/>
          <p:cNvSpPr/>
          <p:nvPr/>
        </p:nvSpPr>
        <p:spPr>
          <a:xfrm>
            <a:off x="5568822" y="209867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0" name="CaixaDeTexto 20"/>
          <p:cNvSpPr txBox="1"/>
          <p:nvPr/>
        </p:nvSpPr>
        <p:spPr>
          <a:xfrm>
            <a:off x="4142873" y="4323159"/>
            <a:ext cx="7646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Matriz</a:t>
            </a:r>
          </a:p>
        </p:txBody>
      </p:sp>
      <p:sp>
        <p:nvSpPr>
          <p:cNvPr id="241" name="Rectangle"/>
          <p:cNvSpPr/>
          <p:nvPr/>
        </p:nvSpPr>
        <p:spPr>
          <a:xfrm>
            <a:off x="3073527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2" name="Rectangle"/>
          <p:cNvSpPr/>
          <p:nvPr/>
        </p:nvSpPr>
        <p:spPr>
          <a:xfrm>
            <a:off x="3584575" y="2597024"/>
            <a:ext cx="501650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Rectangle"/>
          <p:cNvSpPr/>
          <p:nvPr/>
        </p:nvSpPr>
        <p:spPr>
          <a:xfrm>
            <a:off x="4079366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Rectangle"/>
          <p:cNvSpPr/>
          <p:nvPr/>
        </p:nvSpPr>
        <p:spPr>
          <a:xfrm>
            <a:off x="4583048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5" name="Rectangle"/>
          <p:cNvSpPr/>
          <p:nvPr/>
        </p:nvSpPr>
        <p:spPr>
          <a:xfrm>
            <a:off x="5077840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6" name="Rectangle"/>
          <p:cNvSpPr/>
          <p:nvPr/>
        </p:nvSpPr>
        <p:spPr>
          <a:xfrm>
            <a:off x="5568822" y="259702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7" name="Rectangle"/>
          <p:cNvSpPr/>
          <p:nvPr/>
        </p:nvSpPr>
        <p:spPr>
          <a:xfrm>
            <a:off x="3073527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8" name="Rectangle"/>
          <p:cNvSpPr/>
          <p:nvPr/>
        </p:nvSpPr>
        <p:spPr>
          <a:xfrm>
            <a:off x="3584575" y="3133700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9" name="Rectangle"/>
          <p:cNvSpPr/>
          <p:nvPr/>
        </p:nvSpPr>
        <p:spPr>
          <a:xfrm>
            <a:off x="4079366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0" name="Rectangle"/>
          <p:cNvSpPr/>
          <p:nvPr/>
        </p:nvSpPr>
        <p:spPr>
          <a:xfrm>
            <a:off x="4583048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1" name="Rectangle"/>
          <p:cNvSpPr/>
          <p:nvPr/>
        </p:nvSpPr>
        <p:spPr>
          <a:xfrm>
            <a:off x="5077840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2" name="Rectangle"/>
          <p:cNvSpPr/>
          <p:nvPr/>
        </p:nvSpPr>
        <p:spPr>
          <a:xfrm>
            <a:off x="5568822" y="3133700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Rectangle"/>
          <p:cNvSpPr/>
          <p:nvPr/>
        </p:nvSpPr>
        <p:spPr>
          <a:xfrm>
            <a:off x="3073527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4" name="Rectangle"/>
          <p:cNvSpPr/>
          <p:nvPr/>
        </p:nvSpPr>
        <p:spPr>
          <a:xfrm>
            <a:off x="3584575" y="3632048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5" name="Rectangle"/>
          <p:cNvSpPr/>
          <p:nvPr/>
        </p:nvSpPr>
        <p:spPr>
          <a:xfrm>
            <a:off x="4079366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6" name="Rectangle"/>
          <p:cNvSpPr/>
          <p:nvPr/>
        </p:nvSpPr>
        <p:spPr>
          <a:xfrm>
            <a:off x="4583048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7" name="Rectangle"/>
          <p:cNvSpPr/>
          <p:nvPr/>
        </p:nvSpPr>
        <p:spPr>
          <a:xfrm>
            <a:off x="5077840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Rectangle"/>
          <p:cNvSpPr/>
          <p:nvPr/>
        </p:nvSpPr>
        <p:spPr>
          <a:xfrm>
            <a:off x="5568822" y="363204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61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2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63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2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67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sp>
        <p:nvSpPr>
          <p:cNvPr id="268" name="Rounded Rectangle"/>
          <p:cNvSpPr/>
          <p:nvPr/>
        </p:nvSpPr>
        <p:spPr>
          <a:xfrm>
            <a:off x="685800" y="29653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69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272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2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27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2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79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80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2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4" name="Matrizes"/>
          <p:cNvSpPr txBox="1"/>
          <p:nvPr/>
        </p:nvSpPr>
        <p:spPr>
          <a:xfrm>
            <a:off x="1255712" y="3073125"/>
            <a:ext cx="111907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Matrizes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Matriz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Matrizes</a:t>
            </a:r>
          </a:p>
        </p:txBody>
      </p:sp>
      <p:sp>
        <p:nvSpPr>
          <p:cNvPr id="287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Os vetores vistos até agora eram usados para guardar variáveis escalares;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221742" indent="-221742" algn="just" defTabSz="886968">
              <a:lnSpc>
                <a:spcPct val="81000"/>
              </a:lnSpc>
              <a:spcBef>
                <a:spcPts val="900"/>
              </a:spcBef>
              <a:buClrTx/>
              <a:buSzPct val="100000"/>
              <a:buFont typeface="Arial"/>
              <a:buChar char="•"/>
              <a:defRPr sz="2328">
                <a:latin typeface="Calibri"/>
                <a:ea typeface="Calibri"/>
                <a:cs typeface="Calibri"/>
                <a:sym typeface="Calibri"/>
              </a:defRPr>
            </a:pPr>
            <a:r>
              <a:t>Os vetores vistos até agora eram usados para guardar variáveis escalares;</a:t>
            </a:r>
          </a:p>
          <a:p>
            <a:pPr marL="221742" indent="-221742" algn="just" defTabSz="886968">
              <a:lnSpc>
                <a:spcPct val="81000"/>
              </a:lnSpc>
              <a:spcBef>
                <a:spcPts val="900"/>
              </a:spcBef>
              <a:buClrTx/>
              <a:buSzPct val="100000"/>
              <a:buFont typeface="Arial"/>
              <a:buChar char="•"/>
              <a:defRPr sz="2328">
                <a:latin typeface="Calibri"/>
                <a:ea typeface="Calibri"/>
                <a:cs typeface="Calibri"/>
                <a:sym typeface="Calibri"/>
              </a:defRPr>
            </a:pPr>
            <a:r>
              <a:t>vamos explorar agora outra possibilidade: </a:t>
            </a:r>
            <a:r>
              <a:rPr b="1"/>
              <a:t>usar um vetor para guardar um conjunto de vetores;</a:t>
            </a:r>
            <a:endParaRPr b="1"/>
          </a:p>
          <a:p>
            <a:pPr marL="221742" indent="-221742" algn="just" defTabSz="886968">
              <a:lnSpc>
                <a:spcPct val="81000"/>
              </a:lnSpc>
              <a:spcBef>
                <a:spcPts val="900"/>
              </a:spcBef>
              <a:buClrTx/>
              <a:buSzPct val="100000"/>
              <a:buFont typeface="Arial"/>
              <a:buChar char="•"/>
              <a:defRPr sz="2328">
                <a:latin typeface="Calibri"/>
                <a:ea typeface="Calibri"/>
                <a:cs typeface="Calibri"/>
                <a:sym typeface="Calibri"/>
              </a:defRPr>
            </a:pPr>
            <a:r>
              <a:t>Por exemplo, se temos 3 vetores de 5 inteiros, podemos criar um vetor que contém esses 3 vetores, e podemos acessar os inteiros usando dois índices: primeiro o índice que identifica </a:t>
            </a:r>
            <a:r>
              <a:rPr b="1"/>
              <a:t>cada um dos três vetores</a:t>
            </a:r>
            <a:r>
              <a:t>, depois o índice que identifica </a:t>
            </a:r>
            <a:r>
              <a:rPr b="1"/>
              <a:t>cada inteiro dentro de cada vetor</a:t>
            </a:r>
            <a:r>
              <a:t>;</a:t>
            </a:r>
          </a:p>
          <a:p>
            <a:pPr marL="221742" indent="-221742" algn="just" defTabSz="886968">
              <a:lnSpc>
                <a:spcPct val="81000"/>
              </a:lnSpc>
              <a:spcBef>
                <a:spcPts val="900"/>
              </a:spcBef>
              <a:buClrTx/>
              <a:buSzPct val="100000"/>
              <a:buFont typeface="Arial"/>
              <a:buChar char="•"/>
              <a:defRPr sz="2328">
                <a:latin typeface="Calibri"/>
                <a:ea typeface="Calibri"/>
                <a:cs typeface="Calibri"/>
                <a:sym typeface="Calibri"/>
              </a:defRPr>
            </a:pPr>
            <a:r>
              <a:t>Podemos interpretar isso como uma matriz: o primeiro índice </a:t>
            </a:r>
            <a:r>
              <a:rPr b="1"/>
              <a:t>indica a linha </a:t>
            </a:r>
            <a:r>
              <a:t>em que um elemento está, e o segundo </a:t>
            </a:r>
            <a:r>
              <a:rPr b="1"/>
              <a:t>indica a posição (coluna)</a:t>
            </a:r>
            <a:r>
              <a:t> desse elemento dentro da linha correspondente.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Matriz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Matrizes</a:t>
            </a:r>
          </a:p>
        </p:txBody>
      </p:sp>
      <p:sp>
        <p:nvSpPr>
          <p:cNvPr id="291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2" name="Em suma, cada linha de uma matriz é um vetor de n números, e a matriz é um vetor de m vetores-linhas, formando assim uma matriz m x n (m linhas, n colunas)"/>
          <p:cNvSpPr txBox="1"/>
          <p:nvPr>
            <p:ph type="body" sz="half" idx="1"/>
          </p:nvPr>
        </p:nvSpPr>
        <p:spPr>
          <a:xfrm>
            <a:off x="628650" y="1825625"/>
            <a:ext cx="7886700" cy="16942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Em suma, cada linha de uma matriz é um vetor de </a:t>
            </a:r>
            <a:r>
              <a:rPr b="1"/>
              <a:t>n </a:t>
            </a:r>
            <a:r>
              <a:t>números, e a matriz é um vetor de </a:t>
            </a:r>
            <a:r>
              <a:rPr b="1"/>
              <a:t>m</a:t>
            </a:r>
            <a:r>
              <a:t> vetores-linhas, formando assim uma matriz </a:t>
            </a:r>
            <a:r>
              <a:rPr b="1"/>
              <a:t>m</a:t>
            </a:r>
            <a:r>
              <a:t> x </a:t>
            </a:r>
            <a:r>
              <a:rPr b="1"/>
              <a:t>n</a:t>
            </a:r>
            <a:r>
              <a:t> (</a:t>
            </a:r>
            <a:r>
              <a:rPr b="1"/>
              <a:t>m</a:t>
            </a:r>
            <a:r>
              <a:t> linhas, </a:t>
            </a:r>
            <a:r>
              <a:rPr b="1"/>
              <a:t>n</a:t>
            </a:r>
            <a:r>
              <a:t> colunas)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Matriz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Matrizes</a:t>
            </a:r>
          </a:p>
        </p:txBody>
      </p:sp>
      <p:sp>
        <p:nvSpPr>
          <p:cNvPr id="295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6" name="Em suma, cada linha de uma matriz é um vetor de n números, e a matriz é um vetor de m vetores-linhas, formando assim uma matriz m x n (m linhas, n colunas)"/>
          <p:cNvSpPr txBox="1"/>
          <p:nvPr>
            <p:ph type="body" sz="half" idx="1"/>
          </p:nvPr>
        </p:nvSpPr>
        <p:spPr>
          <a:xfrm>
            <a:off x="628650" y="1825625"/>
            <a:ext cx="7886700" cy="16942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Em suma, cada linha de uma matriz é um vetor de </a:t>
            </a:r>
            <a:r>
              <a:rPr b="1"/>
              <a:t>n </a:t>
            </a:r>
            <a:r>
              <a:t>números, e a matriz é um vetor de </a:t>
            </a:r>
            <a:r>
              <a:rPr b="1"/>
              <a:t>m</a:t>
            </a:r>
            <a:r>
              <a:t> vetores-linhas, formando assim uma matriz </a:t>
            </a:r>
            <a:r>
              <a:rPr b="1"/>
              <a:t>m</a:t>
            </a:r>
            <a:r>
              <a:t> x </a:t>
            </a:r>
            <a:r>
              <a:rPr b="1"/>
              <a:t>n</a:t>
            </a:r>
            <a:r>
              <a:t> (</a:t>
            </a:r>
            <a:r>
              <a:rPr b="1"/>
              <a:t>m</a:t>
            </a:r>
            <a:r>
              <a:t> linhas, </a:t>
            </a:r>
            <a:r>
              <a:rPr b="1"/>
              <a:t>n</a:t>
            </a:r>
            <a:r>
              <a:t> colunas)</a:t>
            </a:r>
          </a:p>
        </p:txBody>
      </p:sp>
      <p:sp>
        <p:nvSpPr>
          <p:cNvPr id="297" name="Rectangle"/>
          <p:cNvSpPr/>
          <p:nvPr/>
        </p:nvSpPr>
        <p:spPr>
          <a:xfrm>
            <a:off x="3073526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Rectangle"/>
          <p:cNvSpPr/>
          <p:nvPr/>
        </p:nvSpPr>
        <p:spPr>
          <a:xfrm>
            <a:off x="3584575" y="3442844"/>
            <a:ext cx="501650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Rectangle"/>
          <p:cNvSpPr/>
          <p:nvPr/>
        </p:nvSpPr>
        <p:spPr>
          <a:xfrm>
            <a:off x="4079366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Rectangle"/>
          <p:cNvSpPr/>
          <p:nvPr/>
        </p:nvSpPr>
        <p:spPr>
          <a:xfrm>
            <a:off x="4583048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Rectangle"/>
          <p:cNvSpPr/>
          <p:nvPr/>
        </p:nvSpPr>
        <p:spPr>
          <a:xfrm>
            <a:off x="5077840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2" name="Rectangle"/>
          <p:cNvSpPr/>
          <p:nvPr/>
        </p:nvSpPr>
        <p:spPr>
          <a:xfrm>
            <a:off x="5568822" y="3442844"/>
            <a:ext cx="501651" cy="533033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3" name="CaixaDeTexto 20"/>
          <p:cNvSpPr txBox="1"/>
          <p:nvPr/>
        </p:nvSpPr>
        <p:spPr>
          <a:xfrm>
            <a:off x="4142873" y="5667327"/>
            <a:ext cx="7646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Matriz</a:t>
            </a:r>
          </a:p>
        </p:txBody>
      </p:sp>
      <p:sp>
        <p:nvSpPr>
          <p:cNvPr id="304" name="Rectangle"/>
          <p:cNvSpPr/>
          <p:nvPr/>
        </p:nvSpPr>
        <p:spPr>
          <a:xfrm>
            <a:off x="3073527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Rectangle"/>
          <p:cNvSpPr/>
          <p:nvPr/>
        </p:nvSpPr>
        <p:spPr>
          <a:xfrm>
            <a:off x="3584575" y="3941191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Rectangle"/>
          <p:cNvSpPr/>
          <p:nvPr/>
        </p:nvSpPr>
        <p:spPr>
          <a:xfrm>
            <a:off x="4079366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7" name="Rectangle"/>
          <p:cNvSpPr/>
          <p:nvPr/>
        </p:nvSpPr>
        <p:spPr>
          <a:xfrm>
            <a:off x="4583048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8" name="Rectangle"/>
          <p:cNvSpPr/>
          <p:nvPr/>
        </p:nvSpPr>
        <p:spPr>
          <a:xfrm>
            <a:off x="5077840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9" name="Rectangle"/>
          <p:cNvSpPr/>
          <p:nvPr/>
        </p:nvSpPr>
        <p:spPr>
          <a:xfrm>
            <a:off x="5568822" y="394119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0" name="Rectangle"/>
          <p:cNvSpPr/>
          <p:nvPr/>
        </p:nvSpPr>
        <p:spPr>
          <a:xfrm>
            <a:off x="3073527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1" name="Rectangle"/>
          <p:cNvSpPr/>
          <p:nvPr/>
        </p:nvSpPr>
        <p:spPr>
          <a:xfrm>
            <a:off x="3584575" y="4477868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2" name="Rectangle"/>
          <p:cNvSpPr/>
          <p:nvPr/>
        </p:nvSpPr>
        <p:spPr>
          <a:xfrm>
            <a:off x="4079366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3" name="Rectangle"/>
          <p:cNvSpPr/>
          <p:nvPr/>
        </p:nvSpPr>
        <p:spPr>
          <a:xfrm>
            <a:off x="4583048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4" name="Rectangle"/>
          <p:cNvSpPr/>
          <p:nvPr/>
        </p:nvSpPr>
        <p:spPr>
          <a:xfrm>
            <a:off x="5077840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5" name="Rectangle"/>
          <p:cNvSpPr/>
          <p:nvPr/>
        </p:nvSpPr>
        <p:spPr>
          <a:xfrm>
            <a:off x="5568822" y="4477868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6" name="Rectangle"/>
          <p:cNvSpPr/>
          <p:nvPr/>
        </p:nvSpPr>
        <p:spPr>
          <a:xfrm>
            <a:off x="3073527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7" name="Rectangle"/>
          <p:cNvSpPr/>
          <p:nvPr/>
        </p:nvSpPr>
        <p:spPr>
          <a:xfrm>
            <a:off x="3584575" y="4976216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8" name="Rectangle"/>
          <p:cNvSpPr/>
          <p:nvPr/>
        </p:nvSpPr>
        <p:spPr>
          <a:xfrm>
            <a:off x="4079366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Rectangle"/>
          <p:cNvSpPr/>
          <p:nvPr/>
        </p:nvSpPr>
        <p:spPr>
          <a:xfrm>
            <a:off x="4583048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0" name="Rectangle"/>
          <p:cNvSpPr/>
          <p:nvPr/>
        </p:nvSpPr>
        <p:spPr>
          <a:xfrm>
            <a:off x="5077840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Rectangle"/>
          <p:cNvSpPr/>
          <p:nvPr/>
        </p:nvSpPr>
        <p:spPr>
          <a:xfrm>
            <a:off x="5568822" y="4976216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