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F2F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bevel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solidFill>
                <a:schemeClr val="accent1"/>
              </a:solidFill>
              <a:prstDash val="solid"/>
              <a:bevel/>
            </a:ln>
          </a:insideV>
        </a:tcBdr>
        <a:fill>
          <a:solidFill>
            <a:srgbClr val="EEF2F7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5EE"/>
          </a:solidFill>
        </a:fill>
      </a:tcStyle>
    </a:wholeTbl>
    <a:band2H>
      <a:tcTxStyle b="def" i="def"/>
      <a:tcStyle>
        <a:tcBdr/>
        <a:fill>
          <a:solidFill>
            <a:srgbClr val="EEF2F7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2D7"/>
          </a:solidFill>
        </a:fill>
      </a:tcStyle>
    </a:wholeTbl>
    <a:band2H>
      <a:tcTxStyle b="def" i="def"/>
      <a:tcStyle>
        <a:tcBdr/>
        <a:fill>
          <a:solidFill>
            <a:srgbClr val="F0F1EC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DADA"/>
          </a:solidFill>
        </a:fill>
      </a:tcStyle>
    </a:wholeTbl>
    <a:band2H>
      <a:tcTxStyle b="def" i="def"/>
      <a:tcStyle>
        <a:tcBdr/>
        <a:fill>
          <a:solidFill>
            <a:srgbClr val="EEEDED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>
          <a:xfrm>
            <a:off x="0" y="5970587"/>
            <a:ext cx="9144000" cy="8874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Rectangle"/>
          <p:cNvSpPr/>
          <p:nvPr/>
        </p:nvSpPr>
        <p:spPr>
          <a:xfrm>
            <a:off x="-9526" y="6053137"/>
            <a:ext cx="2249490" cy="7127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Rectangle"/>
          <p:cNvSpPr/>
          <p:nvPr/>
        </p:nvSpPr>
        <p:spPr>
          <a:xfrm>
            <a:off x="2359025" y="6043612"/>
            <a:ext cx="6784975" cy="71437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2362200" y="2324100"/>
            <a:ext cx="6477000" cy="35433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2362200" y="5927873"/>
            <a:ext cx="6515100" cy="930127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8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8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8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8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8001000" y="87629"/>
            <a:ext cx="8382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/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xfrm>
            <a:off x="8256726" y="6414761"/>
            <a:ext cx="258624" cy="248306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b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Text"/>
          <p:cNvSpPr txBox="1"/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0000"/>
              </a:lnSpc>
              <a:defRPr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8256726" y="6414761"/>
            <a:ext cx="258624" cy="248306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b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0" y="6107429"/>
            <a:ext cx="5334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 em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92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09600" y="0"/>
            <a:ext cx="81534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12775" y="1600200"/>
            <a:ext cx="8153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0" y="1130617"/>
            <a:ext cx="533400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19088" marR="0" indent="-3190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268" marR="0" indent="-304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3" Type="http://schemas.openxmlformats.org/officeDocument/2006/relationships/image" Target="../media/image18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3" Type="http://schemas.openxmlformats.org/officeDocument/2006/relationships/image" Target="../media/image18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3" Type="http://schemas.openxmlformats.org/officeDocument/2006/relationships/image" Target="../media/image18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3" Type="http://schemas.openxmlformats.org/officeDocument/2006/relationships/image" Target="../media/image18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3" Type="http://schemas.openxmlformats.org/officeDocument/2006/relationships/image" Target="../media/image1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3" Type="http://schemas.openxmlformats.org/officeDocument/2006/relationships/image" Target="../media/image18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e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e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e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eg"/><Relationship Id="rId3" Type="http://schemas.openxmlformats.org/officeDocument/2006/relationships/image" Target="../media/image19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eg"/><Relationship Id="rId3" Type="http://schemas.openxmlformats.org/officeDocument/2006/relationships/image" Target="../media/image19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e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1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1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1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2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2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2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2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2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2.png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2.pn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2.png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2.png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2.png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youtu.be/cDA3_5982h8" TargetMode="External"/><Relationship Id="rId3" Type="http://schemas.openxmlformats.org/officeDocument/2006/relationships/image" Target="../media/image23.png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4.png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4.png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png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youtu.be/UNbzNyZcm-Y" TargetMode="External"/><Relationship Id="rId3" Type="http://schemas.openxmlformats.org/officeDocument/2006/relationships/image" Target="../media/image4.jpeg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rafaelmantovani@utfpr.edu.br" TargetMode="External"/><Relationship Id="rId3" Type="http://schemas.openxmlformats.org/officeDocument/2006/relationships/hyperlink" Target="mailto:adalbertoz@utfpr.edu.br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jpe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T62A…"/>
          <p:cNvSpPr txBox="1"/>
          <p:nvPr>
            <p:ph type="ctrTitle"/>
          </p:nvPr>
        </p:nvSpPr>
        <p:spPr>
          <a:xfrm>
            <a:off x="266700" y="244091"/>
            <a:ext cx="8610600" cy="2158668"/>
          </a:xfrm>
          <a:prstGeom prst="rect">
            <a:avLst/>
          </a:prstGeom>
        </p:spPr>
        <p:txBody>
          <a:bodyPr/>
          <a:lstStyle/>
          <a:p>
            <a:pPr algn="ctr">
              <a:defRPr sz="4300"/>
            </a:pPr>
            <a:r>
              <a:t>CT62A</a:t>
            </a:r>
          </a:p>
          <a:p>
            <a:pPr algn="ctr">
              <a:defRPr sz="4300"/>
            </a:pPr>
            <a:r>
              <a:t>Computação 1</a:t>
            </a:r>
          </a:p>
        </p:txBody>
      </p:sp>
      <p:sp>
        <p:nvSpPr>
          <p:cNvPr id="132" name="Aula 01 - Introdução…"/>
          <p:cNvSpPr txBox="1"/>
          <p:nvPr>
            <p:ph type="subTitle" sz="half" idx="1"/>
          </p:nvPr>
        </p:nvSpPr>
        <p:spPr>
          <a:xfrm>
            <a:off x="914400" y="2951602"/>
            <a:ext cx="7315200" cy="1750069"/>
          </a:xfrm>
          <a:prstGeom prst="rect">
            <a:avLst/>
          </a:prstGeom>
        </p:spPr>
        <p:txBody>
          <a:bodyPr/>
          <a:lstStyle/>
          <a:p>
            <a:pPr algn="ctr">
              <a:defRPr b="1" sz="2700">
                <a:solidFill>
                  <a:srgbClr val="000000"/>
                </a:solidFill>
              </a:defRPr>
            </a:pPr>
            <a:r>
              <a:t>Aula 01 - Introdução</a:t>
            </a:r>
          </a:p>
          <a:p>
            <a:pPr algn="ctr">
              <a:defRPr b="1" sz="2700">
                <a:solidFill>
                  <a:srgbClr val="000000"/>
                </a:solidFill>
              </a:defRPr>
            </a:pPr>
          </a:p>
          <a:p>
            <a:pPr algn="ctr">
              <a:defRPr sz="2500">
                <a:solidFill>
                  <a:srgbClr val="000000"/>
                </a:solidFill>
              </a:defRPr>
            </a:pPr>
            <a:r>
              <a:t>Profs. </a:t>
            </a:r>
            <a:r>
              <a:t>Rafael </a:t>
            </a:r>
            <a:r>
              <a:rPr b="1"/>
              <a:t>Mantovani</a:t>
            </a:r>
            <a:r>
              <a:t> e </a:t>
            </a:r>
            <a:r>
              <a:rPr b="1"/>
              <a:t>Adalberto</a:t>
            </a:r>
            <a:r>
              <a:t> Lazarini</a:t>
            </a:r>
          </a:p>
        </p:txBody>
      </p:sp>
      <p:sp>
        <p:nvSpPr>
          <p:cNvPr id="133" name="Apucarana - PR, Brasil"/>
          <p:cNvSpPr txBox="1"/>
          <p:nvPr/>
        </p:nvSpPr>
        <p:spPr>
          <a:xfrm>
            <a:off x="96838" y="6210300"/>
            <a:ext cx="2036762" cy="32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latin typeface="Tw Cen MT"/>
                <a:ea typeface="Tw Cen MT"/>
                <a:cs typeface="Tw Cen MT"/>
                <a:sym typeface="Tw Cen MT"/>
              </a:rPr>
              <a:t>Apucarana - PR, Brasil</a:t>
            </a:r>
          </a:p>
        </p:txBody>
      </p:sp>
      <p:sp>
        <p:nvSpPr>
          <p:cNvPr id="134" name="Universidade Tecnológica Federal do Paraná (UTFPR)"/>
          <p:cNvSpPr txBox="1"/>
          <p:nvPr/>
        </p:nvSpPr>
        <p:spPr>
          <a:xfrm>
            <a:off x="2362200" y="6223000"/>
            <a:ext cx="4418172" cy="32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solidFill>
                  <a:srgbClr val="000000"/>
                </a:solidFill>
                <a:latin typeface="Tw Cen MT"/>
                <a:ea typeface="Tw Cen MT"/>
                <a:cs typeface="Tw Cen MT"/>
                <a:sym typeface="Tw Cen MT"/>
              </a:rPr>
              <a:t>Universidade Tecnológica Federal do Paraná (UTFPR)</a:t>
            </a:r>
          </a:p>
        </p:txBody>
      </p:sp>
      <p:pic>
        <p:nvPicPr>
          <p:cNvPr id="135" name="utfpr.jpeg" descr="utfpr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169" y="5250514"/>
            <a:ext cx="1706100" cy="622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95" name="1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96" name="memory.png" descr="memo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8746" y="3114042"/>
            <a:ext cx="1219373" cy="1219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cube.png" descr="cub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1375" y="3055447"/>
            <a:ext cx="1336564" cy="1336564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Problema!"/>
          <p:cNvSpPr txBox="1"/>
          <p:nvPr/>
        </p:nvSpPr>
        <p:spPr>
          <a:xfrm>
            <a:off x="1640741" y="4575075"/>
            <a:ext cx="105783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Problema!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301" name="1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02" name="memory.png" descr="memo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8746" y="3114042"/>
            <a:ext cx="1219373" cy="1219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cube.png" descr="cub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1375" y="3055447"/>
            <a:ext cx="1336564" cy="1336564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Problema!"/>
          <p:cNvSpPr txBox="1"/>
          <p:nvPr/>
        </p:nvSpPr>
        <p:spPr>
          <a:xfrm>
            <a:off x="1640741" y="4575075"/>
            <a:ext cx="105783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Problema!</a:t>
            </a:r>
          </a:p>
        </p:txBody>
      </p:sp>
      <p:sp>
        <p:nvSpPr>
          <p:cNvPr id="305" name="pensar numa solução!"/>
          <p:cNvSpPr txBox="1"/>
          <p:nvPr/>
        </p:nvSpPr>
        <p:spPr>
          <a:xfrm>
            <a:off x="2632846" y="1920153"/>
            <a:ext cx="3631174" cy="4343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200"/>
            </a:pPr>
            <a:r>
              <a:rPr b="0"/>
              <a:t>pensar numa </a:t>
            </a:r>
            <a:r>
              <a:t>solução!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308" name="1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09" name="memory.png" descr="memo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8746" y="3114042"/>
            <a:ext cx="1219373" cy="1219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cube.png" descr="cub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1375" y="3055447"/>
            <a:ext cx="1336564" cy="1336564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Problema!"/>
          <p:cNvSpPr txBox="1"/>
          <p:nvPr/>
        </p:nvSpPr>
        <p:spPr>
          <a:xfrm>
            <a:off x="1640741" y="4575075"/>
            <a:ext cx="105783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Problema!</a:t>
            </a:r>
          </a:p>
        </p:txBody>
      </p:sp>
      <p:pic>
        <p:nvPicPr>
          <p:cNvPr id="312" name="algo.png" descr="al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58926" y="2104438"/>
            <a:ext cx="1219373" cy="1219374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Algoritmo"/>
          <p:cNvSpPr txBox="1"/>
          <p:nvPr/>
        </p:nvSpPr>
        <p:spPr>
          <a:xfrm>
            <a:off x="6174746" y="3362449"/>
            <a:ext cx="98773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Algoritmo</a:t>
            </a:r>
          </a:p>
        </p:txBody>
      </p:sp>
      <p:sp>
        <p:nvSpPr>
          <p:cNvPr id="314" name="Line"/>
          <p:cNvSpPr/>
          <p:nvPr/>
        </p:nvSpPr>
        <p:spPr>
          <a:xfrm flipV="1">
            <a:off x="5068729" y="2922835"/>
            <a:ext cx="779415" cy="352435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317" name="1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18" name="memory.png" descr="memo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8746" y="3114042"/>
            <a:ext cx="1219373" cy="1219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cube.png" descr="cub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1375" y="3055447"/>
            <a:ext cx="1336564" cy="1336564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Problema!"/>
          <p:cNvSpPr txBox="1"/>
          <p:nvPr/>
        </p:nvSpPr>
        <p:spPr>
          <a:xfrm>
            <a:off x="1640741" y="4575075"/>
            <a:ext cx="105783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Problema!</a:t>
            </a:r>
          </a:p>
        </p:txBody>
      </p:sp>
      <p:pic>
        <p:nvPicPr>
          <p:cNvPr id="321" name="algo.png" descr="al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58926" y="2104438"/>
            <a:ext cx="1219373" cy="1219374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Algoritmo"/>
          <p:cNvSpPr txBox="1"/>
          <p:nvPr/>
        </p:nvSpPr>
        <p:spPr>
          <a:xfrm>
            <a:off x="6174746" y="3362449"/>
            <a:ext cx="98773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Algoritmo</a:t>
            </a:r>
          </a:p>
        </p:txBody>
      </p:sp>
      <p:pic>
        <p:nvPicPr>
          <p:cNvPr id="323" name="program.png" descr="progr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77668" y="4102816"/>
            <a:ext cx="1381889" cy="1381889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Programa em C"/>
          <p:cNvSpPr txBox="1"/>
          <p:nvPr/>
        </p:nvSpPr>
        <p:spPr>
          <a:xfrm>
            <a:off x="5898595" y="5302750"/>
            <a:ext cx="154003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Programa em C</a:t>
            </a:r>
          </a:p>
        </p:txBody>
      </p:sp>
      <p:sp>
        <p:nvSpPr>
          <p:cNvPr id="325" name="Line"/>
          <p:cNvSpPr/>
          <p:nvPr/>
        </p:nvSpPr>
        <p:spPr>
          <a:xfrm flipV="1">
            <a:off x="5068729" y="2922835"/>
            <a:ext cx="779415" cy="352435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6" name="Line"/>
          <p:cNvSpPr/>
          <p:nvPr/>
        </p:nvSpPr>
        <p:spPr>
          <a:xfrm>
            <a:off x="6668612" y="3733826"/>
            <a:ext cx="1" cy="566012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329" name="1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30" name="1."/>
          <p:cNvSpPr txBox="1"/>
          <p:nvPr/>
        </p:nvSpPr>
        <p:spPr>
          <a:xfrm>
            <a:off x="1373187" y="3127189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331" name="1."/>
          <p:cNvSpPr txBox="1"/>
          <p:nvPr/>
        </p:nvSpPr>
        <p:spPr>
          <a:xfrm>
            <a:off x="1235075" y="3065303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332" name="1."/>
          <p:cNvSpPr txBox="1"/>
          <p:nvPr/>
        </p:nvSpPr>
        <p:spPr>
          <a:xfrm>
            <a:off x="1373187" y="3139889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333" name="1."/>
          <p:cNvSpPr txBox="1"/>
          <p:nvPr/>
        </p:nvSpPr>
        <p:spPr>
          <a:xfrm>
            <a:off x="1235075" y="3078003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336" name="Group"/>
          <p:cNvGrpSpPr/>
          <p:nvPr/>
        </p:nvGrpSpPr>
        <p:grpSpPr>
          <a:xfrm>
            <a:off x="781050" y="3807555"/>
            <a:ext cx="366713" cy="373792"/>
            <a:chOff x="0" y="0"/>
            <a:chExt cx="366712" cy="373790"/>
          </a:xfrm>
        </p:grpSpPr>
        <p:sp>
          <p:nvSpPr>
            <p:cNvPr id="33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5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37" name="Exemplos"/>
          <p:cNvSpPr txBox="1"/>
          <p:nvPr/>
        </p:nvSpPr>
        <p:spPr>
          <a:xfrm>
            <a:off x="1258238" y="3807331"/>
            <a:ext cx="1302628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Exemplos</a:t>
            </a:r>
          </a:p>
        </p:txBody>
      </p:sp>
      <p:sp>
        <p:nvSpPr>
          <p:cNvPr id="338" name="Rounded Rectangle"/>
          <p:cNvSpPr/>
          <p:nvPr/>
        </p:nvSpPr>
        <p:spPr>
          <a:xfrm>
            <a:off x="685800" y="3154362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39" name="Introdução"/>
          <p:cNvSpPr txBox="1"/>
          <p:nvPr/>
        </p:nvSpPr>
        <p:spPr>
          <a:xfrm>
            <a:off x="1273175" y="2678843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342" name="Group"/>
          <p:cNvGrpSpPr/>
          <p:nvPr/>
        </p:nvGrpSpPr>
        <p:grpSpPr>
          <a:xfrm>
            <a:off x="777875" y="2674510"/>
            <a:ext cx="366713" cy="373791"/>
            <a:chOff x="0" y="0"/>
            <a:chExt cx="366712" cy="373790"/>
          </a:xfrm>
        </p:grpSpPr>
        <p:sp>
          <p:nvSpPr>
            <p:cNvPr id="34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1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45" name="Group"/>
          <p:cNvGrpSpPr/>
          <p:nvPr/>
        </p:nvGrpSpPr>
        <p:grpSpPr>
          <a:xfrm>
            <a:off x="777875" y="4364315"/>
            <a:ext cx="366713" cy="373792"/>
            <a:chOff x="0" y="0"/>
            <a:chExt cx="366712" cy="373790"/>
          </a:xfrm>
        </p:grpSpPr>
        <p:sp>
          <p:nvSpPr>
            <p:cNvPr id="34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4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348" name="Group"/>
          <p:cNvGrpSpPr/>
          <p:nvPr/>
        </p:nvGrpSpPr>
        <p:grpSpPr>
          <a:xfrm>
            <a:off x="777875" y="4913916"/>
            <a:ext cx="366713" cy="373791"/>
            <a:chOff x="0" y="0"/>
            <a:chExt cx="366712" cy="373790"/>
          </a:xfrm>
        </p:grpSpPr>
        <p:sp>
          <p:nvSpPr>
            <p:cNvPr id="34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7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349" name="Referências"/>
          <p:cNvSpPr txBox="1"/>
          <p:nvPr/>
        </p:nvSpPr>
        <p:spPr>
          <a:xfrm>
            <a:off x="1270096" y="4913916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350" name="Exercícios"/>
          <p:cNvSpPr txBox="1"/>
          <p:nvPr/>
        </p:nvSpPr>
        <p:spPr>
          <a:xfrm>
            <a:off x="1263079" y="4355019"/>
            <a:ext cx="1373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  <p:grpSp>
        <p:nvGrpSpPr>
          <p:cNvPr id="353" name="Group"/>
          <p:cNvGrpSpPr/>
          <p:nvPr/>
        </p:nvGrpSpPr>
        <p:grpSpPr>
          <a:xfrm>
            <a:off x="781050" y="3240908"/>
            <a:ext cx="366713" cy="373792"/>
            <a:chOff x="0" y="0"/>
            <a:chExt cx="366712" cy="373790"/>
          </a:xfrm>
        </p:grpSpPr>
        <p:sp>
          <p:nvSpPr>
            <p:cNvPr id="35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2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354" name="Algoritmos"/>
          <p:cNvSpPr txBox="1"/>
          <p:nvPr/>
        </p:nvSpPr>
        <p:spPr>
          <a:xfrm>
            <a:off x="1255712" y="3240607"/>
            <a:ext cx="144327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Algoritmos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rogram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Programa</a:t>
            </a:r>
          </a:p>
        </p:txBody>
      </p:sp>
      <p:sp>
        <p:nvSpPr>
          <p:cNvPr id="357" name="1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rogram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Programa</a:t>
            </a:r>
          </a:p>
        </p:txBody>
      </p:sp>
      <p:sp>
        <p:nvSpPr>
          <p:cNvPr id="360" name="1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61" name="programa.png" descr="program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8698" y="2453143"/>
            <a:ext cx="1920634" cy="15862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rogram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Programa</a:t>
            </a:r>
          </a:p>
        </p:txBody>
      </p:sp>
      <p:sp>
        <p:nvSpPr>
          <p:cNvPr id="364" name="1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65" name="…  representado pelas instruções e dados que algum humano definiu e que ao serem executados por alguma máquina cumprem algum objetivo."/>
          <p:cNvSpPr txBox="1"/>
          <p:nvPr/>
        </p:nvSpPr>
        <p:spPr>
          <a:xfrm>
            <a:off x="3387508" y="2413779"/>
            <a:ext cx="4906430" cy="13487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200"/>
            </a:pPr>
            <a:r>
              <a:t>… </a:t>
            </a:r>
            <a:r>
              <a:rPr b="0"/>
              <a:t> representado pelas </a:t>
            </a:r>
            <a:r>
              <a:t>instruções</a:t>
            </a:r>
            <a:r>
              <a:rPr b="0"/>
              <a:t> e </a:t>
            </a:r>
            <a:r>
              <a:t>dados</a:t>
            </a:r>
            <a:r>
              <a:rPr b="0"/>
              <a:t> que algum humano definiu e que ao serem executados por alguma </a:t>
            </a:r>
            <a:r>
              <a:t>máquina</a:t>
            </a:r>
            <a:r>
              <a:rPr b="0"/>
              <a:t> cumprem algum </a:t>
            </a:r>
            <a:r>
              <a:t>objetivo</a:t>
            </a:r>
            <a:r>
              <a:rPr b="0"/>
              <a:t>.</a:t>
            </a:r>
          </a:p>
        </p:txBody>
      </p:sp>
      <p:pic>
        <p:nvPicPr>
          <p:cNvPr id="366" name="programa.png" descr="program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8698" y="2453143"/>
            <a:ext cx="1920634" cy="15862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rogram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Programa</a:t>
            </a:r>
          </a:p>
        </p:txBody>
      </p:sp>
      <p:sp>
        <p:nvSpPr>
          <p:cNvPr id="369" name="1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70" name="dado.jpeg" descr="dado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9076" y="4694490"/>
            <a:ext cx="770056" cy="64973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programa.png" descr="program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8698" y="2453143"/>
            <a:ext cx="1920634" cy="1586273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…  representado pelas instruções e dados que algum humano definiu e que ao serem executados por alguma máquina cumprem algum objetivo."/>
          <p:cNvSpPr txBox="1"/>
          <p:nvPr/>
        </p:nvSpPr>
        <p:spPr>
          <a:xfrm>
            <a:off x="3387508" y="2413779"/>
            <a:ext cx="4906430" cy="13487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200"/>
            </a:pPr>
            <a:r>
              <a:t>… </a:t>
            </a:r>
            <a:r>
              <a:rPr b="0"/>
              <a:t> representado pelas </a:t>
            </a:r>
            <a:r>
              <a:t>instruções</a:t>
            </a:r>
            <a:r>
              <a:rPr b="0"/>
              <a:t> e </a:t>
            </a:r>
            <a:r>
              <a:t>dados</a:t>
            </a:r>
            <a:r>
              <a:rPr b="0"/>
              <a:t> que algum humano definiu e que ao serem executados por alguma </a:t>
            </a:r>
            <a:r>
              <a:t>máquina</a:t>
            </a:r>
            <a:r>
              <a:rPr b="0"/>
              <a:t> cumprem algum </a:t>
            </a:r>
            <a:r>
              <a:t>objetivo</a:t>
            </a:r>
            <a:r>
              <a:rPr b="0"/>
              <a:t>.</a:t>
            </a:r>
          </a:p>
        </p:txBody>
      </p:sp>
      <p:pic>
        <p:nvPicPr>
          <p:cNvPr id="373" name="info.png" descr="inf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23401" y="4622134"/>
            <a:ext cx="770056" cy="7944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vs.png" descr="v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76700" y="4524057"/>
            <a:ext cx="990600" cy="990601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Dado"/>
          <p:cNvSpPr txBox="1"/>
          <p:nvPr/>
        </p:nvSpPr>
        <p:spPr>
          <a:xfrm>
            <a:off x="2517816" y="5464528"/>
            <a:ext cx="61257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Dado</a:t>
            </a:r>
          </a:p>
        </p:txBody>
      </p:sp>
      <p:sp>
        <p:nvSpPr>
          <p:cNvPr id="376" name="Informação"/>
          <p:cNvSpPr txBox="1"/>
          <p:nvPr/>
        </p:nvSpPr>
        <p:spPr>
          <a:xfrm>
            <a:off x="5614605" y="5464528"/>
            <a:ext cx="118764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Informação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rogram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Programa</a:t>
            </a:r>
          </a:p>
        </p:txBody>
      </p:sp>
      <p:sp>
        <p:nvSpPr>
          <p:cNvPr id="379" name="1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80" name="dado.jpeg" descr="dado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9076" y="4694490"/>
            <a:ext cx="770056" cy="64973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programa.png" descr="program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8698" y="2453143"/>
            <a:ext cx="1920634" cy="1586273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…  representado pelas instruções e dados que algum humano definiu e que ao serem executados por alguma máquina cumprem algum objetivo."/>
          <p:cNvSpPr txBox="1"/>
          <p:nvPr/>
        </p:nvSpPr>
        <p:spPr>
          <a:xfrm>
            <a:off x="3387508" y="2413779"/>
            <a:ext cx="4906430" cy="13487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200"/>
            </a:pPr>
            <a:r>
              <a:t>… </a:t>
            </a:r>
            <a:r>
              <a:rPr b="0"/>
              <a:t> representado pelas </a:t>
            </a:r>
            <a:r>
              <a:t>instruções</a:t>
            </a:r>
            <a:r>
              <a:rPr b="0"/>
              <a:t> e </a:t>
            </a:r>
            <a:r>
              <a:t>dados</a:t>
            </a:r>
            <a:r>
              <a:rPr b="0"/>
              <a:t> que algum humano definiu e que ao serem executados por alguma </a:t>
            </a:r>
            <a:r>
              <a:t>máquina</a:t>
            </a:r>
            <a:r>
              <a:rPr b="0"/>
              <a:t> cumprem algum </a:t>
            </a:r>
            <a:r>
              <a:t>objetivo</a:t>
            </a:r>
            <a:r>
              <a:rPr b="0"/>
              <a:t>.</a:t>
            </a:r>
          </a:p>
        </p:txBody>
      </p:sp>
      <p:pic>
        <p:nvPicPr>
          <p:cNvPr id="383" name="info.png" descr="inf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23401" y="4622134"/>
            <a:ext cx="770056" cy="7944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vs.png" descr="v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76700" y="4524057"/>
            <a:ext cx="990600" cy="990601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Dado"/>
          <p:cNvSpPr txBox="1"/>
          <p:nvPr/>
        </p:nvSpPr>
        <p:spPr>
          <a:xfrm>
            <a:off x="2517816" y="5464528"/>
            <a:ext cx="61257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Dado</a:t>
            </a:r>
          </a:p>
        </p:txBody>
      </p:sp>
      <p:sp>
        <p:nvSpPr>
          <p:cNvPr id="386" name="Informação"/>
          <p:cNvSpPr txBox="1"/>
          <p:nvPr/>
        </p:nvSpPr>
        <p:spPr>
          <a:xfrm>
            <a:off x="5614605" y="5464528"/>
            <a:ext cx="118764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Informação</a:t>
            </a:r>
          </a:p>
        </p:txBody>
      </p:sp>
      <p:cxnSp>
        <p:nvCxnSpPr>
          <p:cNvPr id="387" name="Connection Line"/>
          <p:cNvCxnSpPr>
            <a:stCxn id="385" idx="0"/>
            <a:endCxn id="386" idx="0"/>
          </p:cNvCxnSpPr>
          <p:nvPr/>
        </p:nvCxnSpPr>
        <p:spPr>
          <a:xfrm>
            <a:off x="2824103" y="5630898"/>
            <a:ext cx="3384326" cy="1"/>
          </a:xfrm>
          <a:prstGeom prst="straightConnector1">
            <a:avLst/>
          </a:prstGeom>
          <a:ln w="19050">
            <a:solidFill>
              <a:srgbClr val="FF2600"/>
            </a:solidFill>
            <a:miter lim="400000"/>
            <a:tailEnd type="triangle"/>
          </a:ln>
        </p:spPr>
      </p:cxnSp>
      <p:sp>
        <p:nvSpPr>
          <p:cNvPr id="388" name="&lt;&lt; interpretação &gt;&gt;"/>
          <p:cNvSpPr txBox="1"/>
          <p:nvPr/>
        </p:nvSpPr>
        <p:spPr>
          <a:xfrm>
            <a:off x="3532920" y="6154447"/>
            <a:ext cx="207816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&lt;&lt; interpretação &gt;&gt;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40" name="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1" name="1."/>
          <p:cNvSpPr txBox="1"/>
          <p:nvPr/>
        </p:nvSpPr>
        <p:spPr>
          <a:xfrm>
            <a:off x="1373187" y="3127189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42" name="1."/>
          <p:cNvSpPr txBox="1"/>
          <p:nvPr/>
        </p:nvSpPr>
        <p:spPr>
          <a:xfrm>
            <a:off x="1235075" y="3065303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43" name="1."/>
          <p:cNvSpPr txBox="1"/>
          <p:nvPr/>
        </p:nvSpPr>
        <p:spPr>
          <a:xfrm>
            <a:off x="1373187" y="3139889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44" name="1."/>
          <p:cNvSpPr txBox="1"/>
          <p:nvPr/>
        </p:nvSpPr>
        <p:spPr>
          <a:xfrm>
            <a:off x="1235075" y="3078003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147" name="Group"/>
          <p:cNvGrpSpPr/>
          <p:nvPr/>
        </p:nvGrpSpPr>
        <p:grpSpPr>
          <a:xfrm>
            <a:off x="781050" y="3807555"/>
            <a:ext cx="366713" cy="373792"/>
            <a:chOff x="0" y="0"/>
            <a:chExt cx="366712" cy="373790"/>
          </a:xfrm>
        </p:grpSpPr>
        <p:sp>
          <p:nvSpPr>
            <p:cNvPr id="14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6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48" name="Exemplos"/>
          <p:cNvSpPr txBox="1"/>
          <p:nvPr/>
        </p:nvSpPr>
        <p:spPr>
          <a:xfrm>
            <a:off x="1258238" y="3807331"/>
            <a:ext cx="1302628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Exemplos</a:t>
            </a:r>
          </a:p>
        </p:txBody>
      </p:sp>
      <p:grpSp>
        <p:nvGrpSpPr>
          <p:cNvPr id="151" name="Group"/>
          <p:cNvGrpSpPr/>
          <p:nvPr/>
        </p:nvGrpSpPr>
        <p:grpSpPr>
          <a:xfrm>
            <a:off x="781050" y="3240908"/>
            <a:ext cx="366713" cy="373792"/>
            <a:chOff x="0" y="0"/>
            <a:chExt cx="366712" cy="373790"/>
          </a:xfrm>
        </p:grpSpPr>
        <p:sp>
          <p:nvSpPr>
            <p:cNvPr id="14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0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52" name="Algoritmos"/>
          <p:cNvSpPr txBox="1"/>
          <p:nvPr/>
        </p:nvSpPr>
        <p:spPr>
          <a:xfrm>
            <a:off x="1255712" y="3240607"/>
            <a:ext cx="144327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Algoritmos</a:t>
            </a:r>
          </a:p>
        </p:txBody>
      </p:sp>
      <p:sp>
        <p:nvSpPr>
          <p:cNvPr id="153" name="Introdução"/>
          <p:cNvSpPr txBox="1"/>
          <p:nvPr/>
        </p:nvSpPr>
        <p:spPr>
          <a:xfrm>
            <a:off x="1273175" y="2678843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56" name="Group"/>
          <p:cNvGrpSpPr/>
          <p:nvPr/>
        </p:nvGrpSpPr>
        <p:grpSpPr>
          <a:xfrm>
            <a:off x="777875" y="2674510"/>
            <a:ext cx="366713" cy="373791"/>
            <a:chOff x="0" y="0"/>
            <a:chExt cx="366712" cy="373790"/>
          </a:xfrm>
        </p:grpSpPr>
        <p:sp>
          <p:nvSpPr>
            <p:cNvPr id="15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5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59" name="Group"/>
          <p:cNvGrpSpPr/>
          <p:nvPr/>
        </p:nvGrpSpPr>
        <p:grpSpPr>
          <a:xfrm>
            <a:off x="777875" y="4364315"/>
            <a:ext cx="366713" cy="373792"/>
            <a:chOff x="0" y="0"/>
            <a:chExt cx="366712" cy="373790"/>
          </a:xfrm>
        </p:grpSpPr>
        <p:sp>
          <p:nvSpPr>
            <p:cNvPr id="15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8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62" name="Group"/>
          <p:cNvGrpSpPr/>
          <p:nvPr/>
        </p:nvGrpSpPr>
        <p:grpSpPr>
          <a:xfrm>
            <a:off x="777875" y="4913916"/>
            <a:ext cx="366713" cy="373791"/>
            <a:chOff x="0" y="0"/>
            <a:chExt cx="366712" cy="373790"/>
          </a:xfrm>
        </p:grpSpPr>
        <p:sp>
          <p:nvSpPr>
            <p:cNvPr id="16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1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63" name="Referências"/>
          <p:cNvSpPr txBox="1"/>
          <p:nvPr/>
        </p:nvSpPr>
        <p:spPr>
          <a:xfrm>
            <a:off x="1270096" y="4913916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64" name="Exercícios"/>
          <p:cNvSpPr txBox="1"/>
          <p:nvPr/>
        </p:nvSpPr>
        <p:spPr>
          <a:xfrm>
            <a:off x="1263079" y="4355019"/>
            <a:ext cx="1373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Algoritmo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Algoritmo?</a:t>
            </a:r>
          </a:p>
        </p:txBody>
      </p:sp>
      <p:sp>
        <p:nvSpPr>
          <p:cNvPr id="391" name="2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Algoritmo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Algoritmo?</a:t>
            </a:r>
          </a:p>
        </p:txBody>
      </p:sp>
      <p:sp>
        <p:nvSpPr>
          <p:cNvPr id="394" name="2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5" name="o que é um ALGORITMO?"/>
          <p:cNvSpPr txBox="1"/>
          <p:nvPr/>
        </p:nvSpPr>
        <p:spPr>
          <a:xfrm>
            <a:off x="2506070" y="2078139"/>
            <a:ext cx="3631174" cy="8407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600"/>
            </a:lvl1pPr>
          </a:lstStyle>
          <a:p>
            <a:pPr/>
            <a:r>
              <a:t>o que é um ALGORITMO?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Algoritmo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Algoritmo?</a:t>
            </a:r>
          </a:p>
        </p:txBody>
      </p:sp>
      <p:sp>
        <p:nvSpPr>
          <p:cNvPr id="398" name="2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9" name="o que é um ALGORITMO?"/>
          <p:cNvSpPr txBox="1"/>
          <p:nvPr/>
        </p:nvSpPr>
        <p:spPr>
          <a:xfrm>
            <a:off x="2506070" y="2078139"/>
            <a:ext cx="3631174" cy="8407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600"/>
            </a:lvl1pPr>
          </a:lstStyle>
          <a:p>
            <a:pPr/>
            <a:r>
              <a:t>o que é um ALGORITMO?</a:t>
            </a:r>
          </a:p>
        </p:txBody>
      </p:sp>
      <p:sp>
        <p:nvSpPr>
          <p:cNvPr id="400" name="&quot;Conjunto de passos finitos e organizados, que quando executados,…"/>
          <p:cNvSpPr txBox="1"/>
          <p:nvPr/>
        </p:nvSpPr>
        <p:spPr>
          <a:xfrm>
            <a:off x="604261" y="3294610"/>
            <a:ext cx="673269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000"/>
            </a:pPr>
            <a:r>
              <a:t>"Conjunto de passos finitos e organizados, que quando executados, </a:t>
            </a:r>
          </a:p>
          <a:p>
            <a:pPr>
              <a:defRPr i="1" sz="2000"/>
            </a:pPr>
            <a:r>
              <a:t>resolvem um determinado problema. </a:t>
            </a:r>
          </a:p>
        </p:txBody>
      </p:sp>
      <p:sp>
        <p:nvSpPr>
          <p:cNvPr id="401" name="&quot;Conjunto de regras para a solução de um problema.”"/>
          <p:cNvSpPr txBox="1"/>
          <p:nvPr/>
        </p:nvSpPr>
        <p:spPr>
          <a:xfrm>
            <a:off x="602807" y="4207573"/>
            <a:ext cx="539845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 sz="2000"/>
            </a:lvl1pPr>
          </a:lstStyle>
          <a:p>
            <a:pPr/>
            <a:r>
              <a:t>"Conjunto de regras para a solução de um problema.”</a:t>
            </a:r>
          </a:p>
        </p:txBody>
      </p:sp>
      <p:sp>
        <p:nvSpPr>
          <p:cNvPr id="402" name="“Sequência finita de ações executáveis que visam obter uma solução…"/>
          <p:cNvSpPr txBox="1"/>
          <p:nvPr/>
        </p:nvSpPr>
        <p:spPr>
          <a:xfrm>
            <a:off x="556636" y="4841136"/>
            <a:ext cx="682794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i="1" sz="2000"/>
            </a:pPr>
            <a:r>
              <a:t>“Sequência finita de ações executáveis que visam obter uma solução </a:t>
            </a:r>
          </a:p>
          <a:p>
            <a:pPr>
              <a:defRPr i="1" sz="2000"/>
            </a:pPr>
            <a:r>
              <a:t>para um determinado tipo de problema”.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Algoritmo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Algoritmo?</a:t>
            </a:r>
          </a:p>
        </p:txBody>
      </p:sp>
      <p:sp>
        <p:nvSpPr>
          <p:cNvPr id="405" name="2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06" name="algo2.png" descr="algo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9574" y="3109952"/>
            <a:ext cx="1364851" cy="1364851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algoritmo"/>
          <p:cNvSpPr txBox="1"/>
          <p:nvPr/>
        </p:nvSpPr>
        <p:spPr>
          <a:xfrm>
            <a:off x="4062450" y="4613285"/>
            <a:ext cx="10191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algoritmo</a:t>
            </a:r>
          </a:p>
        </p:txBody>
      </p:sp>
      <p:pic>
        <p:nvPicPr>
          <p:cNvPr id="408" name="cube.png" descr="cub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5050" y="3124095"/>
            <a:ext cx="1336565" cy="1336565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Problema"/>
          <p:cNvSpPr txBox="1"/>
          <p:nvPr/>
        </p:nvSpPr>
        <p:spPr>
          <a:xfrm>
            <a:off x="302449" y="4613285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Problema</a:t>
            </a:r>
          </a:p>
        </p:txBody>
      </p:sp>
      <p:sp>
        <p:nvSpPr>
          <p:cNvPr id="410" name="Line"/>
          <p:cNvSpPr/>
          <p:nvPr/>
        </p:nvSpPr>
        <p:spPr>
          <a:xfrm>
            <a:off x="2281293" y="3792377"/>
            <a:ext cx="1146014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411" name="program.png" descr="progr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02385" y="3219371"/>
            <a:ext cx="1146014" cy="1146014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Line"/>
          <p:cNvSpPr/>
          <p:nvPr/>
        </p:nvSpPr>
        <p:spPr>
          <a:xfrm>
            <a:off x="5716693" y="3813955"/>
            <a:ext cx="1146014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13" name="solução"/>
          <p:cNvSpPr txBox="1"/>
          <p:nvPr/>
        </p:nvSpPr>
        <p:spPr>
          <a:xfrm>
            <a:off x="7187497" y="4613285"/>
            <a:ext cx="97579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solução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Algoritmo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Algoritmo?</a:t>
            </a:r>
          </a:p>
        </p:txBody>
      </p:sp>
      <p:sp>
        <p:nvSpPr>
          <p:cNvPr id="416" name="2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17" name="algo2.png" descr="algo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9574" y="3109952"/>
            <a:ext cx="1364851" cy="1364851"/>
          </a:xfrm>
          <a:prstGeom prst="rect">
            <a:avLst/>
          </a:prstGeom>
          <a:ln w="12700">
            <a:miter lim="400000"/>
          </a:ln>
        </p:spPr>
      </p:pic>
      <p:sp>
        <p:nvSpPr>
          <p:cNvPr id="418" name="algoritmo"/>
          <p:cNvSpPr txBox="1"/>
          <p:nvPr/>
        </p:nvSpPr>
        <p:spPr>
          <a:xfrm>
            <a:off x="4062450" y="4613285"/>
            <a:ext cx="10191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algoritmo</a:t>
            </a:r>
          </a:p>
        </p:txBody>
      </p:sp>
      <p:pic>
        <p:nvPicPr>
          <p:cNvPr id="419" name="cube.png" descr="cub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5050" y="3124095"/>
            <a:ext cx="1336565" cy="1336565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Problema"/>
          <p:cNvSpPr txBox="1"/>
          <p:nvPr/>
        </p:nvSpPr>
        <p:spPr>
          <a:xfrm>
            <a:off x="302449" y="4613285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Problema</a:t>
            </a:r>
          </a:p>
        </p:txBody>
      </p:sp>
      <p:sp>
        <p:nvSpPr>
          <p:cNvPr id="421" name="Line"/>
          <p:cNvSpPr/>
          <p:nvPr/>
        </p:nvSpPr>
        <p:spPr>
          <a:xfrm>
            <a:off x="2281293" y="3792377"/>
            <a:ext cx="1146014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422" name="program.png" descr="progr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02385" y="3219371"/>
            <a:ext cx="1146014" cy="1146014"/>
          </a:xfrm>
          <a:prstGeom prst="rect">
            <a:avLst/>
          </a:prstGeom>
          <a:ln w="12700">
            <a:miter lim="400000"/>
          </a:ln>
        </p:spPr>
      </p:pic>
      <p:sp>
        <p:nvSpPr>
          <p:cNvPr id="423" name="Line"/>
          <p:cNvSpPr/>
          <p:nvPr/>
        </p:nvSpPr>
        <p:spPr>
          <a:xfrm>
            <a:off x="5716693" y="3813955"/>
            <a:ext cx="1146014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24" name="solução"/>
          <p:cNvSpPr txBox="1"/>
          <p:nvPr/>
        </p:nvSpPr>
        <p:spPr>
          <a:xfrm>
            <a:off x="7187497" y="4613285"/>
            <a:ext cx="97579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solução</a:t>
            </a:r>
          </a:p>
        </p:txBody>
      </p:sp>
      <p:sp>
        <p:nvSpPr>
          <p:cNvPr id="425" name="Esse é nosso fluxo básico de programação"/>
          <p:cNvSpPr txBox="1"/>
          <p:nvPr/>
        </p:nvSpPr>
        <p:spPr>
          <a:xfrm>
            <a:off x="1940956" y="2002115"/>
            <a:ext cx="5262088" cy="4089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/>
            </a:lvl1pPr>
          </a:lstStyle>
          <a:p>
            <a:pPr/>
            <a:r>
              <a:t>Esse é nosso fluxo básico de programação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Algoritmo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Algoritmo?</a:t>
            </a:r>
          </a:p>
        </p:txBody>
      </p:sp>
      <p:sp>
        <p:nvSpPr>
          <p:cNvPr id="428" name="2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29" name="algo2.png" descr="algo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9574" y="3109952"/>
            <a:ext cx="1364851" cy="1364851"/>
          </a:xfrm>
          <a:prstGeom prst="rect">
            <a:avLst/>
          </a:prstGeom>
          <a:ln w="12700">
            <a:miter lim="400000"/>
          </a:ln>
        </p:spPr>
      </p:pic>
      <p:sp>
        <p:nvSpPr>
          <p:cNvPr id="430" name="algoritmo"/>
          <p:cNvSpPr txBox="1"/>
          <p:nvPr/>
        </p:nvSpPr>
        <p:spPr>
          <a:xfrm>
            <a:off x="4062450" y="4613285"/>
            <a:ext cx="10191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algoritmo</a:t>
            </a:r>
          </a:p>
        </p:txBody>
      </p:sp>
      <p:pic>
        <p:nvPicPr>
          <p:cNvPr id="431" name="cube.png" descr="cub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5050" y="3124095"/>
            <a:ext cx="1336565" cy="1336565"/>
          </a:xfrm>
          <a:prstGeom prst="rect">
            <a:avLst/>
          </a:prstGeom>
          <a:ln w="12700">
            <a:miter lim="400000"/>
          </a:ln>
        </p:spPr>
      </p:pic>
      <p:sp>
        <p:nvSpPr>
          <p:cNvPr id="432" name="Problema"/>
          <p:cNvSpPr txBox="1"/>
          <p:nvPr/>
        </p:nvSpPr>
        <p:spPr>
          <a:xfrm>
            <a:off x="302449" y="4613285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Problema</a:t>
            </a:r>
          </a:p>
        </p:txBody>
      </p:sp>
      <p:sp>
        <p:nvSpPr>
          <p:cNvPr id="433" name="Line"/>
          <p:cNvSpPr/>
          <p:nvPr/>
        </p:nvSpPr>
        <p:spPr>
          <a:xfrm>
            <a:off x="2281293" y="3792377"/>
            <a:ext cx="1146014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434" name="program.png" descr="progr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02385" y="3219371"/>
            <a:ext cx="1146014" cy="1146014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Line"/>
          <p:cNvSpPr/>
          <p:nvPr/>
        </p:nvSpPr>
        <p:spPr>
          <a:xfrm>
            <a:off x="5716693" y="3813955"/>
            <a:ext cx="1146014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6" name="solução"/>
          <p:cNvSpPr txBox="1"/>
          <p:nvPr/>
        </p:nvSpPr>
        <p:spPr>
          <a:xfrm>
            <a:off x="7187497" y="4613285"/>
            <a:ext cx="97579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solução</a:t>
            </a:r>
          </a:p>
        </p:txBody>
      </p:sp>
      <p:sp>
        <p:nvSpPr>
          <p:cNvPr id="437" name="Problema do mundo real…"/>
          <p:cNvSpPr txBox="1"/>
          <p:nvPr/>
        </p:nvSpPr>
        <p:spPr>
          <a:xfrm>
            <a:off x="612593" y="5117701"/>
            <a:ext cx="1521480" cy="9677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000"/>
            </a:pPr>
            <a:r>
              <a:t>Problema do mundo real</a:t>
            </a:r>
          </a:p>
          <a:p>
            <a:pPr algn="ctr">
              <a:defRPr b="1" sz="2000"/>
            </a:pPr>
            <a:r>
              <a:t>(dados)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Algoritmo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Algoritmo?</a:t>
            </a:r>
          </a:p>
        </p:txBody>
      </p:sp>
      <p:sp>
        <p:nvSpPr>
          <p:cNvPr id="440" name="2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41" name="algo2.png" descr="algo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9574" y="3109952"/>
            <a:ext cx="1364851" cy="1364851"/>
          </a:xfrm>
          <a:prstGeom prst="rect">
            <a:avLst/>
          </a:prstGeom>
          <a:ln w="12700">
            <a:miter lim="400000"/>
          </a:ln>
        </p:spPr>
      </p:pic>
      <p:sp>
        <p:nvSpPr>
          <p:cNvPr id="442" name="algoritmo"/>
          <p:cNvSpPr txBox="1"/>
          <p:nvPr/>
        </p:nvSpPr>
        <p:spPr>
          <a:xfrm>
            <a:off x="4062450" y="4613285"/>
            <a:ext cx="10191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algoritmo</a:t>
            </a:r>
          </a:p>
        </p:txBody>
      </p:sp>
      <p:pic>
        <p:nvPicPr>
          <p:cNvPr id="443" name="cube.png" descr="cub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5050" y="3124095"/>
            <a:ext cx="1336565" cy="1336565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Problema"/>
          <p:cNvSpPr txBox="1"/>
          <p:nvPr/>
        </p:nvSpPr>
        <p:spPr>
          <a:xfrm>
            <a:off x="302449" y="4613285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Problema</a:t>
            </a:r>
          </a:p>
        </p:txBody>
      </p:sp>
      <p:sp>
        <p:nvSpPr>
          <p:cNvPr id="445" name="Line"/>
          <p:cNvSpPr/>
          <p:nvPr/>
        </p:nvSpPr>
        <p:spPr>
          <a:xfrm>
            <a:off x="2281293" y="3792377"/>
            <a:ext cx="1146014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446" name="program.png" descr="progr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02385" y="3219371"/>
            <a:ext cx="1146014" cy="1146014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Line"/>
          <p:cNvSpPr/>
          <p:nvPr/>
        </p:nvSpPr>
        <p:spPr>
          <a:xfrm>
            <a:off x="5716693" y="3813955"/>
            <a:ext cx="1146014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8" name="solução"/>
          <p:cNvSpPr txBox="1"/>
          <p:nvPr/>
        </p:nvSpPr>
        <p:spPr>
          <a:xfrm>
            <a:off x="7187497" y="4613285"/>
            <a:ext cx="97579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solução</a:t>
            </a:r>
          </a:p>
        </p:txBody>
      </p:sp>
      <p:sp>
        <p:nvSpPr>
          <p:cNvPr id="449" name="Algoritmo…"/>
          <p:cNvSpPr txBox="1"/>
          <p:nvPr/>
        </p:nvSpPr>
        <p:spPr>
          <a:xfrm>
            <a:off x="3811260" y="5103558"/>
            <a:ext cx="1521480" cy="9677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000"/>
            </a:pPr>
            <a:r>
              <a:t>Algoritmo</a:t>
            </a:r>
          </a:p>
          <a:p>
            <a:pPr algn="ctr">
              <a:defRPr b="1" sz="2000"/>
            </a:pPr>
            <a:r>
              <a:t>(lógica) de</a:t>
            </a:r>
          </a:p>
          <a:p>
            <a:pPr algn="ctr">
              <a:defRPr b="1" sz="2000"/>
            </a:pPr>
            <a:r>
              <a:t>resolução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Algoritmo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Algoritmo?</a:t>
            </a:r>
          </a:p>
        </p:txBody>
      </p:sp>
      <p:sp>
        <p:nvSpPr>
          <p:cNvPr id="452" name="2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53" name="algo2.png" descr="algo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9574" y="3109952"/>
            <a:ext cx="1364851" cy="136485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algoritmo"/>
          <p:cNvSpPr txBox="1"/>
          <p:nvPr/>
        </p:nvSpPr>
        <p:spPr>
          <a:xfrm>
            <a:off x="4062450" y="4613285"/>
            <a:ext cx="10191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algoritmo</a:t>
            </a:r>
          </a:p>
        </p:txBody>
      </p:sp>
      <p:pic>
        <p:nvPicPr>
          <p:cNvPr id="455" name="cube.png" descr="cub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5050" y="3124095"/>
            <a:ext cx="1336565" cy="1336565"/>
          </a:xfrm>
          <a:prstGeom prst="rect">
            <a:avLst/>
          </a:prstGeom>
          <a:ln w="12700">
            <a:miter lim="400000"/>
          </a:ln>
        </p:spPr>
      </p:pic>
      <p:sp>
        <p:nvSpPr>
          <p:cNvPr id="456" name="Problema"/>
          <p:cNvSpPr txBox="1"/>
          <p:nvPr/>
        </p:nvSpPr>
        <p:spPr>
          <a:xfrm>
            <a:off x="302449" y="4613285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Problema</a:t>
            </a:r>
          </a:p>
        </p:txBody>
      </p:sp>
      <p:sp>
        <p:nvSpPr>
          <p:cNvPr id="457" name="Line"/>
          <p:cNvSpPr/>
          <p:nvPr/>
        </p:nvSpPr>
        <p:spPr>
          <a:xfrm>
            <a:off x="2281293" y="3792377"/>
            <a:ext cx="1146014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458" name="program.png" descr="progr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02385" y="3219371"/>
            <a:ext cx="1146014" cy="1146014"/>
          </a:xfrm>
          <a:prstGeom prst="rect">
            <a:avLst/>
          </a:prstGeom>
          <a:ln w="12700">
            <a:miter lim="400000"/>
          </a:ln>
        </p:spPr>
      </p:pic>
      <p:sp>
        <p:nvSpPr>
          <p:cNvPr id="459" name="Line"/>
          <p:cNvSpPr/>
          <p:nvPr/>
        </p:nvSpPr>
        <p:spPr>
          <a:xfrm>
            <a:off x="5716693" y="3813955"/>
            <a:ext cx="1146014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60" name="solução"/>
          <p:cNvSpPr txBox="1"/>
          <p:nvPr/>
        </p:nvSpPr>
        <p:spPr>
          <a:xfrm>
            <a:off x="7187497" y="4613285"/>
            <a:ext cx="97579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solução</a:t>
            </a:r>
          </a:p>
        </p:txBody>
      </p:sp>
      <p:sp>
        <p:nvSpPr>
          <p:cNvPr id="461" name="Programa (C)"/>
          <p:cNvSpPr txBox="1"/>
          <p:nvPr/>
        </p:nvSpPr>
        <p:spPr>
          <a:xfrm>
            <a:off x="6914653" y="5047982"/>
            <a:ext cx="1521479" cy="6883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/>
            </a:lvl1pPr>
          </a:lstStyle>
          <a:p>
            <a:pPr/>
            <a:r>
              <a:t>Programa (C)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Algoritmo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Algoritmo?</a:t>
            </a:r>
          </a:p>
        </p:txBody>
      </p:sp>
      <p:sp>
        <p:nvSpPr>
          <p:cNvPr id="464" name="2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65" name="algo2.png" descr="algo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9574" y="3109952"/>
            <a:ext cx="1364851" cy="1364851"/>
          </a:xfrm>
          <a:prstGeom prst="rect">
            <a:avLst/>
          </a:prstGeom>
          <a:ln w="12700">
            <a:miter lim="400000"/>
          </a:ln>
        </p:spPr>
      </p:pic>
      <p:sp>
        <p:nvSpPr>
          <p:cNvPr id="466" name="algoritmo"/>
          <p:cNvSpPr txBox="1"/>
          <p:nvPr/>
        </p:nvSpPr>
        <p:spPr>
          <a:xfrm>
            <a:off x="4062450" y="4613285"/>
            <a:ext cx="10191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algoritmo</a:t>
            </a:r>
          </a:p>
        </p:txBody>
      </p:sp>
      <p:pic>
        <p:nvPicPr>
          <p:cNvPr id="467" name="cube.png" descr="cube.png"/>
          <p:cNvPicPr>
            <a:picLocks noChangeAspect="1"/>
          </p:cNvPicPr>
          <p:nvPr/>
        </p:nvPicPr>
        <p:blipFill>
          <a:blip r:embed="rId3">
            <a:alphaModFix amt="14781"/>
            <a:extLst/>
          </a:blip>
          <a:stretch>
            <a:fillRect/>
          </a:stretch>
        </p:blipFill>
        <p:spPr>
          <a:xfrm>
            <a:off x="705050" y="3124095"/>
            <a:ext cx="1336565" cy="1336565"/>
          </a:xfrm>
          <a:prstGeom prst="rect">
            <a:avLst/>
          </a:prstGeom>
          <a:ln w="12700">
            <a:miter lim="400000"/>
          </a:ln>
        </p:spPr>
      </p:pic>
      <p:sp>
        <p:nvSpPr>
          <p:cNvPr id="468" name="Problema"/>
          <p:cNvSpPr txBox="1"/>
          <p:nvPr/>
        </p:nvSpPr>
        <p:spPr>
          <a:xfrm>
            <a:off x="302449" y="4613285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Problema</a:t>
            </a:r>
          </a:p>
        </p:txBody>
      </p:sp>
      <p:sp>
        <p:nvSpPr>
          <p:cNvPr id="469" name="Line"/>
          <p:cNvSpPr/>
          <p:nvPr/>
        </p:nvSpPr>
        <p:spPr>
          <a:xfrm>
            <a:off x="2281293" y="3792377"/>
            <a:ext cx="1146014" cy="1"/>
          </a:xfrm>
          <a:prstGeom prst="line">
            <a:avLst/>
          </a:prstGeom>
          <a:ln w="25400">
            <a:solidFill>
              <a:srgbClr val="000000">
                <a:alpha val="14781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470" name="program.png" descr="program.png"/>
          <p:cNvPicPr>
            <a:picLocks noChangeAspect="1"/>
          </p:cNvPicPr>
          <p:nvPr/>
        </p:nvPicPr>
        <p:blipFill>
          <a:blip r:embed="rId4">
            <a:alphaModFix amt="14781"/>
            <a:extLst/>
          </a:blip>
          <a:stretch>
            <a:fillRect/>
          </a:stretch>
        </p:blipFill>
        <p:spPr>
          <a:xfrm>
            <a:off x="7102385" y="3219371"/>
            <a:ext cx="1146014" cy="1146014"/>
          </a:xfrm>
          <a:prstGeom prst="rect">
            <a:avLst/>
          </a:prstGeom>
          <a:ln w="12700">
            <a:miter lim="400000"/>
          </a:ln>
        </p:spPr>
      </p:pic>
      <p:sp>
        <p:nvSpPr>
          <p:cNvPr id="471" name="Line"/>
          <p:cNvSpPr/>
          <p:nvPr/>
        </p:nvSpPr>
        <p:spPr>
          <a:xfrm>
            <a:off x="5716693" y="3813955"/>
            <a:ext cx="1146014" cy="1"/>
          </a:xfrm>
          <a:prstGeom prst="line">
            <a:avLst/>
          </a:prstGeom>
          <a:ln w="25400">
            <a:solidFill>
              <a:srgbClr val="000000">
                <a:alpha val="14781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72" name="solução"/>
          <p:cNvSpPr txBox="1"/>
          <p:nvPr/>
        </p:nvSpPr>
        <p:spPr>
          <a:xfrm>
            <a:off x="7187497" y="4613285"/>
            <a:ext cx="97579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solução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Algoritmo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Algoritmo?</a:t>
            </a:r>
          </a:p>
        </p:txBody>
      </p:sp>
      <p:sp>
        <p:nvSpPr>
          <p:cNvPr id="475" name="2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76" name="algo2.png" descr="algo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6049" y="2286427"/>
            <a:ext cx="3011902" cy="3011901"/>
          </a:xfrm>
          <a:prstGeom prst="rect">
            <a:avLst/>
          </a:prstGeom>
          <a:ln w="12700">
            <a:miter lim="400000"/>
          </a:ln>
        </p:spPr>
      </p:pic>
      <p:sp>
        <p:nvSpPr>
          <p:cNvPr id="477" name="algoritmo"/>
          <p:cNvSpPr txBox="1"/>
          <p:nvPr/>
        </p:nvSpPr>
        <p:spPr>
          <a:xfrm>
            <a:off x="4062450" y="5392075"/>
            <a:ext cx="10191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algoritmo</a:t>
            </a:r>
          </a:p>
        </p:txBody>
      </p:sp>
      <p:pic>
        <p:nvPicPr>
          <p:cNvPr id="478" name="cube.png" descr="cube.png"/>
          <p:cNvPicPr>
            <a:picLocks noChangeAspect="1"/>
          </p:cNvPicPr>
          <p:nvPr/>
        </p:nvPicPr>
        <p:blipFill>
          <a:blip r:embed="rId3">
            <a:alphaModFix amt="14781"/>
            <a:extLst/>
          </a:blip>
          <a:stretch>
            <a:fillRect/>
          </a:stretch>
        </p:blipFill>
        <p:spPr>
          <a:xfrm>
            <a:off x="705050" y="3124095"/>
            <a:ext cx="1336565" cy="1336565"/>
          </a:xfrm>
          <a:prstGeom prst="rect">
            <a:avLst/>
          </a:prstGeom>
          <a:ln w="12700">
            <a:miter lim="400000"/>
          </a:ln>
        </p:spPr>
      </p:pic>
      <p:sp>
        <p:nvSpPr>
          <p:cNvPr id="479" name="Problema"/>
          <p:cNvSpPr txBox="1"/>
          <p:nvPr/>
        </p:nvSpPr>
        <p:spPr>
          <a:xfrm>
            <a:off x="302449" y="4613285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Problema</a:t>
            </a:r>
          </a:p>
        </p:txBody>
      </p:sp>
      <p:sp>
        <p:nvSpPr>
          <p:cNvPr id="480" name="Line"/>
          <p:cNvSpPr/>
          <p:nvPr/>
        </p:nvSpPr>
        <p:spPr>
          <a:xfrm>
            <a:off x="2281293" y="3792377"/>
            <a:ext cx="1146014" cy="1"/>
          </a:xfrm>
          <a:prstGeom prst="line">
            <a:avLst/>
          </a:prstGeom>
          <a:ln w="25400">
            <a:solidFill>
              <a:srgbClr val="000000">
                <a:alpha val="14781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481" name="program.png" descr="program.png"/>
          <p:cNvPicPr>
            <a:picLocks noChangeAspect="1"/>
          </p:cNvPicPr>
          <p:nvPr/>
        </p:nvPicPr>
        <p:blipFill>
          <a:blip r:embed="rId4">
            <a:alphaModFix amt="14781"/>
            <a:extLst/>
          </a:blip>
          <a:stretch>
            <a:fillRect/>
          </a:stretch>
        </p:blipFill>
        <p:spPr>
          <a:xfrm>
            <a:off x="7102385" y="3219371"/>
            <a:ext cx="1146014" cy="1146014"/>
          </a:xfrm>
          <a:prstGeom prst="rect">
            <a:avLst/>
          </a:prstGeom>
          <a:ln w="12700">
            <a:miter lim="400000"/>
          </a:ln>
        </p:spPr>
      </p:pic>
      <p:sp>
        <p:nvSpPr>
          <p:cNvPr id="482" name="Line"/>
          <p:cNvSpPr/>
          <p:nvPr/>
        </p:nvSpPr>
        <p:spPr>
          <a:xfrm>
            <a:off x="5716693" y="3813955"/>
            <a:ext cx="1146014" cy="1"/>
          </a:xfrm>
          <a:prstGeom prst="line">
            <a:avLst/>
          </a:prstGeom>
          <a:ln w="25400">
            <a:solidFill>
              <a:srgbClr val="000000">
                <a:alpha val="14781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83" name="solução"/>
          <p:cNvSpPr txBox="1"/>
          <p:nvPr/>
        </p:nvSpPr>
        <p:spPr>
          <a:xfrm>
            <a:off x="7187497" y="4613285"/>
            <a:ext cx="97579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solução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67" name="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8" name="1."/>
          <p:cNvSpPr txBox="1"/>
          <p:nvPr/>
        </p:nvSpPr>
        <p:spPr>
          <a:xfrm>
            <a:off x="1373187" y="3127189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69" name="1."/>
          <p:cNvSpPr txBox="1"/>
          <p:nvPr/>
        </p:nvSpPr>
        <p:spPr>
          <a:xfrm>
            <a:off x="1235075" y="3065303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70" name="1."/>
          <p:cNvSpPr txBox="1"/>
          <p:nvPr/>
        </p:nvSpPr>
        <p:spPr>
          <a:xfrm>
            <a:off x="1373187" y="3139889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71" name="1."/>
          <p:cNvSpPr txBox="1"/>
          <p:nvPr/>
        </p:nvSpPr>
        <p:spPr>
          <a:xfrm>
            <a:off x="1235075" y="3078003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174" name="Group"/>
          <p:cNvGrpSpPr/>
          <p:nvPr/>
        </p:nvGrpSpPr>
        <p:grpSpPr>
          <a:xfrm>
            <a:off x="781050" y="3807555"/>
            <a:ext cx="366713" cy="373792"/>
            <a:chOff x="0" y="0"/>
            <a:chExt cx="366712" cy="373790"/>
          </a:xfrm>
        </p:grpSpPr>
        <p:sp>
          <p:nvSpPr>
            <p:cNvPr id="17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3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75" name="Exemplos"/>
          <p:cNvSpPr txBox="1"/>
          <p:nvPr/>
        </p:nvSpPr>
        <p:spPr>
          <a:xfrm>
            <a:off x="1258238" y="3807331"/>
            <a:ext cx="1302628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Exemplos</a:t>
            </a:r>
          </a:p>
        </p:txBody>
      </p:sp>
      <p:sp>
        <p:nvSpPr>
          <p:cNvPr id="176" name="Rounded Rectangle"/>
          <p:cNvSpPr/>
          <p:nvPr/>
        </p:nvSpPr>
        <p:spPr>
          <a:xfrm>
            <a:off x="685800" y="2574068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179" name="Group"/>
          <p:cNvGrpSpPr/>
          <p:nvPr/>
        </p:nvGrpSpPr>
        <p:grpSpPr>
          <a:xfrm>
            <a:off x="781050" y="3240908"/>
            <a:ext cx="366713" cy="373792"/>
            <a:chOff x="0" y="0"/>
            <a:chExt cx="366712" cy="373790"/>
          </a:xfrm>
        </p:grpSpPr>
        <p:sp>
          <p:nvSpPr>
            <p:cNvPr id="17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8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80" name="Algoritmos"/>
          <p:cNvSpPr txBox="1"/>
          <p:nvPr/>
        </p:nvSpPr>
        <p:spPr>
          <a:xfrm>
            <a:off x="1255712" y="3240607"/>
            <a:ext cx="144327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Algoritmos</a:t>
            </a:r>
          </a:p>
        </p:txBody>
      </p:sp>
      <p:sp>
        <p:nvSpPr>
          <p:cNvPr id="181" name="Introdução"/>
          <p:cNvSpPr txBox="1"/>
          <p:nvPr/>
        </p:nvSpPr>
        <p:spPr>
          <a:xfrm>
            <a:off x="1273175" y="2678843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84" name="Group"/>
          <p:cNvGrpSpPr/>
          <p:nvPr/>
        </p:nvGrpSpPr>
        <p:grpSpPr>
          <a:xfrm>
            <a:off x="777875" y="2674510"/>
            <a:ext cx="366713" cy="373791"/>
            <a:chOff x="0" y="0"/>
            <a:chExt cx="366712" cy="373790"/>
          </a:xfrm>
        </p:grpSpPr>
        <p:sp>
          <p:nvSpPr>
            <p:cNvPr id="18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3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87" name="Group"/>
          <p:cNvGrpSpPr/>
          <p:nvPr/>
        </p:nvGrpSpPr>
        <p:grpSpPr>
          <a:xfrm>
            <a:off x="777875" y="4364315"/>
            <a:ext cx="366713" cy="373792"/>
            <a:chOff x="0" y="0"/>
            <a:chExt cx="366712" cy="373790"/>
          </a:xfrm>
        </p:grpSpPr>
        <p:sp>
          <p:nvSpPr>
            <p:cNvPr id="18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6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90" name="Group"/>
          <p:cNvGrpSpPr/>
          <p:nvPr/>
        </p:nvGrpSpPr>
        <p:grpSpPr>
          <a:xfrm>
            <a:off x="777875" y="4913916"/>
            <a:ext cx="366713" cy="373791"/>
            <a:chOff x="0" y="0"/>
            <a:chExt cx="366712" cy="373790"/>
          </a:xfrm>
        </p:grpSpPr>
        <p:sp>
          <p:nvSpPr>
            <p:cNvPr id="18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9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91" name="Referências"/>
          <p:cNvSpPr txBox="1"/>
          <p:nvPr/>
        </p:nvSpPr>
        <p:spPr>
          <a:xfrm>
            <a:off x="1270096" y="4913916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92" name="Exercícios"/>
          <p:cNvSpPr txBox="1"/>
          <p:nvPr/>
        </p:nvSpPr>
        <p:spPr>
          <a:xfrm>
            <a:off x="1263079" y="4355019"/>
            <a:ext cx="1373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Algoritmo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Algoritmo?</a:t>
            </a:r>
          </a:p>
        </p:txBody>
      </p:sp>
      <p:sp>
        <p:nvSpPr>
          <p:cNvPr id="486" name="3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87" name="algo2.png" descr="algo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6049" y="2286427"/>
            <a:ext cx="3011902" cy="3011901"/>
          </a:xfrm>
          <a:prstGeom prst="rect">
            <a:avLst/>
          </a:prstGeom>
          <a:ln w="12700">
            <a:miter lim="400000"/>
          </a:ln>
        </p:spPr>
      </p:pic>
      <p:sp>
        <p:nvSpPr>
          <p:cNvPr id="488" name="algoritmo"/>
          <p:cNvSpPr txBox="1"/>
          <p:nvPr/>
        </p:nvSpPr>
        <p:spPr>
          <a:xfrm>
            <a:off x="4062450" y="5392075"/>
            <a:ext cx="10191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algoritmo</a:t>
            </a:r>
          </a:p>
        </p:txBody>
      </p:sp>
      <p:pic>
        <p:nvPicPr>
          <p:cNvPr id="489" name="cube.png" descr="cube.png"/>
          <p:cNvPicPr>
            <a:picLocks noChangeAspect="1"/>
          </p:cNvPicPr>
          <p:nvPr/>
        </p:nvPicPr>
        <p:blipFill>
          <a:blip r:embed="rId3">
            <a:alphaModFix amt="14781"/>
            <a:extLst/>
          </a:blip>
          <a:stretch>
            <a:fillRect/>
          </a:stretch>
        </p:blipFill>
        <p:spPr>
          <a:xfrm>
            <a:off x="705050" y="3124095"/>
            <a:ext cx="1336565" cy="1336565"/>
          </a:xfrm>
          <a:prstGeom prst="rect">
            <a:avLst/>
          </a:prstGeom>
          <a:ln w="12700">
            <a:miter lim="400000"/>
          </a:ln>
        </p:spPr>
      </p:pic>
      <p:sp>
        <p:nvSpPr>
          <p:cNvPr id="490" name="Problema"/>
          <p:cNvSpPr txBox="1"/>
          <p:nvPr/>
        </p:nvSpPr>
        <p:spPr>
          <a:xfrm>
            <a:off x="302449" y="4613285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Problema</a:t>
            </a:r>
          </a:p>
        </p:txBody>
      </p:sp>
      <p:sp>
        <p:nvSpPr>
          <p:cNvPr id="491" name="Line"/>
          <p:cNvSpPr/>
          <p:nvPr/>
        </p:nvSpPr>
        <p:spPr>
          <a:xfrm>
            <a:off x="2281293" y="3792377"/>
            <a:ext cx="1146014" cy="1"/>
          </a:xfrm>
          <a:prstGeom prst="line">
            <a:avLst/>
          </a:prstGeom>
          <a:ln w="25400">
            <a:solidFill>
              <a:srgbClr val="000000">
                <a:alpha val="14781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492" name="program.png" descr="program.png"/>
          <p:cNvPicPr>
            <a:picLocks noChangeAspect="1"/>
          </p:cNvPicPr>
          <p:nvPr/>
        </p:nvPicPr>
        <p:blipFill>
          <a:blip r:embed="rId4">
            <a:alphaModFix amt="14781"/>
            <a:extLst/>
          </a:blip>
          <a:stretch>
            <a:fillRect/>
          </a:stretch>
        </p:blipFill>
        <p:spPr>
          <a:xfrm>
            <a:off x="7102385" y="3219371"/>
            <a:ext cx="1146014" cy="1146014"/>
          </a:xfrm>
          <a:prstGeom prst="rect">
            <a:avLst/>
          </a:prstGeom>
          <a:ln w="12700">
            <a:miter lim="400000"/>
          </a:ln>
        </p:spPr>
      </p:pic>
      <p:sp>
        <p:nvSpPr>
          <p:cNvPr id="493" name="Line"/>
          <p:cNvSpPr/>
          <p:nvPr/>
        </p:nvSpPr>
        <p:spPr>
          <a:xfrm>
            <a:off x="5716693" y="3813955"/>
            <a:ext cx="1146014" cy="1"/>
          </a:xfrm>
          <a:prstGeom prst="line">
            <a:avLst/>
          </a:prstGeom>
          <a:ln w="25400">
            <a:solidFill>
              <a:srgbClr val="000000">
                <a:alpha val="14781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94" name="solução"/>
          <p:cNvSpPr txBox="1"/>
          <p:nvPr/>
        </p:nvSpPr>
        <p:spPr>
          <a:xfrm>
            <a:off x="7187497" y="4613285"/>
            <a:ext cx="97579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solução</a:t>
            </a:r>
          </a:p>
        </p:txBody>
      </p:sp>
      <p:sp>
        <p:nvSpPr>
          <p:cNvPr id="495" name="Oval"/>
          <p:cNvSpPr/>
          <p:nvPr/>
        </p:nvSpPr>
        <p:spPr>
          <a:xfrm>
            <a:off x="3331489" y="3015927"/>
            <a:ext cx="370933" cy="351791"/>
          </a:xfrm>
          <a:prstGeom prst="ellipse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6" name="Entradas…"/>
          <p:cNvSpPr txBox="1"/>
          <p:nvPr/>
        </p:nvSpPr>
        <p:spPr>
          <a:xfrm>
            <a:off x="1934898" y="2188288"/>
            <a:ext cx="92835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Entradas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(dados)</a:t>
            </a:r>
          </a:p>
        </p:txBody>
      </p:sp>
      <p:sp>
        <p:nvSpPr>
          <p:cNvPr id="498" name="Connection Line"/>
          <p:cNvSpPr/>
          <p:nvPr/>
        </p:nvSpPr>
        <p:spPr>
          <a:xfrm>
            <a:off x="1323177" y="2523966"/>
            <a:ext cx="611720" cy="608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926" y="10281"/>
                  <a:pt x="9126" y="3081"/>
                  <a:pt x="21600" y="0"/>
                </a:cubicBezTo>
              </a:path>
            </a:pathLst>
          </a:custGeom>
          <a:ln w="317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Algoritmo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Algoritmo?</a:t>
            </a:r>
          </a:p>
        </p:txBody>
      </p:sp>
      <p:sp>
        <p:nvSpPr>
          <p:cNvPr id="501" name="3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02" name="algo2.png" descr="algo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6049" y="2286427"/>
            <a:ext cx="3011902" cy="3011901"/>
          </a:xfrm>
          <a:prstGeom prst="rect">
            <a:avLst/>
          </a:prstGeom>
          <a:ln w="12700">
            <a:miter lim="400000"/>
          </a:ln>
        </p:spPr>
      </p:pic>
      <p:sp>
        <p:nvSpPr>
          <p:cNvPr id="503" name="algoritmo"/>
          <p:cNvSpPr txBox="1"/>
          <p:nvPr/>
        </p:nvSpPr>
        <p:spPr>
          <a:xfrm>
            <a:off x="4062450" y="5392075"/>
            <a:ext cx="10191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algoritmo</a:t>
            </a:r>
          </a:p>
        </p:txBody>
      </p:sp>
      <p:pic>
        <p:nvPicPr>
          <p:cNvPr id="504" name="cube.png" descr="cube.png"/>
          <p:cNvPicPr>
            <a:picLocks noChangeAspect="1"/>
          </p:cNvPicPr>
          <p:nvPr/>
        </p:nvPicPr>
        <p:blipFill>
          <a:blip r:embed="rId3">
            <a:alphaModFix amt="14781"/>
            <a:extLst/>
          </a:blip>
          <a:stretch>
            <a:fillRect/>
          </a:stretch>
        </p:blipFill>
        <p:spPr>
          <a:xfrm>
            <a:off x="705050" y="3124095"/>
            <a:ext cx="1336565" cy="1336565"/>
          </a:xfrm>
          <a:prstGeom prst="rect">
            <a:avLst/>
          </a:prstGeom>
          <a:ln w="12700">
            <a:miter lim="400000"/>
          </a:ln>
        </p:spPr>
      </p:pic>
      <p:sp>
        <p:nvSpPr>
          <p:cNvPr id="505" name="Problema"/>
          <p:cNvSpPr txBox="1"/>
          <p:nvPr/>
        </p:nvSpPr>
        <p:spPr>
          <a:xfrm>
            <a:off x="302449" y="4613285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Problema</a:t>
            </a:r>
          </a:p>
        </p:txBody>
      </p:sp>
      <p:sp>
        <p:nvSpPr>
          <p:cNvPr id="506" name="Line"/>
          <p:cNvSpPr/>
          <p:nvPr/>
        </p:nvSpPr>
        <p:spPr>
          <a:xfrm>
            <a:off x="2281293" y="3792377"/>
            <a:ext cx="1146014" cy="1"/>
          </a:xfrm>
          <a:prstGeom prst="line">
            <a:avLst/>
          </a:prstGeom>
          <a:ln w="25400">
            <a:solidFill>
              <a:srgbClr val="000000">
                <a:alpha val="14781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507" name="program.png" descr="program.png"/>
          <p:cNvPicPr>
            <a:picLocks noChangeAspect="1"/>
          </p:cNvPicPr>
          <p:nvPr/>
        </p:nvPicPr>
        <p:blipFill>
          <a:blip r:embed="rId4">
            <a:alphaModFix amt="14781"/>
            <a:extLst/>
          </a:blip>
          <a:stretch>
            <a:fillRect/>
          </a:stretch>
        </p:blipFill>
        <p:spPr>
          <a:xfrm>
            <a:off x="7102385" y="3219371"/>
            <a:ext cx="1146014" cy="1146014"/>
          </a:xfrm>
          <a:prstGeom prst="rect">
            <a:avLst/>
          </a:prstGeom>
          <a:ln w="12700">
            <a:miter lim="400000"/>
          </a:ln>
        </p:spPr>
      </p:pic>
      <p:sp>
        <p:nvSpPr>
          <p:cNvPr id="508" name="Line"/>
          <p:cNvSpPr/>
          <p:nvPr/>
        </p:nvSpPr>
        <p:spPr>
          <a:xfrm>
            <a:off x="5716693" y="3813955"/>
            <a:ext cx="1146014" cy="1"/>
          </a:xfrm>
          <a:prstGeom prst="line">
            <a:avLst/>
          </a:prstGeom>
          <a:ln w="25400">
            <a:solidFill>
              <a:srgbClr val="000000">
                <a:alpha val="14781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09" name="solução"/>
          <p:cNvSpPr txBox="1"/>
          <p:nvPr/>
        </p:nvSpPr>
        <p:spPr>
          <a:xfrm>
            <a:off x="7187497" y="4613285"/>
            <a:ext cx="97579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solução</a:t>
            </a:r>
          </a:p>
        </p:txBody>
      </p:sp>
      <p:sp>
        <p:nvSpPr>
          <p:cNvPr id="510" name="Oval"/>
          <p:cNvSpPr/>
          <p:nvPr/>
        </p:nvSpPr>
        <p:spPr>
          <a:xfrm>
            <a:off x="5447008" y="4616460"/>
            <a:ext cx="370933" cy="351791"/>
          </a:xfrm>
          <a:prstGeom prst="ellipse">
            <a:avLst/>
          </a:prstGeom>
          <a:solidFill>
            <a:srgbClr val="0096FF"/>
          </a:solidFill>
          <a:ln w="19050">
            <a:solidFill>
              <a:srgbClr val="0096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1" name="Saídas"/>
          <p:cNvSpPr txBox="1"/>
          <p:nvPr/>
        </p:nvSpPr>
        <p:spPr>
          <a:xfrm>
            <a:off x="5519908" y="5392075"/>
            <a:ext cx="7325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Saídas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Algoritmo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Algoritmo?</a:t>
            </a:r>
          </a:p>
        </p:txBody>
      </p:sp>
      <p:sp>
        <p:nvSpPr>
          <p:cNvPr id="514" name="3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15" name="algo2.png" descr="algo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6049" y="2286427"/>
            <a:ext cx="3011902" cy="3011901"/>
          </a:xfrm>
          <a:prstGeom prst="rect">
            <a:avLst/>
          </a:prstGeom>
          <a:ln w="12700">
            <a:miter lim="400000"/>
          </a:ln>
        </p:spPr>
      </p:pic>
      <p:sp>
        <p:nvSpPr>
          <p:cNvPr id="516" name="algoritmo"/>
          <p:cNvSpPr txBox="1"/>
          <p:nvPr/>
        </p:nvSpPr>
        <p:spPr>
          <a:xfrm>
            <a:off x="4062450" y="5392075"/>
            <a:ext cx="10191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algoritmo</a:t>
            </a:r>
          </a:p>
        </p:txBody>
      </p:sp>
      <p:pic>
        <p:nvPicPr>
          <p:cNvPr id="517" name="cube.png" descr="cube.png"/>
          <p:cNvPicPr>
            <a:picLocks noChangeAspect="1"/>
          </p:cNvPicPr>
          <p:nvPr/>
        </p:nvPicPr>
        <p:blipFill>
          <a:blip r:embed="rId3">
            <a:alphaModFix amt="14781"/>
            <a:extLst/>
          </a:blip>
          <a:stretch>
            <a:fillRect/>
          </a:stretch>
        </p:blipFill>
        <p:spPr>
          <a:xfrm>
            <a:off x="705050" y="3124095"/>
            <a:ext cx="1336565" cy="1336565"/>
          </a:xfrm>
          <a:prstGeom prst="rect">
            <a:avLst/>
          </a:prstGeom>
          <a:ln w="12700">
            <a:miter lim="400000"/>
          </a:ln>
        </p:spPr>
      </p:pic>
      <p:sp>
        <p:nvSpPr>
          <p:cNvPr id="518" name="Problema"/>
          <p:cNvSpPr txBox="1"/>
          <p:nvPr/>
        </p:nvSpPr>
        <p:spPr>
          <a:xfrm>
            <a:off x="302449" y="4613285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Problema</a:t>
            </a:r>
          </a:p>
        </p:txBody>
      </p:sp>
      <p:sp>
        <p:nvSpPr>
          <p:cNvPr id="519" name="Line"/>
          <p:cNvSpPr/>
          <p:nvPr/>
        </p:nvSpPr>
        <p:spPr>
          <a:xfrm>
            <a:off x="2281293" y="3792377"/>
            <a:ext cx="1146014" cy="1"/>
          </a:xfrm>
          <a:prstGeom prst="line">
            <a:avLst/>
          </a:prstGeom>
          <a:ln w="25400">
            <a:solidFill>
              <a:srgbClr val="000000">
                <a:alpha val="14781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520" name="program.png" descr="program.png"/>
          <p:cNvPicPr>
            <a:picLocks noChangeAspect="1"/>
          </p:cNvPicPr>
          <p:nvPr/>
        </p:nvPicPr>
        <p:blipFill>
          <a:blip r:embed="rId4">
            <a:alphaModFix amt="14781"/>
            <a:extLst/>
          </a:blip>
          <a:stretch>
            <a:fillRect/>
          </a:stretch>
        </p:blipFill>
        <p:spPr>
          <a:xfrm>
            <a:off x="7102385" y="3219371"/>
            <a:ext cx="1146014" cy="1146014"/>
          </a:xfrm>
          <a:prstGeom prst="rect">
            <a:avLst/>
          </a:prstGeom>
          <a:ln w="12700">
            <a:miter lim="400000"/>
          </a:ln>
        </p:spPr>
      </p:pic>
      <p:sp>
        <p:nvSpPr>
          <p:cNvPr id="521" name="Line"/>
          <p:cNvSpPr/>
          <p:nvPr/>
        </p:nvSpPr>
        <p:spPr>
          <a:xfrm>
            <a:off x="5716693" y="3813955"/>
            <a:ext cx="1146014" cy="1"/>
          </a:xfrm>
          <a:prstGeom prst="line">
            <a:avLst/>
          </a:prstGeom>
          <a:ln w="25400">
            <a:solidFill>
              <a:srgbClr val="000000">
                <a:alpha val="14781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2" name="solução"/>
          <p:cNvSpPr txBox="1"/>
          <p:nvPr/>
        </p:nvSpPr>
        <p:spPr>
          <a:xfrm>
            <a:off x="7187497" y="4613285"/>
            <a:ext cx="97579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solução</a:t>
            </a:r>
          </a:p>
        </p:txBody>
      </p:sp>
      <p:sp>
        <p:nvSpPr>
          <p:cNvPr id="523" name="Rectangle"/>
          <p:cNvSpPr/>
          <p:nvPr/>
        </p:nvSpPr>
        <p:spPr>
          <a:xfrm>
            <a:off x="4358971" y="3011681"/>
            <a:ext cx="827028" cy="351791"/>
          </a:xfrm>
          <a:prstGeom prst="rect">
            <a:avLst/>
          </a:prstGeom>
          <a:solidFill>
            <a:srgbClr val="FF2F92"/>
          </a:solidFill>
          <a:ln w="19050">
            <a:solidFill>
              <a:srgbClr val="FF2F92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4" name="Rectangle"/>
          <p:cNvSpPr/>
          <p:nvPr/>
        </p:nvSpPr>
        <p:spPr>
          <a:xfrm>
            <a:off x="3663810" y="3734242"/>
            <a:ext cx="827028" cy="313691"/>
          </a:xfrm>
          <a:prstGeom prst="rect">
            <a:avLst/>
          </a:prstGeom>
          <a:solidFill>
            <a:srgbClr val="FF2F92"/>
          </a:solidFill>
          <a:ln w="19050">
            <a:solidFill>
              <a:srgbClr val="FF2F92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5" name="Shape"/>
          <p:cNvSpPr/>
          <p:nvPr/>
        </p:nvSpPr>
        <p:spPr>
          <a:xfrm rot="19620000">
            <a:off x="3890583" y="4556126"/>
            <a:ext cx="649019" cy="447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2F92"/>
          </a:solidFill>
          <a:ln w="19050">
            <a:solidFill>
              <a:srgbClr val="FF2F92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6" name="Shape"/>
          <p:cNvSpPr/>
          <p:nvPr/>
        </p:nvSpPr>
        <p:spPr>
          <a:xfrm rot="19620000">
            <a:off x="3645623" y="4543426"/>
            <a:ext cx="649020" cy="447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2F92"/>
          </a:solidFill>
          <a:ln w="19050">
            <a:solidFill>
              <a:srgbClr val="FF2F92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7" name="Instruções / Comandos"/>
          <p:cNvSpPr txBox="1"/>
          <p:nvPr/>
        </p:nvSpPr>
        <p:spPr>
          <a:xfrm>
            <a:off x="3312003" y="1821824"/>
            <a:ext cx="251999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solidFill>
                  <a:srgbClr val="FF2F92"/>
                </a:solidFill>
              </a:defRPr>
            </a:lvl1pPr>
          </a:lstStyle>
          <a:p>
            <a:pPr/>
            <a:r>
              <a:t>Instruções / Comandos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Algoritmo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Algoritmo?</a:t>
            </a:r>
          </a:p>
        </p:txBody>
      </p:sp>
      <p:sp>
        <p:nvSpPr>
          <p:cNvPr id="530" name="3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31" name="algo2.png" descr="algo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6049" y="2286427"/>
            <a:ext cx="3011902" cy="3011901"/>
          </a:xfrm>
          <a:prstGeom prst="rect">
            <a:avLst/>
          </a:prstGeom>
          <a:ln w="12700">
            <a:miter lim="400000"/>
          </a:ln>
        </p:spPr>
      </p:pic>
      <p:sp>
        <p:nvSpPr>
          <p:cNvPr id="532" name="algoritmo"/>
          <p:cNvSpPr txBox="1"/>
          <p:nvPr/>
        </p:nvSpPr>
        <p:spPr>
          <a:xfrm>
            <a:off x="4062450" y="5392075"/>
            <a:ext cx="10191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algoritmo</a:t>
            </a:r>
          </a:p>
        </p:txBody>
      </p:sp>
      <p:pic>
        <p:nvPicPr>
          <p:cNvPr id="533" name="cube.png" descr="cube.png"/>
          <p:cNvPicPr>
            <a:picLocks noChangeAspect="1"/>
          </p:cNvPicPr>
          <p:nvPr/>
        </p:nvPicPr>
        <p:blipFill>
          <a:blip r:embed="rId3">
            <a:alphaModFix amt="14781"/>
            <a:extLst/>
          </a:blip>
          <a:stretch>
            <a:fillRect/>
          </a:stretch>
        </p:blipFill>
        <p:spPr>
          <a:xfrm>
            <a:off x="705050" y="3124095"/>
            <a:ext cx="1336565" cy="1336565"/>
          </a:xfrm>
          <a:prstGeom prst="rect">
            <a:avLst/>
          </a:prstGeom>
          <a:ln w="12700">
            <a:miter lim="400000"/>
          </a:ln>
        </p:spPr>
      </p:pic>
      <p:sp>
        <p:nvSpPr>
          <p:cNvPr id="534" name="Problema"/>
          <p:cNvSpPr txBox="1"/>
          <p:nvPr/>
        </p:nvSpPr>
        <p:spPr>
          <a:xfrm>
            <a:off x="302449" y="4613285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Problema</a:t>
            </a:r>
          </a:p>
        </p:txBody>
      </p:sp>
      <p:sp>
        <p:nvSpPr>
          <p:cNvPr id="535" name="Line"/>
          <p:cNvSpPr/>
          <p:nvPr/>
        </p:nvSpPr>
        <p:spPr>
          <a:xfrm>
            <a:off x="2281293" y="3792377"/>
            <a:ext cx="1146014" cy="1"/>
          </a:xfrm>
          <a:prstGeom prst="line">
            <a:avLst/>
          </a:prstGeom>
          <a:ln w="25400">
            <a:solidFill>
              <a:srgbClr val="000000">
                <a:alpha val="14781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536" name="program.png" descr="program.png"/>
          <p:cNvPicPr>
            <a:picLocks noChangeAspect="1"/>
          </p:cNvPicPr>
          <p:nvPr/>
        </p:nvPicPr>
        <p:blipFill>
          <a:blip r:embed="rId4">
            <a:alphaModFix amt="14781"/>
            <a:extLst/>
          </a:blip>
          <a:stretch>
            <a:fillRect/>
          </a:stretch>
        </p:blipFill>
        <p:spPr>
          <a:xfrm>
            <a:off x="7102385" y="3219371"/>
            <a:ext cx="1146014" cy="1146014"/>
          </a:xfrm>
          <a:prstGeom prst="rect">
            <a:avLst/>
          </a:prstGeom>
          <a:ln w="12700">
            <a:miter lim="400000"/>
          </a:ln>
        </p:spPr>
      </p:pic>
      <p:sp>
        <p:nvSpPr>
          <p:cNvPr id="537" name="Line"/>
          <p:cNvSpPr/>
          <p:nvPr/>
        </p:nvSpPr>
        <p:spPr>
          <a:xfrm>
            <a:off x="5716693" y="3813955"/>
            <a:ext cx="1146014" cy="1"/>
          </a:xfrm>
          <a:prstGeom prst="line">
            <a:avLst/>
          </a:prstGeom>
          <a:ln w="25400">
            <a:solidFill>
              <a:srgbClr val="000000">
                <a:alpha val="14781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8" name="solução"/>
          <p:cNvSpPr txBox="1"/>
          <p:nvPr/>
        </p:nvSpPr>
        <p:spPr>
          <a:xfrm>
            <a:off x="7187497" y="4613285"/>
            <a:ext cx="97579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solução</a:t>
            </a:r>
          </a:p>
        </p:txBody>
      </p:sp>
      <p:sp>
        <p:nvSpPr>
          <p:cNvPr id="539" name="Rectangle"/>
          <p:cNvSpPr/>
          <p:nvPr/>
        </p:nvSpPr>
        <p:spPr>
          <a:xfrm>
            <a:off x="4358971" y="3011681"/>
            <a:ext cx="827028" cy="351791"/>
          </a:xfrm>
          <a:prstGeom prst="rect">
            <a:avLst/>
          </a:prstGeom>
          <a:solidFill>
            <a:srgbClr val="FF2F92"/>
          </a:solidFill>
          <a:ln w="19050">
            <a:solidFill>
              <a:srgbClr val="FF2F92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0" name="Rectangle"/>
          <p:cNvSpPr/>
          <p:nvPr/>
        </p:nvSpPr>
        <p:spPr>
          <a:xfrm>
            <a:off x="3663810" y="3734242"/>
            <a:ext cx="827028" cy="313691"/>
          </a:xfrm>
          <a:prstGeom prst="rect">
            <a:avLst/>
          </a:prstGeom>
          <a:solidFill>
            <a:srgbClr val="FF2F92"/>
          </a:solidFill>
          <a:ln w="19050">
            <a:solidFill>
              <a:srgbClr val="FF2F92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1" name="Shape"/>
          <p:cNvSpPr/>
          <p:nvPr/>
        </p:nvSpPr>
        <p:spPr>
          <a:xfrm rot="19620000">
            <a:off x="3890583" y="4556126"/>
            <a:ext cx="649019" cy="447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2F92"/>
          </a:solidFill>
          <a:ln w="19050">
            <a:solidFill>
              <a:srgbClr val="FF2F92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2" name="Shape"/>
          <p:cNvSpPr/>
          <p:nvPr/>
        </p:nvSpPr>
        <p:spPr>
          <a:xfrm rot="19620000">
            <a:off x="3645623" y="4543426"/>
            <a:ext cx="649020" cy="447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2F92"/>
          </a:solidFill>
          <a:ln w="19050">
            <a:solidFill>
              <a:srgbClr val="FF2F92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3" name="Instruções / Comandos"/>
          <p:cNvSpPr txBox="1"/>
          <p:nvPr/>
        </p:nvSpPr>
        <p:spPr>
          <a:xfrm>
            <a:off x="3312003" y="1821824"/>
            <a:ext cx="251999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solidFill>
                  <a:srgbClr val="FF2F92"/>
                </a:solidFill>
              </a:defRPr>
            </a:lvl1pPr>
          </a:lstStyle>
          <a:p>
            <a:pPr/>
            <a:r>
              <a:t>Instruções / Comandos</a:t>
            </a:r>
          </a:p>
        </p:txBody>
      </p:sp>
      <p:sp>
        <p:nvSpPr>
          <p:cNvPr id="544" name="Oval"/>
          <p:cNvSpPr/>
          <p:nvPr/>
        </p:nvSpPr>
        <p:spPr>
          <a:xfrm>
            <a:off x="3331489" y="3015927"/>
            <a:ext cx="370933" cy="351791"/>
          </a:xfrm>
          <a:prstGeom prst="ellipse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5" name="Entradas…"/>
          <p:cNvSpPr txBox="1"/>
          <p:nvPr/>
        </p:nvSpPr>
        <p:spPr>
          <a:xfrm>
            <a:off x="1934898" y="2188288"/>
            <a:ext cx="92835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Entradas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(dados)</a:t>
            </a:r>
          </a:p>
        </p:txBody>
      </p:sp>
      <p:sp>
        <p:nvSpPr>
          <p:cNvPr id="546" name="Oval"/>
          <p:cNvSpPr/>
          <p:nvPr/>
        </p:nvSpPr>
        <p:spPr>
          <a:xfrm>
            <a:off x="5447008" y="4616460"/>
            <a:ext cx="370933" cy="351791"/>
          </a:xfrm>
          <a:prstGeom prst="ellipse">
            <a:avLst/>
          </a:prstGeom>
          <a:solidFill>
            <a:srgbClr val="0096FF"/>
          </a:solidFill>
          <a:ln w="19050">
            <a:solidFill>
              <a:srgbClr val="0096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7" name="Saídas"/>
          <p:cNvSpPr txBox="1"/>
          <p:nvPr/>
        </p:nvSpPr>
        <p:spPr>
          <a:xfrm>
            <a:off x="5519908" y="5392075"/>
            <a:ext cx="7325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Saídas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Algoritmo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Algoritmo?</a:t>
            </a:r>
          </a:p>
        </p:txBody>
      </p:sp>
      <p:sp>
        <p:nvSpPr>
          <p:cNvPr id="550" name="3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51" name="algo2.png" descr="algo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6049" y="2286427"/>
            <a:ext cx="3011902" cy="3011901"/>
          </a:xfrm>
          <a:prstGeom prst="rect">
            <a:avLst/>
          </a:prstGeom>
          <a:ln w="12700">
            <a:miter lim="400000"/>
          </a:ln>
        </p:spPr>
      </p:pic>
      <p:sp>
        <p:nvSpPr>
          <p:cNvPr id="552" name="algoritmo"/>
          <p:cNvSpPr txBox="1"/>
          <p:nvPr/>
        </p:nvSpPr>
        <p:spPr>
          <a:xfrm>
            <a:off x="4062450" y="5392075"/>
            <a:ext cx="10191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algoritmo</a:t>
            </a:r>
          </a:p>
        </p:txBody>
      </p:sp>
      <p:pic>
        <p:nvPicPr>
          <p:cNvPr id="553" name="cube.png" descr="cube.png"/>
          <p:cNvPicPr>
            <a:picLocks noChangeAspect="1"/>
          </p:cNvPicPr>
          <p:nvPr/>
        </p:nvPicPr>
        <p:blipFill>
          <a:blip r:embed="rId3">
            <a:alphaModFix amt="14781"/>
            <a:extLst/>
          </a:blip>
          <a:stretch>
            <a:fillRect/>
          </a:stretch>
        </p:blipFill>
        <p:spPr>
          <a:xfrm>
            <a:off x="705050" y="3124095"/>
            <a:ext cx="1336565" cy="1336565"/>
          </a:xfrm>
          <a:prstGeom prst="rect">
            <a:avLst/>
          </a:prstGeom>
          <a:ln w="12700">
            <a:miter lim="400000"/>
          </a:ln>
        </p:spPr>
      </p:pic>
      <p:sp>
        <p:nvSpPr>
          <p:cNvPr id="554" name="Problema"/>
          <p:cNvSpPr txBox="1"/>
          <p:nvPr/>
        </p:nvSpPr>
        <p:spPr>
          <a:xfrm>
            <a:off x="302449" y="4613285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Problema</a:t>
            </a:r>
          </a:p>
        </p:txBody>
      </p:sp>
      <p:sp>
        <p:nvSpPr>
          <p:cNvPr id="555" name="Line"/>
          <p:cNvSpPr/>
          <p:nvPr/>
        </p:nvSpPr>
        <p:spPr>
          <a:xfrm>
            <a:off x="2281293" y="3792377"/>
            <a:ext cx="1146014" cy="1"/>
          </a:xfrm>
          <a:prstGeom prst="line">
            <a:avLst/>
          </a:prstGeom>
          <a:ln w="25400">
            <a:solidFill>
              <a:srgbClr val="000000">
                <a:alpha val="14781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556" name="program.png" descr="program.png"/>
          <p:cNvPicPr>
            <a:picLocks noChangeAspect="1"/>
          </p:cNvPicPr>
          <p:nvPr/>
        </p:nvPicPr>
        <p:blipFill>
          <a:blip r:embed="rId4">
            <a:alphaModFix amt="14781"/>
            <a:extLst/>
          </a:blip>
          <a:stretch>
            <a:fillRect/>
          </a:stretch>
        </p:blipFill>
        <p:spPr>
          <a:xfrm>
            <a:off x="7102385" y="3219371"/>
            <a:ext cx="1146014" cy="1146014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Line"/>
          <p:cNvSpPr/>
          <p:nvPr/>
        </p:nvSpPr>
        <p:spPr>
          <a:xfrm>
            <a:off x="5716693" y="3813955"/>
            <a:ext cx="1146014" cy="1"/>
          </a:xfrm>
          <a:prstGeom prst="line">
            <a:avLst/>
          </a:prstGeom>
          <a:ln w="25400">
            <a:solidFill>
              <a:srgbClr val="000000">
                <a:alpha val="14781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58" name="solução"/>
          <p:cNvSpPr txBox="1"/>
          <p:nvPr/>
        </p:nvSpPr>
        <p:spPr>
          <a:xfrm>
            <a:off x="7187497" y="4613285"/>
            <a:ext cx="97579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solução</a:t>
            </a:r>
          </a:p>
        </p:txBody>
      </p:sp>
      <p:sp>
        <p:nvSpPr>
          <p:cNvPr id="559" name="Rectangle"/>
          <p:cNvSpPr/>
          <p:nvPr/>
        </p:nvSpPr>
        <p:spPr>
          <a:xfrm>
            <a:off x="4358971" y="3011681"/>
            <a:ext cx="827028" cy="351791"/>
          </a:xfrm>
          <a:prstGeom prst="rect">
            <a:avLst/>
          </a:prstGeom>
          <a:solidFill>
            <a:srgbClr val="FF2F92"/>
          </a:solidFill>
          <a:ln w="19050">
            <a:solidFill>
              <a:srgbClr val="FF2F92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0" name="Rectangle"/>
          <p:cNvSpPr/>
          <p:nvPr/>
        </p:nvSpPr>
        <p:spPr>
          <a:xfrm>
            <a:off x="3663810" y="3734242"/>
            <a:ext cx="827028" cy="313691"/>
          </a:xfrm>
          <a:prstGeom prst="rect">
            <a:avLst/>
          </a:prstGeom>
          <a:solidFill>
            <a:srgbClr val="FF2F92"/>
          </a:solidFill>
          <a:ln w="19050">
            <a:solidFill>
              <a:srgbClr val="FF2F92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1" name="Shape"/>
          <p:cNvSpPr/>
          <p:nvPr/>
        </p:nvSpPr>
        <p:spPr>
          <a:xfrm rot="19620000">
            <a:off x="3890583" y="4556126"/>
            <a:ext cx="649019" cy="447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2F92"/>
          </a:solidFill>
          <a:ln w="19050">
            <a:solidFill>
              <a:srgbClr val="FF2F92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2" name="Shape"/>
          <p:cNvSpPr/>
          <p:nvPr/>
        </p:nvSpPr>
        <p:spPr>
          <a:xfrm rot="19620000">
            <a:off x="3645623" y="4543426"/>
            <a:ext cx="649020" cy="447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2F92"/>
          </a:solidFill>
          <a:ln w="19050">
            <a:solidFill>
              <a:srgbClr val="FF2F92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3" name="Instruções / Comandos"/>
          <p:cNvSpPr txBox="1"/>
          <p:nvPr/>
        </p:nvSpPr>
        <p:spPr>
          <a:xfrm>
            <a:off x="3312003" y="1821824"/>
            <a:ext cx="251999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solidFill>
                  <a:srgbClr val="FF2F92"/>
                </a:solidFill>
              </a:defRPr>
            </a:lvl1pPr>
          </a:lstStyle>
          <a:p>
            <a:pPr/>
            <a:r>
              <a:t>Instruções / Comandos</a:t>
            </a:r>
          </a:p>
        </p:txBody>
      </p:sp>
      <p:sp>
        <p:nvSpPr>
          <p:cNvPr id="564" name="Oval"/>
          <p:cNvSpPr/>
          <p:nvPr/>
        </p:nvSpPr>
        <p:spPr>
          <a:xfrm>
            <a:off x="3331489" y="3015927"/>
            <a:ext cx="370933" cy="351791"/>
          </a:xfrm>
          <a:prstGeom prst="ellipse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5" name="Entradas…"/>
          <p:cNvSpPr txBox="1"/>
          <p:nvPr/>
        </p:nvSpPr>
        <p:spPr>
          <a:xfrm>
            <a:off x="1934898" y="2188288"/>
            <a:ext cx="92835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Entradas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(dados)</a:t>
            </a:r>
          </a:p>
        </p:txBody>
      </p:sp>
      <p:sp>
        <p:nvSpPr>
          <p:cNvPr id="566" name="Oval"/>
          <p:cNvSpPr/>
          <p:nvPr/>
        </p:nvSpPr>
        <p:spPr>
          <a:xfrm>
            <a:off x="5447008" y="4616460"/>
            <a:ext cx="370933" cy="351791"/>
          </a:xfrm>
          <a:prstGeom prst="ellipse">
            <a:avLst/>
          </a:prstGeom>
          <a:solidFill>
            <a:srgbClr val="0096FF"/>
          </a:solidFill>
          <a:ln w="19050">
            <a:solidFill>
              <a:srgbClr val="0096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7" name="Saídas"/>
          <p:cNvSpPr txBox="1"/>
          <p:nvPr/>
        </p:nvSpPr>
        <p:spPr>
          <a:xfrm>
            <a:off x="5519908" y="5392075"/>
            <a:ext cx="7325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Saídas</a:t>
            </a:r>
          </a:p>
        </p:txBody>
      </p:sp>
      <p:sp>
        <p:nvSpPr>
          <p:cNvPr id="568" name="Isso tudo é…"/>
          <p:cNvSpPr txBox="1"/>
          <p:nvPr/>
        </p:nvSpPr>
        <p:spPr>
          <a:xfrm>
            <a:off x="618683" y="3469785"/>
            <a:ext cx="1806484" cy="9677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000"/>
            </a:pPr>
            <a:r>
              <a:t>Isso tudo é</a:t>
            </a:r>
          </a:p>
          <a:p>
            <a:pPr algn="ctr">
              <a:defRPr b="1" sz="2000"/>
            </a:pPr>
            <a:r>
              <a:t>o nosso algoritmo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Algoritmo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Algoritmo?</a:t>
            </a:r>
          </a:p>
        </p:txBody>
      </p:sp>
      <p:sp>
        <p:nvSpPr>
          <p:cNvPr id="571" name="3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72" name="algo2.png" descr="algo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819" y="2646763"/>
            <a:ext cx="3011901" cy="3011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3" name="pseudo.png" descr="pseu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48135" y="2417867"/>
            <a:ext cx="4889483" cy="36671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Algoritmo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Algoritmo?</a:t>
            </a:r>
          </a:p>
        </p:txBody>
      </p:sp>
      <p:sp>
        <p:nvSpPr>
          <p:cNvPr id="576" name="3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77" name="algo2.png" descr="algo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819" y="2646763"/>
            <a:ext cx="3011901" cy="3011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8" name="pseudo.png" descr="pseu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48135" y="2417867"/>
            <a:ext cx="4889483" cy="3667113"/>
          </a:xfrm>
          <a:prstGeom prst="rect">
            <a:avLst/>
          </a:prstGeom>
          <a:ln w="12700">
            <a:miter lim="400000"/>
          </a:ln>
        </p:spPr>
      </p:pic>
      <p:sp>
        <p:nvSpPr>
          <p:cNvPr id="579" name="Convertemos nosso algoritmo para uma sequencia de passos em Pseudocódigo (lógica)"/>
          <p:cNvSpPr txBox="1"/>
          <p:nvPr/>
        </p:nvSpPr>
        <p:spPr>
          <a:xfrm>
            <a:off x="2081154" y="1641845"/>
            <a:ext cx="5216388" cy="6883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/>
            </a:lvl1pPr>
          </a:lstStyle>
          <a:p>
            <a:pPr/>
            <a:r>
              <a:t>Convertemos nosso algoritmo para uma sequencia de passos em Pseudocódigo (lógica)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Algoritmo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Algoritmo?</a:t>
            </a:r>
          </a:p>
        </p:txBody>
      </p:sp>
      <p:sp>
        <p:nvSpPr>
          <p:cNvPr id="582" name="3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83" name="algo2.png" descr="algo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819" y="2646763"/>
            <a:ext cx="3011901" cy="3011901"/>
          </a:xfrm>
          <a:prstGeom prst="rect">
            <a:avLst/>
          </a:prstGeom>
          <a:ln w="12700">
            <a:miter lim="400000"/>
          </a:ln>
        </p:spPr>
      </p:pic>
      <p:sp>
        <p:nvSpPr>
          <p:cNvPr id="584" name="Oval"/>
          <p:cNvSpPr/>
          <p:nvPr/>
        </p:nvSpPr>
        <p:spPr>
          <a:xfrm>
            <a:off x="867259" y="3376262"/>
            <a:ext cx="370932" cy="351791"/>
          </a:xfrm>
          <a:prstGeom prst="ellipse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585" name="pseudo.png" descr="pseu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48135" y="2417867"/>
            <a:ext cx="4889483" cy="3667113"/>
          </a:xfrm>
          <a:prstGeom prst="rect">
            <a:avLst/>
          </a:prstGeom>
          <a:ln w="12700">
            <a:miter lim="400000"/>
          </a:ln>
        </p:spPr>
      </p:pic>
      <p:sp>
        <p:nvSpPr>
          <p:cNvPr id="586" name="Rectangle"/>
          <p:cNvSpPr/>
          <p:nvPr/>
        </p:nvSpPr>
        <p:spPr>
          <a:xfrm>
            <a:off x="4790647" y="3687081"/>
            <a:ext cx="2500943" cy="315278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7" name="Entradas…"/>
          <p:cNvSpPr txBox="1"/>
          <p:nvPr/>
        </p:nvSpPr>
        <p:spPr>
          <a:xfrm>
            <a:off x="7467792" y="3557700"/>
            <a:ext cx="92835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Entradas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(dados)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Algoritmo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Algoritmo?</a:t>
            </a:r>
          </a:p>
        </p:txBody>
      </p:sp>
      <p:sp>
        <p:nvSpPr>
          <p:cNvPr id="590" name="3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91" name="algo2.png" descr="algo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819" y="2646763"/>
            <a:ext cx="3011901" cy="3011901"/>
          </a:xfrm>
          <a:prstGeom prst="rect">
            <a:avLst/>
          </a:prstGeom>
          <a:ln w="12700">
            <a:miter lim="400000"/>
          </a:ln>
        </p:spPr>
      </p:pic>
      <p:sp>
        <p:nvSpPr>
          <p:cNvPr id="592" name="Oval"/>
          <p:cNvSpPr/>
          <p:nvPr/>
        </p:nvSpPr>
        <p:spPr>
          <a:xfrm>
            <a:off x="2982777" y="4976796"/>
            <a:ext cx="370933" cy="351791"/>
          </a:xfrm>
          <a:prstGeom prst="ellipse">
            <a:avLst/>
          </a:prstGeom>
          <a:solidFill>
            <a:srgbClr val="0096FF"/>
          </a:solidFill>
          <a:ln w="19050">
            <a:solidFill>
              <a:srgbClr val="0096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593" name="pseudo.png" descr="pseu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48135" y="2417867"/>
            <a:ext cx="4889483" cy="3667113"/>
          </a:xfrm>
          <a:prstGeom prst="rect">
            <a:avLst/>
          </a:prstGeom>
          <a:ln w="12700">
            <a:miter lim="400000"/>
          </a:ln>
        </p:spPr>
      </p:pic>
      <p:sp>
        <p:nvSpPr>
          <p:cNvPr id="594" name="Rectangle"/>
          <p:cNvSpPr/>
          <p:nvPr/>
        </p:nvSpPr>
        <p:spPr>
          <a:xfrm>
            <a:off x="6033525" y="5059537"/>
            <a:ext cx="1331714" cy="315278"/>
          </a:xfrm>
          <a:prstGeom prst="rect">
            <a:avLst/>
          </a:prstGeom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5" name="Rectangle"/>
          <p:cNvSpPr/>
          <p:nvPr/>
        </p:nvSpPr>
        <p:spPr>
          <a:xfrm>
            <a:off x="6033525" y="4535608"/>
            <a:ext cx="1331714" cy="315278"/>
          </a:xfrm>
          <a:prstGeom prst="rect">
            <a:avLst/>
          </a:prstGeom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6" name="Saídas"/>
          <p:cNvSpPr txBox="1"/>
          <p:nvPr/>
        </p:nvSpPr>
        <p:spPr>
          <a:xfrm>
            <a:off x="7426199" y="4764672"/>
            <a:ext cx="7325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Saídas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Algoritmo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Algoritmo?</a:t>
            </a:r>
          </a:p>
        </p:txBody>
      </p:sp>
      <p:sp>
        <p:nvSpPr>
          <p:cNvPr id="599" name="3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00" name="algo2.png" descr="algo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819" y="2646763"/>
            <a:ext cx="3011901" cy="3011901"/>
          </a:xfrm>
          <a:prstGeom prst="rect">
            <a:avLst/>
          </a:prstGeom>
          <a:ln w="12700">
            <a:miter lim="400000"/>
          </a:ln>
        </p:spPr>
      </p:pic>
      <p:sp>
        <p:nvSpPr>
          <p:cNvPr id="601" name="Rectangle"/>
          <p:cNvSpPr/>
          <p:nvPr/>
        </p:nvSpPr>
        <p:spPr>
          <a:xfrm>
            <a:off x="1894740" y="3372017"/>
            <a:ext cx="827028" cy="351791"/>
          </a:xfrm>
          <a:prstGeom prst="rect">
            <a:avLst/>
          </a:prstGeom>
          <a:solidFill>
            <a:srgbClr val="FF2F92"/>
          </a:solidFill>
          <a:ln w="19050">
            <a:solidFill>
              <a:srgbClr val="FF2F92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2" name="Rectangle"/>
          <p:cNvSpPr/>
          <p:nvPr/>
        </p:nvSpPr>
        <p:spPr>
          <a:xfrm>
            <a:off x="1199579" y="4094578"/>
            <a:ext cx="827028" cy="313691"/>
          </a:xfrm>
          <a:prstGeom prst="rect">
            <a:avLst/>
          </a:prstGeom>
          <a:solidFill>
            <a:srgbClr val="FF2F92"/>
          </a:solidFill>
          <a:ln w="19050">
            <a:solidFill>
              <a:srgbClr val="FF2F92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3" name="Shape"/>
          <p:cNvSpPr/>
          <p:nvPr/>
        </p:nvSpPr>
        <p:spPr>
          <a:xfrm rot="19620000">
            <a:off x="1426352" y="4916461"/>
            <a:ext cx="649020" cy="447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2F92"/>
          </a:solidFill>
          <a:ln w="19050">
            <a:solidFill>
              <a:srgbClr val="FF2F92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4" name="Shape"/>
          <p:cNvSpPr/>
          <p:nvPr/>
        </p:nvSpPr>
        <p:spPr>
          <a:xfrm rot="19620000">
            <a:off x="1181393" y="4903761"/>
            <a:ext cx="649019" cy="447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2F92"/>
          </a:solidFill>
          <a:ln w="19050">
            <a:solidFill>
              <a:srgbClr val="FF2F92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605" name="pseudo.png" descr="pseu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48135" y="2417867"/>
            <a:ext cx="4889483" cy="3667113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Rectangle"/>
          <p:cNvSpPr/>
          <p:nvPr/>
        </p:nvSpPr>
        <p:spPr>
          <a:xfrm>
            <a:off x="4772713" y="3680067"/>
            <a:ext cx="2592526" cy="1659016"/>
          </a:xfrm>
          <a:prstGeom prst="rect">
            <a:avLst/>
          </a:prstGeom>
          <a:ln w="19050">
            <a:solidFill>
              <a:srgbClr val="FF2F92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7" name="Instruções / Comandos"/>
          <p:cNvSpPr txBox="1"/>
          <p:nvPr/>
        </p:nvSpPr>
        <p:spPr>
          <a:xfrm>
            <a:off x="6006224" y="5444375"/>
            <a:ext cx="251999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solidFill>
                  <a:srgbClr val="FF2F92"/>
                </a:solidFill>
              </a:defRPr>
            </a:lvl1pPr>
          </a:lstStyle>
          <a:p>
            <a:pPr/>
            <a:r>
              <a:t>Instruções / Comandos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195" name="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96" name="Screen Shot 2022-08-16 at 22.48.21.png" descr="Screen Shot 2022-08-16 at 22.48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2507" y="3579773"/>
            <a:ext cx="1078986" cy="8811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Algoritmo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Algoritmo?</a:t>
            </a:r>
          </a:p>
        </p:txBody>
      </p:sp>
      <p:sp>
        <p:nvSpPr>
          <p:cNvPr id="610" name="4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11" name="algo2.png" descr="algo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819" y="2646763"/>
            <a:ext cx="3011901" cy="3011901"/>
          </a:xfrm>
          <a:prstGeom prst="rect">
            <a:avLst/>
          </a:prstGeom>
          <a:ln w="12700">
            <a:miter lim="400000"/>
          </a:ln>
        </p:spPr>
      </p:pic>
      <p:sp>
        <p:nvSpPr>
          <p:cNvPr id="612" name="Rectangle"/>
          <p:cNvSpPr/>
          <p:nvPr/>
        </p:nvSpPr>
        <p:spPr>
          <a:xfrm>
            <a:off x="1894740" y="3372017"/>
            <a:ext cx="827028" cy="351791"/>
          </a:xfrm>
          <a:prstGeom prst="rect">
            <a:avLst/>
          </a:prstGeom>
          <a:solidFill>
            <a:srgbClr val="FF2F92"/>
          </a:solidFill>
          <a:ln w="19050">
            <a:solidFill>
              <a:srgbClr val="FF2F92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3" name="Rectangle"/>
          <p:cNvSpPr/>
          <p:nvPr/>
        </p:nvSpPr>
        <p:spPr>
          <a:xfrm>
            <a:off x="1199579" y="4094578"/>
            <a:ext cx="827028" cy="313691"/>
          </a:xfrm>
          <a:prstGeom prst="rect">
            <a:avLst/>
          </a:prstGeom>
          <a:solidFill>
            <a:srgbClr val="FF2F92"/>
          </a:solidFill>
          <a:ln w="19050">
            <a:solidFill>
              <a:srgbClr val="FF2F92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4" name="Shape"/>
          <p:cNvSpPr/>
          <p:nvPr/>
        </p:nvSpPr>
        <p:spPr>
          <a:xfrm rot="19620000">
            <a:off x="1426352" y="4916461"/>
            <a:ext cx="649020" cy="447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2F92"/>
          </a:solidFill>
          <a:ln w="19050">
            <a:solidFill>
              <a:srgbClr val="FF2F92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5" name="Shape"/>
          <p:cNvSpPr/>
          <p:nvPr/>
        </p:nvSpPr>
        <p:spPr>
          <a:xfrm rot="19620000">
            <a:off x="1181393" y="4903761"/>
            <a:ext cx="649019" cy="447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2F92"/>
          </a:solidFill>
          <a:ln w="19050">
            <a:solidFill>
              <a:srgbClr val="FF2F92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616" name="pseudo.png" descr="pseu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48135" y="2417867"/>
            <a:ext cx="4889483" cy="3667113"/>
          </a:xfrm>
          <a:prstGeom prst="rect">
            <a:avLst/>
          </a:prstGeom>
          <a:ln w="12700">
            <a:miter lim="400000"/>
          </a:ln>
        </p:spPr>
      </p:pic>
      <p:sp>
        <p:nvSpPr>
          <p:cNvPr id="617" name="Rectangle"/>
          <p:cNvSpPr/>
          <p:nvPr/>
        </p:nvSpPr>
        <p:spPr>
          <a:xfrm>
            <a:off x="4772713" y="3680067"/>
            <a:ext cx="2592526" cy="1659016"/>
          </a:xfrm>
          <a:prstGeom prst="rect">
            <a:avLst/>
          </a:prstGeom>
          <a:ln w="19050">
            <a:solidFill>
              <a:srgbClr val="FF2F92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8" name="Instruções / Comandos"/>
          <p:cNvSpPr txBox="1"/>
          <p:nvPr/>
        </p:nvSpPr>
        <p:spPr>
          <a:xfrm>
            <a:off x="6006224" y="5444375"/>
            <a:ext cx="251999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solidFill>
                  <a:srgbClr val="FF2F92"/>
                </a:solidFill>
              </a:defRPr>
            </a:lvl1pPr>
          </a:lstStyle>
          <a:p>
            <a:pPr/>
            <a:r>
              <a:t>Instruções / Comandos</a:t>
            </a:r>
          </a:p>
        </p:txBody>
      </p:sp>
      <p:sp>
        <p:nvSpPr>
          <p:cNvPr id="619" name="Rectangle"/>
          <p:cNvSpPr/>
          <p:nvPr/>
        </p:nvSpPr>
        <p:spPr>
          <a:xfrm>
            <a:off x="6033525" y="5021437"/>
            <a:ext cx="1331714" cy="315278"/>
          </a:xfrm>
          <a:prstGeom prst="rect">
            <a:avLst/>
          </a:prstGeom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0" name="Rectangle"/>
          <p:cNvSpPr/>
          <p:nvPr/>
        </p:nvSpPr>
        <p:spPr>
          <a:xfrm>
            <a:off x="6033525" y="4535608"/>
            <a:ext cx="1331714" cy="315278"/>
          </a:xfrm>
          <a:prstGeom prst="rect">
            <a:avLst/>
          </a:prstGeom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1" name="Saídas"/>
          <p:cNvSpPr txBox="1"/>
          <p:nvPr/>
        </p:nvSpPr>
        <p:spPr>
          <a:xfrm>
            <a:off x="7426199" y="4764672"/>
            <a:ext cx="7325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Saídas</a:t>
            </a:r>
          </a:p>
        </p:txBody>
      </p:sp>
      <p:sp>
        <p:nvSpPr>
          <p:cNvPr id="622" name="Rectangle"/>
          <p:cNvSpPr/>
          <p:nvPr/>
        </p:nvSpPr>
        <p:spPr>
          <a:xfrm>
            <a:off x="4790647" y="3687081"/>
            <a:ext cx="2592525" cy="315278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3" name="Entradas…"/>
          <p:cNvSpPr txBox="1"/>
          <p:nvPr/>
        </p:nvSpPr>
        <p:spPr>
          <a:xfrm>
            <a:off x="7467792" y="3557700"/>
            <a:ext cx="92835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Entradas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(dados)</a:t>
            </a:r>
          </a:p>
        </p:txBody>
      </p:sp>
      <p:sp>
        <p:nvSpPr>
          <p:cNvPr id="624" name="Oval"/>
          <p:cNvSpPr/>
          <p:nvPr/>
        </p:nvSpPr>
        <p:spPr>
          <a:xfrm>
            <a:off x="867259" y="3376262"/>
            <a:ext cx="370932" cy="351791"/>
          </a:xfrm>
          <a:prstGeom prst="ellipse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5" name="Oval"/>
          <p:cNvSpPr/>
          <p:nvPr/>
        </p:nvSpPr>
        <p:spPr>
          <a:xfrm>
            <a:off x="2982777" y="4976796"/>
            <a:ext cx="370933" cy="351791"/>
          </a:xfrm>
          <a:prstGeom prst="ellipse">
            <a:avLst/>
          </a:prstGeom>
          <a:solidFill>
            <a:srgbClr val="0096FF"/>
          </a:solidFill>
          <a:ln w="19050">
            <a:solidFill>
              <a:srgbClr val="0096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628" name="4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29" name="1."/>
          <p:cNvSpPr txBox="1"/>
          <p:nvPr/>
        </p:nvSpPr>
        <p:spPr>
          <a:xfrm>
            <a:off x="1373187" y="3127189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630" name="1."/>
          <p:cNvSpPr txBox="1"/>
          <p:nvPr/>
        </p:nvSpPr>
        <p:spPr>
          <a:xfrm>
            <a:off x="1235075" y="3065303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631" name="1."/>
          <p:cNvSpPr txBox="1"/>
          <p:nvPr/>
        </p:nvSpPr>
        <p:spPr>
          <a:xfrm>
            <a:off x="1373187" y="3139889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632" name="1."/>
          <p:cNvSpPr txBox="1"/>
          <p:nvPr/>
        </p:nvSpPr>
        <p:spPr>
          <a:xfrm>
            <a:off x="1235075" y="3078003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633" name="Rounded Rectangle"/>
          <p:cNvSpPr/>
          <p:nvPr/>
        </p:nvSpPr>
        <p:spPr>
          <a:xfrm>
            <a:off x="685800" y="3719813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634" name="Introdução"/>
          <p:cNvSpPr txBox="1"/>
          <p:nvPr/>
        </p:nvSpPr>
        <p:spPr>
          <a:xfrm>
            <a:off x="1273175" y="2678843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637" name="Group"/>
          <p:cNvGrpSpPr/>
          <p:nvPr/>
        </p:nvGrpSpPr>
        <p:grpSpPr>
          <a:xfrm>
            <a:off x="777875" y="2674510"/>
            <a:ext cx="366713" cy="373791"/>
            <a:chOff x="0" y="0"/>
            <a:chExt cx="366712" cy="373790"/>
          </a:xfrm>
        </p:grpSpPr>
        <p:sp>
          <p:nvSpPr>
            <p:cNvPr id="63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6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40" name="Group"/>
          <p:cNvGrpSpPr/>
          <p:nvPr/>
        </p:nvGrpSpPr>
        <p:grpSpPr>
          <a:xfrm>
            <a:off x="777875" y="4364315"/>
            <a:ext cx="366713" cy="373792"/>
            <a:chOff x="0" y="0"/>
            <a:chExt cx="366712" cy="373790"/>
          </a:xfrm>
        </p:grpSpPr>
        <p:sp>
          <p:nvSpPr>
            <p:cNvPr id="63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9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43" name="Group"/>
          <p:cNvGrpSpPr/>
          <p:nvPr/>
        </p:nvGrpSpPr>
        <p:grpSpPr>
          <a:xfrm>
            <a:off x="777875" y="4913916"/>
            <a:ext cx="366713" cy="373791"/>
            <a:chOff x="0" y="0"/>
            <a:chExt cx="366712" cy="373790"/>
          </a:xfrm>
        </p:grpSpPr>
        <p:sp>
          <p:nvSpPr>
            <p:cNvPr id="64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42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4" name="Referências"/>
          <p:cNvSpPr txBox="1"/>
          <p:nvPr/>
        </p:nvSpPr>
        <p:spPr>
          <a:xfrm>
            <a:off x="1270096" y="4913916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645" name="Exercícios"/>
          <p:cNvSpPr txBox="1"/>
          <p:nvPr/>
        </p:nvSpPr>
        <p:spPr>
          <a:xfrm>
            <a:off x="1263079" y="4355019"/>
            <a:ext cx="1373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  <p:grpSp>
        <p:nvGrpSpPr>
          <p:cNvPr id="648" name="Group"/>
          <p:cNvGrpSpPr/>
          <p:nvPr/>
        </p:nvGrpSpPr>
        <p:grpSpPr>
          <a:xfrm>
            <a:off x="781050" y="3240908"/>
            <a:ext cx="366713" cy="373792"/>
            <a:chOff x="0" y="0"/>
            <a:chExt cx="366712" cy="373790"/>
          </a:xfrm>
        </p:grpSpPr>
        <p:sp>
          <p:nvSpPr>
            <p:cNvPr id="64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47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649" name="Algoritmos"/>
          <p:cNvSpPr txBox="1"/>
          <p:nvPr/>
        </p:nvSpPr>
        <p:spPr>
          <a:xfrm>
            <a:off x="1255712" y="3240607"/>
            <a:ext cx="144327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Algoritmos</a:t>
            </a:r>
          </a:p>
        </p:txBody>
      </p:sp>
      <p:grpSp>
        <p:nvGrpSpPr>
          <p:cNvPr id="652" name="Group"/>
          <p:cNvGrpSpPr/>
          <p:nvPr/>
        </p:nvGrpSpPr>
        <p:grpSpPr>
          <a:xfrm>
            <a:off x="781050" y="3807555"/>
            <a:ext cx="366713" cy="373792"/>
            <a:chOff x="0" y="0"/>
            <a:chExt cx="366712" cy="373790"/>
          </a:xfrm>
        </p:grpSpPr>
        <p:sp>
          <p:nvSpPr>
            <p:cNvPr id="65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1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653" name="Exemplos"/>
          <p:cNvSpPr txBox="1"/>
          <p:nvPr/>
        </p:nvSpPr>
        <p:spPr>
          <a:xfrm>
            <a:off x="1258238" y="3807331"/>
            <a:ext cx="1302628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Exemplos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Exempl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Exemplos</a:t>
            </a:r>
          </a:p>
        </p:txBody>
      </p:sp>
      <p:sp>
        <p:nvSpPr>
          <p:cNvPr id="656" name="4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57" name="street.jpeg" descr="stree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8031" y="1872944"/>
            <a:ext cx="6842634" cy="4535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Exempl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Exemplos</a:t>
            </a:r>
          </a:p>
        </p:txBody>
      </p:sp>
      <p:sp>
        <p:nvSpPr>
          <p:cNvPr id="660" name="4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61" name="street.jpeg" descr="stree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8031" y="1872944"/>
            <a:ext cx="6842634" cy="4535235"/>
          </a:xfrm>
          <a:prstGeom prst="rect">
            <a:avLst/>
          </a:prstGeom>
          <a:ln w="12700">
            <a:miter lim="400000"/>
          </a:ln>
        </p:spPr>
      </p:pic>
      <p:sp>
        <p:nvSpPr>
          <p:cNvPr id="662" name="Como atravessar a rua?"/>
          <p:cNvSpPr txBox="1"/>
          <p:nvPr/>
        </p:nvSpPr>
        <p:spPr>
          <a:xfrm>
            <a:off x="3251008" y="1891445"/>
            <a:ext cx="2876680" cy="4089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/>
            </a:lvl1pPr>
          </a:lstStyle>
          <a:p>
            <a:pPr/>
            <a:r>
              <a:t>Como atravessar a rua?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Exempl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Exemplos</a:t>
            </a:r>
          </a:p>
        </p:txBody>
      </p:sp>
      <p:sp>
        <p:nvSpPr>
          <p:cNvPr id="665" name="4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66" name="street.jpeg" descr="street.jpeg"/>
          <p:cNvPicPr>
            <a:picLocks noChangeAspect="1"/>
          </p:cNvPicPr>
          <p:nvPr/>
        </p:nvPicPr>
        <p:blipFill>
          <a:blip r:embed="rId2">
            <a:alphaModFix amt="12815"/>
            <a:extLst/>
          </a:blip>
          <a:stretch>
            <a:fillRect/>
          </a:stretch>
        </p:blipFill>
        <p:spPr>
          <a:xfrm>
            <a:off x="1268031" y="1872944"/>
            <a:ext cx="6842634" cy="4535235"/>
          </a:xfrm>
          <a:prstGeom prst="rect">
            <a:avLst/>
          </a:prstGeom>
          <a:ln w="12700">
            <a:miter lim="400000"/>
          </a:ln>
        </p:spPr>
      </p:pic>
      <p:sp>
        <p:nvSpPr>
          <p:cNvPr id="667" name="CaixaDeTexto 6"/>
          <p:cNvSpPr txBox="1"/>
          <p:nvPr/>
        </p:nvSpPr>
        <p:spPr>
          <a:xfrm>
            <a:off x="196937" y="2688125"/>
            <a:ext cx="2998600" cy="28346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Algoritmo AtravessarRua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Olhar para a direita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Olhar para a esquerda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Se estiver vindo carro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Não Atravesse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Senão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Atravesse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Fim-Se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Fim-Algoritmo</a:t>
            </a:r>
          </a:p>
        </p:txBody>
      </p:sp>
      <p:sp>
        <p:nvSpPr>
          <p:cNvPr id="668" name="CaixaDeTexto 12"/>
          <p:cNvSpPr txBox="1"/>
          <p:nvPr/>
        </p:nvSpPr>
        <p:spPr>
          <a:xfrm>
            <a:off x="4513760" y="2688125"/>
            <a:ext cx="3407753" cy="28346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Algoritmo AtravessarRua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Olhar para a esquerda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Olhar para a direita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Se não estiver vindo carro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Atravesse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Senão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Não Atravesse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Fim-Se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Fim-Algoritmo</a:t>
            </a:r>
          </a:p>
        </p:txBody>
      </p:sp>
      <p:sp>
        <p:nvSpPr>
          <p:cNvPr id="669" name="Algoritmo 1"/>
          <p:cNvSpPr txBox="1"/>
          <p:nvPr/>
        </p:nvSpPr>
        <p:spPr>
          <a:xfrm>
            <a:off x="1263408" y="2052004"/>
            <a:ext cx="174175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600">
                <a:solidFill>
                  <a:srgbClr val="0433FF"/>
                </a:solidFill>
              </a:defRPr>
            </a:lvl1pPr>
          </a:lstStyle>
          <a:p>
            <a:pPr/>
            <a:r>
              <a:t>Algoritmo 1</a:t>
            </a:r>
          </a:p>
        </p:txBody>
      </p:sp>
      <p:sp>
        <p:nvSpPr>
          <p:cNvPr id="670" name="Algoritmo 2"/>
          <p:cNvSpPr txBox="1"/>
          <p:nvPr/>
        </p:nvSpPr>
        <p:spPr>
          <a:xfrm>
            <a:off x="5859532" y="2052004"/>
            <a:ext cx="174175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600">
                <a:solidFill>
                  <a:srgbClr val="0433FF"/>
                </a:solidFill>
              </a:defRPr>
            </a:lvl1pPr>
          </a:lstStyle>
          <a:p>
            <a:pPr/>
            <a:r>
              <a:t>Algoritmo 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7" grpId="1"/>
      <p:bldP build="whole" bldLvl="1" animBg="1" rev="0" advAuto="0" spid="668" grpId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Exempl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Exemplos</a:t>
            </a:r>
          </a:p>
        </p:txBody>
      </p:sp>
      <p:sp>
        <p:nvSpPr>
          <p:cNvPr id="673" name="4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74" name="street.jpeg" descr="street.jpeg"/>
          <p:cNvPicPr>
            <a:picLocks noChangeAspect="1"/>
          </p:cNvPicPr>
          <p:nvPr/>
        </p:nvPicPr>
        <p:blipFill>
          <a:blip r:embed="rId2">
            <a:alphaModFix amt="12815"/>
            <a:extLst/>
          </a:blip>
          <a:stretch>
            <a:fillRect/>
          </a:stretch>
        </p:blipFill>
        <p:spPr>
          <a:xfrm>
            <a:off x="1268031" y="1872944"/>
            <a:ext cx="6842634" cy="4535235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CaixaDeTexto 6"/>
          <p:cNvSpPr txBox="1"/>
          <p:nvPr/>
        </p:nvSpPr>
        <p:spPr>
          <a:xfrm>
            <a:off x="196937" y="2688125"/>
            <a:ext cx="2998600" cy="28346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Algoritmo AtravessarRua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Olhar para a direita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Olhar para a esquerda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Se estiver vindo carro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Não Atravesse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Senão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Atravesse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Fim-Se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Fim-Algoritmo</a:t>
            </a:r>
          </a:p>
        </p:txBody>
      </p:sp>
      <p:sp>
        <p:nvSpPr>
          <p:cNvPr id="676" name="CaixaDeTexto 12"/>
          <p:cNvSpPr txBox="1"/>
          <p:nvPr/>
        </p:nvSpPr>
        <p:spPr>
          <a:xfrm>
            <a:off x="4513760" y="2688125"/>
            <a:ext cx="3407753" cy="28346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Algoritmo AtravessarRua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Olhar para a esquerda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Olhar para a direita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Se não estiver vindo carro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Atravesse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Senão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Não Atravesse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Fim-Se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Fim-Algoritmo</a:t>
            </a:r>
          </a:p>
        </p:txBody>
      </p:sp>
      <p:sp>
        <p:nvSpPr>
          <p:cNvPr id="677" name="Algoritmo 1"/>
          <p:cNvSpPr txBox="1"/>
          <p:nvPr/>
        </p:nvSpPr>
        <p:spPr>
          <a:xfrm>
            <a:off x="1263408" y="2052004"/>
            <a:ext cx="174175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600">
                <a:solidFill>
                  <a:srgbClr val="0433FF"/>
                </a:solidFill>
              </a:defRPr>
            </a:lvl1pPr>
          </a:lstStyle>
          <a:p>
            <a:pPr/>
            <a:r>
              <a:t>Algoritmo 1</a:t>
            </a:r>
          </a:p>
        </p:txBody>
      </p:sp>
      <p:sp>
        <p:nvSpPr>
          <p:cNvPr id="678" name="Algoritmo 2"/>
          <p:cNvSpPr txBox="1"/>
          <p:nvPr/>
        </p:nvSpPr>
        <p:spPr>
          <a:xfrm>
            <a:off x="5859532" y="2052004"/>
            <a:ext cx="174175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600">
                <a:solidFill>
                  <a:srgbClr val="0433FF"/>
                </a:solidFill>
              </a:defRPr>
            </a:lvl1pPr>
          </a:lstStyle>
          <a:p>
            <a:pPr/>
            <a:r>
              <a:t>Algoritmo 2</a:t>
            </a:r>
          </a:p>
        </p:txBody>
      </p:sp>
      <p:pic>
        <p:nvPicPr>
          <p:cNvPr id="679" name="Imagem 15" descr="Imagem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63029" y="1702872"/>
            <a:ext cx="1115393" cy="8365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80" name="Imagem 16" descr="Imagem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76312" y="1706730"/>
            <a:ext cx="1115393" cy="8365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4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76" grpId="2"/>
      <p:bldP build="whole" bldLvl="1" animBg="1" rev="0" advAuto="0" spid="680" grpId="4"/>
      <p:bldP build="whole" bldLvl="1" animBg="1" rev="0" advAuto="0" spid="675" grpId="1"/>
      <p:bldP build="whole" bldLvl="1" animBg="1" rev="0" advAuto="0" spid="679" grpId="3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Exempl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Exemplos</a:t>
            </a:r>
          </a:p>
        </p:txBody>
      </p:sp>
      <p:sp>
        <p:nvSpPr>
          <p:cNvPr id="683" name="46"/>
          <p:cNvSpPr txBox="1"/>
          <p:nvPr>
            <p:ph type="sldNum" sz="quarter" idx="2"/>
          </p:nvPr>
        </p:nvSpPr>
        <p:spPr>
          <a:xfrm>
            <a:off x="824993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84" name="street.jpeg" descr="street.jpeg"/>
          <p:cNvPicPr>
            <a:picLocks noChangeAspect="1"/>
          </p:cNvPicPr>
          <p:nvPr/>
        </p:nvPicPr>
        <p:blipFill>
          <a:blip r:embed="rId2">
            <a:alphaModFix amt="12815"/>
            <a:extLst/>
          </a:blip>
          <a:stretch>
            <a:fillRect/>
          </a:stretch>
        </p:blipFill>
        <p:spPr>
          <a:xfrm>
            <a:off x="1268031" y="1872944"/>
            <a:ext cx="6842634" cy="4535235"/>
          </a:xfrm>
          <a:prstGeom prst="rect">
            <a:avLst/>
          </a:prstGeom>
          <a:ln w="12700">
            <a:miter lim="400000"/>
          </a:ln>
        </p:spPr>
      </p:pic>
      <p:sp>
        <p:nvSpPr>
          <p:cNvPr id="685" name="CaixaDeTexto 6"/>
          <p:cNvSpPr txBox="1"/>
          <p:nvPr/>
        </p:nvSpPr>
        <p:spPr>
          <a:xfrm>
            <a:off x="196937" y="2688125"/>
            <a:ext cx="2998600" cy="28346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Algoritmo AtravessarRua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Olhar para a direita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Olhar para a esquerda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Se estiver vindo carro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Não Atravesse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Senão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Atravesse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Fim-Se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Fim-Algoritmo</a:t>
            </a:r>
          </a:p>
        </p:txBody>
      </p:sp>
      <p:sp>
        <p:nvSpPr>
          <p:cNvPr id="686" name="Algoritmo 1"/>
          <p:cNvSpPr txBox="1"/>
          <p:nvPr/>
        </p:nvSpPr>
        <p:spPr>
          <a:xfrm>
            <a:off x="1263408" y="2052004"/>
            <a:ext cx="174175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600">
                <a:solidFill>
                  <a:srgbClr val="0433FF"/>
                </a:solidFill>
              </a:defRPr>
            </a:lvl1pPr>
          </a:lstStyle>
          <a:p>
            <a:pPr/>
            <a:r>
              <a:t>Algoritmo 1</a:t>
            </a:r>
          </a:p>
        </p:txBody>
      </p:sp>
      <p:sp>
        <p:nvSpPr>
          <p:cNvPr id="687" name="Algoritmo 3"/>
          <p:cNvSpPr txBox="1"/>
          <p:nvPr/>
        </p:nvSpPr>
        <p:spPr>
          <a:xfrm>
            <a:off x="5859532" y="2052004"/>
            <a:ext cx="174175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600">
                <a:solidFill>
                  <a:srgbClr val="0433FF"/>
                </a:solidFill>
              </a:defRPr>
            </a:lvl1pPr>
          </a:lstStyle>
          <a:p>
            <a:pPr/>
            <a:r>
              <a:t>Algoritmo 3</a:t>
            </a:r>
          </a:p>
        </p:txBody>
      </p:sp>
      <p:pic>
        <p:nvPicPr>
          <p:cNvPr id="688" name="Imagem 15" descr="Imagem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63029" y="1702872"/>
            <a:ext cx="1115393" cy="836545"/>
          </a:xfrm>
          <a:prstGeom prst="rect">
            <a:avLst/>
          </a:prstGeom>
          <a:ln w="12700">
            <a:miter lim="400000"/>
          </a:ln>
        </p:spPr>
      </p:pic>
      <p:sp>
        <p:nvSpPr>
          <p:cNvPr id="689" name="CaixaDeTexto 12"/>
          <p:cNvSpPr txBox="1"/>
          <p:nvPr/>
        </p:nvSpPr>
        <p:spPr>
          <a:xfrm>
            <a:off x="4513760" y="2688125"/>
            <a:ext cx="3351447" cy="28346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Algoritmo AtravessarRua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Atravesse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Se estiver vindo carro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Olhar para a direita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Senão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Olhar para a esquerda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Fim-Se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Não Atravesse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Fim-Algoritmo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5" grpId="1"/>
      <p:bldP build="whole" bldLvl="1" animBg="1" rev="0" advAuto="0" spid="688" grpId="2"/>
      <p:bldP build="whole" bldLvl="1" animBg="1" rev="0" advAuto="0" spid="689" grpId="3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Exempl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Exemplos</a:t>
            </a:r>
          </a:p>
        </p:txBody>
      </p:sp>
      <p:sp>
        <p:nvSpPr>
          <p:cNvPr id="692" name="4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93" name="street.jpeg" descr="street.jpeg"/>
          <p:cNvPicPr>
            <a:picLocks noChangeAspect="1"/>
          </p:cNvPicPr>
          <p:nvPr/>
        </p:nvPicPr>
        <p:blipFill>
          <a:blip r:embed="rId2">
            <a:alphaModFix amt="12815"/>
            <a:extLst/>
          </a:blip>
          <a:stretch>
            <a:fillRect/>
          </a:stretch>
        </p:blipFill>
        <p:spPr>
          <a:xfrm>
            <a:off x="1268031" y="1872944"/>
            <a:ext cx="6842634" cy="4535235"/>
          </a:xfrm>
          <a:prstGeom prst="rect">
            <a:avLst/>
          </a:prstGeom>
          <a:ln w="12700">
            <a:miter lim="400000"/>
          </a:ln>
        </p:spPr>
      </p:pic>
      <p:sp>
        <p:nvSpPr>
          <p:cNvPr id="694" name="CaixaDeTexto 6"/>
          <p:cNvSpPr txBox="1"/>
          <p:nvPr/>
        </p:nvSpPr>
        <p:spPr>
          <a:xfrm>
            <a:off x="196937" y="2688125"/>
            <a:ext cx="2998600" cy="28346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Algoritmo AtravessarRua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Olhar para a direita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Olhar para a esquerda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Se estiver vindo carro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Não Atravesse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Senão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Atravesse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Fim-Se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Fim-Algoritmo</a:t>
            </a:r>
          </a:p>
        </p:txBody>
      </p:sp>
      <p:sp>
        <p:nvSpPr>
          <p:cNvPr id="695" name="Algoritmo 1"/>
          <p:cNvSpPr txBox="1"/>
          <p:nvPr/>
        </p:nvSpPr>
        <p:spPr>
          <a:xfrm>
            <a:off x="1263408" y="2052004"/>
            <a:ext cx="174175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600">
                <a:solidFill>
                  <a:srgbClr val="0433FF"/>
                </a:solidFill>
              </a:defRPr>
            </a:lvl1pPr>
          </a:lstStyle>
          <a:p>
            <a:pPr/>
            <a:r>
              <a:t>Algoritmo 1</a:t>
            </a:r>
          </a:p>
        </p:txBody>
      </p:sp>
      <p:sp>
        <p:nvSpPr>
          <p:cNvPr id="696" name="Algoritmo 3"/>
          <p:cNvSpPr txBox="1"/>
          <p:nvPr/>
        </p:nvSpPr>
        <p:spPr>
          <a:xfrm>
            <a:off x="5859532" y="2052004"/>
            <a:ext cx="174175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600">
                <a:solidFill>
                  <a:srgbClr val="0433FF"/>
                </a:solidFill>
              </a:defRPr>
            </a:lvl1pPr>
          </a:lstStyle>
          <a:p>
            <a:pPr/>
            <a:r>
              <a:t>Algoritmo 3</a:t>
            </a:r>
          </a:p>
        </p:txBody>
      </p:sp>
      <p:pic>
        <p:nvPicPr>
          <p:cNvPr id="697" name="Imagem 15" descr="Imagem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63029" y="1702872"/>
            <a:ext cx="1115393" cy="836545"/>
          </a:xfrm>
          <a:prstGeom prst="rect">
            <a:avLst/>
          </a:prstGeom>
          <a:ln w="12700">
            <a:miter lim="400000"/>
          </a:ln>
        </p:spPr>
      </p:pic>
      <p:sp>
        <p:nvSpPr>
          <p:cNvPr id="698" name="CaixaDeTexto 12"/>
          <p:cNvSpPr txBox="1"/>
          <p:nvPr/>
        </p:nvSpPr>
        <p:spPr>
          <a:xfrm>
            <a:off x="4513760" y="2688125"/>
            <a:ext cx="3351447" cy="28346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Algoritmo AtravessarRua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Atravesse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Se estiver vindo carro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Olhar para a direita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Senão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Olhar para a esquerda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Fim-Se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Não Atravesse</a:t>
            </a:r>
          </a:p>
          <a:p>
            <a:pPr>
              <a:defRPr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Fim-Algoritmo</a:t>
            </a:r>
          </a:p>
        </p:txBody>
      </p:sp>
      <p:pic>
        <p:nvPicPr>
          <p:cNvPr id="699" name="Imagem 1" descr="Imagem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37637" y="1738499"/>
            <a:ext cx="1074052" cy="10740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9" grpId="4"/>
      <p:bldP build="whole" bldLvl="1" animBg="1" rev="0" advAuto="0" spid="698" grpId="3"/>
      <p:bldP build="whole" bldLvl="1" animBg="1" rev="0" advAuto="0" spid="697" grpId="2"/>
      <p:bldP build="whole" bldLvl="1" animBg="1" rev="0" advAuto="0" spid="694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Torre de Hanoi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Torre de Hanoi</a:t>
            </a:r>
          </a:p>
        </p:txBody>
      </p:sp>
      <p:sp>
        <p:nvSpPr>
          <p:cNvPr id="702" name="4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03" name="Screen Shot 2022-08-16 at 21.58.43.png" descr="Screen Shot 2022-08-16 at 21.58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4641" y="1978037"/>
            <a:ext cx="7834718" cy="35657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Torre de Hanoi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Torre de Hanoi</a:t>
            </a:r>
          </a:p>
        </p:txBody>
      </p:sp>
      <p:sp>
        <p:nvSpPr>
          <p:cNvPr id="706" name="4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07" name="Screen Shot 2022-08-16 at 21.58.43.png" descr="Screen Shot 2022-08-16 at 21.58.43.png"/>
          <p:cNvPicPr>
            <a:picLocks noChangeAspect="1"/>
          </p:cNvPicPr>
          <p:nvPr/>
        </p:nvPicPr>
        <p:blipFill>
          <a:blip r:embed="rId2">
            <a:alphaModFix amt="34488"/>
            <a:extLst/>
          </a:blip>
          <a:stretch>
            <a:fillRect/>
          </a:stretch>
        </p:blipFill>
        <p:spPr>
          <a:xfrm>
            <a:off x="654641" y="1978037"/>
            <a:ext cx="7834718" cy="3565738"/>
          </a:xfrm>
          <a:prstGeom prst="rect">
            <a:avLst/>
          </a:prstGeom>
          <a:ln w="12700">
            <a:miter lim="400000"/>
          </a:ln>
        </p:spPr>
      </p:pic>
      <p:sp>
        <p:nvSpPr>
          <p:cNvPr id="708" name="Objetivo:  mover os discos da haste A para B.…"/>
          <p:cNvSpPr txBox="1"/>
          <p:nvPr/>
        </p:nvSpPr>
        <p:spPr>
          <a:xfrm>
            <a:off x="2081154" y="2479359"/>
            <a:ext cx="5216388" cy="6883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000"/>
            </a:pPr>
            <a:r>
              <a:t>Objetivo: </a:t>
            </a:r>
            <a:r>
              <a:rPr b="0"/>
              <a:t> mover os discos da haste A para B.</a:t>
            </a:r>
            <a:endParaRPr b="0"/>
          </a:p>
          <a:p>
            <a:pPr algn="ctr">
              <a:defRPr b="1" sz="2000"/>
            </a:pPr>
            <a:r>
              <a:rPr b="0"/>
              <a:t>Podemos usar C se necessário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199" name="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0" name="Rectangle"/>
          <p:cNvSpPr/>
          <p:nvPr/>
        </p:nvSpPr>
        <p:spPr>
          <a:xfrm>
            <a:off x="3048470" y="3037126"/>
            <a:ext cx="371565" cy="1857036"/>
          </a:xfrm>
          <a:prstGeom prst="rect">
            <a:avLst/>
          </a:prstGeom>
          <a:solidFill>
            <a:srgbClr val="4F8F00">
              <a:alpha val="80278"/>
            </a:srgbClr>
          </a:solidFill>
          <a:ln w="19050">
            <a:solidFill>
              <a:srgbClr val="4F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1" name="Entradas"/>
          <p:cNvSpPr txBox="1"/>
          <p:nvPr/>
        </p:nvSpPr>
        <p:spPr>
          <a:xfrm rot="16200000">
            <a:off x="2786876" y="3799274"/>
            <a:ext cx="89475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Entradas</a:t>
            </a:r>
          </a:p>
        </p:txBody>
      </p:sp>
      <p:pic>
        <p:nvPicPr>
          <p:cNvPr id="202" name="microphones.png" descr="microphon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8951" y="3753658"/>
            <a:ext cx="533401" cy="53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webcam.png" descr="webc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8951" y="4554019"/>
            <a:ext cx="533401" cy="53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keyboard.png" descr="keyboar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40823" y="2890241"/>
            <a:ext cx="989656" cy="659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Line"/>
          <p:cNvSpPr/>
          <p:nvPr/>
        </p:nvSpPr>
        <p:spPr>
          <a:xfrm>
            <a:off x="2296230" y="3219998"/>
            <a:ext cx="672922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6" name="Line"/>
          <p:cNvSpPr/>
          <p:nvPr/>
        </p:nvSpPr>
        <p:spPr>
          <a:xfrm>
            <a:off x="2296230" y="4020358"/>
            <a:ext cx="672922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7" name="Line"/>
          <p:cNvSpPr/>
          <p:nvPr/>
        </p:nvSpPr>
        <p:spPr>
          <a:xfrm>
            <a:off x="2296230" y="4815089"/>
            <a:ext cx="672922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208" name="Screen Shot 2022-08-16 at 22.48.21.png" descr="Screen Shot 2022-08-16 at 22.48.2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32507" y="3579773"/>
            <a:ext cx="1078986" cy="881172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Line"/>
          <p:cNvSpPr/>
          <p:nvPr/>
        </p:nvSpPr>
        <p:spPr>
          <a:xfrm>
            <a:off x="3465962" y="4020358"/>
            <a:ext cx="672923" cy="1"/>
          </a:xfrm>
          <a:prstGeom prst="line">
            <a:avLst/>
          </a:prstGeom>
          <a:ln w="508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Torre de Hanoi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Torre de Hanoi</a:t>
            </a:r>
          </a:p>
        </p:txBody>
      </p:sp>
      <p:sp>
        <p:nvSpPr>
          <p:cNvPr id="711" name="5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12" name="Screen Shot 2022-08-16 at 21.58.43.png" descr="Screen Shot 2022-08-16 at 21.58.43.png"/>
          <p:cNvPicPr>
            <a:picLocks noChangeAspect="1"/>
          </p:cNvPicPr>
          <p:nvPr/>
        </p:nvPicPr>
        <p:blipFill>
          <a:blip r:embed="rId2">
            <a:alphaModFix amt="34488"/>
            <a:extLst/>
          </a:blip>
          <a:stretch>
            <a:fillRect/>
          </a:stretch>
        </p:blipFill>
        <p:spPr>
          <a:xfrm>
            <a:off x="654641" y="1978037"/>
            <a:ext cx="7834718" cy="3565738"/>
          </a:xfrm>
          <a:prstGeom prst="rect">
            <a:avLst/>
          </a:prstGeom>
          <a:ln w="12700">
            <a:miter lim="400000"/>
          </a:ln>
        </p:spPr>
      </p:pic>
      <p:sp>
        <p:nvSpPr>
          <p:cNvPr id="713" name="Objetivo:  mover os discos da haste A para B.…"/>
          <p:cNvSpPr txBox="1"/>
          <p:nvPr/>
        </p:nvSpPr>
        <p:spPr>
          <a:xfrm>
            <a:off x="2081154" y="2479359"/>
            <a:ext cx="5216388" cy="6883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000"/>
            </a:pPr>
            <a:r>
              <a:t>Objetivo: </a:t>
            </a:r>
            <a:r>
              <a:rPr b="0"/>
              <a:t> mover os discos da haste A para B.</a:t>
            </a:r>
            <a:endParaRPr b="0"/>
          </a:p>
          <a:p>
            <a:pPr algn="ctr">
              <a:defRPr b="1" sz="2000"/>
            </a:pPr>
            <a:r>
              <a:rPr b="0"/>
              <a:t>Podemos usar C se necessário</a:t>
            </a:r>
          </a:p>
        </p:txBody>
      </p:sp>
      <p:sp>
        <p:nvSpPr>
          <p:cNvPr id="714" name="Regras:…"/>
          <p:cNvSpPr txBox="1"/>
          <p:nvPr/>
        </p:nvSpPr>
        <p:spPr>
          <a:xfrm>
            <a:off x="1653253" y="3828305"/>
            <a:ext cx="6072190" cy="9677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000"/>
            </a:pPr>
            <a:r>
              <a:t>Regras:</a:t>
            </a:r>
            <a:r>
              <a:rPr b="0"/>
              <a:t> </a:t>
            </a:r>
            <a:endParaRPr b="0"/>
          </a:p>
          <a:p>
            <a:pPr algn="ctr">
              <a:defRPr b="1" sz="2000"/>
            </a:pPr>
            <a:r>
              <a:rPr b="0"/>
              <a:t>- mover apenas um disco por vez</a:t>
            </a:r>
            <a:endParaRPr b="0"/>
          </a:p>
          <a:p>
            <a:pPr algn="ctr">
              <a:defRPr b="1" sz="2000"/>
            </a:pPr>
            <a:r>
              <a:rPr b="0"/>
              <a:t>- não se pode por um disco maior sobre um disco menor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Torre de Hanoi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Torre de Hanoi</a:t>
            </a:r>
          </a:p>
        </p:txBody>
      </p:sp>
      <p:sp>
        <p:nvSpPr>
          <p:cNvPr id="717" name="5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18" name="Screen Shot 2022-08-16 at 21.58.43.png" descr="Screen Shot 2022-08-16 at 21.58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4641" y="1978037"/>
            <a:ext cx="7834718" cy="3565738"/>
          </a:xfrm>
          <a:prstGeom prst="rect">
            <a:avLst/>
          </a:prstGeom>
          <a:ln w="12700">
            <a:miter lim="400000"/>
          </a:ln>
        </p:spPr>
      </p:pic>
      <p:sp>
        <p:nvSpPr>
          <p:cNvPr id="719" name="Solução?"/>
          <p:cNvSpPr txBox="1"/>
          <p:nvPr/>
        </p:nvSpPr>
        <p:spPr>
          <a:xfrm>
            <a:off x="3688501" y="5788223"/>
            <a:ext cx="2357548" cy="4089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/>
            </a:lvl1pPr>
          </a:lstStyle>
          <a:p>
            <a:pPr/>
            <a:r>
              <a:t>Solução?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722" name="5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23" name="1."/>
          <p:cNvSpPr txBox="1"/>
          <p:nvPr/>
        </p:nvSpPr>
        <p:spPr>
          <a:xfrm>
            <a:off x="1373187" y="3127189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724" name="1."/>
          <p:cNvSpPr txBox="1"/>
          <p:nvPr/>
        </p:nvSpPr>
        <p:spPr>
          <a:xfrm>
            <a:off x="1235075" y="3065303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725" name="1."/>
          <p:cNvSpPr txBox="1"/>
          <p:nvPr/>
        </p:nvSpPr>
        <p:spPr>
          <a:xfrm>
            <a:off x="1373187" y="3139889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726" name="1."/>
          <p:cNvSpPr txBox="1"/>
          <p:nvPr/>
        </p:nvSpPr>
        <p:spPr>
          <a:xfrm>
            <a:off x="1235075" y="3078003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727" name="Rounded Rectangle"/>
          <p:cNvSpPr/>
          <p:nvPr/>
        </p:nvSpPr>
        <p:spPr>
          <a:xfrm>
            <a:off x="685800" y="4276573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728" name="Introdução"/>
          <p:cNvSpPr txBox="1"/>
          <p:nvPr/>
        </p:nvSpPr>
        <p:spPr>
          <a:xfrm>
            <a:off x="1273175" y="2678843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731" name="Group"/>
          <p:cNvGrpSpPr/>
          <p:nvPr/>
        </p:nvGrpSpPr>
        <p:grpSpPr>
          <a:xfrm>
            <a:off x="777875" y="2674510"/>
            <a:ext cx="366713" cy="373791"/>
            <a:chOff x="0" y="0"/>
            <a:chExt cx="366712" cy="373790"/>
          </a:xfrm>
        </p:grpSpPr>
        <p:sp>
          <p:nvSpPr>
            <p:cNvPr id="72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30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734" name="Group"/>
          <p:cNvGrpSpPr/>
          <p:nvPr/>
        </p:nvGrpSpPr>
        <p:grpSpPr>
          <a:xfrm>
            <a:off x="777875" y="4913916"/>
            <a:ext cx="366713" cy="373791"/>
            <a:chOff x="0" y="0"/>
            <a:chExt cx="366712" cy="373790"/>
          </a:xfrm>
        </p:grpSpPr>
        <p:sp>
          <p:nvSpPr>
            <p:cNvPr id="73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33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735" name="Referências"/>
          <p:cNvSpPr txBox="1"/>
          <p:nvPr/>
        </p:nvSpPr>
        <p:spPr>
          <a:xfrm>
            <a:off x="1270096" y="4913916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grpSp>
        <p:nvGrpSpPr>
          <p:cNvPr id="738" name="Group"/>
          <p:cNvGrpSpPr/>
          <p:nvPr/>
        </p:nvGrpSpPr>
        <p:grpSpPr>
          <a:xfrm>
            <a:off x="781050" y="3240908"/>
            <a:ext cx="366713" cy="373792"/>
            <a:chOff x="0" y="0"/>
            <a:chExt cx="366712" cy="373790"/>
          </a:xfrm>
        </p:grpSpPr>
        <p:sp>
          <p:nvSpPr>
            <p:cNvPr id="73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37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739" name="Algoritmos"/>
          <p:cNvSpPr txBox="1"/>
          <p:nvPr/>
        </p:nvSpPr>
        <p:spPr>
          <a:xfrm>
            <a:off x="1255712" y="3240607"/>
            <a:ext cx="144327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Algoritmos</a:t>
            </a:r>
          </a:p>
        </p:txBody>
      </p:sp>
      <p:grpSp>
        <p:nvGrpSpPr>
          <p:cNvPr id="742" name="Group"/>
          <p:cNvGrpSpPr/>
          <p:nvPr/>
        </p:nvGrpSpPr>
        <p:grpSpPr>
          <a:xfrm>
            <a:off x="781050" y="3807555"/>
            <a:ext cx="366713" cy="373792"/>
            <a:chOff x="0" y="0"/>
            <a:chExt cx="366712" cy="373790"/>
          </a:xfrm>
        </p:grpSpPr>
        <p:sp>
          <p:nvSpPr>
            <p:cNvPr id="74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41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743" name="Exemplos"/>
          <p:cNvSpPr txBox="1"/>
          <p:nvPr/>
        </p:nvSpPr>
        <p:spPr>
          <a:xfrm>
            <a:off x="1258238" y="3807331"/>
            <a:ext cx="1302628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Exemplos</a:t>
            </a:r>
          </a:p>
        </p:txBody>
      </p:sp>
      <p:grpSp>
        <p:nvGrpSpPr>
          <p:cNvPr id="746" name="Group"/>
          <p:cNvGrpSpPr/>
          <p:nvPr/>
        </p:nvGrpSpPr>
        <p:grpSpPr>
          <a:xfrm>
            <a:off x="777875" y="4364315"/>
            <a:ext cx="366713" cy="373792"/>
            <a:chOff x="0" y="0"/>
            <a:chExt cx="366712" cy="373790"/>
          </a:xfrm>
        </p:grpSpPr>
        <p:sp>
          <p:nvSpPr>
            <p:cNvPr id="74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45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747" name="Exercícios"/>
          <p:cNvSpPr txBox="1"/>
          <p:nvPr/>
        </p:nvSpPr>
        <p:spPr>
          <a:xfrm>
            <a:off x="1263079" y="4355019"/>
            <a:ext cx="1373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Exercíci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Exercícios</a:t>
            </a:r>
          </a:p>
        </p:txBody>
      </p:sp>
      <p:sp>
        <p:nvSpPr>
          <p:cNvPr id="750" name="5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51" name="Computador executa programas…"/>
          <p:cNvSpPr txBox="1"/>
          <p:nvPr>
            <p:ph type="body" idx="1"/>
          </p:nvPr>
        </p:nvSpPr>
        <p:spPr>
          <a:xfrm>
            <a:off x="457200" y="1983817"/>
            <a:ext cx="8229600" cy="3889141"/>
          </a:xfrm>
          <a:prstGeom prst="rect">
            <a:avLst/>
          </a:prstGeom>
        </p:spPr>
        <p:txBody>
          <a:bodyPr/>
          <a:lstStyle/>
          <a:p>
            <a:pPr/>
            <a:r>
              <a:t>Computador executa programas</a:t>
            </a:r>
          </a:p>
          <a:p>
            <a:pPr/>
          </a:p>
          <a:p>
            <a:pPr/>
            <a:r>
              <a:t>Programas são sequencias de instruções</a:t>
            </a:r>
          </a:p>
          <a:p>
            <a:pPr/>
          </a:p>
          <a:p>
            <a:pPr/>
            <a:r>
              <a:rPr b="1"/>
              <a:t>Dica</a:t>
            </a:r>
            <a:r>
              <a:t>: separar o problema em pequenas ações executáveis e não ambíguas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Exercício1: como pescar?"/>
          <p:cNvSpPr txBox="1"/>
          <p:nvPr>
            <p:ph type="title"/>
          </p:nvPr>
        </p:nvSpPr>
        <p:spPr>
          <a:xfrm>
            <a:off x="612648" y="214870"/>
            <a:ext cx="8153401" cy="990601"/>
          </a:xfrm>
          <a:prstGeom prst="rect">
            <a:avLst/>
          </a:prstGeom>
        </p:spPr>
        <p:txBody>
          <a:bodyPr/>
          <a:lstStyle/>
          <a:p>
            <a:pPr/>
            <a:r>
              <a:t>Exercício1: como pescar?</a:t>
            </a:r>
          </a:p>
        </p:txBody>
      </p:sp>
      <p:sp>
        <p:nvSpPr>
          <p:cNvPr id="754" name="5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55" name="Screen Shot 2022-08-16 at 22.08.05.png" descr="Screen Shot 2022-08-16 at 22.08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" y="1992430"/>
            <a:ext cx="8902700" cy="3835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5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58" name="Screen Shot 2022-08-16 at 22.08.05.png" descr="Screen Shot 2022-08-16 at 22.08.05.png"/>
          <p:cNvPicPr>
            <a:picLocks noChangeAspect="1"/>
          </p:cNvPicPr>
          <p:nvPr/>
        </p:nvPicPr>
        <p:blipFill>
          <a:blip r:embed="rId2">
            <a:alphaModFix amt="11837"/>
            <a:extLst/>
          </a:blip>
          <a:stretch>
            <a:fillRect/>
          </a:stretch>
        </p:blipFill>
        <p:spPr>
          <a:xfrm>
            <a:off x="120650" y="1992430"/>
            <a:ext cx="8902700" cy="3835401"/>
          </a:xfrm>
          <a:prstGeom prst="rect">
            <a:avLst/>
          </a:prstGeom>
          <a:ln w="12700">
            <a:miter lim="400000"/>
          </a:ln>
        </p:spPr>
      </p:pic>
      <p:sp>
        <p:nvSpPr>
          <p:cNvPr id="759" name="ALGORITMO: Como pescar…"/>
          <p:cNvSpPr txBox="1"/>
          <p:nvPr/>
        </p:nvSpPr>
        <p:spPr>
          <a:xfrm>
            <a:off x="692171" y="2094229"/>
            <a:ext cx="7994354" cy="2669541"/>
          </a:xfrm>
          <a:prstGeom prst="rect">
            <a:avLst/>
          </a:prstGeom>
          <a:solidFill>
            <a:srgbClr val="EBEBEB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300"/>
            </a:pPr>
            <a:r>
              <a:t>ALGORITMO: Como pescar</a:t>
            </a:r>
          </a:p>
          <a:p>
            <a:pPr algn="ctr">
              <a:defRPr b="1" sz="2300"/>
            </a:pPr>
          </a:p>
          <a:p>
            <a:pPr marL="267368" indent="-267368">
              <a:buSzPct val="100000"/>
              <a:buAutoNum type="arabicPeriod" startAt="1"/>
              <a:defRPr sz="2300"/>
            </a:pPr>
            <a:r>
              <a:t>Coloque a minhoca no anzol</a:t>
            </a:r>
          </a:p>
          <a:p>
            <a:pPr marL="267368" indent="-267368">
              <a:buSzPct val="100000"/>
              <a:buAutoNum type="arabicPeriod" startAt="1"/>
              <a:defRPr sz="2300"/>
            </a:pPr>
            <a:r>
              <a:t>Arremesse a linha no lago/rio/água/ etc …</a:t>
            </a:r>
          </a:p>
          <a:p>
            <a:pPr marL="267368" indent="-267368">
              <a:buSzPct val="100000"/>
              <a:buAutoNum type="arabicPeriod" startAt="1"/>
              <a:defRPr sz="2300"/>
            </a:pPr>
            <a:r>
              <a:t>Observe a bóia até que ela seja puxada para dentro da água</a:t>
            </a:r>
          </a:p>
          <a:p>
            <a:pPr marL="267368" indent="-267368">
              <a:buSzPct val="100000"/>
              <a:buAutoNum type="arabicPeriod" startAt="1"/>
              <a:defRPr sz="2300"/>
            </a:pPr>
            <a:r>
              <a:t>Puxe a linha e o peixe</a:t>
            </a:r>
          </a:p>
          <a:p>
            <a:pPr marL="267368" indent="-267368">
              <a:buSzPct val="100000"/>
              <a:buAutoNum type="arabicPeriod" startAt="1"/>
              <a:defRPr sz="2300"/>
            </a:pPr>
            <a:r>
              <a:t>Se acabou de pescar, volte para a casa, senão volte ao passo 1.</a:t>
            </a:r>
          </a:p>
        </p:txBody>
      </p:sp>
      <p:sp>
        <p:nvSpPr>
          <p:cNvPr id="760" name="Exercício1: como pescar?"/>
          <p:cNvSpPr txBox="1"/>
          <p:nvPr>
            <p:ph type="title"/>
          </p:nvPr>
        </p:nvSpPr>
        <p:spPr>
          <a:xfrm>
            <a:off x="612648" y="214870"/>
            <a:ext cx="8153401" cy="990601"/>
          </a:xfrm>
          <a:prstGeom prst="rect">
            <a:avLst/>
          </a:prstGeom>
        </p:spPr>
        <p:txBody>
          <a:bodyPr/>
          <a:lstStyle/>
          <a:p>
            <a:pPr/>
            <a:r>
              <a:t>Exercício1: como pescar?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5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63" name="Screen Shot 2022-08-16 at 22.08.05.png" descr="Screen Shot 2022-08-16 at 22.08.05.png"/>
          <p:cNvPicPr>
            <a:picLocks noChangeAspect="1"/>
          </p:cNvPicPr>
          <p:nvPr/>
        </p:nvPicPr>
        <p:blipFill>
          <a:blip r:embed="rId2">
            <a:alphaModFix amt="11082"/>
            <a:extLst/>
          </a:blip>
          <a:stretch>
            <a:fillRect/>
          </a:stretch>
        </p:blipFill>
        <p:spPr>
          <a:xfrm>
            <a:off x="120650" y="1992430"/>
            <a:ext cx="8902700" cy="3835401"/>
          </a:xfrm>
          <a:prstGeom prst="rect">
            <a:avLst/>
          </a:prstGeom>
          <a:ln w="12700">
            <a:miter lim="400000"/>
          </a:ln>
        </p:spPr>
      </p:pic>
      <p:sp>
        <p:nvSpPr>
          <p:cNvPr id="764" name="Instruções"/>
          <p:cNvSpPr txBox="1"/>
          <p:nvPr/>
        </p:nvSpPr>
        <p:spPr>
          <a:xfrm>
            <a:off x="307192" y="4820835"/>
            <a:ext cx="126676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Instruções</a:t>
            </a:r>
          </a:p>
        </p:txBody>
      </p:sp>
      <p:sp>
        <p:nvSpPr>
          <p:cNvPr id="765" name="ALGORITMO: Como pescar…"/>
          <p:cNvSpPr txBox="1"/>
          <p:nvPr/>
        </p:nvSpPr>
        <p:spPr>
          <a:xfrm>
            <a:off x="692171" y="2094229"/>
            <a:ext cx="7994354" cy="2669541"/>
          </a:xfrm>
          <a:prstGeom prst="rect">
            <a:avLst/>
          </a:prstGeom>
          <a:solidFill>
            <a:srgbClr val="EBEBEB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300"/>
            </a:pPr>
            <a:r>
              <a:t>ALGORITMO: Como pescar</a:t>
            </a:r>
          </a:p>
          <a:p>
            <a:pPr algn="ctr">
              <a:defRPr b="1" sz="2300"/>
            </a:pPr>
          </a:p>
          <a:p>
            <a:pPr marL="267368" indent="-267368">
              <a:buSzPct val="100000"/>
              <a:buAutoNum type="arabicPeriod" startAt="1"/>
              <a:defRPr sz="2300"/>
            </a:pPr>
            <a:r>
              <a:t>Coloque a minhoca no anzol</a:t>
            </a:r>
          </a:p>
          <a:p>
            <a:pPr marL="267368" indent="-267368">
              <a:buSzPct val="100000"/>
              <a:buAutoNum type="arabicPeriod" startAt="1"/>
              <a:defRPr sz="2300"/>
            </a:pPr>
            <a:r>
              <a:t>Arremesse a linha no lago/rio/água/ etc …</a:t>
            </a:r>
          </a:p>
          <a:p>
            <a:pPr marL="267368" indent="-267368">
              <a:buSzPct val="100000"/>
              <a:buAutoNum type="arabicPeriod" startAt="1"/>
              <a:defRPr sz="2300"/>
            </a:pPr>
            <a:r>
              <a:t>Observe a bóia até que ela seja puxada para dentro da água</a:t>
            </a:r>
          </a:p>
          <a:p>
            <a:pPr marL="267368" indent="-267368">
              <a:buSzPct val="100000"/>
              <a:buAutoNum type="arabicPeriod" startAt="1"/>
              <a:defRPr sz="2300"/>
            </a:pPr>
            <a:r>
              <a:t>Puxe a linha e o peixe</a:t>
            </a:r>
          </a:p>
          <a:p>
            <a:pPr marL="267368" indent="-267368">
              <a:buSzPct val="100000"/>
              <a:buAutoNum type="arabicPeriod" startAt="1"/>
              <a:defRPr sz="2300"/>
            </a:pPr>
            <a:r>
              <a:t>Se acabou de pescar, volte para a casa, senão volte ao passo 1.</a:t>
            </a:r>
          </a:p>
        </p:txBody>
      </p:sp>
      <p:sp>
        <p:nvSpPr>
          <p:cNvPr id="766" name="Rectangle"/>
          <p:cNvSpPr/>
          <p:nvPr/>
        </p:nvSpPr>
        <p:spPr>
          <a:xfrm>
            <a:off x="631718" y="2780919"/>
            <a:ext cx="318453" cy="1741668"/>
          </a:xfrm>
          <a:prstGeom prst="rect">
            <a:avLst/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67" name="Exercício1: como pescar?"/>
          <p:cNvSpPr txBox="1"/>
          <p:nvPr>
            <p:ph type="title"/>
          </p:nvPr>
        </p:nvSpPr>
        <p:spPr>
          <a:xfrm>
            <a:off x="612648" y="214870"/>
            <a:ext cx="8153401" cy="990601"/>
          </a:xfrm>
          <a:prstGeom prst="rect">
            <a:avLst/>
          </a:prstGeom>
        </p:spPr>
        <p:txBody>
          <a:bodyPr/>
          <a:lstStyle/>
          <a:p>
            <a:pPr/>
            <a:r>
              <a:t>Exercício1: como pescar?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5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70" name="Screen Shot 2022-08-16 at 22.08.05.png" descr="Screen Shot 2022-08-16 at 22.08.05.png"/>
          <p:cNvPicPr>
            <a:picLocks noChangeAspect="1"/>
          </p:cNvPicPr>
          <p:nvPr/>
        </p:nvPicPr>
        <p:blipFill>
          <a:blip r:embed="rId2">
            <a:alphaModFix amt="11082"/>
            <a:extLst/>
          </a:blip>
          <a:stretch>
            <a:fillRect/>
          </a:stretch>
        </p:blipFill>
        <p:spPr>
          <a:xfrm>
            <a:off x="120650" y="1992430"/>
            <a:ext cx="8902700" cy="3835401"/>
          </a:xfrm>
          <a:prstGeom prst="rect">
            <a:avLst/>
          </a:prstGeom>
          <a:ln w="12700">
            <a:miter lim="400000"/>
          </a:ln>
        </p:spPr>
      </p:pic>
      <p:sp>
        <p:nvSpPr>
          <p:cNvPr id="771" name="Instruções simples e diretas"/>
          <p:cNvSpPr txBox="1"/>
          <p:nvPr/>
        </p:nvSpPr>
        <p:spPr>
          <a:xfrm>
            <a:off x="664679" y="1616551"/>
            <a:ext cx="329773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Instruções simples e diretas</a:t>
            </a:r>
          </a:p>
        </p:txBody>
      </p:sp>
      <p:sp>
        <p:nvSpPr>
          <p:cNvPr id="772" name="ALGORITMO: Como pescar…"/>
          <p:cNvSpPr txBox="1"/>
          <p:nvPr/>
        </p:nvSpPr>
        <p:spPr>
          <a:xfrm>
            <a:off x="692171" y="2094229"/>
            <a:ext cx="7994354" cy="2669541"/>
          </a:xfrm>
          <a:prstGeom prst="rect">
            <a:avLst/>
          </a:prstGeom>
          <a:solidFill>
            <a:srgbClr val="EBEBEB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300"/>
            </a:pPr>
            <a:r>
              <a:t>ALGORITMO: Como pescar</a:t>
            </a:r>
          </a:p>
          <a:p>
            <a:pPr algn="ctr">
              <a:defRPr b="1" sz="2300"/>
            </a:pPr>
          </a:p>
          <a:p>
            <a:pPr marL="267368" indent="-267368">
              <a:buSzPct val="100000"/>
              <a:buAutoNum type="arabicPeriod" startAt="1"/>
              <a:defRPr sz="2300"/>
            </a:pPr>
            <a:r>
              <a:t>Coloque a minhoca no anzol</a:t>
            </a:r>
          </a:p>
          <a:p>
            <a:pPr marL="267368" indent="-267368">
              <a:buSzPct val="100000"/>
              <a:buAutoNum type="arabicPeriod" startAt="1"/>
              <a:defRPr sz="2300"/>
            </a:pPr>
            <a:r>
              <a:t>Arremesse a linha no lago/rio/água/ etc …</a:t>
            </a:r>
          </a:p>
          <a:p>
            <a:pPr marL="267368" indent="-267368">
              <a:buSzPct val="100000"/>
              <a:buAutoNum type="arabicPeriod" startAt="1"/>
              <a:defRPr sz="2300"/>
            </a:pPr>
            <a:r>
              <a:t>Observe a bóia até que ela seja puxada para dentro da água</a:t>
            </a:r>
          </a:p>
          <a:p>
            <a:pPr marL="267368" indent="-267368">
              <a:buSzPct val="100000"/>
              <a:buAutoNum type="arabicPeriod" startAt="1"/>
              <a:defRPr sz="2300"/>
            </a:pPr>
            <a:r>
              <a:t>Puxe a linha e o peixe</a:t>
            </a:r>
          </a:p>
          <a:p>
            <a:pPr marL="267368" indent="-267368">
              <a:buSzPct val="100000"/>
              <a:buAutoNum type="arabicPeriod" startAt="1"/>
              <a:defRPr sz="2300"/>
            </a:pPr>
            <a:r>
              <a:t>Se acabou de pescar, volte para a casa, senão volte ao passo 1.</a:t>
            </a:r>
          </a:p>
        </p:txBody>
      </p:sp>
      <p:sp>
        <p:nvSpPr>
          <p:cNvPr id="773" name="2. Arremesse a linha no lago/rio/água/ etc …"/>
          <p:cNvSpPr txBox="1"/>
          <p:nvPr/>
        </p:nvSpPr>
        <p:spPr>
          <a:xfrm>
            <a:off x="703594" y="3080960"/>
            <a:ext cx="5519257" cy="396241"/>
          </a:xfrm>
          <a:prstGeom prst="rect">
            <a:avLst/>
          </a:prstGeom>
          <a:solidFill>
            <a:srgbClr val="FFFC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2. Arremesse a linha no lago/rio/água/ etc …</a:t>
            </a:r>
          </a:p>
        </p:txBody>
      </p:sp>
      <p:sp>
        <p:nvSpPr>
          <p:cNvPr id="774" name="4. Puxe a linha e o peixe"/>
          <p:cNvSpPr txBox="1"/>
          <p:nvPr/>
        </p:nvSpPr>
        <p:spPr>
          <a:xfrm>
            <a:off x="703594" y="3712011"/>
            <a:ext cx="5519257" cy="396241"/>
          </a:xfrm>
          <a:prstGeom prst="rect">
            <a:avLst/>
          </a:prstGeom>
          <a:solidFill>
            <a:srgbClr val="FFFC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4. Puxe a linha e o peixe</a:t>
            </a:r>
          </a:p>
        </p:txBody>
      </p:sp>
      <p:sp>
        <p:nvSpPr>
          <p:cNvPr id="775" name="Exercício1: como pescar?"/>
          <p:cNvSpPr txBox="1"/>
          <p:nvPr>
            <p:ph type="title"/>
          </p:nvPr>
        </p:nvSpPr>
        <p:spPr>
          <a:xfrm>
            <a:off x="612648" y="214870"/>
            <a:ext cx="8153401" cy="990601"/>
          </a:xfrm>
          <a:prstGeom prst="rect">
            <a:avLst/>
          </a:prstGeom>
        </p:spPr>
        <p:txBody>
          <a:bodyPr/>
          <a:lstStyle/>
          <a:p>
            <a:pPr/>
            <a:r>
              <a:t>Exercício1: como pescar?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5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78" name="Screen Shot 2022-08-16 at 22.08.05.png" descr="Screen Shot 2022-08-16 at 22.08.05.png"/>
          <p:cNvPicPr>
            <a:picLocks noChangeAspect="1"/>
          </p:cNvPicPr>
          <p:nvPr/>
        </p:nvPicPr>
        <p:blipFill>
          <a:blip r:embed="rId2">
            <a:alphaModFix amt="11082"/>
            <a:extLst/>
          </a:blip>
          <a:stretch>
            <a:fillRect/>
          </a:stretch>
        </p:blipFill>
        <p:spPr>
          <a:xfrm>
            <a:off x="120650" y="1992430"/>
            <a:ext cx="8902700" cy="3835401"/>
          </a:xfrm>
          <a:prstGeom prst="rect">
            <a:avLst/>
          </a:prstGeom>
          <a:ln w="12700">
            <a:miter lim="400000"/>
          </a:ln>
        </p:spPr>
      </p:pic>
      <p:sp>
        <p:nvSpPr>
          <p:cNvPr id="779" name="Instruções que dependem de condições"/>
          <p:cNvSpPr txBox="1"/>
          <p:nvPr/>
        </p:nvSpPr>
        <p:spPr>
          <a:xfrm>
            <a:off x="585753" y="1616551"/>
            <a:ext cx="46363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Instruções que dependem de condições</a:t>
            </a:r>
          </a:p>
        </p:txBody>
      </p:sp>
      <p:sp>
        <p:nvSpPr>
          <p:cNvPr id="780" name="ALGORITMO: Como pescar…"/>
          <p:cNvSpPr txBox="1"/>
          <p:nvPr/>
        </p:nvSpPr>
        <p:spPr>
          <a:xfrm>
            <a:off x="692171" y="2094229"/>
            <a:ext cx="7994354" cy="2669541"/>
          </a:xfrm>
          <a:prstGeom prst="rect">
            <a:avLst/>
          </a:prstGeom>
          <a:solidFill>
            <a:srgbClr val="EBEBEB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300"/>
            </a:pPr>
            <a:r>
              <a:t>ALGORITMO: Como pescar</a:t>
            </a:r>
          </a:p>
          <a:p>
            <a:pPr algn="ctr">
              <a:defRPr b="1" sz="2300"/>
            </a:pPr>
          </a:p>
          <a:p>
            <a:pPr marL="267368" indent="-267368">
              <a:buSzPct val="100000"/>
              <a:buAutoNum type="arabicPeriod" startAt="1"/>
              <a:defRPr sz="2300"/>
            </a:pPr>
            <a:r>
              <a:t>Coloque a minhoca no anzol</a:t>
            </a:r>
          </a:p>
          <a:p>
            <a:pPr marL="267368" indent="-267368">
              <a:buSzPct val="100000"/>
              <a:buAutoNum type="arabicPeriod" startAt="1"/>
              <a:defRPr sz="2300"/>
            </a:pPr>
            <a:r>
              <a:t>Arremesse a linha no lago/rio/água/ etc …</a:t>
            </a:r>
          </a:p>
          <a:p>
            <a:pPr marL="267368" indent="-267368">
              <a:buSzPct val="100000"/>
              <a:buAutoNum type="arabicPeriod" startAt="1"/>
              <a:defRPr sz="2300"/>
            </a:pPr>
            <a:r>
              <a:t>Observe a bóia até que ela seja puxada para dentro da água</a:t>
            </a:r>
          </a:p>
          <a:p>
            <a:pPr marL="267368" indent="-267368">
              <a:buSzPct val="100000"/>
              <a:buAutoNum type="arabicPeriod" startAt="1"/>
              <a:defRPr sz="2300"/>
            </a:pPr>
            <a:r>
              <a:t>Puxe a linha e o peixe</a:t>
            </a:r>
          </a:p>
          <a:p>
            <a:pPr marL="267368" indent="-267368">
              <a:buSzPct val="100000"/>
              <a:buAutoNum type="arabicPeriod" startAt="1"/>
              <a:defRPr sz="2300"/>
            </a:pPr>
            <a:r>
              <a:t>Se acabou de pescar, volte para a casa, senão volte ao passo 1.</a:t>
            </a:r>
          </a:p>
        </p:txBody>
      </p:sp>
      <p:sp>
        <p:nvSpPr>
          <p:cNvPr id="781" name="3. Observe a bóia até que ela seja puxada para dentro da água"/>
          <p:cNvSpPr txBox="1"/>
          <p:nvPr/>
        </p:nvSpPr>
        <p:spPr>
          <a:xfrm>
            <a:off x="722816" y="3396227"/>
            <a:ext cx="7901568" cy="396241"/>
          </a:xfrm>
          <a:prstGeom prst="rect">
            <a:avLst/>
          </a:prstGeom>
          <a:solidFill>
            <a:srgbClr val="FFFC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3. Observe a bóia até que ela seja puxada para dentro da água</a:t>
            </a:r>
          </a:p>
        </p:txBody>
      </p:sp>
      <p:sp>
        <p:nvSpPr>
          <p:cNvPr id="782" name="Exercício1: como pescar?"/>
          <p:cNvSpPr txBox="1"/>
          <p:nvPr>
            <p:ph type="title"/>
          </p:nvPr>
        </p:nvSpPr>
        <p:spPr>
          <a:xfrm>
            <a:off x="612648" y="214870"/>
            <a:ext cx="8153401" cy="990601"/>
          </a:xfrm>
          <a:prstGeom prst="rect">
            <a:avLst/>
          </a:prstGeom>
        </p:spPr>
        <p:txBody>
          <a:bodyPr/>
          <a:lstStyle/>
          <a:p>
            <a:pPr/>
            <a:r>
              <a:t>Exercício1: como pescar?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5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85" name="Screen Shot 2022-08-16 at 22.08.05.png" descr="Screen Shot 2022-08-16 at 22.08.05.png"/>
          <p:cNvPicPr>
            <a:picLocks noChangeAspect="1"/>
          </p:cNvPicPr>
          <p:nvPr/>
        </p:nvPicPr>
        <p:blipFill>
          <a:blip r:embed="rId2">
            <a:alphaModFix amt="11082"/>
            <a:extLst/>
          </a:blip>
          <a:stretch>
            <a:fillRect/>
          </a:stretch>
        </p:blipFill>
        <p:spPr>
          <a:xfrm>
            <a:off x="120650" y="1992430"/>
            <a:ext cx="8902700" cy="3835401"/>
          </a:xfrm>
          <a:prstGeom prst="rect">
            <a:avLst/>
          </a:prstGeom>
          <a:ln w="12700">
            <a:miter lim="400000"/>
          </a:ln>
        </p:spPr>
      </p:pic>
      <p:sp>
        <p:nvSpPr>
          <p:cNvPr id="786" name="Instruções que direcionam o andamento do algoritmo"/>
          <p:cNvSpPr txBox="1"/>
          <p:nvPr/>
        </p:nvSpPr>
        <p:spPr>
          <a:xfrm>
            <a:off x="622640" y="1616551"/>
            <a:ext cx="631997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Instruções que direcionam o andamento do algoritmo</a:t>
            </a:r>
          </a:p>
        </p:txBody>
      </p:sp>
      <p:sp>
        <p:nvSpPr>
          <p:cNvPr id="787" name="ALGORITMO: Como pescar…"/>
          <p:cNvSpPr txBox="1"/>
          <p:nvPr/>
        </p:nvSpPr>
        <p:spPr>
          <a:xfrm>
            <a:off x="692171" y="2094229"/>
            <a:ext cx="7994354" cy="2669541"/>
          </a:xfrm>
          <a:prstGeom prst="rect">
            <a:avLst/>
          </a:prstGeom>
          <a:solidFill>
            <a:srgbClr val="EBEBEB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300"/>
            </a:pPr>
            <a:r>
              <a:t>ALGORITMO: Como pescar</a:t>
            </a:r>
          </a:p>
          <a:p>
            <a:pPr algn="ctr">
              <a:defRPr b="1" sz="2300"/>
            </a:pPr>
          </a:p>
          <a:p>
            <a:pPr marL="267368" indent="-267368">
              <a:buSzPct val="100000"/>
              <a:buAutoNum type="arabicPeriod" startAt="1"/>
              <a:defRPr sz="2300"/>
            </a:pPr>
            <a:r>
              <a:t>Coloque a minhoca no anzol</a:t>
            </a:r>
          </a:p>
          <a:p>
            <a:pPr marL="267368" indent="-267368">
              <a:buSzPct val="100000"/>
              <a:buAutoNum type="arabicPeriod" startAt="1"/>
              <a:defRPr sz="2300"/>
            </a:pPr>
            <a:r>
              <a:t>Arremesse a linha no lago/rio/água/ etc …</a:t>
            </a:r>
          </a:p>
          <a:p>
            <a:pPr marL="267368" indent="-267368">
              <a:buSzPct val="100000"/>
              <a:buAutoNum type="arabicPeriod" startAt="1"/>
              <a:defRPr sz="2300"/>
            </a:pPr>
            <a:r>
              <a:t>Observe a bóia até que ela seja puxada para dentro da água</a:t>
            </a:r>
          </a:p>
          <a:p>
            <a:pPr marL="267368" indent="-267368">
              <a:buSzPct val="100000"/>
              <a:buAutoNum type="arabicPeriod" startAt="1"/>
              <a:defRPr sz="2300"/>
            </a:pPr>
            <a:r>
              <a:t>Puxe a linha e o peixe</a:t>
            </a:r>
          </a:p>
          <a:p>
            <a:pPr marL="267368" indent="-267368">
              <a:buSzPct val="100000"/>
              <a:buAutoNum type="arabicPeriod" startAt="1"/>
              <a:defRPr sz="2300"/>
            </a:pPr>
            <a:r>
              <a:t>Se acabou de pescar, volte para a casa, senão volte ao passo 1.</a:t>
            </a:r>
          </a:p>
        </p:txBody>
      </p:sp>
      <p:sp>
        <p:nvSpPr>
          <p:cNvPr id="788" name="5. Se acabou de pescar, volte para a casa, senão volte ao passo 1."/>
          <p:cNvSpPr txBox="1"/>
          <p:nvPr/>
        </p:nvSpPr>
        <p:spPr>
          <a:xfrm>
            <a:off x="738564" y="4073610"/>
            <a:ext cx="7901568" cy="396241"/>
          </a:xfrm>
          <a:prstGeom prst="rect">
            <a:avLst/>
          </a:prstGeom>
          <a:solidFill>
            <a:srgbClr val="FFFC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5. Se acabou de pescar, volte para a casa, senão volte ao passo 1.</a:t>
            </a:r>
          </a:p>
        </p:txBody>
      </p:sp>
      <p:sp>
        <p:nvSpPr>
          <p:cNvPr id="789" name="Exercício1: como pescar?"/>
          <p:cNvSpPr txBox="1"/>
          <p:nvPr>
            <p:ph type="title"/>
          </p:nvPr>
        </p:nvSpPr>
        <p:spPr>
          <a:xfrm>
            <a:off x="612648" y="214870"/>
            <a:ext cx="8153401" cy="990601"/>
          </a:xfrm>
          <a:prstGeom prst="rect">
            <a:avLst/>
          </a:prstGeom>
        </p:spPr>
        <p:txBody>
          <a:bodyPr/>
          <a:lstStyle/>
          <a:p>
            <a:pPr/>
            <a:r>
              <a:t>Exercício1: como pescar?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12" name="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3" name="Rectangle"/>
          <p:cNvSpPr/>
          <p:nvPr/>
        </p:nvSpPr>
        <p:spPr>
          <a:xfrm>
            <a:off x="3048470" y="3037126"/>
            <a:ext cx="371565" cy="1857036"/>
          </a:xfrm>
          <a:prstGeom prst="rect">
            <a:avLst/>
          </a:prstGeom>
          <a:solidFill>
            <a:srgbClr val="4F8F00">
              <a:alpha val="80278"/>
            </a:srgbClr>
          </a:solidFill>
          <a:ln w="19050">
            <a:solidFill>
              <a:srgbClr val="4F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4" name="Entradas"/>
          <p:cNvSpPr txBox="1"/>
          <p:nvPr/>
        </p:nvSpPr>
        <p:spPr>
          <a:xfrm rot="16200000">
            <a:off x="2786876" y="3799274"/>
            <a:ext cx="89475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Entradas</a:t>
            </a:r>
          </a:p>
        </p:txBody>
      </p:sp>
      <p:sp>
        <p:nvSpPr>
          <p:cNvPr id="215" name="Rectangle"/>
          <p:cNvSpPr/>
          <p:nvPr/>
        </p:nvSpPr>
        <p:spPr>
          <a:xfrm>
            <a:off x="5729219" y="3037126"/>
            <a:ext cx="371566" cy="1857036"/>
          </a:xfrm>
          <a:prstGeom prst="rect">
            <a:avLst/>
          </a:prstGeom>
          <a:solidFill>
            <a:srgbClr val="FF9300">
              <a:alpha val="79898"/>
            </a:srgbClr>
          </a:solidFill>
          <a:ln w="19050">
            <a:solidFill>
              <a:srgbClr val="FF93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6" name="Saídas"/>
          <p:cNvSpPr txBox="1"/>
          <p:nvPr/>
        </p:nvSpPr>
        <p:spPr>
          <a:xfrm rot="16200000">
            <a:off x="5553462" y="3799274"/>
            <a:ext cx="72308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Saídas</a:t>
            </a:r>
          </a:p>
        </p:txBody>
      </p:sp>
      <p:pic>
        <p:nvPicPr>
          <p:cNvPr id="217" name="microphones.png" descr="microphon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8951" y="3753658"/>
            <a:ext cx="533401" cy="53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webcam.png" descr="webc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8951" y="4554019"/>
            <a:ext cx="533401" cy="53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keyboard.png" descr="keyboar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40823" y="2890241"/>
            <a:ext cx="989656" cy="659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screens.png" descr="screen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56037" y="2953298"/>
            <a:ext cx="867834" cy="53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printer.png" descr="printer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046903" y="3753658"/>
            <a:ext cx="533401" cy="53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speakers.png" descr="speakers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046903" y="4554019"/>
            <a:ext cx="533401" cy="533401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Line"/>
          <p:cNvSpPr/>
          <p:nvPr/>
        </p:nvSpPr>
        <p:spPr>
          <a:xfrm>
            <a:off x="6146712" y="3219998"/>
            <a:ext cx="672922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4" name="Line"/>
          <p:cNvSpPr/>
          <p:nvPr/>
        </p:nvSpPr>
        <p:spPr>
          <a:xfrm>
            <a:off x="6146712" y="4020358"/>
            <a:ext cx="672922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5" name="Line"/>
          <p:cNvSpPr/>
          <p:nvPr/>
        </p:nvSpPr>
        <p:spPr>
          <a:xfrm>
            <a:off x="6146712" y="4815089"/>
            <a:ext cx="672922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6" name="Line"/>
          <p:cNvSpPr/>
          <p:nvPr/>
        </p:nvSpPr>
        <p:spPr>
          <a:xfrm>
            <a:off x="2296230" y="3219998"/>
            <a:ext cx="672922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7" name="Line"/>
          <p:cNvSpPr/>
          <p:nvPr/>
        </p:nvSpPr>
        <p:spPr>
          <a:xfrm>
            <a:off x="2296230" y="4020358"/>
            <a:ext cx="672922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8" name="Line"/>
          <p:cNvSpPr/>
          <p:nvPr/>
        </p:nvSpPr>
        <p:spPr>
          <a:xfrm>
            <a:off x="2296230" y="4815089"/>
            <a:ext cx="672922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229" name="Screen Shot 2022-08-16 at 22.48.21.png" descr="Screen Shot 2022-08-16 at 22.48.2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032507" y="3579773"/>
            <a:ext cx="1078986" cy="881172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Line"/>
          <p:cNvSpPr/>
          <p:nvPr/>
        </p:nvSpPr>
        <p:spPr>
          <a:xfrm>
            <a:off x="5024838" y="3991308"/>
            <a:ext cx="672923" cy="1"/>
          </a:xfrm>
          <a:prstGeom prst="line">
            <a:avLst/>
          </a:prstGeom>
          <a:ln w="508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1" name="Line"/>
          <p:cNvSpPr/>
          <p:nvPr/>
        </p:nvSpPr>
        <p:spPr>
          <a:xfrm>
            <a:off x="3465962" y="4020358"/>
            <a:ext cx="672923" cy="1"/>
          </a:xfrm>
          <a:prstGeom prst="line">
            <a:avLst/>
          </a:prstGeom>
          <a:ln w="508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6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92" name="Screen Shot 2022-08-16 at 22.08.05.png" descr="Screen Shot 2022-08-16 at 22.08.05.png"/>
          <p:cNvPicPr>
            <a:picLocks noChangeAspect="1"/>
          </p:cNvPicPr>
          <p:nvPr/>
        </p:nvPicPr>
        <p:blipFill>
          <a:blip r:embed="rId2">
            <a:alphaModFix amt="11837"/>
            <a:extLst/>
          </a:blip>
          <a:stretch>
            <a:fillRect/>
          </a:stretch>
        </p:blipFill>
        <p:spPr>
          <a:xfrm>
            <a:off x="120650" y="1992430"/>
            <a:ext cx="8902700" cy="3835401"/>
          </a:xfrm>
          <a:prstGeom prst="rect">
            <a:avLst/>
          </a:prstGeom>
          <a:ln w="12700">
            <a:miter lim="400000"/>
          </a:ln>
        </p:spPr>
      </p:pic>
      <p:sp>
        <p:nvSpPr>
          <p:cNvPr id="793" name="ALGORITMO: Como pescar…"/>
          <p:cNvSpPr txBox="1"/>
          <p:nvPr/>
        </p:nvSpPr>
        <p:spPr>
          <a:xfrm>
            <a:off x="692171" y="2094229"/>
            <a:ext cx="7994354" cy="2669541"/>
          </a:xfrm>
          <a:prstGeom prst="rect">
            <a:avLst/>
          </a:prstGeom>
          <a:solidFill>
            <a:srgbClr val="EBEBEB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300"/>
            </a:pPr>
            <a:r>
              <a:t>ALGORITMO: Como pescar</a:t>
            </a:r>
          </a:p>
          <a:p>
            <a:pPr algn="ctr">
              <a:defRPr b="1" sz="2300"/>
            </a:pPr>
          </a:p>
          <a:p>
            <a:pPr marL="267368" indent="-267368">
              <a:buSzPct val="100000"/>
              <a:buAutoNum type="arabicPeriod" startAt="1"/>
              <a:defRPr sz="2300"/>
            </a:pPr>
            <a:r>
              <a:t>Coloque a minhoca no anzol</a:t>
            </a:r>
          </a:p>
          <a:p>
            <a:pPr marL="267368" indent="-267368">
              <a:buSzPct val="100000"/>
              <a:buAutoNum type="arabicPeriod" startAt="1"/>
              <a:defRPr sz="2300"/>
            </a:pPr>
            <a:r>
              <a:t>Arremesse a linha no lago/rio/água/ etc …</a:t>
            </a:r>
          </a:p>
          <a:p>
            <a:pPr marL="267368" indent="-267368">
              <a:buSzPct val="100000"/>
              <a:buAutoNum type="arabicPeriod" startAt="1"/>
              <a:defRPr sz="2300"/>
            </a:pPr>
            <a:r>
              <a:t>Observe a bóia até que ela seja puxada para dentro da água</a:t>
            </a:r>
          </a:p>
          <a:p>
            <a:pPr marL="267368" indent="-267368">
              <a:buSzPct val="100000"/>
              <a:buAutoNum type="arabicPeriod" startAt="1"/>
              <a:defRPr sz="2300"/>
            </a:pPr>
            <a:r>
              <a:t>Puxe a linha e o peixe</a:t>
            </a:r>
          </a:p>
          <a:p>
            <a:pPr marL="267368" indent="-267368">
              <a:buSzPct val="100000"/>
              <a:buAutoNum type="arabicPeriod" startAt="1"/>
              <a:defRPr sz="2300"/>
            </a:pPr>
            <a:r>
              <a:t>Se acabou de pescar, volte para a casa, senão volte ao passo 1.</a:t>
            </a:r>
          </a:p>
        </p:txBody>
      </p:sp>
      <p:sp>
        <p:nvSpPr>
          <p:cNvPr id="794" name="Vai funcionar?"/>
          <p:cNvSpPr txBox="1"/>
          <p:nvPr/>
        </p:nvSpPr>
        <p:spPr>
          <a:xfrm>
            <a:off x="3688501" y="5359400"/>
            <a:ext cx="2357548" cy="408940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/>
            </a:lvl1pPr>
          </a:lstStyle>
          <a:p>
            <a:pPr/>
            <a:r>
              <a:t>Vai funcionar?</a:t>
            </a:r>
          </a:p>
        </p:txBody>
      </p:sp>
      <p:sp>
        <p:nvSpPr>
          <p:cNvPr id="795" name="Exercício1: como pescar?"/>
          <p:cNvSpPr txBox="1"/>
          <p:nvPr>
            <p:ph type="title"/>
          </p:nvPr>
        </p:nvSpPr>
        <p:spPr>
          <a:xfrm>
            <a:off x="612648" y="214870"/>
            <a:ext cx="8153401" cy="990601"/>
          </a:xfrm>
          <a:prstGeom prst="rect">
            <a:avLst/>
          </a:prstGeom>
        </p:spPr>
        <p:txBody>
          <a:bodyPr/>
          <a:lstStyle/>
          <a:p>
            <a:pPr/>
            <a:r>
              <a:t>Exercício1: como pescar?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6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98" name="Screen Shot 2022-08-16 at 22.08.05.png" descr="Screen Shot 2022-08-16 at 22.08.05.png"/>
          <p:cNvPicPr>
            <a:picLocks noChangeAspect="1"/>
          </p:cNvPicPr>
          <p:nvPr/>
        </p:nvPicPr>
        <p:blipFill>
          <a:blip r:embed="rId2">
            <a:alphaModFix amt="11837"/>
            <a:extLst/>
          </a:blip>
          <a:stretch>
            <a:fillRect/>
          </a:stretch>
        </p:blipFill>
        <p:spPr>
          <a:xfrm>
            <a:off x="120650" y="1992430"/>
            <a:ext cx="8902700" cy="3835401"/>
          </a:xfrm>
          <a:prstGeom prst="rect">
            <a:avLst/>
          </a:prstGeom>
          <a:ln w="12700">
            <a:miter lim="400000"/>
          </a:ln>
        </p:spPr>
      </p:pic>
      <p:sp>
        <p:nvSpPr>
          <p:cNvPr id="799" name="Rectangle"/>
          <p:cNvSpPr/>
          <p:nvPr/>
        </p:nvSpPr>
        <p:spPr>
          <a:xfrm>
            <a:off x="628135" y="2299729"/>
            <a:ext cx="501994" cy="51835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800" name="Rectangle"/>
          <p:cNvSpPr/>
          <p:nvPr/>
        </p:nvSpPr>
        <p:spPr>
          <a:xfrm>
            <a:off x="628135" y="3030837"/>
            <a:ext cx="501994" cy="51835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801" name="Rectangle"/>
          <p:cNvSpPr/>
          <p:nvPr/>
        </p:nvSpPr>
        <p:spPr>
          <a:xfrm>
            <a:off x="628135" y="3761945"/>
            <a:ext cx="501994" cy="51835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802" name="Rectangle"/>
          <p:cNvSpPr/>
          <p:nvPr/>
        </p:nvSpPr>
        <p:spPr>
          <a:xfrm>
            <a:off x="628135" y="4493054"/>
            <a:ext cx="501994" cy="51835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803" name="Rectangle"/>
          <p:cNvSpPr/>
          <p:nvPr/>
        </p:nvSpPr>
        <p:spPr>
          <a:xfrm>
            <a:off x="628135" y="5224162"/>
            <a:ext cx="501994" cy="51835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804" name="Quais problemas podem acontecer?"/>
          <p:cNvSpPr txBox="1"/>
          <p:nvPr/>
        </p:nvSpPr>
        <p:spPr>
          <a:xfrm>
            <a:off x="626832" y="1700257"/>
            <a:ext cx="427958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Quais problemas podem acontecer?</a:t>
            </a:r>
          </a:p>
        </p:txBody>
      </p:sp>
      <p:sp>
        <p:nvSpPr>
          <p:cNvPr id="805" name="Exercício1: como pescar?"/>
          <p:cNvSpPr txBox="1"/>
          <p:nvPr>
            <p:ph type="title"/>
          </p:nvPr>
        </p:nvSpPr>
        <p:spPr>
          <a:xfrm>
            <a:off x="612648" y="214870"/>
            <a:ext cx="8153401" cy="990601"/>
          </a:xfrm>
          <a:prstGeom prst="rect">
            <a:avLst/>
          </a:prstGeom>
        </p:spPr>
        <p:txBody>
          <a:bodyPr/>
          <a:lstStyle/>
          <a:p>
            <a:pPr/>
            <a:r>
              <a:t>Exercício1: como pescar?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6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808" name="Screen Shot 2022-08-16 at 22.08.05.png" descr="Screen Shot 2022-08-16 at 22.08.05.png"/>
          <p:cNvPicPr>
            <a:picLocks noChangeAspect="1"/>
          </p:cNvPicPr>
          <p:nvPr/>
        </p:nvPicPr>
        <p:blipFill>
          <a:blip r:embed="rId2">
            <a:alphaModFix amt="11837"/>
            <a:extLst/>
          </a:blip>
          <a:stretch>
            <a:fillRect/>
          </a:stretch>
        </p:blipFill>
        <p:spPr>
          <a:xfrm>
            <a:off x="120650" y="1992430"/>
            <a:ext cx="8902700" cy="3835401"/>
          </a:xfrm>
          <a:prstGeom prst="rect">
            <a:avLst/>
          </a:prstGeom>
          <a:ln w="12700">
            <a:miter lim="400000"/>
          </a:ln>
        </p:spPr>
      </p:pic>
      <p:sp>
        <p:nvSpPr>
          <p:cNvPr id="809" name="Rectangle"/>
          <p:cNvSpPr/>
          <p:nvPr/>
        </p:nvSpPr>
        <p:spPr>
          <a:xfrm>
            <a:off x="628135" y="2299729"/>
            <a:ext cx="501994" cy="51835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810" name="Rectangle"/>
          <p:cNvSpPr/>
          <p:nvPr/>
        </p:nvSpPr>
        <p:spPr>
          <a:xfrm>
            <a:off x="628135" y="3030837"/>
            <a:ext cx="501994" cy="51835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811" name="Rectangle"/>
          <p:cNvSpPr/>
          <p:nvPr/>
        </p:nvSpPr>
        <p:spPr>
          <a:xfrm>
            <a:off x="628135" y="3761945"/>
            <a:ext cx="501994" cy="51835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812" name="Rectangle"/>
          <p:cNvSpPr/>
          <p:nvPr/>
        </p:nvSpPr>
        <p:spPr>
          <a:xfrm>
            <a:off x="628135" y="4493054"/>
            <a:ext cx="501994" cy="51835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813" name="Rectangle"/>
          <p:cNvSpPr/>
          <p:nvPr/>
        </p:nvSpPr>
        <p:spPr>
          <a:xfrm>
            <a:off x="628135" y="5224162"/>
            <a:ext cx="501994" cy="51835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814" name="Quais problemas podem acontecer?"/>
          <p:cNvSpPr txBox="1"/>
          <p:nvPr/>
        </p:nvSpPr>
        <p:spPr>
          <a:xfrm>
            <a:off x="626832" y="1700257"/>
            <a:ext cx="427958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Quais problemas podem acontecer?</a:t>
            </a:r>
          </a:p>
        </p:txBody>
      </p:sp>
      <p:sp>
        <p:nvSpPr>
          <p:cNvPr id="815" name="Se não houver peixes, ficaremos pescando para sempre."/>
          <p:cNvSpPr txBox="1"/>
          <p:nvPr/>
        </p:nvSpPr>
        <p:spPr>
          <a:xfrm>
            <a:off x="1165582" y="2360785"/>
            <a:ext cx="6400873" cy="396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Se não houver peixes, ficaremos pescando para sempre.</a:t>
            </a:r>
          </a:p>
        </p:txBody>
      </p:sp>
      <p:sp>
        <p:nvSpPr>
          <p:cNvPr id="816" name="Se a minhoca cair do anzol, nunca saberemos ou a substituiremos."/>
          <p:cNvSpPr txBox="1"/>
          <p:nvPr/>
        </p:nvSpPr>
        <p:spPr>
          <a:xfrm>
            <a:off x="1165582" y="3091893"/>
            <a:ext cx="7380410" cy="396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Se a minhoca cair do anzol, nunca saberemos ou a substituiremos.</a:t>
            </a:r>
          </a:p>
        </p:txBody>
      </p:sp>
      <p:sp>
        <p:nvSpPr>
          <p:cNvPr id="817" name="O que acontecem se as minhocas acabarem?"/>
          <p:cNvSpPr txBox="1"/>
          <p:nvPr/>
        </p:nvSpPr>
        <p:spPr>
          <a:xfrm>
            <a:off x="1177070" y="3823001"/>
            <a:ext cx="5088457" cy="396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O que acontecem se as minhocas acabarem?</a:t>
            </a:r>
          </a:p>
        </p:txBody>
      </p:sp>
      <p:sp>
        <p:nvSpPr>
          <p:cNvPr id="818" name="Especificamos o que fazer com o peixe depois de puxá-lo?"/>
          <p:cNvSpPr txBox="1"/>
          <p:nvPr/>
        </p:nvSpPr>
        <p:spPr>
          <a:xfrm>
            <a:off x="1177070" y="4554109"/>
            <a:ext cx="6679182" cy="396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Especificamos o que fazer com o peixe depois de puxá-lo?</a:t>
            </a:r>
          </a:p>
        </p:txBody>
      </p:sp>
      <p:sp>
        <p:nvSpPr>
          <p:cNvPr id="819" name="O que aconteceu com a vara de pescar?"/>
          <p:cNvSpPr txBox="1"/>
          <p:nvPr/>
        </p:nvSpPr>
        <p:spPr>
          <a:xfrm>
            <a:off x="1177070" y="5285217"/>
            <a:ext cx="4630203" cy="396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O que aconteceu com a vara de pescar?</a:t>
            </a:r>
          </a:p>
        </p:txBody>
      </p:sp>
      <p:sp>
        <p:nvSpPr>
          <p:cNvPr id="820" name="Exercício1: como pescar?"/>
          <p:cNvSpPr txBox="1"/>
          <p:nvPr>
            <p:ph type="title"/>
          </p:nvPr>
        </p:nvSpPr>
        <p:spPr>
          <a:xfrm>
            <a:off x="612648" y="214870"/>
            <a:ext cx="8153401" cy="990601"/>
          </a:xfrm>
          <a:prstGeom prst="rect">
            <a:avLst/>
          </a:prstGeom>
        </p:spPr>
        <p:txBody>
          <a:bodyPr/>
          <a:lstStyle/>
          <a:p>
            <a:pPr/>
            <a:r>
              <a:t>Exercício1: como pescar?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6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823" name="Screen Shot 2022-08-16 at 22.08.05.png" descr="Screen Shot 2022-08-16 at 22.08.05.png"/>
          <p:cNvPicPr>
            <a:picLocks noChangeAspect="1"/>
          </p:cNvPicPr>
          <p:nvPr/>
        </p:nvPicPr>
        <p:blipFill>
          <a:blip r:embed="rId2">
            <a:alphaModFix amt="11837"/>
            <a:extLst/>
          </a:blip>
          <a:stretch>
            <a:fillRect/>
          </a:stretch>
        </p:blipFill>
        <p:spPr>
          <a:xfrm>
            <a:off x="120650" y="1992430"/>
            <a:ext cx="8902700" cy="3835401"/>
          </a:xfrm>
          <a:prstGeom prst="rect">
            <a:avLst/>
          </a:prstGeom>
          <a:ln w="12700">
            <a:miter lim="400000"/>
          </a:ln>
        </p:spPr>
      </p:pic>
      <p:sp>
        <p:nvSpPr>
          <p:cNvPr id="824" name="Rectangle"/>
          <p:cNvSpPr/>
          <p:nvPr/>
        </p:nvSpPr>
        <p:spPr>
          <a:xfrm>
            <a:off x="628135" y="2299729"/>
            <a:ext cx="501994" cy="51835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825" name="Rectangle"/>
          <p:cNvSpPr/>
          <p:nvPr/>
        </p:nvSpPr>
        <p:spPr>
          <a:xfrm>
            <a:off x="628135" y="3030837"/>
            <a:ext cx="501994" cy="51835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826" name="Rectangle"/>
          <p:cNvSpPr/>
          <p:nvPr/>
        </p:nvSpPr>
        <p:spPr>
          <a:xfrm>
            <a:off x="628135" y="3761945"/>
            <a:ext cx="501994" cy="51835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827" name="Rectangle"/>
          <p:cNvSpPr/>
          <p:nvPr/>
        </p:nvSpPr>
        <p:spPr>
          <a:xfrm>
            <a:off x="628135" y="4493054"/>
            <a:ext cx="501994" cy="51835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828" name="Rectangle"/>
          <p:cNvSpPr/>
          <p:nvPr/>
        </p:nvSpPr>
        <p:spPr>
          <a:xfrm>
            <a:off x="628135" y="5224162"/>
            <a:ext cx="501994" cy="51835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829" name="Quais problemas podem acontecer?"/>
          <p:cNvSpPr txBox="1"/>
          <p:nvPr/>
        </p:nvSpPr>
        <p:spPr>
          <a:xfrm>
            <a:off x="626832" y="1700257"/>
            <a:ext cx="427958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Quais problemas podem acontecer?</a:t>
            </a:r>
          </a:p>
        </p:txBody>
      </p:sp>
      <p:sp>
        <p:nvSpPr>
          <p:cNvPr id="830" name="Se não houver peixes, ficaremos pescando para sempre."/>
          <p:cNvSpPr txBox="1"/>
          <p:nvPr/>
        </p:nvSpPr>
        <p:spPr>
          <a:xfrm>
            <a:off x="1165582" y="2360785"/>
            <a:ext cx="6400873" cy="396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Se não houver peixes, ficaremos pescando para sempre.</a:t>
            </a:r>
          </a:p>
        </p:txBody>
      </p:sp>
      <p:sp>
        <p:nvSpPr>
          <p:cNvPr id="831" name="Se a minhoca cair do anzol, nunca saberemos ou a substituiremos."/>
          <p:cNvSpPr txBox="1"/>
          <p:nvPr/>
        </p:nvSpPr>
        <p:spPr>
          <a:xfrm>
            <a:off x="1165582" y="3091893"/>
            <a:ext cx="7380410" cy="396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Se a minhoca cair do anzol, nunca saberemos ou a substituiremos.</a:t>
            </a:r>
          </a:p>
        </p:txBody>
      </p:sp>
      <p:sp>
        <p:nvSpPr>
          <p:cNvPr id="832" name="O que acontecem se as minhocas acabarem?"/>
          <p:cNvSpPr txBox="1"/>
          <p:nvPr/>
        </p:nvSpPr>
        <p:spPr>
          <a:xfrm>
            <a:off x="1177070" y="3823001"/>
            <a:ext cx="5088457" cy="396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O que acontecem se as minhocas acabarem?</a:t>
            </a:r>
          </a:p>
        </p:txBody>
      </p:sp>
      <p:sp>
        <p:nvSpPr>
          <p:cNvPr id="833" name="Especificamos o que fazer com o peixe depois de puxá-lo?"/>
          <p:cNvSpPr txBox="1"/>
          <p:nvPr/>
        </p:nvSpPr>
        <p:spPr>
          <a:xfrm>
            <a:off x="1177070" y="4554109"/>
            <a:ext cx="6679182" cy="396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Especificamos o que fazer com o peixe depois de puxá-lo?</a:t>
            </a:r>
          </a:p>
        </p:txBody>
      </p:sp>
      <p:sp>
        <p:nvSpPr>
          <p:cNvPr id="834" name="O que aconteceu com a vara de pescar?"/>
          <p:cNvSpPr txBox="1"/>
          <p:nvPr/>
        </p:nvSpPr>
        <p:spPr>
          <a:xfrm>
            <a:off x="1177070" y="5285217"/>
            <a:ext cx="4630203" cy="396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O que aconteceu com a vara de pescar?</a:t>
            </a:r>
          </a:p>
        </p:txBody>
      </p:sp>
      <p:sp>
        <p:nvSpPr>
          <p:cNvPr id="835" name="Multiplication Sign"/>
          <p:cNvSpPr/>
          <p:nvPr/>
        </p:nvSpPr>
        <p:spPr>
          <a:xfrm>
            <a:off x="703236" y="2383010"/>
            <a:ext cx="351791" cy="35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FF2600"/>
          </a:solidFill>
          <a:ln w="19050">
            <a:solidFill>
              <a:srgbClr val="FF26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36" name="Multiplication Sign"/>
          <p:cNvSpPr/>
          <p:nvPr/>
        </p:nvSpPr>
        <p:spPr>
          <a:xfrm>
            <a:off x="703236" y="3114118"/>
            <a:ext cx="351791" cy="35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FF2600"/>
          </a:solidFill>
          <a:ln w="19050">
            <a:solidFill>
              <a:srgbClr val="FF26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37" name="Multiplication Sign"/>
          <p:cNvSpPr/>
          <p:nvPr/>
        </p:nvSpPr>
        <p:spPr>
          <a:xfrm>
            <a:off x="703236" y="3845226"/>
            <a:ext cx="351791" cy="35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FF2600"/>
          </a:solidFill>
          <a:ln w="19050">
            <a:solidFill>
              <a:srgbClr val="FF26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38" name="Multiplication Sign"/>
          <p:cNvSpPr/>
          <p:nvPr/>
        </p:nvSpPr>
        <p:spPr>
          <a:xfrm>
            <a:off x="703236" y="4576334"/>
            <a:ext cx="351791" cy="35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FF2600"/>
          </a:solidFill>
          <a:ln w="19050">
            <a:solidFill>
              <a:srgbClr val="FF26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39" name="Multiplication Sign"/>
          <p:cNvSpPr/>
          <p:nvPr/>
        </p:nvSpPr>
        <p:spPr>
          <a:xfrm>
            <a:off x="703236" y="5307442"/>
            <a:ext cx="351791" cy="35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FF2600"/>
          </a:solidFill>
          <a:ln w="19050">
            <a:solidFill>
              <a:srgbClr val="FF26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40" name="Exercício1: como pescar?"/>
          <p:cNvSpPr txBox="1"/>
          <p:nvPr>
            <p:ph type="title"/>
          </p:nvPr>
        </p:nvSpPr>
        <p:spPr>
          <a:xfrm>
            <a:off x="612648" y="214870"/>
            <a:ext cx="8153401" cy="990601"/>
          </a:xfrm>
          <a:prstGeom prst="rect">
            <a:avLst/>
          </a:prstGeom>
        </p:spPr>
        <p:txBody>
          <a:bodyPr/>
          <a:lstStyle/>
          <a:p>
            <a:pPr/>
            <a:r>
              <a:t>Exercício1: como pescar?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6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843" name="Screen Shot 2022-08-16 at 22.08.05.png" descr="Screen Shot 2022-08-16 at 22.08.05.png"/>
          <p:cNvPicPr>
            <a:picLocks noChangeAspect="1"/>
          </p:cNvPicPr>
          <p:nvPr/>
        </p:nvPicPr>
        <p:blipFill>
          <a:blip r:embed="rId2">
            <a:alphaModFix amt="11837"/>
            <a:extLst/>
          </a:blip>
          <a:stretch>
            <a:fillRect/>
          </a:stretch>
        </p:blipFill>
        <p:spPr>
          <a:xfrm>
            <a:off x="120650" y="1992430"/>
            <a:ext cx="8902700" cy="3835401"/>
          </a:xfrm>
          <a:prstGeom prst="rect">
            <a:avLst/>
          </a:prstGeom>
          <a:ln w="12700">
            <a:miter lim="400000"/>
          </a:ln>
        </p:spPr>
      </p:pic>
      <p:sp>
        <p:nvSpPr>
          <p:cNvPr id="844" name="Rectangle"/>
          <p:cNvSpPr/>
          <p:nvPr/>
        </p:nvSpPr>
        <p:spPr>
          <a:xfrm>
            <a:off x="628135" y="2299729"/>
            <a:ext cx="501994" cy="51835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845" name="Rectangle"/>
          <p:cNvSpPr/>
          <p:nvPr/>
        </p:nvSpPr>
        <p:spPr>
          <a:xfrm>
            <a:off x="628135" y="3030837"/>
            <a:ext cx="501994" cy="51835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846" name="Rectangle"/>
          <p:cNvSpPr/>
          <p:nvPr/>
        </p:nvSpPr>
        <p:spPr>
          <a:xfrm>
            <a:off x="628135" y="3761945"/>
            <a:ext cx="501994" cy="51835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847" name="Rectangle"/>
          <p:cNvSpPr/>
          <p:nvPr/>
        </p:nvSpPr>
        <p:spPr>
          <a:xfrm>
            <a:off x="628135" y="4493054"/>
            <a:ext cx="501994" cy="51835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848" name="Rectangle"/>
          <p:cNvSpPr/>
          <p:nvPr/>
        </p:nvSpPr>
        <p:spPr>
          <a:xfrm>
            <a:off x="628135" y="5224162"/>
            <a:ext cx="501994" cy="51835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849" name="Quais problemas podem acontecer?"/>
          <p:cNvSpPr txBox="1"/>
          <p:nvPr/>
        </p:nvSpPr>
        <p:spPr>
          <a:xfrm>
            <a:off x="626832" y="1700257"/>
            <a:ext cx="427958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Quais problemas podem acontecer?</a:t>
            </a:r>
          </a:p>
        </p:txBody>
      </p:sp>
      <p:sp>
        <p:nvSpPr>
          <p:cNvPr id="850" name="Se não houver peixes, ficaremos pescando para sempre."/>
          <p:cNvSpPr txBox="1"/>
          <p:nvPr/>
        </p:nvSpPr>
        <p:spPr>
          <a:xfrm>
            <a:off x="1165582" y="2360785"/>
            <a:ext cx="6400873" cy="396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Se não houver peixes, ficaremos pescando para sempre.</a:t>
            </a:r>
          </a:p>
        </p:txBody>
      </p:sp>
      <p:sp>
        <p:nvSpPr>
          <p:cNvPr id="851" name="Se a minhoca cair do anzol, nunca saberemos ou a substituiremos."/>
          <p:cNvSpPr txBox="1"/>
          <p:nvPr/>
        </p:nvSpPr>
        <p:spPr>
          <a:xfrm>
            <a:off x="1165582" y="3091893"/>
            <a:ext cx="7380410" cy="396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Se a minhoca cair do anzol, nunca saberemos ou a substituiremos.</a:t>
            </a:r>
          </a:p>
        </p:txBody>
      </p:sp>
      <p:sp>
        <p:nvSpPr>
          <p:cNvPr id="852" name="O que acontecem se as minhocas acabarem?"/>
          <p:cNvSpPr txBox="1"/>
          <p:nvPr/>
        </p:nvSpPr>
        <p:spPr>
          <a:xfrm>
            <a:off x="1177070" y="3823001"/>
            <a:ext cx="5088457" cy="396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O que acontecem se as minhocas acabarem?</a:t>
            </a:r>
          </a:p>
        </p:txBody>
      </p:sp>
      <p:sp>
        <p:nvSpPr>
          <p:cNvPr id="853" name="Especificamos o que fazer com o peixe depois de puxá-lo?"/>
          <p:cNvSpPr txBox="1"/>
          <p:nvPr/>
        </p:nvSpPr>
        <p:spPr>
          <a:xfrm>
            <a:off x="1177070" y="4554109"/>
            <a:ext cx="6679182" cy="396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Especificamos o que fazer com o peixe depois de puxá-lo?</a:t>
            </a:r>
          </a:p>
        </p:txBody>
      </p:sp>
      <p:sp>
        <p:nvSpPr>
          <p:cNvPr id="854" name="O que aconteceu com a vara de pescar?"/>
          <p:cNvSpPr txBox="1"/>
          <p:nvPr/>
        </p:nvSpPr>
        <p:spPr>
          <a:xfrm>
            <a:off x="1177070" y="5285217"/>
            <a:ext cx="4630203" cy="396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O que aconteceu com a vara de pescar?</a:t>
            </a:r>
          </a:p>
        </p:txBody>
      </p:sp>
      <p:sp>
        <p:nvSpPr>
          <p:cNvPr id="855" name="Multiplication Sign"/>
          <p:cNvSpPr/>
          <p:nvPr/>
        </p:nvSpPr>
        <p:spPr>
          <a:xfrm>
            <a:off x="703236" y="2383010"/>
            <a:ext cx="351791" cy="35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FF2600"/>
          </a:solidFill>
          <a:ln w="19050">
            <a:solidFill>
              <a:srgbClr val="FF26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56" name="Multiplication Sign"/>
          <p:cNvSpPr/>
          <p:nvPr/>
        </p:nvSpPr>
        <p:spPr>
          <a:xfrm>
            <a:off x="703236" y="3114118"/>
            <a:ext cx="351791" cy="35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FF2600"/>
          </a:solidFill>
          <a:ln w="19050">
            <a:solidFill>
              <a:srgbClr val="FF26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57" name="Multiplication Sign"/>
          <p:cNvSpPr/>
          <p:nvPr/>
        </p:nvSpPr>
        <p:spPr>
          <a:xfrm>
            <a:off x="703236" y="3845226"/>
            <a:ext cx="351791" cy="35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FF2600"/>
          </a:solidFill>
          <a:ln w="19050">
            <a:solidFill>
              <a:srgbClr val="FF26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58" name="Multiplication Sign"/>
          <p:cNvSpPr/>
          <p:nvPr/>
        </p:nvSpPr>
        <p:spPr>
          <a:xfrm>
            <a:off x="703236" y="4576334"/>
            <a:ext cx="351791" cy="35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FF2600"/>
          </a:solidFill>
          <a:ln w="19050">
            <a:solidFill>
              <a:srgbClr val="FF26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59" name="Multiplication Sign"/>
          <p:cNvSpPr/>
          <p:nvPr/>
        </p:nvSpPr>
        <p:spPr>
          <a:xfrm>
            <a:off x="703236" y="5307442"/>
            <a:ext cx="351791" cy="35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FF2600"/>
          </a:solidFill>
          <a:ln w="19050">
            <a:solidFill>
              <a:srgbClr val="FF26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60" name="+ Problemas?"/>
          <p:cNvSpPr txBox="1"/>
          <p:nvPr/>
        </p:nvSpPr>
        <p:spPr>
          <a:xfrm>
            <a:off x="3677013" y="6035375"/>
            <a:ext cx="2357548" cy="4089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/>
            </a:lvl1pPr>
          </a:lstStyle>
          <a:p>
            <a:pPr/>
            <a:r>
              <a:t>+ Problemas?</a:t>
            </a:r>
          </a:p>
        </p:txBody>
      </p:sp>
      <p:sp>
        <p:nvSpPr>
          <p:cNvPr id="861" name="Exercício1: como pescar?"/>
          <p:cNvSpPr txBox="1"/>
          <p:nvPr>
            <p:ph type="title"/>
          </p:nvPr>
        </p:nvSpPr>
        <p:spPr>
          <a:xfrm>
            <a:off x="612648" y="214870"/>
            <a:ext cx="8153401" cy="990601"/>
          </a:xfrm>
          <a:prstGeom prst="rect">
            <a:avLst/>
          </a:prstGeom>
        </p:spPr>
        <p:txBody>
          <a:bodyPr/>
          <a:lstStyle/>
          <a:p>
            <a:pPr/>
            <a:r>
              <a:t>Exercício1: como pescar?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Exempl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Exemplos</a:t>
            </a:r>
          </a:p>
        </p:txBody>
      </p:sp>
      <p:pic>
        <p:nvPicPr>
          <p:cNvPr id="864" name="Screen Shot 2022-08-16 at 20.53.54.png" descr="Screen Shot 2022-08-16 at 20.53.54.png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0373" y="433485"/>
            <a:ext cx="8317950" cy="5991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Exercício2: fazer um omelete"/>
          <p:cNvSpPr txBox="1"/>
          <p:nvPr>
            <p:ph type="title"/>
          </p:nvPr>
        </p:nvSpPr>
        <p:spPr>
          <a:xfrm>
            <a:off x="612648" y="214870"/>
            <a:ext cx="8153401" cy="990601"/>
          </a:xfrm>
          <a:prstGeom prst="rect">
            <a:avLst/>
          </a:prstGeom>
        </p:spPr>
        <p:txBody>
          <a:bodyPr/>
          <a:lstStyle/>
          <a:p>
            <a:pPr/>
            <a:r>
              <a:t>Exercício2: fazer um omelete</a:t>
            </a:r>
          </a:p>
        </p:txBody>
      </p:sp>
      <p:sp>
        <p:nvSpPr>
          <p:cNvPr id="867" name="6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Exercício2: fazer um omelete"/>
          <p:cNvSpPr txBox="1"/>
          <p:nvPr>
            <p:ph type="title"/>
          </p:nvPr>
        </p:nvSpPr>
        <p:spPr>
          <a:xfrm>
            <a:off x="612648" y="214870"/>
            <a:ext cx="8153401" cy="990601"/>
          </a:xfrm>
          <a:prstGeom prst="rect">
            <a:avLst/>
          </a:prstGeom>
        </p:spPr>
        <p:txBody>
          <a:bodyPr/>
          <a:lstStyle/>
          <a:p>
            <a:pPr/>
            <a:r>
              <a:t>Exercício2: fazer um omelete</a:t>
            </a:r>
          </a:p>
        </p:txBody>
      </p:sp>
      <p:pic>
        <p:nvPicPr>
          <p:cNvPr id="870" name="omelete.png" descr="omele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5729" y="2464540"/>
            <a:ext cx="3107238" cy="3107237"/>
          </a:xfrm>
          <a:prstGeom prst="rect">
            <a:avLst/>
          </a:prstGeom>
          <a:ln w="12700">
            <a:miter lim="400000"/>
          </a:ln>
        </p:spPr>
      </p:pic>
      <p:sp>
        <p:nvSpPr>
          <p:cNvPr id="871" name="6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Exercício2: fazer um omelete"/>
          <p:cNvSpPr txBox="1"/>
          <p:nvPr>
            <p:ph type="title"/>
          </p:nvPr>
        </p:nvSpPr>
        <p:spPr>
          <a:xfrm>
            <a:off x="612648" y="214870"/>
            <a:ext cx="8153401" cy="990601"/>
          </a:xfrm>
          <a:prstGeom prst="rect">
            <a:avLst/>
          </a:prstGeom>
        </p:spPr>
        <p:txBody>
          <a:bodyPr/>
          <a:lstStyle/>
          <a:p>
            <a:pPr/>
            <a:r>
              <a:t>Exercício2: fazer um omelete</a:t>
            </a:r>
          </a:p>
        </p:txBody>
      </p:sp>
      <p:pic>
        <p:nvPicPr>
          <p:cNvPr id="874" name="omelete.png" descr="omelete.png"/>
          <p:cNvPicPr>
            <a:picLocks noChangeAspect="1"/>
          </p:cNvPicPr>
          <p:nvPr/>
        </p:nvPicPr>
        <p:blipFill>
          <a:blip r:embed="rId2">
            <a:alphaModFix amt="17378"/>
            <a:extLst/>
          </a:blip>
          <a:stretch>
            <a:fillRect/>
          </a:stretch>
        </p:blipFill>
        <p:spPr>
          <a:xfrm>
            <a:off x="3135729" y="2530462"/>
            <a:ext cx="3107238" cy="3107238"/>
          </a:xfrm>
          <a:prstGeom prst="rect">
            <a:avLst/>
          </a:prstGeom>
          <a:ln w="12700">
            <a:miter lim="400000"/>
          </a:ln>
        </p:spPr>
      </p:pic>
      <p:sp>
        <p:nvSpPr>
          <p:cNvPr id="875" name="1. Se o cliente pedir com queijo:"/>
          <p:cNvSpPr txBox="1"/>
          <p:nvPr/>
        </p:nvSpPr>
        <p:spPr>
          <a:xfrm>
            <a:off x="832291" y="1658379"/>
            <a:ext cx="4533086" cy="370841"/>
          </a:xfrm>
          <a:prstGeom prst="rect">
            <a:avLst/>
          </a:prstGeom>
          <a:solidFill>
            <a:srgbClr val="FFCDE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1. Se o cliente pedir com queijo:</a:t>
            </a:r>
          </a:p>
        </p:txBody>
      </p:sp>
      <p:sp>
        <p:nvSpPr>
          <p:cNvPr id="876" name="2. Adicionar queijo"/>
          <p:cNvSpPr txBox="1"/>
          <p:nvPr/>
        </p:nvSpPr>
        <p:spPr>
          <a:xfrm>
            <a:off x="832291" y="2042043"/>
            <a:ext cx="4533086" cy="370841"/>
          </a:xfrm>
          <a:prstGeom prst="rect">
            <a:avLst/>
          </a:prstGeom>
          <a:solidFill>
            <a:srgbClr val="FFCDE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2. Adicionar queijo</a:t>
            </a:r>
          </a:p>
        </p:txBody>
      </p:sp>
      <p:sp>
        <p:nvSpPr>
          <p:cNvPr id="877" name="3. Enquanto os ovos não estão bem batidos:"/>
          <p:cNvSpPr txBox="1"/>
          <p:nvPr/>
        </p:nvSpPr>
        <p:spPr>
          <a:xfrm>
            <a:off x="831524" y="2430582"/>
            <a:ext cx="4533086" cy="370841"/>
          </a:xfrm>
          <a:prstGeom prst="rect">
            <a:avLst/>
          </a:prstGeom>
          <a:solidFill>
            <a:srgbClr val="FFCDE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3. Enquanto os ovos não estão bem batidos: </a:t>
            </a:r>
          </a:p>
        </p:txBody>
      </p:sp>
      <p:sp>
        <p:nvSpPr>
          <p:cNvPr id="878" name="4. Transfira os ovos para o prato"/>
          <p:cNvSpPr txBox="1"/>
          <p:nvPr/>
        </p:nvSpPr>
        <p:spPr>
          <a:xfrm>
            <a:off x="833053" y="2809420"/>
            <a:ext cx="4531562" cy="370841"/>
          </a:xfrm>
          <a:prstGeom prst="rect">
            <a:avLst/>
          </a:prstGeom>
          <a:solidFill>
            <a:srgbClr val="FFCDE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4. Transfira os ovos para o prato</a:t>
            </a:r>
          </a:p>
        </p:txBody>
      </p:sp>
      <p:sp>
        <p:nvSpPr>
          <p:cNvPr id="879" name="5. Enquanto os ovos não estão prontos:"/>
          <p:cNvSpPr txBox="1"/>
          <p:nvPr/>
        </p:nvSpPr>
        <p:spPr>
          <a:xfrm>
            <a:off x="833053" y="3196371"/>
            <a:ext cx="4531562" cy="370841"/>
          </a:xfrm>
          <a:prstGeom prst="rect">
            <a:avLst/>
          </a:prstGeom>
          <a:solidFill>
            <a:srgbClr val="FFCDE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5. Enquanto os ovos não estão prontos: </a:t>
            </a:r>
          </a:p>
        </p:txBody>
      </p:sp>
      <p:sp>
        <p:nvSpPr>
          <p:cNvPr id="880" name="6. Remova a frigideira do fogo"/>
          <p:cNvSpPr txBox="1"/>
          <p:nvPr/>
        </p:nvSpPr>
        <p:spPr>
          <a:xfrm>
            <a:off x="833053" y="3587909"/>
            <a:ext cx="4531562" cy="370841"/>
          </a:xfrm>
          <a:prstGeom prst="rect">
            <a:avLst/>
          </a:prstGeom>
          <a:solidFill>
            <a:srgbClr val="FFCDE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6. Remova a frigideira do fogo</a:t>
            </a:r>
          </a:p>
        </p:txBody>
      </p:sp>
      <p:sp>
        <p:nvSpPr>
          <p:cNvPr id="881" name="7. Mexa os ovos"/>
          <p:cNvSpPr txBox="1"/>
          <p:nvPr/>
        </p:nvSpPr>
        <p:spPr>
          <a:xfrm>
            <a:off x="840105" y="3962160"/>
            <a:ext cx="4517458" cy="370841"/>
          </a:xfrm>
          <a:prstGeom prst="rect">
            <a:avLst/>
          </a:prstGeom>
          <a:solidFill>
            <a:srgbClr val="FFCDE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7. Mexa os ovos</a:t>
            </a:r>
          </a:p>
        </p:txBody>
      </p:sp>
      <p:sp>
        <p:nvSpPr>
          <p:cNvPr id="882" name="8. Sirva"/>
          <p:cNvSpPr txBox="1"/>
          <p:nvPr/>
        </p:nvSpPr>
        <p:spPr>
          <a:xfrm>
            <a:off x="840105" y="4350699"/>
            <a:ext cx="4517458" cy="370841"/>
          </a:xfrm>
          <a:prstGeom prst="rect">
            <a:avLst/>
          </a:prstGeom>
          <a:solidFill>
            <a:srgbClr val="FFCDE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8. Sirva</a:t>
            </a:r>
          </a:p>
        </p:txBody>
      </p:sp>
      <p:sp>
        <p:nvSpPr>
          <p:cNvPr id="883" name="9. Aqueça a frigideira"/>
          <p:cNvSpPr txBox="1"/>
          <p:nvPr/>
        </p:nvSpPr>
        <p:spPr>
          <a:xfrm>
            <a:off x="840105" y="4740650"/>
            <a:ext cx="4517458" cy="370841"/>
          </a:xfrm>
          <a:prstGeom prst="rect">
            <a:avLst/>
          </a:prstGeom>
          <a:solidFill>
            <a:srgbClr val="FFCDE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9. Aqueça a frigideira</a:t>
            </a:r>
          </a:p>
        </p:txBody>
      </p:sp>
      <p:sp>
        <p:nvSpPr>
          <p:cNvPr id="884" name="10. Bata os ovos"/>
          <p:cNvSpPr txBox="1"/>
          <p:nvPr/>
        </p:nvSpPr>
        <p:spPr>
          <a:xfrm>
            <a:off x="840105" y="5139552"/>
            <a:ext cx="4517458" cy="370841"/>
          </a:xfrm>
          <a:prstGeom prst="rect">
            <a:avLst/>
          </a:prstGeom>
          <a:solidFill>
            <a:srgbClr val="FFCDE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10. Bata os ovos</a:t>
            </a:r>
          </a:p>
        </p:txBody>
      </p:sp>
      <p:sp>
        <p:nvSpPr>
          <p:cNvPr id="885" name="11. Quebre 3 ovos em uma vasilha"/>
          <p:cNvSpPr txBox="1"/>
          <p:nvPr/>
        </p:nvSpPr>
        <p:spPr>
          <a:xfrm>
            <a:off x="840105" y="5526677"/>
            <a:ext cx="4517458" cy="370841"/>
          </a:xfrm>
          <a:prstGeom prst="rect">
            <a:avLst/>
          </a:prstGeom>
          <a:solidFill>
            <a:srgbClr val="FFCDE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11. Quebre 3 ovos em uma vasilha</a:t>
            </a:r>
          </a:p>
        </p:txBody>
      </p:sp>
      <p:sp>
        <p:nvSpPr>
          <p:cNvPr id="886" name="12. Coloque os ovos na frigideira"/>
          <p:cNvSpPr txBox="1"/>
          <p:nvPr/>
        </p:nvSpPr>
        <p:spPr>
          <a:xfrm>
            <a:off x="840105" y="5906754"/>
            <a:ext cx="4517458" cy="370841"/>
          </a:xfrm>
          <a:prstGeom prst="rect">
            <a:avLst/>
          </a:prstGeom>
          <a:solidFill>
            <a:srgbClr val="FFCDE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12. Coloque os ovos na frigideira</a:t>
            </a:r>
          </a:p>
        </p:txBody>
      </p:sp>
      <p:sp>
        <p:nvSpPr>
          <p:cNvPr id="887" name="6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Exercício2: fazer um omelete"/>
          <p:cNvSpPr txBox="1"/>
          <p:nvPr>
            <p:ph type="title"/>
          </p:nvPr>
        </p:nvSpPr>
        <p:spPr>
          <a:xfrm>
            <a:off x="612648" y="214870"/>
            <a:ext cx="8153401" cy="990601"/>
          </a:xfrm>
          <a:prstGeom prst="rect">
            <a:avLst/>
          </a:prstGeom>
        </p:spPr>
        <p:txBody>
          <a:bodyPr/>
          <a:lstStyle/>
          <a:p>
            <a:pPr/>
            <a:r>
              <a:t>Exercício2: fazer um omelete</a:t>
            </a:r>
          </a:p>
        </p:txBody>
      </p:sp>
      <p:pic>
        <p:nvPicPr>
          <p:cNvPr id="890" name="omelete.png" descr="omelete.png"/>
          <p:cNvPicPr>
            <a:picLocks noChangeAspect="1"/>
          </p:cNvPicPr>
          <p:nvPr/>
        </p:nvPicPr>
        <p:blipFill>
          <a:blip r:embed="rId2">
            <a:alphaModFix amt="17378"/>
            <a:extLst/>
          </a:blip>
          <a:stretch>
            <a:fillRect/>
          </a:stretch>
        </p:blipFill>
        <p:spPr>
          <a:xfrm>
            <a:off x="3135729" y="2530462"/>
            <a:ext cx="3107238" cy="3107238"/>
          </a:xfrm>
          <a:prstGeom prst="rect">
            <a:avLst/>
          </a:prstGeom>
          <a:ln w="12700">
            <a:miter lim="400000"/>
          </a:ln>
        </p:spPr>
      </p:pic>
      <p:sp>
        <p:nvSpPr>
          <p:cNvPr id="891" name="Colocar na…"/>
          <p:cNvSpPr txBox="1"/>
          <p:nvPr/>
        </p:nvSpPr>
        <p:spPr>
          <a:xfrm>
            <a:off x="5777587" y="3677841"/>
            <a:ext cx="2571939" cy="8026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600"/>
            </a:pPr>
            <a:r>
              <a:t>Colocar na </a:t>
            </a:r>
          </a:p>
          <a:p>
            <a:pPr algn="ctr">
              <a:defRPr b="1" sz="2600"/>
            </a:pPr>
            <a:r>
              <a:t>ordem correta!</a:t>
            </a:r>
          </a:p>
        </p:txBody>
      </p:sp>
      <p:sp>
        <p:nvSpPr>
          <p:cNvPr id="892" name="6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93" name="1. Se o cliente pedir com queijo:"/>
          <p:cNvSpPr txBox="1"/>
          <p:nvPr/>
        </p:nvSpPr>
        <p:spPr>
          <a:xfrm>
            <a:off x="832291" y="1658379"/>
            <a:ext cx="4533086" cy="370841"/>
          </a:xfrm>
          <a:prstGeom prst="rect">
            <a:avLst/>
          </a:prstGeom>
          <a:solidFill>
            <a:srgbClr val="FFCDE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1. Se o cliente pedir com queijo:</a:t>
            </a:r>
          </a:p>
        </p:txBody>
      </p:sp>
      <p:sp>
        <p:nvSpPr>
          <p:cNvPr id="894" name="2. Adicionar queijo"/>
          <p:cNvSpPr txBox="1"/>
          <p:nvPr/>
        </p:nvSpPr>
        <p:spPr>
          <a:xfrm>
            <a:off x="832291" y="2042043"/>
            <a:ext cx="4533086" cy="370841"/>
          </a:xfrm>
          <a:prstGeom prst="rect">
            <a:avLst/>
          </a:prstGeom>
          <a:solidFill>
            <a:srgbClr val="FFCDE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2. Adicionar queijo</a:t>
            </a:r>
          </a:p>
        </p:txBody>
      </p:sp>
      <p:sp>
        <p:nvSpPr>
          <p:cNvPr id="895" name="3. Enquanto os ovos não estão bem batidos:"/>
          <p:cNvSpPr txBox="1"/>
          <p:nvPr/>
        </p:nvSpPr>
        <p:spPr>
          <a:xfrm>
            <a:off x="831524" y="2430582"/>
            <a:ext cx="4533086" cy="370841"/>
          </a:xfrm>
          <a:prstGeom prst="rect">
            <a:avLst/>
          </a:prstGeom>
          <a:solidFill>
            <a:srgbClr val="FFCDE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3. Enquanto os ovos não estão bem batidos: </a:t>
            </a:r>
          </a:p>
        </p:txBody>
      </p:sp>
      <p:sp>
        <p:nvSpPr>
          <p:cNvPr id="896" name="4. Transfira os ovos para o prato"/>
          <p:cNvSpPr txBox="1"/>
          <p:nvPr/>
        </p:nvSpPr>
        <p:spPr>
          <a:xfrm>
            <a:off x="833053" y="2809420"/>
            <a:ext cx="4531562" cy="370841"/>
          </a:xfrm>
          <a:prstGeom prst="rect">
            <a:avLst/>
          </a:prstGeom>
          <a:solidFill>
            <a:srgbClr val="FFCDE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4. Transfira os ovos para o prato</a:t>
            </a:r>
          </a:p>
        </p:txBody>
      </p:sp>
      <p:sp>
        <p:nvSpPr>
          <p:cNvPr id="897" name="5. Enquanto os ovos não estão prontos:"/>
          <p:cNvSpPr txBox="1"/>
          <p:nvPr/>
        </p:nvSpPr>
        <p:spPr>
          <a:xfrm>
            <a:off x="833053" y="3196371"/>
            <a:ext cx="4531562" cy="370841"/>
          </a:xfrm>
          <a:prstGeom prst="rect">
            <a:avLst/>
          </a:prstGeom>
          <a:solidFill>
            <a:srgbClr val="FFCDE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5. Enquanto os ovos não estão prontos: </a:t>
            </a:r>
          </a:p>
        </p:txBody>
      </p:sp>
      <p:sp>
        <p:nvSpPr>
          <p:cNvPr id="898" name="6. Remova a frigideira do fogo"/>
          <p:cNvSpPr txBox="1"/>
          <p:nvPr/>
        </p:nvSpPr>
        <p:spPr>
          <a:xfrm>
            <a:off x="833053" y="3587909"/>
            <a:ext cx="4531562" cy="370841"/>
          </a:xfrm>
          <a:prstGeom prst="rect">
            <a:avLst/>
          </a:prstGeom>
          <a:solidFill>
            <a:srgbClr val="FFCDE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6. Remova a frigideira do fogo</a:t>
            </a:r>
          </a:p>
        </p:txBody>
      </p:sp>
      <p:sp>
        <p:nvSpPr>
          <p:cNvPr id="899" name="7. Mexa os ovos"/>
          <p:cNvSpPr txBox="1"/>
          <p:nvPr/>
        </p:nvSpPr>
        <p:spPr>
          <a:xfrm>
            <a:off x="840105" y="3962160"/>
            <a:ext cx="4517458" cy="370841"/>
          </a:xfrm>
          <a:prstGeom prst="rect">
            <a:avLst/>
          </a:prstGeom>
          <a:solidFill>
            <a:srgbClr val="FFCDE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7. Mexa os ovos</a:t>
            </a:r>
          </a:p>
        </p:txBody>
      </p:sp>
      <p:sp>
        <p:nvSpPr>
          <p:cNvPr id="900" name="8. Sirva"/>
          <p:cNvSpPr txBox="1"/>
          <p:nvPr/>
        </p:nvSpPr>
        <p:spPr>
          <a:xfrm>
            <a:off x="840105" y="4350699"/>
            <a:ext cx="4517458" cy="370841"/>
          </a:xfrm>
          <a:prstGeom prst="rect">
            <a:avLst/>
          </a:prstGeom>
          <a:solidFill>
            <a:srgbClr val="FFCDE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8. Sirva</a:t>
            </a:r>
          </a:p>
        </p:txBody>
      </p:sp>
      <p:sp>
        <p:nvSpPr>
          <p:cNvPr id="901" name="9. Aqueça a frigideira"/>
          <p:cNvSpPr txBox="1"/>
          <p:nvPr/>
        </p:nvSpPr>
        <p:spPr>
          <a:xfrm>
            <a:off x="840105" y="4740650"/>
            <a:ext cx="4517458" cy="370841"/>
          </a:xfrm>
          <a:prstGeom prst="rect">
            <a:avLst/>
          </a:prstGeom>
          <a:solidFill>
            <a:srgbClr val="FFCDE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9. Aqueça a frigideira</a:t>
            </a:r>
          </a:p>
        </p:txBody>
      </p:sp>
      <p:sp>
        <p:nvSpPr>
          <p:cNvPr id="902" name="10. Bata os ovos"/>
          <p:cNvSpPr txBox="1"/>
          <p:nvPr/>
        </p:nvSpPr>
        <p:spPr>
          <a:xfrm>
            <a:off x="840105" y="5139552"/>
            <a:ext cx="4517458" cy="370841"/>
          </a:xfrm>
          <a:prstGeom prst="rect">
            <a:avLst/>
          </a:prstGeom>
          <a:solidFill>
            <a:srgbClr val="FFCDE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10. Bata os ovos</a:t>
            </a:r>
          </a:p>
        </p:txBody>
      </p:sp>
      <p:sp>
        <p:nvSpPr>
          <p:cNvPr id="903" name="11. Quebre 3 ovos em uma vasilha"/>
          <p:cNvSpPr txBox="1"/>
          <p:nvPr/>
        </p:nvSpPr>
        <p:spPr>
          <a:xfrm>
            <a:off x="840105" y="5526677"/>
            <a:ext cx="4517458" cy="370841"/>
          </a:xfrm>
          <a:prstGeom prst="rect">
            <a:avLst/>
          </a:prstGeom>
          <a:solidFill>
            <a:srgbClr val="FFCDE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11. Quebre 3 ovos em uma vasilha</a:t>
            </a:r>
          </a:p>
        </p:txBody>
      </p:sp>
      <p:sp>
        <p:nvSpPr>
          <p:cNvPr id="904" name="12. Coloque os ovos na frigideira"/>
          <p:cNvSpPr txBox="1"/>
          <p:nvPr/>
        </p:nvSpPr>
        <p:spPr>
          <a:xfrm>
            <a:off x="840105" y="5906754"/>
            <a:ext cx="4517458" cy="370841"/>
          </a:xfrm>
          <a:prstGeom prst="rect">
            <a:avLst/>
          </a:prstGeom>
          <a:solidFill>
            <a:srgbClr val="FFCDE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12. Coloque os ovos na frigideira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34" name="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5" name="Rectangle"/>
          <p:cNvSpPr/>
          <p:nvPr/>
        </p:nvSpPr>
        <p:spPr>
          <a:xfrm>
            <a:off x="3048470" y="3037126"/>
            <a:ext cx="371565" cy="1857036"/>
          </a:xfrm>
          <a:prstGeom prst="rect">
            <a:avLst/>
          </a:prstGeom>
          <a:solidFill>
            <a:srgbClr val="4F8F00">
              <a:alpha val="80278"/>
            </a:srgbClr>
          </a:solidFill>
          <a:ln w="19050">
            <a:solidFill>
              <a:srgbClr val="4F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6" name="Entradas"/>
          <p:cNvSpPr txBox="1"/>
          <p:nvPr/>
        </p:nvSpPr>
        <p:spPr>
          <a:xfrm rot="16200000">
            <a:off x="2786876" y="3799274"/>
            <a:ext cx="89475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Entradas</a:t>
            </a:r>
          </a:p>
        </p:txBody>
      </p:sp>
      <p:sp>
        <p:nvSpPr>
          <p:cNvPr id="237" name="Rectangle"/>
          <p:cNvSpPr/>
          <p:nvPr/>
        </p:nvSpPr>
        <p:spPr>
          <a:xfrm>
            <a:off x="5729219" y="3037126"/>
            <a:ext cx="371566" cy="1857036"/>
          </a:xfrm>
          <a:prstGeom prst="rect">
            <a:avLst/>
          </a:prstGeom>
          <a:solidFill>
            <a:srgbClr val="FF9300">
              <a:alpha val="79898"/>
            </a:srgbClr>
          </a:solidFill>
          <a:ln w="19050">
            <a:solidFill>
              <a:srgbClr val="FF93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8" name="Saídas"/>
          <p:cNvSpPr txBox="1"/>
          <p:nvPr/>
        </p:nvSpPr>
        <p:spPr>
          <a:xfrm rot="16200000">
            <a:off x="5553462" y="3799274"/>
            <a:ext cx="72308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Saídas</a:t>
            </a:r>
          </a:p>
        </p:txBody>
      </p:sp>
      <p:pic>
        <p:nvPicPr>
          <p:cNvPr id="239" name="microphones.png" descr="microphon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8951" y="3753658"/>
            <a:ext cx="533401" cy="53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webcam.png" descr="webc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8951" y="4554019"/>
            <a:ext cx="533401" cy="53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keyboard.png" descr="keyboar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40823" y="2890241"/>
            <a:ext cx="989656" cy="659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screens.png" descr="screen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56037" y="2953298"/>
            <a:ext cx="867834" cy="53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printer.png" descr="printer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046903" y="3753658"/>
            <a:ext cx="533401" cy="53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speakers.png" descr="speakers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046903" y="4554019"/>
            <a:ext cx="533401" cy="533401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memória…"/>
          <p:cNvSpPr/>
          <p:nvPr/>
        </p:nvSpPr>
        <p:spPr>
          <a:xfrm>
            <a:off x="3937000" y="2215984"/>
            <a:ext cx="1270000" cy="640463"/>
          </a:xfrm>
          <a:prstGeom prst="roundRect">
            <a:avLst>
              <a:gd name="adj" fmla="val 29744"/>
            </a:avLst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r>
              <a:t>memória</a:t>
            </a:r>
          </a:p>
          <a:p>
            <a:pPr algn="ctr">
              <a:defRPr sz="1600">
                <a:solidFill>
                  <a:srgbClr val="FFFFFF"/>
                </a:solidFill>
              </a:defRPr>
            </a:pPr>
            <a:r>
              <a:t>RAM</a:t>
            </a:r>
          </a:p>
        </p:txBody>
      </p:sp>
      <p:sp>
        <p:nvSpPr>
          <p:cNvPr id="246" name="Armazenamento…"/>
          <p:cNvSpPr/>
          <p:nvPr/>
        </p:nvSpPr>
        <p:spPr>
          <a:xfrm>
            <a:off x="3641725" y="5126170"/>
            <a:ext cx="1860550" cy="875703"/>
          </a:xfrm>
          <a:prstGeom prst="roundRect">
            <a:avLst>
              <a:gd name="adj" fmla="val 21754"/>
            </a:avLst>
          </a:prstGeom>
          <a:solidFill>
            <a:srgbClr val="73FDFF">
              <a:alpha val="80581"/>
            </a:srgbClr>
          </a:solidFill>
          <a:ln w="19050">
            <a:solidFill>
              <a:srgbClr val="73FD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600"/>
            </a:pPr>
            <a:r>
              <a:t>Armazenamento</a:t>
            </a:r>
          </a:p>
          <a:p>
            <a:pPr algn="ctr">
              <a:defRPr sz="1600"/>
            </a:pPr>
            <a:r>
              <a:t>de dados</a:t>
            </a:r>
          </a:p>
          <a:p>
            <a:pPr algn="ctr">
              <a:defRPr sz="1600"/>
            </a:pPr>
            <a:r>
              <a:t>(HD, CD, …)</a:t>
            </a:r>
          </a:p>
        </p:txBody>
      </p:sp>
      <p:sp>
        <p:nvSpPr>
          <p:cNvPr id="247" name="Line"/>
          <p:cNvSpPr/>
          <p:nvPr/>
        </p:nvSpPr>
        <p:spPr>
          <a:xfrm flipV="1">
            <a:off x="4415683" y="2955137"/>
            <a:ext cx="1" cy="569694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8" name="Line"/>
          <p:cNvSpPr/>
          <p:nvPr/>
        </p:nvSpPr>
        <p:spPr>
          <a:xfrm flipV="1">
            <a:off x="4689347" y="2956218"/>
            <a:ext cx="1" cy="569694"/>
          </a:xfrm>
          <a:prstGeom prst="line">
            <a:avLst/>
          </a:prstGeom>
          <a:ln w="19050">
            <a:solidFill>
              <a:srgbClr val="000000"/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9" name="Line"/>
          <p:cNvSpPr/>
          <p:nvPr/>
        </p:nvSpPr>
        <p:spPr>
          <a:xfrm>
            <a:off x="6146712" y="3219998"/>
            <a:ext cx="672922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0" name="Line"/>
          <p:cNvSpPr/>
          <p:nvPr/>
        </p:nvSpPr>
        <p:spPr>
          <a:xfrm>
            <a:off x="6146712" y="4020358"/>
            <a:ext cx="672922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1" name="Line"/>
          <p:cNvSpPr/>
          <p:nvPr/>
        </p:nvSpPr>
        <p:spPr>
          <a:xfrm>
            <a:off x="6146712" y="4815089"/>
            <a:ext cx="672922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2" name="Line"/>
          <p:cNvSpPr/>
          <p:nvPr/>
        </p:nvSpPr>
        <p:spPr>
          <a:xfrm>
            <a:off x="2296230" y="3219998"/>
            <a:ext cx="672922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3" name="Line"/>
          <p:cNvSpPr/>
          <p:nvPr/>
        </p:nvSpPr>
        <p:spPr>
          <a:xfrm>
            <a:off x="2296230" y="4020358"/>
            <a:ext cx="672922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4" name="Line"/>
          <p:cNvSpPr/>
          <p:nvPr/>
        </p:nvSpPr>
        <p:spPr>
          <a:xfrm>
            <a:off x="2296230" y="4815089"/>
            <a:ext cx="672922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255" name="Screen Shot 2022-08-16 at 22.48.21.png" descr="Screen Shot 2022-08-16 at 22.48.2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032507" y="3579773"/>
            <a:ext cx="1078986" cy="881172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Line"/>
          <p:cNvSpPr/>
          <p:nvPr/>
        </p:nvSpPr>
        <p:spPr>
          <a:xfrm>
            <a:off x="5024838" y="3991308"/>
            <a:ext cx="672923" cy="1"/>
          </a:xfrm>
          <a:prstGeom prst="line">
            <a:avLst/>
          </a:prstGeom>
          <a:ln w="508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7" name="Line"/>
          <p:cNvSpPr/>
          <p:nvPr/>
        </p:nvSpPr>
        <p:spPr>
          <a:xfrm>
            <a:off x="3465962" y="4020358"/>
            <a:ext cx="672923" cy="1"/>
          </a:xfrm>
          <a:prstGeom prst="line">
            <a:avLst/>
          </a:prstGeom>
          <a:ln w="508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8" name="Line"/>
          <p:cNvSpPr/>
          <p:nvPr/>
        </p:nvSpPr>
        <p:spPr>
          <a:xfrm flipV="1">
            <a:off x="4435168" y="4503407"/>
            <a:ext cx="1" cy="569694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9" name="Line"/>
          <p:cNvSpPr/>
          <p:nvPr/>
        </p:nvSpPr>
        <p:spPr>
          <a:xfrm flipV="1">
            <a:off x="4708831" y="4504488"/>
            <a:ext cx="1" cy="569694"/>
          </a:xfrm>
          <a:prstGeom prst="line">
            <a:avLst/>
          </a:prstGeom>
          <a:ln w="19050">
            <a:solidFill>
              <a:srgbClr val="000000"/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6" name="miojo.jpeg" descr="miojo.jpeg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25750" y="3112252"/>
            <a:ext cx="3492500" cy="2336801"/>
          </a:xfrm>
          <a:prstGeom prst="rect">
            <a:avLst/>
          </a:prstGeom>
          <a:ln w="12700">
            <a:miter lim="400000"/>
          </a:ln>
        </p:spPr>
      </p:pic>
      <p:sp>
        <p:nvSpPr>
          <p:cNvPr id="907" name="Guia de sobrevivência:…"/>
          <p:cNvSpPr txBox="1"/>
          <p:nvPr/>
        </p:nvSpPr>
        <p:spPr>
          <a:xfrm>
            <a:off x="2658731" y="1913631"/>
            <a:ext cx="3631174" cy="8026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600"/>
            </a:pPr>
            <a:r>
              <a:t>Guia de sobrevivência:</a:t>
            </a:r>
          </a:p>
          <a:p>
            <a:pPr algn="ctr">
              <a:defRPr b="1" sz="2600"/>
            </a:pPr>
            <a:r>
              <a:t>como fazer um miojo?</a:t>
            </a:r>
          </a:p>
        </p:txBody>
      </p:sp>
      <p:sp>
        <p:nvSpPr>
          <p:cNvPr id="908" name="7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09" name="Exercício 3: guia de sobrevivência"/>
          <p:cNvSpPr txBox="1"/>
          <p:nvPr>
            <p:ph type="title"/>
          </p:nvPr>
        </p:nvSpPr>
        <p:spPr>
          <a:xfrm>
            <a:off x="612648" y="214870"/>
            <a:ext cx="8153401" cy="990601"/>
          </a:xfrm>
          <a:prstGeom prst="rect">
            <a:avLst/>
          </a:prstGeom>
        </p:spPr>
        <p:txBody>
          <a:bodyPr/>
          <a:lstStyle/>
          <a:p>
            <a:pPr/>
            <a:r>
              <a:t>Exercício 3: guia de sobrevivência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Me surpreendam :)"/>
          <p:cNvSpPr txBox="1"/>
          <p:nvPr/>
        </p:nvSpPr>
        <p:spPr>
          <a:xfrm>
            <a:off x="2756413" y="3465090"/>
            <a:ext cx="3631174" cy="4470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600"/>
            </a:lvl1pPr>
          </a:lstStyle>
          <a:p>
            <a:pPr/>
            <a:r>
              <a:t>Me surpreendam :)</a:t>
            </a:r>
          </a:p>
        </p:txBody>
      </p:sp>
      <p:sp>
        <p:nvSpPr>
          <p:cNvPr id="912" name="Exercício 4: ???"/>
          <p:cNvSpPr txBox="1"/>
          <p:nvPr>
            <p:ph type="title"/>
          </p:nvPr>
        </p:nvSpPr>
        <p:spPr>
          <a:xfrm>
            <a:off x="612648" y="214870"/>
            <a:ext cx="8153401" cy="990601"/>
          </a:xfrm>
          <a:prstGeom prst="rect">
            <a:avLst/>
          </a:prstGeom>
        </p:spPr>
        <p:txBody>
          <a:bodyPr/>
          <a:lstStyle/>
          <a:p>
            <a:pPr/>
            <a:r>
              <a:t>Exercício 4: ???</a:t>
            </a:r>
          </a:p>
        </p:txBody>
      </p:sp>
      <p:sp>
        <p:nvSpPr>
          <p:cNvPr id="913" name="7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916" name="7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17" name="1."/>
          <p:cNvSpPr txBox="1"/>
          <p:nvPr/>
        </p:nvSpPr>
        <p:spPr>
          <a:xfrm>
            <a:off x="1373187" y="3127189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918" name="1."/>
          <p:cNvSpPr txBox="1"/>
          <p:nvPr/>
        </p:nvSpPr>
        <p:spPr>
          <a:xfrm>
            <a:off x="1235075" y="3065303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919" name="1."/>
          <p:cNvSpPr txBox="1"/>
          <p:nvPr/>
        </p:nvSpPr>
        <p:spPr>
          <a:xfrm>
            <a:off x="1373187" y="3139889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920" name="1."/>
          <p:cNvSpPr txBox="1"/>
          <p:nvPr/>
        </p:nvSpPr>
        <p:spPr>
          <a:xfrm>
            <a:off x="1235075" y="3078003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921" name="Rounded Rectangle"/>
          <p:cNvSpPr/>
          <p:nvPr/>
        </p:nvSpPr>
        <p:spPr>
          <a:xfrm>
            <a:off x="685800" y="482617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922" name="Introdução"/>
          <p:cNvSpPr txBox="1"/>
          <p:nvPr/>
        </p:nvSpPr>
        <p:spPr>
          <a:xfrm>
            <a:off x="1273175" y="2678843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925" name="Group"/>
          <p:cNvGrpSpPr/>
          <p:nvPr/>
        </p:nvGrpSpPr>
        <p:grpSpPr>
          <a:xfrm>
            <a:off x="777875" y="2674510"/>
            <a:ext cx="366713" cy="373791"/>
            <a:chOff x="0" y="0"/>
            <a:chExt cx="366712" cy="373790"/>
          </a:xfrm>
        </p:grpSpPr>
        <p:sp>
          <p:nvSpPr>
            <p:cNvPr id="92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24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928" name="Group"/>
          <p:cNvGrpSpPr/>
          <p:nvPr/>
        </p:nvGrpSpPr>
        <p:grpSpPr>
          <a:xfrm>
            <a:off x="781050" y="3240908"/>
            <a:ext cx="366713" cy="373792"/>
            <a:chOff x="0" y="0"/>
            <a:chExt cx="366712" cy="373790"/>
          </a:xfrm>
        </p:grpSpPr>
        <p:sp>
          <p:nvSpPr>
            <p:cNvPr id="92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27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929" name="Algoritmos"/>
          <p:cNvSpPr txBox="1"/>
          <p:nvPr/>
        </p:nvSpPr>
        <p:spPr>
          <a:xfrm>
            <a:off x="1255712" y="3240607"/>
            <a:ext cx="144327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Algoritmos</a:t>
            </a:r>
          </a:p>
        </p:txBody>
      </p:sp>
      <p:grpSp>
        <p:nvGrpSpPr>
          <p:cNvPr id="932" name="Group"/>
          <p:cNvGrpSpPr/>
          <p:nvPr/>
        </p:nvGrpSpPr>
        <p:grpSpPr>
          <a:xfrm>
            <a:off x="781050" y="3807555"/>
            <a:ext cx="366713" cy="373792"/>
            <a:chOff x="0" y="0"/>
            <a:chExt cx="366712" cy="373790"/>
          </a:xfrm>
        </p:grpSpPr>
        <p:sp>
          <p:nvSpPr>
            <p:cNvPr id="93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31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933" name="Exemplos"/>
          <p:cNvSpPr txBox="1"/>
          <p:nvPr/>
        </p:nvSpPr>
        <p:spPr>
          <a:xfrm>
            <a:off x="1258238" y="3807331"/>
            <a:ext cx="1302628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Exemplos</a:t>
            </a:r>
          </a:p>
        </p:txBody>
      </p:sp>
      <p:grpSp>
        <p:nvGrpSpPr>
          <p:cNvPr id="936" name="Group"/>
          <p:cNvGrpSpPr/>
          <p:nvPr/>
        </p:nvGrpSpPr>
        <p:grpSpPr>
          <a:xfrm>
            <a:off x="777875" y="4364315"/>
            <a:ext cx="366713" cy="373792"/>
            <a:chOff x="0" y="0"/>
            <a:chExt cx="366712" cy="373790"/>
          </a:xfrm>
        </p:grpSpPr>
        <p:sp>
          <p:nvSpPr>
            <p:cNvPr id="93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35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937" name="Exercícios"/>
          <p:cNvSpPr txBox="1"/>
          <p:nvPr/>
        </p:nvSpPr>
        <p:spPr>
          <a:xfrm>
            <a:off x="1263079" y="4355019"/>
            <a:ext cx="1373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  <p:grpSp>
        <p:nvGrpSpPr>
          <p:cNvPr id="940" name="Group"/>
          <p:cNvGrpSpPr/>
          <p:nvPr/>
        </p:nvGrpSpPr>
        <p:grpSpPr>
          <a:xfrm>
            <a:off x="777875" y="4913916"/>
            <a:ext cx="366713" cy="373791"/>
            <a:chOff x="0" y="0"/>
            <a:chExt cx="366712" cy="373790"/>
          </a:xfrm>
        </p:grpSpPr>
        <p:sp>
          <p:nvSpPr>
            <p:cNvPr id="93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39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941" name="Referências"/>
          <p:cNvSpPr txBox="1"/>
          <p:nvPr/>
        </p:nvSpPr>
        <p:spPr>
          <a:xfrm>
            <a:off x="1270096" y="4913916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7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44" name="[Souza et al, 2019]"/>
          <p:cNvSpPr txBox="1"/>
          <p:nvPr/>
        </p:nvSpPr>
        <p:spPr>
          <a:xfrm>
            <a:off x="1667832" y="5714336"/>
            <a:ext cx="18793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[Souza et al, 2019]</a:t>
            </a:r>
          </a:p>
        </p:txBody>
      </p:sp>
      <p:sp>
        <p:nvSpPr>
          <p:cNvPr id="945" name="[Griffiths &amp; Griffiths, 2013]"/>
          <p:cNvSpPr txBox="1"/>
          <p:nvPr/>
        </p:nvSpPr>
        <p:spPr>
          <a:xfrm>
            <a:off x="5149661" y="5714336"/>
            <a:ext cx="260590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[Griffiths &amp; Griffiths, 2013]</a:t>
            </a:r>
          </a:p>
        </p:txBody>
      </p:sp>
      <p:sp>
        <p:nvSpPr>
          <p:cNvPr id="946" name="Referências sugerid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Referências sugeridas</a:t>
            </a:r>
          </a:p>
        </p:txBody>
      </p:sp>
      <p:pic>
        <p:nvPicPr>
          <p:cNvPr id="947" name="Screen Shot 2021-06-18 at 15.06.00.png" descr="Screen Shot 2021-06-18 at 15.06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4704" y="1986661"/>
            <a:ext cx="2495819" cy="3562497"/>
          </a:xfrm>
          <a:prstGeom prst="rect">
            <a:avLst/>
          </a:prstGeom>
          <a:ln w="12700">
            <a:miter lim="400000"/>
          </a:ln>
        </p:spPr>
      </p:pic>
      <p:sp>
        <p:nvSpPr>
          <p:cNvPr id="948" name="Rectangle"/>
          <p:cNvSpPr/>
          <p:nvPr/>
        </p:nvSpPr>
        <p:spPr>
          <a:xfrm>
            <a:off x="1373777" y="1901567"/>
            <a:ext cx="2708925" cy="3732685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949" name="Screen Shot 2022-08-11 at 21.58.07.png" descr="Screen Shot 2022-08-11 at 21.58.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5919" y="1986661"/>
            <a:ext cx="2544641" cy="35624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Referências sugerid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Referências sugeridas</a:t>
            </a:r>
          </a:p>
        </p:txBody>
      </p:sp>
      <p:sp>
        <p:nvSpPr>
          <p:cNvPr id="952" name="7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53" name="[Backes, 2013]"/>
          <p:cNvSpPr txBox="1"/>
          <p:nvPr/>
        </p:nvSpPr>
        <p:spPr>
          <a:xfrm>
            <a:off x="1689090" y="5669143"/>
            <a:ext cx="146011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[Backes, 2013]</a:t>
            </a:r>
          </a:p>
        </p:txBody>
      </p:sp>
      <p:sp>
        <p:nvSpPr>
          <p:cNvPr id="954" name="[Damas, 2007]"/>
          <p:cNvSpPr txBox="1"/>
          <p:nvPr/>
        </p:nvSpPr>
        <p:spPr>
          <a:xfrm>
            <a:off x="5401992" y="5669143"/>
            <a:ext cx="146011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[Damas, 2007]</a:t>
            </a:r>
          </a:p>
        </p:txBody>
      </p:sp>
      <p:pic>
        <p:nvPicPr>
          <p:cNvPr id="955" name="Screen Shot 2021-06-18 at 14.46.23.png" descr="Screen Shot 2021-06-18 at 14.46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4893" y="2159220"/>
            <a:ext cx="2688508" cy="3456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6" name="Screen Shot 2021-06-18 at 14.47.41.png" descr="Screen Shot 2021-06-18 at 14.47.4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1199" y="2159220"/>
            <a:ext cx="2481700" cy="34566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Perguntas?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5200"/>
            </a:pPr>
            <a:r>
              <a:t>Perguntas?</a:t>
            </a: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  <a:r>
              <a:t>Prof. Rafael G. </a:t>
            </a:r>
            <a:r>
              <a:rPr b="1"/>
              <a:t>Mantovani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rafaelmantovani@utfpr.edu.br</a:t>
            </a:r>
          </a:p>
          <a:p>
            <a:pPr marL="0" indent="0" algn="ctr">
              <a:buClrTx/>
              <a:buSzTx/>
              <a:buNone/>
            </a:pPr>
            <a:r>
              <a:t>Prof. </a:t>
            </a:r>
            <a:r>
              <a:rPr b="1"/>
              <a:t>Adalberto</a:t>
            </a:r>
            <a:r>
              <a:t> Lazarini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3" invalidUrl="" action="" tgtFrame="" tooltip="" history="1" highlightClick="0" endSnd="0"/>
              </a:rPr>
              <a:t>adalbertoz@utfpr.edu.br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62" name="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63" name="Screen Shot 2021-11-08 at 18.43.27.png" descr="Screen Shot 2021-11-08 at 18.43.27.png"/>
          <p:cNvPicPr>
            <a:picLocks noChangeAspect="1"/>
          </p:cNvPicPr>
          <p:nvPr/>
        </p:nvPicPr>
        <p:blipFill>
          <a:blip r:embed="rId2">
            <a:alphaModFix amt="26670"/>
            <a:extLst/>
          </a:blip>
          <a:stretch>
            <a:fillRect/>
          </a:stretch>
        </p:blipFill>
        <p:spPr>
          <a:xfrm>
            <a:off x="4175287" y="3570621"/>
            <a:ext cx="798681" cy="790047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Rectangle"/>
          <p:cNvSpPr/>
          <p:nvPr/>
        </p:nvSpPr>
        <p:spPr>
          <a:xfrm>
            <a:off x="3048470" y="3037126"/>
            <a:ext cx="371565" cy="1857036"/>
          </a:xfrm>
          <a:prstGeom prst="rect">
            <a:avLst/>
          </a:prstGeom>
          <a:solidFill>
            <a:srgbClr val="4F8F00">
              <a:alpha val="21410"/>
            </a:srgbClr>
          </a:solidFill>
          <a:ln w="19050">
            <a:solidFill>
              <a:srgbClr val="4F8F00">
                <a:alpha val="26670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5" name="Entradas"/>
          <p:cNvSpPr txBox="1"/>
          <p:nvPr/>
        </p:nvSpPr>
        <p:spPr>
          <a:xfrm rot="16200000">
            <a:off x="2786876" y="3799274"/>
            <a:ext cx="89475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Entradas</a:t>
            </a:r>
          </a:p>
        </p:txBody>
      </p:sp>
      <p:sp>
        <p:nvSpPr>
          <p:cNvPr id="266" name="Rectangle"/>
          <p:cNvSpPr/>
          <p:nvPr/>
        </p:nvSpPr>
        <p:spPr>
          <a:xfrm>
            <a:off x="5729219" y="3037126"/>
            <a:ext cx="371566" cy="1857036"/>
          </a:xfrm>
          <a:prstGeom prst="rect">
            <a:avLst/>
          </a:prstGeom>
          <a:solidFill>
            <a:srgbClr val="FF9300">
              <a:alpha val="21309"/>
            </a:srgbClr>
          </a:solidFill>
          <a:ln w="19050">
            <a:solidFill>
              <a:srgbClr val="FF9300">
                <a:alpha val="26670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7" name="Saídas"/>
          <p:cNvSpPr txBox="1"/>
          <p:nvPr/>
        </p:nvSpPr>
        <p:spPr>
          <a:xfrm rot="16200000">
            <a:off x="5553462" y="3799274"/>
            <a:ext cx="72308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Saídas</a:t>
            </a:r>
          </a:p>
        </p:txBody>
      </p:sp>
      <p:pic>
        <p:nvPicPr>
          <p:cNvPr id="268" name="microphones.png" descr="microphones.png"/>
          <p:cNvPicPr>
            <a:picLocks noChangeAspect="1"/>
          </p:cNvPicPr>
          <p:nvPr/>
        </p:nvPicPr>
        <p:blipFill>
          <a:blip r:embed="rId3">
            <a:alphaModFix amt="26670"/>
            <a:extLst/>
          </a:blip>
          <a:stretch>
            <a:fillRect/>
          </a:stretch>
        </p:blipFill>
        <p:spPr>
          <a:xfrm>
            <a:off x="1568951" y="3753658"/>
            <a:ext cx="533401" cy="53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webcam.png" descr="webcam.png"/>
          <p:cNvPicPr>
            <a:picLocks noChangeAspect="1"/>
          </p:cNvPicPr>
          <p:nvPr/>
        </p:nvPicPr>
        <p:blipFill>
          <a:blip r:embed="rId4">
            <a:alphaModFix amt="26670"/>
            <a:extLst/>
          </a:blip>
          <a:stretch>
            <a:fillRect/>
          </a:stretch>
        </p:blipFill>
        <p:spPr>
          <a:xfrm>
            <a:off x="1568951" y="4554019"/>
            <a:ext cx="533401" cy="53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keyboard.png" descr="keyboard.png"/>
          <p:cNvPicPr>
            <a:picLocks noChangeAspect="1"/>
          </p:cNvPicPr>
          <p:nvPr/>
        </p:nvPicPr>
        <p:blipFill>
          <a:blip r:embed="rId5">
            <a:alphaModFix amt="26670"/>
            <a:extLst/>
          </a:blip>
          <a:stretch>
            <a:fillRect/>
          </a:stretch>
        </p:blipFill>
        <p:spPr>
          <a:xfrm>
            <a:off x="1340823" y="2890241"/>
            <a:ext cx="989656" cy="659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screens.png" descr="screens.png"/>
          <p:cNvPicPr>
            <a:picLocks noChangeAspect="1"/>
          </p:cNvPicPr>
          <p:nvPr/>
        </p:nvPicPr>
        <p:blipFill>
          <a:blip r:embed="rId6">
            <a:alphaModFix amt="26670"/>
            <a:extLst/>
          </a:blip>
          <a:stretch>
            <a:fillRect/>
          </a:stretch>
        </p:blipFill>
        <p:spPr>
          <a:xfrm>
            <a:off x="6856037" y="2953298"/>
            <a:ext cx="867834" cy="53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printer.png" descr="printer.png"/>
          <p:cNvPicPr>
            <a:picLocks noChangeAspect="1"/>
          </p:cNvPicPr>
          <p:nvPr/>
        </p:nvPicPr>
        <p:blipFill>
          <a:blip r:embed="rId7">
            <a:alphaModFix amt="26670"/>
            <a:extLst/>
          </a:blip>
          <a:stretch>
            <a:fillRect/>
          </a:stretch>
        </p:blipFill>
        <p:spPr>
          <a:xfrm>
            <a:off x="7046903" y="3753658"/>
            <a:ext cx="533401" cy="53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speakers.png" descr="speakers.png"/>
          <p:cNvPicPr>
            <a:picLocks noChangeAspect="1"/>
          </p:cNvPicPr>
          <p:nvPr/>
        </p:nvPicPr>
        <p:blipFill>
          <a:blip r:embed="rId8">
            <a:alphaModFix amt="26670"/>
            <a:extLst/>
          </a:blip>
          <a:stretch>
            <a:fillRect/>
          </a:stretch>
        </p:blipFill>
        <p:spPr>
          <a:xfrm>
            <a:off x="7046903" y="4554019"/>
            <a:ext cx="533401" cy="533401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memória…"/>
          <p:cNvSpPr/>
          <p:nvPr/>
        </p:nvSpPr>
        <p:spPr>
          <a:xfrm>
            <a:off x="3937000" y="2215984"/>
            <a:ext cx="1270000" cy="640463"/>
          </a:xfrm>
          <a:prstGeom prst="roundRect">
            <a:avLst>
              <a:gd name="adj" fmla="val 29744"/>
            </a:avLst>
          </a:prstGeom>
          <a:solidFill>
            <a:srgbClr val="FF2600">
              <a:alpha val="26670"/>
            </a:srgbClr>
          </a:solidFill>
          <a:ln w="19050">
            <a:solidFill>
              <a:srgbClr val="FF2600">
                <a:alpha val="26670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r>
              <a:t>memória</a:t>
            </a:r>
          </a:p>
          <a:p>
            <a:pPr algn="ctr">
              <a:defRPr sz="1600">
                <a:solidFill>
                  <a:srgbClr val="FFFFFF"/>
                </a:solidFill>
              </a:defRPr>
            </a:pPr>
            <a:r>
              <a:t>RAM</a:t>
            </a:r>
          </a:p>
        </p:txBody>
      </p:sp>
      <p:sp>
        <p:nvSpPr>
          <p:cNvPr id="275" name="Armazenamento…"/>
          <p:cNvSpPr/>
          <p:nvPr/>
        </p:nvSpPr>
        <p:spPr>
          <a:xfrm>
            <a:off x="3641725" y="5126170"/>
            <a:ext cx="1860550" cy="875703"/>
          </a:xfrm>
          <a:prstGeom prst="roundRect">
            <a:avLst>
              <a:gd name="adj" fmla="val 21754"/>
            </a:avLst>
          </a:prstGeom>
          <a:solidFill>
            <a:srgbClr val="73FDFF">
              <a:alpha val="21491"/>
            </a:srgbClr>
          </a:solidFill>
          <a:ln w="19050">
            <a:solidFill>
              <a:srgbClr val="73FDFF">
                <a:alpha val="26670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600"/>
            </a:pPr>
            <a:r>
              <a:t>Armazenamento</a:t>
            </a:r>
          </a:p>
          <a:p>
            <a:pPr algn="ctr">
              <a:defRPr sz="1600"/>
            </a:pPr>
            <a:r>
              <a:t>de dados</a:t>
            </a:r>
          </a:p>
          <a:p>
            <a:pPr algn="ctr">
              <a:defRPr sz="1600"/>
            </a:pPr>
            <a:r>
              <a:t>(HD, CD, …)</a:t>
            </a:r>
          </a:p>
        </p:txBody>
      </p:sp>
      <p:sp>
        <p:nvSpPr>
          <p:cNvPr id="276" name="Line"/>
          <p:cNvSpPr/>
          <p:nvPr/>
        </p:nvSpPr>
        <p:spPr>
          <a:xfrm flipV="1">
            <a:off x="4415683" y="2955137"/>
            <a:ext cx="1" cy="569694"/>
          </a:xfrm>
          <a:prstGeom prst="line">
            <a:avLst/>
          </a:prstGeom>
          <a:ln w="19050">
            <a:solidFill>
              <a:srgbClr val="000000">
                <a:alpha val="26670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7" name="Line"/>
          <p:cNvSpPr/>
          <p:nvPr/>
        </p:nvSpPr>
        <p:spPr>
          <a:xfrm flipV="1">
            <a:off x="4689347" y="2956218"/>
            <a:ext cx="1" cy="569694"/>
          </a:xfrm>
          <a:prstGeom prst="line">
            <a:avLst/>
          </a:prstGeom>
          <a:ln w="19050">
            <a:solidFill>
              <a:srgbClr val="000000">
                <a:alpha val="26670"/>
              </a:srgbClr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8" name="Line"/>
          <p:cNvSpPr/>
          <p:nvPr/>
        </p:nvSpPr>
        <p:spPr>
          <a:xfrm flipV="1">
            <a:off x="4435168" y="4406458"/>
            <a:ext cx="1" cy="569694"/>
          </a:xfrm>
          <a:prstGeom prst="line">
            <a:avLst/>
          </a:prstGeom>
          <a:ln w="19050">
            <a:solidFill>
              <a:srgbClr val="000000">
                <a:alpha val="26670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9" name="Line"/>
          <p:cNvSpPr/>
          <p:nvPr/>
        </p:nvSpPr>
        <p:spPr>
          <a:xfrm flipV="1">
            <a:off x="4708831" y="4407539"/>
            <a:ext cx="1" cy="569694"/>
          </a:xfrm>
          <a:prstGeom prst="line">
            <a:avLst/>
          </a:prstGeom>
          <a:ln w="19050">
            <a:solidFill>
              <a:srgbClr val="000000">
                <a:alpha val="26670"/>
              </a:srgbClr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0" name="Line"/>
          <p:cNvSpPr/>
          <p:nvPr/>
        </p:nvSpPr>
        <p:spPr>
          <a:xfrm>
            <a:off x="3465962" y="4020358"/>
            <a:ext cx="672923" cy="1"/>
          </a:xfrm>
          <a:prstGeom prst="line">
            <a:avLst/>
          </a:prstGeom>
          <a:ln w="50800">
            <a:solidFill>
              <a:srgbClr val="000000">
                <a:alpha val="26670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1" name="Line"/>
          <p:cNvSpPr/>
          <p:nvPr/>
        </p:nvSpPr>
        <p:spPr>
          <a:xfrm>
            <a:off x="5024838" y="3991308"/>
            <a:ext cx="672923" cy="1"/>
          </a:xfrm>
          <a:prstGeom prst="line">
            <a:avLst/>
          </a:prstGeom>
          <a:ln w="50800">
            <a:solidFill>
              <a:srgbClr val="000000">
                <a:alpha val="26670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2" name="Line"/>
          <p:cNvSpPr/>
          <p:nvPr/>
        </p:nvSpPr>
        <p:spPr>
          <a:xfrm>
            <a:off x="6146712" y="3219998"/>
            <a:ext cx="672922" cy="1"/>
          </a:xfrm>
          <a:prstGeom prst="line">
            <a:avLst/>
          </a:prstGeom>
          <a:ln w="19050">
            <a:solidFill>
              <a:srgbClr val="000000">
                <a:alpha val="26670"/>
              </a:srgbClr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3" name="Line"/>
          <p:cNvSpPr/>
          <p:nvPr/>
        </p:nvSpPr>
        <p:spPr>
          <a:xfrm>
            <a:off x="6146712" y="4020358"/>
            <a:ext cx="672922" cy="1"/>
          </a:xfrm>
          <a:prstGeom prst="line">
            <a:avLst/>
          </a:prstGeom>
          <a:ln w="19050">
            <a:solidFill>
              <a:srgbClr val="000000">
                <a:alpha val="26670"/>
              </a:srgbClr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4" name="Line"/>
          <p:cNvSpPr/>
          <p:nvPr/>
        </p:nvSpPr>
        <p:spPr>
          <a:xfrm>
            <a:off x="6146712" y="4815089"/>
            <a:ext cx="672922" cy="1"/>
          </a:xfrm>
          <a:prstGeom prst="line">
            <a:avLst/>
          </a:prstGeom>
          <a:ln w="19050">
            <a:solidFill>
              <a:srgbClr val="000000">
                <a:alpha val="26670"/>
              </a:srgbClr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5" name="Line"/>
          <p:cNvSpPr/>
          <p:nvPr/>
        </p:nvSpPr>
        <p:spPr>
          <a:xfrm>
            <a:off x="2296230" y="3219998"/>
            <a:ext cx="672922" cy="1"/>
          </a:xfrm>
          <a:prstGeom prst="line">
            <a:avLst/>
          </a:prstGeom>
          <a:ln w="19050">
            <a:solidFill>
              <a:srgbClr val="000000">
                <a:alpha val="26670"/>
              </a:srgbClr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6" name="Line"/>
          <p:cNvSpPr/>
          <p:nvPr/>
        </p:nvSpPr>
        <p:spPr>
          <a:xfrm>
            <a:off x="2296230" y="4020358"/>
            <a:ext cx="672922" cy="1"/>
          </a:xfrm>
          <a:prstGeom prst="line">
            <a:avLst/>
          </a:prstGeom>
          <a:ln w="19050">
            <a:solidFill>
              <a:srgbClr val="000000">
                <a:alpha val="26670"/>
              </a:srgbClr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7" name="Line"/>
          <p:cNvSpPr/>
          <p:nvPr/>
        </p:nvSpPr>
        <p:spPr>
          <a:xfrm>
            <a:off x="2296230" y="4815089"/>
            <a:ext cx="672922" cy="1"/>
          </a:xfrm>
          <a:prstGeom prst="line">
            <a:avLst/>
          </a:prstGeom>
          <a:ln w="19050">
            <a:solidFill>
              <a:srgbClr val="000000">
                <a:alpha val="26670"/>
              </a:srgbClr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8" name="Programas :)"/>
          <p:cNvSpPr txBox="1"/>
          <p:nvPr/>
        </p:nvSpPr>
        <p:spPr>
          <a:xfrm>
            <a:off x="3057995" y="3748474"/>
            <a:ext cx="2951874" cy="4343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200"/>
            </a:lvl1pPr>
          </a:lstStyle>
          <a:p>
            <a:pPr/>
            <a:r>
              <a:t>Programas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1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pic>
        <p:nvPicPr>
          <p:cNvPr id="292" name="memory.png" descr="memo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8746" y="3114042"/>
            <a:ext cx="1219373" cy="12193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