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3"/>
  </p:notesMasterIdLst>
  <p:sldIdLst>
    <p:sldId id="256" r:id="rId2"/>
    <p:sldId id="368" r:id="rId3"/>
    <p:sldId id="286" r:id="rId4"/>
    <p:sldId id="289" r:id="rId5"/>
    <p:sldId id="288" r:id="rId6"/>
    <p:sldId id="321" r:id="rId7"/>
    <p:sldId id="257" r:id="rId8"/>
    <p:sldId id="287" r:id="rId9"/>
    <p:sldId id="258" r:id="rId10"/>
    <p:sldId id="291" r:id="rId11"/>
    <p:sldId id="322" r:id="rId12"/>
    <p:sldId id="325" r:id="rId13"/>
    <p:sldId id="353" r:id="rId14"/>
    <p:sldId id="351" r:id="rId15"/>
    <p:sldId id="328" r:id="rId16"/>
    <p:sldId id="266" r:id="rId17"/>
    <p:sldId id="355" r:id="rId18"/>
    <p:sldId id="358" r:id="rId19"/>
    <p:sldId id="356" r:id="rId20"/>
    <p:sldId id="360" r:id="rId21"/>
    <p:sldId id="333" r:id="rId22"/>
    <p:sldId id="334" r:id="rId23"/>
    <p:sldId id="303" r:id="rId24"/>
    <p:sldId id="335" r:id="rId25"/>
    <p:sldId id="361" r:id="rId26"/>
    <p:sldId id="336" r:id="rId27"/>
    <p:sldId id="337" r:id="rId28"/>
    <p:sldId id="338" r:id="rId29"/>
    <p:sldId id="362" r:id="rId30"/>
    <p:sldId id="352" r:id="rId31"/>
    <p:sldId id="339" r:id="rId32"/>
    <p:sldId id="341" r:id="rId33"/>
    <p:sldId id="316" r:id="rId34"/>
    <p:sldId id="344" r:id="rId35"/>
    <p:sldId id="363" r:id="rId36"/>
    <p:sldId id="312" r:id="rId37"/>
    <p:sldId id="364" r:id="rId38"/>
    <p:sldId id="318" r:id="rId39"/>
    <p:sldId id="365" r:id="rId40"/>
    <p:sldId id="366" r:id="rId41"/>
    <p:sldId id="367" r:id="rId42"/>
  </p:sldIdLst>
  <p:sldSz cx="9144000" cy="6858000" type="screen4x3"/>
  <p:notesSz cx="6858000" cy="9144000"/>
  <p:embeddedFontLst>
    <p:embeddedFont>
      <p:font typeface="Roboto Slab" charset="0"/>
      <p:regular r:id="rId44"/>
      <p:bold r:id="rId45"/>
    </p:embeddedFont>
    <p:embeddedFont>
      <p:font typeface="Source Sans Pro" charset="0"/>
      <p:regular r:id="rId46"/>
      <p:bold r:id="rId47"/>
      <p:italic r:id="rId48"/>
      <p:boldItalic r:id="rId49"/>
    </p:embeddedFont>
    <p:embeddedFont>
      <p:font typeface="Aharoni" pitchFamily="2" charset="-7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ADC4EAC3-2730-4074-A128-5273FC4506E8}">
  <a:tblStyle styleId="{ADC4EAC3-2730-4074-A128-5273FC4506E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313" autoAdjust="0"/>
    <p:restoredTop sz="89964" autoAdjust="0"/>
  </p:normalViewPr>
  <p:slideViewPr>
    <p:cSldViewPr>
      <p:cViewPr>
        <p:scale>
          <a:sx n="50" d="100"/>
          <a:sy n="50" d="100"/>
        </p:scale>
        <p:origin x="-1680" y="-3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5" d="100"/>
          <a:sy n="55" d="100"/>
        </p:scale>
        <p:origin x="-284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 xmlns:p14="http://schemas.microsoft.com/office/powerpoint/2010/main" val="18666083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Buenos días. Mi nombre es </a:t>
            </a:r>
            <a:r>
              <a:rPr lang="es-AR" dirty="0" err="1" smtClean="0"/>
              <a:t>Rubert</a:t>
            </a:r>
            <a:r>
              <a:rPr lang="es-AR" baseline="0" dirty="0" smtClean="0"/>
              <a:t> Martín Pardo. Mi proyecto integrador para la carrera de ingeniería nuclear consistió en un Acople Neutrónico </a:t>
            </a:r>
            <a:r>
              <a:rPr lang="es-AR" baseline="0" dirty="0" err="1" smtClean="0"/>
              <a:t>Termohidráulico</a:t>
            </a:r>
            <a:r>
              <a:rPr lang="es-AR" baseline="0" dirty="0" smtClean="0"/>
              <a:t> CITVAP-RELAP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Primeramente es necesario entender la</a:t>
            </a:r>
            <a:r>
              <a:rPr lang="es-AR" baseline="0" dirty="0" smtClean="0"/>
              <a:t> interacción entre los distintos parámetros físicos que intervienen en un sistema nuclear como es un reactor. </a:t>
            </a:r>
          </a:p>
          <a:p>
            <a:pPr lvl="0">
              <a:spcBef>
                <a:spcPts val="0"/>
              </a:spcBef>
              <a:buNone/>
            </a:pPr>
            <a:r>
              <a:rPr lang="es-AR" baseline="0" dirty="0" smtClean="0"/>
              <a:t>-Las secciones eficaces macroscópicas de los distintos materiales que forman parte del sistema, determinan la distribución del flujo de neutrones en el mismo. Esta relación se describe a través de la ecuación de transporte de neutrones.</a:t>
            </a:r>
          </a:p>
          <a:p>
            <a:pPr lvl="0">
              <a:spcBef>
                <a:spcPts val="0"/>
              </a:spcBef>
              <a:buNone/>
            </a:pPr>
            <a:r>
              <a:rPr lang="es-AR" baseline="0" dirty="0" smtClean="0"/>
              <a:t>-El flujo neutrónico, produce fisiones en el interior de los materiales físiles en el sistema. Estas fisiones provocan transferencia de calor de los elementos combustibles. A esta </a:t>
            </a:r>
            <a:r>
              <a:rPr lang="es-AR" baseline="0" dirty="0" err="1" smtClean="0"/>
              <a:t>transferenciaa</a:t>
            </a:r>
            <a:r>
              <a:rPr lang="es-AR" baseline="0" dirty="0" smtClean="0"/>
              <a:t> de calor por unidad de tiempo es lo que conocemos como distribución de potencias en el núcleo.</a:t>
            </a:r>
          </a:p>
          <a:p>
            <a:pPr lvl="0">
              <a:spcBef>
                <a:spcPts val="0"/>
              </a:spcBef>
              <a:buNone/>
            </a:pPr>
            <a:r>
              <a:rPr lang="es-AR" baseline="0" dirty="0" smtClean="0"/>
              <a:t>-La potencia entregada por los elementos combustibles a los demás </a:t>
            </a:r>
            <a:r>
              <a:rPr lang="es-AR" baseline="0" dirty="0" err="1" smtClean="0"/>
              <a:t>ocmponentes</a:t>
            </a:r>
            <a:r>
              <a:rPr lang="es-AR" baseline="0" dirty="0" smtClean="0"/>
              <a:t> del sistema, determina la distribución de parámetros termohidráulicos como la temperatura del combustible, la temperatura del refrigerante y la densidad del refrigerante.</a:t>
            </a:r>
          </a:p>
          <a:p>
            <a:pPr lvl="0">
              <a:spcBef>
                <a:spcPts val="0"/>
              </a:spcBef>
              <a:buNone/>
            </a:pPr>
            <a:r>
              <a:rPr lang="es-AR" baseline="0" dirty="0" smtClean="0"/>
              <a:t>-Estos parámetros, a través de los conocidos efectos de </a:t>
            </a:r>
            <a:r>
              <a:rPr lang="es-AR" baseline="0" dirty="0" err="1" smtClean="0"/>
              <a:t>realmientación</a:t>
            </a:r>
            <a:r>
              <a:rPr lang="es-AR" baseline="0" dirty="0" smtClean="0"/>
              <a:t> como el efecto </a:t>
            </a:r>
            <a:r>
              <a:rPr lang="es-AR" baseline="0" dirty="0" err="1" smtClean="0"/>
              <a:t>Dopller</a:t>
            </a:r>
            <a:r>
              <a:rPr lang="es-AR" baseline="0" dirty="0" smtClean="0"/>
              <a:t> y la densidad de átomos en los materiales, modificarán las secciones eficaces de </a:t>
            </a:r>
            <a:r>
              <a:rPr lang="es-AR" baseline="0" dirty="0" err="1" smtClean="0"/>
              <a:t>lso</a:t>
            </a:r>
            <a:r>
              <a:rPr lang="es-AR" baseline="0" dirty="0" smtClean="0"/>
              <a:t> materiales. </a:t>
            </a:r>
          </a:p>
          <a:p>
            <a:pPr lvl="0">
              <a:spcBef>
                <a:spcPts val="0"/>
              </a:spcBef>
              <a:buNone/>
            </a:pPr>
            <a:endParaRPr lang="es-AR" baseline="0" dirty="0" smtClean="0"/>
          </a:p>
          <a:p>
            <a:pPr lvl="0">
              <a:spcBef>
                <a:spcPts val="0"/>
              </a:spcBef>
              <a:buNone/>
            </a:pPr>
            <a:r>
              <a:rPr lang="es-AR" baseline="0" dirty="0" smtClean="0"/>
              <a:t>De esta forma se concluye que todos los parámetros mostrados se encuentran </a:t>
            </a:r>
            <a:r>
              <a:rPr lang="es-AR" baseline="0" dirty="0" err="1" smtClean="0"/>
              <a:t>iintimamente</a:t>
            </a:r>
            <a:r>
              <a:rPr lang="es-AR" baseline="0" dirty="0" smtClean="0"/>
              <a:t> ligados y es esencial para obtener una descripción precisa de cualquier sistema nuclear contar con una metodología de </a:t>
            </a:r>
            <a:r>
              <a:rPr lang="es-AR" baseline="0" dirty="0" err="1" smtClean="0"/>
              <a:t>cáalculo</a:t>
            </a:r>
            <a:r>
              <a:rPr lang="es-AR" baseline="0" dirty="0" smtClean="0"/>
              <a:t> donde los parámetros sean calculados de forma acoplada.</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En esta diapositiva y en la siguiente describo el flujo del</a:t>
            </a:r>
            <a:r>
              <a:rPr lang="es-AR" baseline="0" dirty="0" smtClean="0"/>
              <a:t> acople estacionario, en sus dos etapas… los cálculos de celda iniciales para determinar los juegos de </a:t>
            </a:r>
            <a:r>
              <a:rPr lang="es-AR" baseline="0" dirty="0" err="1" smtClean="0"/>
              <a:t>seecciones</a:t>
            </a:r>
            <a:r>
              <a:rPr lang="es-AR" baseline="0" dirty="0" smtClean="0"/>
              <a:t> </a:t>
            </a:r>
            <a:r>
              <a:rPr lang="es-AR" baseline="0" dirty="0" err="1" smtClean="0"/>
              <a:t>eficacess</a:t>
            </a:r>
            <a:r>
              <a:rPr lang="es-AR" baseline="0" dirty="0" smtClean="0"/>
              <a:t> y luego el ciclo del acople neutrónico </a:t>
            </a:r>
            <a:r>
              <a:rPr lang="es-AR" baseline="0" dirty="0" err="1" smtClean="0"/>
              <a:t>termohidráulico</a:t>
            </a:r>
            <a:r>
              <a:rPr lang="es-AR" baseline="0" dirty="0" smtClean="0"/>
              <a:t> </a:t>
            </a:r>
            <a:r>
              <a:rPr lang="es-AR" baseline="0" err="1" smtClean="0"/>
              <a:t>propiaente</a:t>
            </a:r>
            <a:r>
              <a:rPr lang="es-AR" baseline="0" smtClean="0"/>
              <a:t> dicho.</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En esta diapositiva y en la siguiente describo el flujo del</a:t>
            </a:r>
            <a:r>
              <a:rPr lang="es-AR" baseline="0" dirty="0" smtClean="0"/>
              <a:t> acople estacionario, en sus dos etapas… los cálculos de celda iniciales para determinar los juegos de </a:t>
            </a:r>
            <a:r>
              <a:rPr lang="es-AR" baseline="0" dirty="0" err="1" smtClean="0"/>
              <a:t>seecciones</a:t>
            </a:r>
            <a:r>
              <a:rPr lang="es-AR" baseline="0" dirty="0" smtClean="0"/>
              <a:t> eficaces y luego el ciclo del acople neutrónico </a:t>
            </a:r>
            <a:r>
              <a:rPr lang="es-AR" baseline="0" dirty="0" err="1" smtClean="0"/>
              <a:t>termohidráulico</a:t>
            </a:r>
            <a:r>
              <a:rPr lang="es-AR" baseline="0" dirty="0" smtClean="0"/>
              <a:t> propiamente dicho.</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err="1" smtClean="0"/>
              <a:t>Habblar</a:t>
            </a:r>
            <a:r>
              <a:rPr lang="es-AR" dirty="0" smtClean="0"/>
              <a:t> un poco del proceso de desarrollo de los programas, las verificaciones,</a:t>
            </a:r>
            <a:r>
              <a:rPr lang="es-AR" baseline="0" dirty="0" smtClean="0"/>
              <a:t> bibliotecas, </a:t>
            </a:r>
            <a:r>
              <a:rPr lang="es-AR" baseline="0" smtClean="0"/>
              <a:t>algo breve.. </a:t>
            </a:r>
            <a:r>
              <a:rPr lang="es-AR" baseline="0" dirty="0" smtClean="0"/>
              <a:t>Porque después de todo fue una de las cosas que más tiempo ocupó en </a:t>
            </a:r>
            <a:r>
              <a:rPr lang="es-AR" baseline="0" smtClean="0"/>
              <a:t>el proyecto. </a:t>
            </a:r>
            <a:r>
              <a:rPr lang="es-AR" baseline="0" dirty="0" smtClean="0"/>
              <a:t>Probablemente ponga algunas imágenes </a:t>
            </a:r>
            <a:r>
              <a:rPr lang="es-AR" baseline="0" dirty="0" err="1" smtClean="0"/>
              <a:t>artisticas</a:t>
            </a:r>
            <a:r>
              <a:rPr lang="es-AR" baseline="0" dirty="0" smtClean="0"/>
              <a:t> de los códigos…no hacer que la gente los lea ni mucho menos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Aquí sí describir el flujo de funcionamiento del acople.. Así como las relaciones con los distintos archivos auxiliares… </a:t>
            </a:r>
          </a:p>
          <a:p>
            <a:pPr lvl="0">
              <a:spcBef>
                <a:spcPts val="0"/>
              </a:spcBef>
              <a:buNone/>
            </a:pPr>
            <a:endParaRPr lang="es-AR" dirty="0" smtClean="0"/>
          </a:p>
          <a:p>
            <a:pPr lvl="0">
              <a:spcBef>
                <a:spcPts val="0"/>
              </a:spcBef>
              <a:buNone/>
            </a:pPr>
            <a:r>
              <a:rPr lang="es-AR" dirty="0" smtClean="0"/>
              <a:t>Una vez que las</a:t>
            </a:r>
            <a:r>
              <a:rPr lang="es-AR" baseline="0" dirty="0" smtClean="0"/>
              <a:t> distribuciones de potencia difieren entre sí en menos de un valor de error predeterminado, se asume que el sistema se encuentra acoplado y se da fin al ciclo de cálculo.</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Para realizar la verificación y validación del acople desarrollado, se emplearon modelos de CITVAP y RELAP para el OPAL, reactor Australiano desarrollado por INVAP, algunas de cuyas </a:t>
            </a:r>
            <a:r>
              <a:rPr lang="es-AR" dirty="0" err="1" smtClean="0"/>
              <a:t>caracerísticas</a:t>
            </a:r>
            <a:r>
              <a:rPr lang="es-AR" dirty="0" smtClean="0"/>
              <a:t> se muestran en esta filmina.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La</a:t>
            </a:r>
            <a:r>
              <a:rPr lang="es-AR" baseline="0" dirty="0" smtClean="0"/>
              <a:t> primera prueba consistió en verificar que el estado final de los modelos luego de realizado el ciclo de cálculo del acople era independiente de los estados iniciales para los parámetros como temperatura de combustible y temperatura de refrigerante. Aquí muestro cuatro casos empleados con distintos valores de temperaturas para dar inicio al </a:t>
            </a:r>
            <a:r>
              <a:rPr lang="es-AR" baseline="0" dirty="0" err="1" smtClean="0"/>
              <a:t>aacople</a:t>
            </a:r>
            <a:r>
              <a:rPr lang="es-AR" baseline="0" dirty="0" smtClean="0"/>
              <a:t>. Se </a:t>
            </a:r>
            <a:r>
              <a:rPr lang="es-AR" baseline="0" dirty="0" err="1" smtClean="0"/>
              <a:t>meustran</a:t>
            </a:r>
            <a:r>
              <a:rPr lang="es-AR" baseline="0" dirty="0" smtClean="0"/>
              <a:t> también los correspondientes valores de reactividad de los modelos para cada caso, antes de </a:t>
            </a:r>
            <a:r>
              <a:rPr lang="es-AR" baseline="0" dirty="0" err="1" smtClean="0"/>
              <a:t>inicialdo</a:t>
            </a:r>
            <a:r>
              <a:rPr lang="es-AR" baseline="0" dirty="0" smtClean="0"/>
              <a:t> el acople.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baseline="0" dirty="0" smtClean="0"/>
              <a:t>Luego de realizado el acople </a:t>
            </a:r>
            <a:r>
              <a:rPr lang="es-AR" baseline="0" dirty="0" err="1" smtClean="0"/>
              <a:t>apra</a:t>
            </a:r>
            <a:r>
              <a:rPr lang="es-AR" baseline="0" dirty="0" smtClean="0"/>
              <a:t> cada caso de </a:t>
            </a:r>
            <a:r>
              <a:rPr lang="es-AR" baseline="0" dirty="0" err="1" smtClean="0"/>
              <a:t>parametros</a:t>
            </a:r>
            <a:r>
              <a:rPr lang="es-AR" baseline="0" dirty="0" smtClean="0"/>
              <a:t> iniciales, se arriban a estados parecidos entre sí en cuanto a los valores de los parámetros </a:t>
            </a:r>
            <a:r>
              <a:rPr lang="es-AR" baseline="0" dirty="0" err="1" smtClean="0"/>
              <a:t>neutronicos</a:t>
            </a:r>
            <a:r>
              <a:rPr lang="es-AR" baseline="0" dirty="0" smtClean="0"/>
              <a:t> y termohidráulicos. Aquí se muestra la reactividad final después del </a:t>
            </a:r>
            <a:r>
              <a:rPr lang="es-AR" baseline="0" dirty="0" err="1" smtClean="0"/>
              <a:t>aacople</a:t>
            </a:r>
            <a:r>
              <a:rPr lang="es-AR" baseline="0" dirty="0" smtClean="0"/>
              <a:t> para cada uno de los casos, vemos que la diferencia entre </a:t>
            </a:r>
            <a:r>
              <a:rPr lang="es-AR" baseline="0" dirty="0" err="1" smtClean="0"/>
              <a:t>lso</a:t>
            </a:r>
            <a:r>
              <a:rPr lang="es-AR" baseline="0" dirty="0" smtClean="0"/>
              <a:t> valores de reactividades no exceden entre sí en más de un cuatro por ciento, lo cual es un buen </a:t>
            </a:r>
            <a:r>
              <a:rPr lang="es-AR" baseline="0" dirty="0" err="1" smtClean="0"/>
              <a:t>idnicador</a:t>
            </a:r>
            <a:r>
              <a:rPr lang="es-AR" baseline="0" dirty="0" smtClean="0"/>
              <a:t> de que el estado final del acople es independiente de la condición inicial empleada.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baseline="0" dirty="0" smtClean="0"/>
              <a:t>Siendo la reactividad un parámetro neutrónico </a:t>
            </a:r>
            <a:r>
              <a:rPr lang="es-AR" baseline="0" dirty="0" err="1" smtClean="0"/>
              <a:t>integgrado</a:t>
            </a:r>
            <a:r>
              <a:rPr lang="es-AR" baseline="0" dirty="0" smtClean="0"/>
              <a:t>, no es tan bueno como una distribución de </a:t>
            </a:r>
            <a:r>
              <a:rPr lang="es-AR" baseline="0" dirty="0" err="1" smtClean="0"/>
              <a:t>tetmperaturas</a:t>
            </a:r>
            <a:r>
              <a:rPr lang="es-AR" baseline="0" dirty="0" smtClean="0"/>
              <a:t> o de potencias para comparar dos estados del núcleo que deban ser similares entre sí. Aquí muestro los valores de temperaturas de combustible media, de refrigerante, densidades y potencias para los casos de condiciones iniciales III y IV, nuevamente se obtiene que los parámetros son cercanos entre sí, con errores cuadráticos relativos entre ambas distribuciones menores al 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Una de las aplicaciones del acople neutrónico </a:t>
            </a:r>
            <a:r>
              <a:rPr lang="es-AR" dirty="0" err="1" smtClean="0"/>
              <a:t>termohidráulico</a:t>
            </a:r>
            <a:r>
              <a:rPr lang="es-AR" baseline="0" dirty="0" smtClean="0"/>
              <a:t> es el cálculo de coeficiente de </a:t>
            </a:r>
            <a:r>
              <a:rPr lang="es-AR" baseline="0" dirty="0" smtClean="0"/>
              <a:t>potencia. </a:t>
            </a:r>
            <a:r>
              <a:rPr lang="es-AR" baseline="0" dirty="0" smtClean="0"/>
              <a:t>Como validación de la metodología, se compararon los resultados del cálculo de coeficiente </a:t>
            </a:r>
            <a:r>
              <a:rPr lang="es-AR" baseline="0" dirty="0" err="1" smtClean="0"/>
              <a:t>aa</a:t>
            </a:r>
            <a:r>
              <a:rPr lang="es-AR" baseline="0" dirty="0" smtClean="0"/>
              <a:t> través del acople neutrónico </a:t>
            </a:r>
            <a:r>
              <a:rPr lang="es-AR" baseline="0" dirty="0" err="1" smtClean="0"/>
              <a:t>termohidráulico</a:t>
            </a:r>
            <a:r>
              <a:rPr lang="es-AR" baseline="0" dirty="0" smtClean="0"/>
              <a:t> con el correspondiente valor experimental.</a:t>
            </a:r>
          </a:p>
          <a:p>
            <a:pPr lvl="0">
              <a:spcBef>
                <a:spcPts val="0"/>
              </a:spcBef>
              <a:buNone/>
            </a:pPr>
            <a:r>
              <a:rPr lang="es-AR" baseline="0" dirty="0" smtClean="0"/>
              <a:t>EL valor experimental fue obtenido midiendo las reactividades introducidas por la barra de regulación calibrada para varias configuraciones críticas a distintas potencias.</a:t>
            </a:r>
          </a:p>
          <a:p>
            <a:pPr lvl="0">
              <a:spcBef>
                <a:spcPts val="0"/>
              </a:spcBef>
              <a:buNone/>
            </a:pPr>
            <a:r>
              <a:rPr lang="es-AR" baseline="0" dirty="0" smtClean="0"/>
              <a:t>El calculo numérico se realizó empleando una misma configuración de barras y distintas potencias en el </a:t>
            </a:r>
            <a:r>
              <a:rPr lang="es-AR" baseline="0" dirty="0" smtClean="0"/>
              <a:t>cálculo, con lo cual se obtenían sistemas </a:t>
            </a:r>
            <a:r>
              <a:rPr lang="es-AR" baseline="0" dirty="0" err="1" smtClean="0"/>
              <a:t>subcríticos</a:t>
            </a:r>
            <a:r>
              <a:rPr lang="es-AR" baseline="0" dirty="0" smtClean="0"/>
              <a:t>, a diferencia del caso experimental.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Inicialmente tendremos una parte introductoria</a:t>
            </a:r>
            <a:r>
              <a:rPr lang="es-AR" baseline="0" dirty="0" smtClean="0"/>
              <a:t> donde mostraré </a:t>
            </a:r>
            <a:r>
              <a:rPr lang="es-AR" baseline="0" dirty="0" err="1" smtClean="0"/>
              <a:t>concpetos</a:t>
            </a:r>
            <a:r>
              <a:rPr lang="es-AR" baseline="0" dirty="0" smtClean="0"/>
              <a:t> y herramientas empleados durante el proyecto.</a:t>
            </a:r>
          </a:p>
          <a:p>
            <a:pPr lvl="0">
              <a:spcBef>
                <a:spcPts val="0"/>
              </a:spcBef>
              <a:buNone/>
            </a:pPr>
            <a:r>
              <a:rPr lang="es-AR" baseline="0" dirty="0" smtClean="0"/>
              <a:t>-Luego pasaré a describir las dos partes fundamentales de las que estuvo compuesto el proyecto.</a:t>
            </a:r>
          </a:p>
          <a:p>
            <a:pPr lvl="0">
              <a:spcBef>
                <a:spcPts val="0"/>
              </a:spcBef>
              <a:buNone/>
            </a:pPr>
            <a:r>
              <a:rPr lang="es-AR" baseline="0" dirty="0" smtClean="0"/>
              <a:t>-El desarrollo de un acople estacionario con CITVAP-RELAP.</a:t>
            </a:r>
          </a:p>
          <a:p>
            <a:pPr lvl="0">
              <a:spcBef>
                <a:spcPts val="0"/>
              </a:spcBef>
              <a:buNone/>
            </a:pPr>
            <a:r>
              <a:rPr lang="es-AR" baseline="0" dirty="0" smtClean="0"/>
              <a:t>-La incorporación del cálculo de transitorios a CITVAP.</a:t>
            </a:r>
          </a:p>
          <a:p>
            <a:pPr lvl="0">
              <a:spcBef>
                <a:spcPts val="0"/>
              </a:spcBef>
              <a:buNone/>
            </a:pPr>
            <a:r>
              <a:rPr lang="es-AR" baseline="0" dirty="0" smtClean="0"/>
              <a:t>-</a:t>
            </a:r>
          </a:p>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baseline="0" dirty="0" smtClean="0"/>
              <a:t>puntos </a:t>
            </a:r>
            <a:r>
              <a:rPr lang="es-AR" baseline="0" dirty="0" smtClean="0"/>
              <a:t>experimentales de reactividad para cada potencia operada en el reactor. </a:t>
            </a:r>
            <a:endParaRPr lang="es-AR" baseline="0" dirty="0" smtClean="0"/>
          </a:p>
          <a:p>
            <a:pPr lvl="0">
              <a:spcBef>
                <a:spcPts val="0"/>
              </a:spcBef>
              <a:buNone/>
            </a:pPr>
            <a:endParaRPr lang="es-AR" baseline="0" dirty="0" smtClean="0"/>
          </a:p>
          <a:p>
            <a:pPr lvl="0">
              <a:spcBef>
                <a:spcPts val="0"/>
              </a:spcBef>
              <a:buNone/>
            </a:pPr>
            <a:r>
              <a:rPr lang="es-AR" baseline="0" dirty="0" smtClean="0"/>
              <a:t>Puntos correspondientes al </a:t>
            </a:r>
            <a:r>
              <a:rPr lang="es-AR" baseline="0" dirty="0" smtClean="0"/>
              <a:t>cálculo numérico para las mismas potencias. Los correspondientes ajustes lineales tendrán como potencia los </a:t>
            </a:r>
            <a:r>
              <a:rPr lang="es-AR" baseline="0" dirty="0" smtClean="0"/>
              <a:t>valores de </a:t>
            </a:r>
            <a:r>
              <a:rPr lang="es-AR" baseline="0" dirty="0" smtClean="0"/>
              <a:t>coeficientes de potencias para el cálculo numérico y el experimental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baseline="0" dirty="0" smtClean="0"/>
              <a:t>En la tabla se muestran los valores del coeficiente por determinación experimental y por determinación numérica con el acople RELAP-CITVAP . También se muestra el </a:t>
            </a:r>
            <a:r>
              <a:rPr lang="es-AR" baseline="0" dirty="0" err="1" smtClean="0"/>
              <a:t>vlalor</a:t>
            </a:r>
            <a:r>
              <a:rPr lang="es-AR" baseline="0" dirty="0" smtClean="0"/>
              <a:t> obtenido con un acople de CITVAP con otro </a:t>
            </a:r>
            <a:r>
              <a:rPr lang="es-AR" baseline="0" dirty="0" err="1" smtClean="0"/>
              <a:t>codigo</a:t>
            </a:r>
            <a:r>
              <a:rPr lang="es-AR" baseline="0" dirty="0" smtClean="0"/>
              <a:t> </a:t>
            </a:r>
            <a:r>
              <a:rPr lang="es-AR" baseline="0" dirty="0" err="1" smtClean="0"/>
              <a:t>termohidráulico</a:t>
            </a:r>
            <a:r>
              <a:rPr lang="es-AR" baseline="0" dirty="0" smtClean="0"/>
              <a:t> </a:t>
            </a:r>
            <a:r>
              <a:rPr lang="es-AR" baseline="0" dirty="0" err="1" smtClean="0"/>
              <a:t>Termic</a:t>
            </a:r>
            <a:r>
              <a:rPr lang="es-AR" baseline="0" dirty="0" smtClean="0"/>
              <a:t>. Vemos que hay total congruencia entre </a:t>
            </a:r>
            <a:r>
              <a:rPr lang="es-AR" baseline="0" dirty="0" err="1" smtClean="0"/>
              <a:t>lso</a:t>
            </a:r>
            <a:r>
              <a:rPr lang="es-AR" baseline="0" dirty="0" smtClean="0"/>
              <a:t> coeficientes, lo cual es indicador de que el ciclo de cálculo es correcto.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CITVAP actualmente incorpora el estudio de estados estacionarios del </a:t>
            </a:r>
            <a:r>
              <a:rPr lang="es-AR" dirty="0" err="1" smtClean="0"/>
              <a:t>nucleo</a:t>
            </a:r>
            <a:r>
              <a:rPr lang="es-AR" dirty="0" smtClean="0"/>
              <a:t> y estados</a:t>
            </a:r>
            <a:r>
              <a:rPr lang="es-AR" baseline="0" dirty="0" smtClean="0"/>
              <a:t> </a:t>
            </a:r>
            <a:r>
              <a:rPr lang="es-AR" baseline="0" dirty="0" err="1" smtClean="0"/>
              <a:t>cuasiestacionarios</a:t>
            </a:r>
            <a:r>
              <a:rPr lang="es-AR" baseline="0" dirty="0" smtClean="0"/>
              <a:t> a través del quemado y del Xenón, que tienen evoluciones del orden de las horas.</a:t>
            </a:r>
          </a:p>
          <a:p>
            <a:pPr lvl="0">
              <a:spcBef>
                <a:spcPts val="0"/>
              </a:spcBef>
              <a:buNone/>
            </a:pPr>
            <a:endParaRPr lang="es-AR" baseline="0" dirty="0" smtClean="0"/>
          </a:p>
          <a:p>
            <a:pPr lvl="0">
              <a:spcBef>
                <a:spcPts val="0"/>
              </a:spcBef>
              <a:buNone/>
            </a:pPr>
            <a:r>
              <a:rPr lang="es-AR" baseline="0" dirty="0" smtClean="0"/>
              <a:t>La siguiente parte del proyecto </a:t>
            </a:r>
            <a:r>
              <a:rPr lang="es-AR" baseline="0" dirty="0" err="1" smtClean="0"/>
              <a:t>comprendrió</a:t>
            </a:r>
            <a:r>
              <a:rPr lang="es-AR" baseline="0" dirty="0" smtClean="0"/>
              <a:t> la incorporación de transitorios al cálculo de CTIVAP.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Esta</a:t>
            </a:r>
            <a:r>
              <a:rPr lang="es-AR" baseline="0" dirty="0" smtClean="0"/>
              <a:t> es la Ecuación de </a:t>
            </a:r>
            <a:r>
              <a:rPr lang="es-AR" baseline="0" dirty="0" smtClean="0"/>
              <a:t>Difusión </a:t>
            </a:r>
            <a:r>
              <a:rPr lang="es-AR" baseline="0" dirty="0" err="1" smtClean="0"/>
              <a:t>multigrupo</a:t>
            </a:r>
            <a:r>
              <a:rPr lang="es-AR" baseline="0" dirty="0" smtClean="0"/>
              <a:t> </a:t>
            </a:r>
            <a:r>
              <a:rPr lang="es-AR" baseline="0" dirty="0" smtClean="0"/>
              <a:t>estacionaria. Más sencilla si usamos operadores integrales de absorción y de fisión. También permite hacer cálculos con fuente externa, en cuyo caso no emplea el factor de multiplicación para un sistema crítico asociado. </a:t>
            </a:r>
            <a:endParaRPr lang="es-AR" baseline="0" dirty="0" smtClean="0"/>
          </a:p>
          <a:p>
            <a:pPr lvl="0">
              <a:spcBef>
                <a:spcPts val="0"/>
              </a:spcBef>
              <a:buNone/>
            </a:pPr>
            <a:endParaRPr lang="es-AR" baseline="0" dirty="0" smtClean="0"/>
          </a:p>
          <a:p>
            <a:pPr lvl="0">
              <a:spcBef>
                <a:spcPts val="0"/>
              </a:spcBef>
              <a:buNone/>
            </a:pPr>
            <a:r>
              <a:rPr lang="es-AR" baseline="0" dirty="0" smtClean="0"/>
              <a:t>Esta es la ecuación de difusión ya con términos de evolución temporal. </a:t>
            </a:r>
          </a:p>
          <a:p>
            <a:pPr lvl="0">
              <a:spcBef>
                <a:spcPts val="0"/>
              </a:spcBef>
              <a:buNone/>
            </a:pPr>
            <a:endParaRPr lang="es-AR" baseline="0" dirty="0" smtClean="0"/>
          </a:p>
          <a:p>
            <a:pPr lvl="0">
              <a:spcBef>
                <a:spcPts val="0"/>
              </a:spcBef>
              <a:buNone/>
            </a:pPr>
            <a:r>
              <a:rPr lang="es-AR" baseline="0" dirty="0" smtClean="0"/>
              <a:t>En este caso se tienen en cuenta los precursores como fuente de </a:t>
            </a:r>
            <a:r>
              <a:rPr lang="es-AR" baseline="0" dirty="0" err="1" smtClean="0"/>
              <a:t>neuntrones</a:t>
            </a:r>
            <a:r>
              <a:rPr lang="es-AR" baseline="0" dirty="0" smtClean="0"/>
              <a:t> retardados y la tasa de variación de la población neutrónica-</a:t>
            </a:r>
            <a:endParaRPr lang="es-AR" baseline="0" dirty="0" smtClean="0"/>
          </a:p>
          <a:p>
            <a:pPr lvl="0">
              <a:spcBef>
                <a:spcPts val="0"/>
              </a:spcBef>
              <a:buNone/>
            </a:pPr>
            <a:r>
              <a:rPr lang="es-AR" baseline="0" dirty="0" smtClean="0"/>
              <a:t>Ahora bien, para incorporar el cálculo de transitorios, debemos añadir el hecho de que algunos neutrones se generan de forma retardada. Esto se evidencia en esta ecuación a través del término de aparición de neutrones retardados. </a:t>
            </a:r>
            <a:endParaRPr lang="es-AR" baseline="0" dirty="0" smtClean="0"/>
          </a:p>
          <a:p>
            <a:pPr lvl="0">
              <a:spcBef>
                <a:spcPts val="0"/>
              </a:spcBef>
              <a:buNone/>
            </a:pPr>
            <a:endParaRPr lang="es-AR" baseline="0" dirty="0" smtClean="0"/>
          </a:p>
          <a:p>
            <a:pPr lvl="0">
              <a:spcBef>
                <a:spcPts val="0"/>
              </a:spcBef>
              <a:buNone/>
            </a:pPr>
            <a:r>
              <a:rPr lang="es-AR" baseline="0" dirty="0" smtClean="0"/>
              <a:t>También se muestra la ecuación que rige </a:t>
            </a:r>
            <a:r>
              <a:rPr lang="es-AR" baseline="0" dirty="0" err="1" smtClean="0"/>
              <a:t>laa</a:t>
            </a:r>
            <a:r>
              <a:rPr lang="es-AR" baseline="0" dirty="0" smtClean="0"/>
              <a:t> evolución de la concentración de precursores.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s-AR" dirty="0" smtClean="0"/>
          </a:p>
          <a:p>
            <a:pPr lvl="0">
              <a:spcBef>
                <a:spcPts val="0"/>
              </a:spcBef>
              <a:buNone/>
            </a:pPr>
            <a:r>
              <a:rPr lang="es-AR" dirty="0" smtClean="0"/>
              <a:t>Colocando las ecuaciones de esta forma se pueden ver claramente las diferencias entre las ecuaciones que necesitamos resolver y la ecuación que resuelve CITVAP, que a fin de cuentas es la herramienta que se empleará.</a:t>
            </a:r>
          </a:p>
          <a:p>
            <a:pPr lvl="0">
              <a:spcBef>
                <a:spcPts val="0"/>
              </a:spcBef>
              <a:buNone/>
            </a:pPr>
            <a:endParaRPr lang="es-A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La idea desarrollada para calcular transitorios con CITVAP fue introducir los términos temporales de la ecuación de transitorios  a través de la fuente externa de neutrones.</a:t>
            </a:r>
          </a:p>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Reescribimos la ecuación de transitorios, incluyendo los términos temporales en una fuente externa equivalente… que queda definida de esta forma.</a:t>
            </a:r>
          </a:p>
          <a:p>
            <a:pPr lvl="0">
              <a:spcBef>
                <a:spcPts val="0"/>
              </a:spcBef>
              <a:buNone/>
            </a:pPr>
            <a:endParaRPr lang="es-AR" baseline="0" dirty="0" smtClean="0"/>
          </a:p>
          <a:p>
            <a:pPr lvl="0">
              <a:spcBef>
                <a:spcPts val="0"/>
              </a:spcBef>
              <a:buNone/>
            </a:pPr>
            <a:r>
              <a:rPr lang="es-AR" baseline="0" dirty="0" smtClean="0"/>
              <a:t>Sin embargo, esta fuente equivalente incluye al flujo neutrónico a través de su derivada temporal. Para hacer posible el cálculo de transitorios sin emplear </a:t>
            </a:r>
            <a:r>
              <a:rPr lang="es-AR" baseline="0" dirty="0" err="1" smtClean="0"/>
              <a:t>métodoss</a:t>
            </a:r>
            <a:r>
              <a:rPr lang="es-AR" baseline="0" dirty="0" smtClean="0"/>
              <a:t> iterativos  para cada paso de tiempo, lo cual resulta costoso computacionalmente, se emplea la aproximación esta, que es válida siempre que la tasa de variación de la concentración del flujo neutrónico sea mucho menor que la de aparición de neutrones retardados.</a:t>
            </a:r>
          </a:p>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err="1" smtClean="0"/>
              <a:t>Transient</a:t>
            </a:r>
            <a:r>
              <a:rPr lang="es-AR" dirty="0" smtClean="0"/>
              <a:t> fue el programa</a:t>
            </a:r>
            <a:r>
              <a:rPr lang="es-AR" baseline="0" dirty="0" smtClean="0"/>
              <a:t> que desarrollé para realizar el cálculo de transitorios.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Un breve bosquejo del funcionamiento del ciclo de cálculo de</a:t>
            </a:r>
            <a:r>
              <a:rPr lang="es-AR" baseline="0" dirty="0" smtClean="0"/>
              <a:t> transitorios aparece en este diagrama de flujo.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Describir el ciclo de cálculo</a:t>
            </a:r>
            <a:r>
              <a:rPr lang="es-AR" baseline="0" dirty="0" smtClean="0"/>
              <a:t> de </a:t>
            </a:r>
            <a:r>
              <a:rPr lang="es-AR" baseline="0" dirty="0" err="1" smtClean="0"/>
              <a:t>transient</a:t>
            </a:r>
            <a:r>
              <a:rPr lang="es-AR" baseline="0" dirty="0" smtClean="0"/>
              <a:t>…este diagrama no está en su </a:t>
            </a:r>
            <a:r>
              <a:rPr lang="es-AR" baseline="0" smtClean="0"/>
              <a:t>versión final.. </a:t>
            </a:r>
            <a:r>
              <a:rPr lang="es-AR" baseline="0" dirty="0" smtClean="0"/>
              <a:t>Le voy a quitar cosas para hacerlo menos cargado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A fin de verificar el correcto funcionamiento</a:t>
            </a:r>
            <a:r>
              <a:rPr lang="es-AR" baseline="0" dirty="0" smtClean="0"/>
              <a:t> del ciclo de cálculo de transitorios con </a:t>
            </a:r>
            <a:r>
              <a:rPr lang="es-AR" baseline="0" dirty="0" err="1" smtClean="0"/>
              <a:t>transient</a:t>
            </a:r>
            <a:r>
              <a:rPr lang="es-AR" baseline="0" dirty="0" smtClean="0"/>
              <a:t>, se empleó un modelo </a:t>
            </a:r>
            <a:r>
              <a:rPr lang="es-AR" baseline="0" dirty="0" err="1" smtClean="0"/>
              <a:t>nucleaar</a:t>
            </a:r>
            <a:r>
              <a:rPr lang="es-AR" baseline="0" dirty="0" smtClean="0"/>
              <a:t> </a:t>
            </a:r>
            <a:r>
              <a:rPr lang="es-AR" baseline="0" dirty="0" err="1" smtClean="0"/>
              <a:t>sencicllo</a:t>
            </a:r>
            <a:r>
              <a:rPr lang="es-AR" baseline="0" dirty="0" smtClean="0"/>
              <a:t> al que se le </a:t>
            </a:r>
            <a:r>
              <a:rPr lang="es-AR" baseline="0" dirty="0" err="1" smtClean="0"/>
              <a:t>introducián</a:t>
            </a:r>
            <a:r>
              <a:rPr lang="es-AR" baseline="0" dirty="0" smtClean="0"/>
              <a:t> perturbaciones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El método de </a:t>
            </a:r>
            <a:r>
              <a:rPr lang="es-AR" dirty="0" err="1" smtClean="0"/>
              <a:t>cálcullo</a:t>
            </a:r>
            <a:r>
              <a:rPr lang="es-AR" dirty="0" smtClean="0"/>
              <a:t> empleado por </a:t>
            </a:r>
            <a:r>
              <a:rPr lang="es-AR" dirty="0" err="1" smtClean="0"/>
              <a:t>Transient</a:t>
            </a:r>
            <a:r>
              <a:rPr lang="es-AR" dirty="0" smtClean="0"/>
              <a:t> se basa en un algoritmo de Euler hacia atrás, y por</a:t>
            </a:r>
            <a:r>
              <a:rPr lang="es-AR" baseline="0" dirty="0" smtClean="0"/>
              <a:t> tanto el error introducido con respecto a la solución analítica aumenta </a:t>
            </a:r>
            <a:r>
              <a:rPr lang="es-AR" baseline="0" dirty="0" err="1" smtClean="0"/>
              <a:t>proporcianlmente</a:t>
            </a:r>
            <a:r>
              <a:rPr lang="es-AR" baseline="0" dirty="0" smtClean="0"/>
              <a:t> al paso de tiempo empleado en el cálculo. Se hizo un análisis de la variación de los resultados numéricos con respecto al paso de tiempo, comparándolos con la correspondiente solución analítica, de esta manera se evidencia la necesidad de encontrar </a:t>
            </a:r>
            <a:r>
              <a:rPr lang="es-AR" baseline="0" dirty="0" err="1" smtClean="0"/>
              <a:t>discretización</a:t>
            </a:r>
            <a:r>
              <a:rPr lang="es-AR" baseline="0" dirty="0" smtClean="0"/>
              <a:t> temporal apropiada, </a:t>
            </a:r>
            <a:r>
              <a:rPr lang="es-AR" baseline="0" dirty="0" err="1" smtClean="0"/>
              <a:t>quen</a:t>
            </a:r>
            <a:r>
              <a:rPr lang="es-AR" baseline="0" dirty="0" smtClean="0"/>
              <a:t> o comprometa el tiempo de cálculo, pero que de resultados suficientemente precisos.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Flujo</a:t>
            </a:r>
            <a:r>
              <a:rPr lang="es-AR" baseline="0" dirty="0" smtClean="0"/>
              <a:t> y precursores para un delta </a:t>
            </a:r>
            <a:r>
              <a:rPr lang="es-AR" baseline="0" dirty="0" err="1" smtClean="0"/>
              <a:t>detiempo</a:t>
            </a:r>
            <a:r>
              <a:rPr lang="es-AR" baseline="0" dirty="0" smtClean="0"/>
              <a:t> de 0.02 segundos. Se puede observar el </a:t>
            </a:r>
            <a:r>
              <a:rPr lang="es-AR" baseline="0" dirty="0" err="1" smtClean="0"/>
              <a:t>prompt</a:t>
            </a:r>
            <a:r>
              <a:rPr lang="es-AR" baseline="0" dirty="0" smtClean="0"/>
              <a:t> </a:t>
            </a:r>
            <a:r>
              <a:rPr lang="es-AR" baseline="0" dirty="0" err="1" smtClean="0"/>
              <a:t>jump</a:t>
            </a:r>
            <a:r>
              <a:rPr lang="es-AR" baseline="0" dirty="0" smtClean="0"/>
              <a:t> en la </a:t>
            </a:r>
            <a:r>
              <a:rPr lang="es-AR" baseline="0" dirty="0" err="1" smtClean="0"/>
              <a:t>povblación</a:t>
            </a:r>
            <a:r>
              <a:rPr lang="es-AR" baseline="0" dirty="0" smtClean="0"/>
              <a:t> </a:t>
            </a:r>
            <a:r>
              <a:rPr lang="es-AR" baseline="0" dirty="0" err="1" smtClean="0"/>
              <a:t>neutronica</a:t>
            </a:r>
            <a:r>
              <a:rPr lang="es-AR" baseline="0" dirty="0" smtClean="0"/>
              <a:t> debido a la evolución </a:t>
            </a:r>
            <a:r>
              <a:rPr lang="es-AR" baseline="0" dirty="0" err="1" smtClean="0"/>
              <a:t>instantanea</a:t>
            </a:r>
            <a:r>
              <a:rPr lang="es-AR" baseline="0" dirty="0" smtClean="0"/>
              <a:t> de los neutrones </a:t>
            </a:r>
            <a:r>
              <a:rPr lang="es-AR" baseline="0" dirty="0" err="1" smtClean="0"/>
              <a:t>prompt</a:t>
            </a:r>
            <a:r>
              <a:rPr lang="es-AR" baseline="0" dirty="0" smtClean="0"/>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Una parte importante del proyecto fue generar propuestas para dar continuidad al desarrollo de acople </a:t>
            </a:r>
            <a:r>
              <a:rPr lang="es-AR" dirty="0" err="1" smtClean="0"/>
              <a:t>NTh</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FontTx/>
              <a:buChar char="-"/>
            </a:pPr>
            <a:r>
              <a:rPr lang="es-AR" dirty="0" smtClean="0"/>
              <a:t>Desarrollar un mecanismo para que se revise automáticamente el archivo de relaciones entre los modelos</a:t>
            </a:r>
            <a:r>
              <a:rPr lang="es-AR" baseline="0" dirty="0" smtClean="0"/>
              <a:t> de RELAP y CITVAP. Que las zonas relacionadas sean compatibles en volumen y ubicación geométrica dentro del modelo.}</a:t>
            </a:r>
          </a:p>
          <a:p>
            <a:pPr lvl="0">
              <a:spcBef>
                <a:spcPts val="0"/>
              </a:spcBef>
              <a:buFontTx/>
              <a:buChar char="-"/>
            </a:pPr>
            <a:r>
              <a:rPr lang="es-AR" baseline="0" dirty="0" smtClean="0"/>
              <a:t> En el acople desarrollado se empleó </a:t>
            </a:r>
            <a:r>
              <a:rPr lang="es-AR" baseline="0" dirty="0" err="1" smtClean="0"/>
              <a:t>aa</a:t>
            </a:r>
            <a:r>
              <a:rPr lang="es-AR" baseline="0" dirty="0" smtClean="0"/>
              <a:t> la distribución de potencias para criterio de </a:t>
            </a:r>
            <a:r>
              <a:rPr lang="es-AR" baseline="0" dirty="0" err="1" smtClean="0"/>
              <a:t>convergenciaa</a:t>
            </a:r>
            <a:r>
              <a:rPr lang="es-AR" baseline="0" dirty="0" smtClean="0"/>
              <a:t>, pero se puede emplear otros parámetros como el flujo </a:t>
            </a:r>
            <a:r>
              <a:rPr lang="es-AR" baseline="0" dirty="0" err="1" smtClean="0"/>
              <a:t>neutronico</a:t>
            </a:r>
            <a:r>
              <a:rPr lang="es-AR" baseline="0" dirty="0" smtClean="0"/>
              <a:t> a distintos grupos, o alguno de los parámetros termohidráulicos, o varios a la vez para hacer más robusto el ciclo de cálculo.</a:t>
            </a:r>
          </a:p>
          <a:p>
            <a:pPr lvl="0">
              <a:spcBef>
                <a:spcPts val="0"/>
              </a:spcBef>
              <a:buFontTx/>
              <a:buChar char="-"/>
            </a:pPr>
            <a:r>
              <a:rPr lang="es-AR" baseline="0" dirty="0" smtClean="0"/>
              <a:t>-Incorporar un análisis </a:t>
            </a:r>
            <a:r>
              <a:rPr lang="es-AR" baseline="0" dirty="0" err="1" smtClean="0"/>
              <a:t>termodhiraúlico</a:t>
            </a:r>
            <a:r>
              <a:rPr lang="es-AR" baseline="0" dirty="0" smtClean="0"/>
              <a:t> de transferencia de calor a materiales distintos del combustible y refrigerante (reflectores, estructurales) , para hacer más realista el acople y obtener resultados aún más precisos.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En esta y las siguientes dos diapositivas</a:t>
            </a:r>
            <a:r>
              <a:rPr lang="es-AR" baseline="0" dirty="0" smtClean="0"/>
              <a:t> introduciré las principales mejoras que se pueden hacer y las propuestas…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Aquí sí describir el flujo de funcionamiento </a:t>
            </a:r>
            <a:r>
              <a:rPr lang="es-AR" smtClean="0"/>
              <a:t>del acople.. </a:t>
            </a:r>
            <a:r>
              <a:rPr lang="es-AR" dirty="0" smtClean="0"/>
              <a:t>Así como las relaciones con los distintos archivos auxiliares… </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Describir cómo se hará</a:t>
            </a:r>
            <a:r>
              <a:rPr lang="es-AR" baseline="0" dirty="0" smtClean="0"/>
              <a:t> la relación entre los modelos CITVAP y RELAP, posiblemente introducir el archivo relaciones en el </a:t>
            </a:r>
            <a:r>
              <a:rPr lang="es-AR" baseline="0" dirty="0" err="1" smtClean="0"/>
              <a:t>speech</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Este esquema muestra</a:t>
            </a:r>
            <a:r>
              <a:rPr lang="es-AR" baseline="0" dirty="0" smtClean="0"/>
              <a:t> las distintas herramientas empleadas actualmente por la división nuclear de INVAP SE para el cálculo de reactores nucleares. No es mi intención hacer un desglose de todos estos programas, pero es importante destacar los códigos de celda CONDOR y de núcleo CITVAP.  El primero permite realizar el cálculo del flujo neutrónico para un sistema de dimensiones pequeñas pero con gran detalle espacial y energético. </a:t>
            </a:r>
          </a:p>
          <a:p>
            <a:pPr lvl="0">
              <a:spcBef>
                <a:spcPts val="0"/>
              </a:spcBef>
              <a:buNone/>
            </a:pPr>
            <a:r>
              <a:rPr lang="es-AR" baseline="0" dirty="0" smtClean="0"/>
              <a:t>En este caso se usan métodos de cálculo precisos como Probabilidad de Colisiones.  El código de núcleo se realiza con mucho menos detalle y empleando el método de difusión neutrónica, con la correspondiente pérdida de precisión.</a:t>
            </a:r>
          </a:p>
          <a:p>
            <a:pPr lvl="0">
              <a:spcBef>
                <a:spcPts val="0"/>
              </a:spcBef>
              <a:buNone/>
            </a:pPr>
            <a:endParaRPr lang="es-AR" baseline="0" dirty="0" smtClean="0"/>
          </a:p>
          <a:p>
            <a:pPr lvl="0">
              <a:spcBef>
                <a:spcPts val="0"/>
              </a:spcBef>
              <a:buNone/>
            </a:pPr>
            <a:r>
              <a:rPr lang="es-AR" dirty="0" smtClean="0"/>
              <a:t>Actualmente </a:t>
            </a:r>
            <a:r>
              <a:rPr lang="es-AR" dirty="0" err="1" smtClean="0"/>
              <a:t>citvap</a:t>
            </a:r>
            <a:r>
              <a:rPr lang="es-AR" dirty="0" smtClean="0"/>
              <a:t> permite realimentación termohidráulica con códigos termohidráulicos estacionarios como </a:t>
            </a:r>
            <a:r>
              <a:rPr lang="es-AR" dirty="0" err="1" smtClean="0"/>
              <a:t>Termic</a:t>
            </a:r>
            <a:r>
              <a:rPr lang="es-AR" baseline="0" dirty="0" smtClean="0"/>
              <a:t> y COSTA</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SCRAM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RELAP5</a:t>
            </a:r>
            <a:r>
              <a:rPr lang="es-AR" baseline="0" dirty="0" smtClean="0"/>
              <a:t> es una herramienta de simulación que permite modelar el comportamiento acoplado entre el sistema de refrigerante y el núcleo de un reactor nuclear para distintos fenómenos de planta como transitorios y situaciones accidentales. </a:t>
            </a:r>
          </a:p>
          <a:p>
            <a:pPr lvl="0">
              <a:spcBef>
                <a:spcPts val="0"/>
              </a:spcBef>
              <a:buNone/>
            </a:pPr>
            <a:endParaRPr lang="es-AR" baseline="0" dirty="0" smtClean="0"/>
          </a:p>
          <a:p>
            <a:pPr lvl="0">
              <a:spcBef>
                <a:spcPts val="0"/>
              </a:spcBef>
              <a:buNone/>
            </a:pPr>
            <a:r>
              <a:rPr lang="es-AR" baseline="0" dirty="0" smtClean="0"/>
              <a:t>Emplea un modelo de cinética puntual para describir la </a:t>
            </a:r>
            <a:r>
              <a:rPr lang="es-AR" baseline="0" dirty="0" err="1" smtClean="0"/>
              <a:t>neutrónicaa</a:t>
            </a:r>
            <a:r>
              <a:rPr lang="es-AR" baseline="0" dirty="0" smtClean="0"/>
              <a:t> del núcleo</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Un acople Neutrónico </a:t>
            </a:r>
            <a:r>
              <a:rPr lang="es-AR" dirty="0" err="1" smtClean="0"/>
              <a:t>Termohidráulico</a:t>
            </a:r>
            <a:r>
              <a:rPr lang="es-AR" dirty="0" smtClean="0"/>
              <a:t> se refiere a la correspondencia  mutua que existe entre los parámetros neutrónicos y termohidráulicos que</a:t>
            </a:r>
            <a:r>
              <a:rPr lang="es-AR" baseline="0" dirty="0" smtClean="0"/>
              <a:t> entran en juego en el comportamiento de un reactor nuclear. Los códigos d diseño deben de incorporar </a:t>
            </a:r>
            <a:r>
              <a:rPr lang="es-AR" baseline="0" dirty="0" err="1" smtClean="0"/>
              <a:t>estaa</a:t>
            </a:r>
            <a:r>
              <a:rPr lang="es-AR" baseline="0" dirty="0" smtClean="0"/>
              <a:t> correspondencia a fin de obtener resultados precisos para el análisis. Entre las aplicaciones directas que podemos encontrar de tal acople se encuentra el cálculo de coeficiente de realimentación por potencia, el crecimiento de la capa de óxido en las vainas de los elementos combustibles y el estudio de transitorios y situaciones accidentales con una correcta descripción de la neutrónica que se desarrolla en cada momento en el núcleo.</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En este</a:t>
            </a:r>
            <a:r>
              <a:rPr lang="es-AR" baseline="0" dirty="0" smtClean="0"/>
              <a:t> proyecto se pretende dar el primer paso para realizar un acople entre el código de cálculo de núcleo CITVAP y el código de cálculo </a:t>
            </a:r>
            <a:r>
              <a:rPr lang="es-AR" baseline="0" dirty="0" err="1" smtClean="0"/>
              <a:t>termohidráulico</a:t>
            </a:r>
            <a:r>
              <a:rPr lang="es-AR" baseline="0" dirty="0" smtClean="0"/>
              <a:t> RELAP. De esta forma, se podrán aprovechar las características de modelado neutrónico en 3dimensiones que ofrece CITVAP y el estudio detallado de transitorios de planta que ofrece RELAP.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El</a:t>
            </a:r>
            <a:r>
              <a:rPr lang="es-AR" baseline="0" dirty="0" smtClean="0"/>
              <a:t> acople entre los códigos se puede hacer para la descripción de un estado estacionario del reactor nuclear, en el cual los parámetros neutrónicos y cinéticos se mantienen constantes en el tiempo. En este caso diremos que se tiene un Acople </a:t>
            </a:r>
            <a:r>
              <a:rPr lang="es-AR" baseline="0" dirty="0" err="1" smtClean="0"/>
              <a:t>Estacionaro</a:t>
            </a:r>
            <a:r>
              <a:rPr lang="es-AR" baseline="0" dirty="0" smtClean="0"/>
              <a:t>. Por otro lado, el estado del reactor puede evolucionar debido a un transitorio y situación como lo son la parada de bomba o la extracción de una </a:t>
            </a:r>
            <a:r>
              <a:rPr lang="es-AR" baseline="0" dirty="0" err="1" smtClean="0"/>
              <a:t>barraa</a:t>
            </a:r>
            <a:r>
              <a:rPr lang="es-AR" baseline="0" dirty="0" smtClean="0"/>
              <a:t> de control. Este caso, más complejo de modelar, es un Acople dinámico y su solución dependerá de haber conseguido previamente realizar un Acople Estacionario. </a:t>
            </a:r>
          </a:p>
          <a:p>
            <a:pPr lvl="0">
              <a:spcBef>
                <a:spcPts val="0"/>
              </a:spcBef>
              <a:buNone/>
            </a:pPr>
            <a:r>
              <a:rPr lang="es-AR" baseline="0" dirty="0" smtClean="0"/>
              <a:t>En este proyecto logré obtener un acople estacionario entre </a:t>
            </a:r>
            <a:r>
              <a:rPr lang="es-AR" baseline="0" dirty="0" err="1" smtClean="0"/>
              <a:t>lso</a:t>
            </a:r>
            <a:r>
              <a:rPr lang="es-AR" baseline="0" dirty="0" smtClean="0"/>
              <a:t> códigos CITVAP y RELAP y di el primer paso hacia el acople dinámico, que suponía el cálculo de transitorios en CITVAP.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s-AR" dirty="0" smtClean="0"/>
              <a:t>A continuación describiré la</a:t>
            </a:r>
            <a:r>
              <a:rPr lang="es-AR" baseline="0" dirty="0" smtClean="0"/>
              <a:t> </a:t>
            </a:r>
            <a:r>
              <a:rPr lang="es-AR" baseline="0" dirty="0" err="1" smtClean="0"/>
              <a:t>metodologíaa</a:t>
            </a:r>
            <a:r>
              <a:rPr lang="es-AR" baseline="0" dirty="0" smtClean="0"/>
              <a:t> que se desarrolló en el proyecto para llevar a cabo el acople estacionario entre RELAP y CITVAP.</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4" y="1360350"/>
            <a:ext cx="5807399" cy="1546500"/>
          </a:xfrm>
          <a:prstGeom prst="rect">
            <a:avLst/>
          </a:prstGeom>
        </p:spPr>
        <p:txBody>
          <a:bodyPr lIns="91425" tIns="91425" rIns="91425" bIns="91425" anchor="t" anchorCtr="0"/>
          <a:lstStyle>
            <a:lvl1pPr lvl="0">
              <a:spcBef>
                <a:spcPts val="0"/>
              </a:spcBef>
              <a:buClr>
                <a:srgbClr val="0091EA"/>
              </a:buClr>
              <a:buSzPct val="100000"/>
              <a:defRPr sz="6000" b="1">
                <a:solidFill>
                  <a:srgbClr val="0091EA"/>
                </a:solidFill>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8827727" y="4597553"/>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579634" y="337347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11843" y="79151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26321" y="133987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8803950" y="5654656"/>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196310" y="1990890"/>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1738050" y="27132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771658" y="250448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71583" y="47482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1546025" y="2034925"/>
            <a:ext cx="5832600" cy="1546500"/>
          </a:xfrm>
          <a:prstGeom prst="rect">
            <a:avLst/>
          </a:prstGeom>
        </p:spPr>
        <p:txBody>
          <a:bodyPr lIns="91425" tIns="91425" rIns="91425" bIns="91425" anchor="b" anchorCtr="0"/>
          <a:lstStyle>
            <a:lvl1pPr lvl="0" rtl="0">
              <a:spcBef>
                <a:spcPts val="0"/>
              </a:spcBef>
              <a:buSzPct val="100000"/>
              <a:defRPr sz="4800" b="1"/>
            </a:lvl1pPr>
            <a:lvl2pPr lvl="1" rtl="0">
              <a:spcBef>
                <a:spcPts val="0"/>
              </a:spcBef>
              <a:buSzPct val="100000"/>
              <a:defRPr sz="4800" b="1"/>
            </a:lvl2pPr>
            <a:lvl3pPr lvl="2" rtl="0">
              <a:spcBef>
                <a:spcPts val="0"/>
              </a:spcBef>
              <a:buSzPct val="100000"/>
              <a:defRPr sz="4800" b="1"/>
            </a:lvl3pPr>
            <a:lvl4pPr lvl="3" rtl="0">
              <a:spcBef>
                <a:spcPts val="0"/>
              </a:spcBef>
              <a:buSzPct val="100000"/>
              <a:defRPr sz="4800" b="1"/>
            </a:lvl4pPr>
            <a:lvl5pPr lvl="4" rtl="0">
              <a:spcBef>
                <a:spcPts val="0"/>
              </a:spcBef>
              <a:buSzPct val="100000"/>
              <a:defRPr sz="4800" b="1"/>
            </a:lvl5pPr>
            <a:lvl6pPr lvl="5" rtl="0">
              <a:spcBef>
                <a:spcPts val="0"/>
              </a:spcBef>
              <a:buSzPct val="100000"/>
              <a:defRPr sz="4800" b="1"/>
            </a:lvl6pPr>
            <a:lvl7pPr lvl="6" rtl="0">
              <a:spcBef>
                <a:spcPts val="0"/>
              </a:spcBef>
              <a:buSzPct val="100000"/>
              <a:defRPr sz="4800" b="1"/>
            </a:lvl7pPr>
            <a:lvl8pPr lvl="7" rtl="0">
              <a:spcBef>
                <a:spcPts val="0"/>
              </a:spcBef>
              <a:buSzPct val="100000"/>
              <a:defRPr sz="4800" b="1"/>
            </a:lvl8pPr>
            <a:lvl9pPr lvl="8" rtl="0">
              <a:spcBef>
                <a:spcPts val="0"/>
              </a:spcBef>
              <a:buSzPct val="100000"/>
              <a:defRPr sz="4800" b="1"/>
            </a:lvl9pPr>
          </a:lstStyle>
          <a:p>
            <a:endParaRPr/>
          </a:p>
        </p:txBody>
      </p:sp>
      <p:sp>
        <p:nvSpPr>
          <p:cNvPr id="27" name="Shape 27"/>
          <p:cNvSpPr txBox="1">
            <a:spLocks noGrp="1"/>
          </p:cNvSpPr>
          <p:nvPr>
            <p:ph type="subTitle" idx="1"/>
          </p:nvPr>
        </p:nvSpPr>
        <p:spPr>
          <a:xfrm>
            <a:off x="1546025" y="3710548"/>
            <a:ext cx="5832600" cy="1046400"/>
          </a:xfrm>
          <a:prstGeom prst="rect">
            <a:avLst/>
          </a:prstGeom>
        </p:spPr>
        <p:txBody>
          <a:bodyPr lIns="91425" tIns="91425" rIns="91425" bIns="91425" anchor="t" anchorCtr="0"/>
          <a:lstStyle>
            <a:lvl1pPr lvl="0" rtl="0">
              <a:spcBef>
                <a:spcPts val="0"/>
              </a:spcBef>
              <a:buClr>
                <a:srgbClr val="607D8B"/>
              </a:buClr>
              <a:buNone/>
              <a:defRPr>
                <a:solidFill>
                  <a:srgbClr val="607D8B"/>
                </a:solidFill>
              </a:defRPr>
            </a:lvl1pPr>
            <a:lvl2pPr lvl="1" rtl="0">
              <a:spcBef>
                <a:spcPts val="0"/>
              </a:spcBef>
              <a:buClr>
                <a:srgbClr val="607D8B"/>
              </a:buClr>
              <a:buSzPct val="100000"/>
              <a:buNone/>
              <a:defRPr sz="3000">
                <a:solidFill>
                  <a:srgbClr val="607D8B"/>
                </a:solidFill>
              </a:defRPr>
            </a:lvl2pPr>
            <a:lvl3pPr lvl="2" rtl="0">
              <a:spcBef>
                <a:spcPts val="0"/>
              </a:spcBef>
              <a:buClr>
                <a:srgbClr val="607D8B"/>
              </a:buClr>
              <a:buSzPct val="100000"/>
              <a:buNone/>
              <a:defRPr sz="3000">
                <a:solidFill>
                  <a:srgbClr val="607D8B"/>
                </a:solidFill>
              </a:defRPr>
            </a:lvl3pPr>
            <a:lvl4pPr lvl="3" rtl="0">
              <a:spcBef>
                <a:spcPts val="0"/>
              </a:spcBef>
              <a:buClr>
                <a:srgbClr val="607D8B"/>
              </a:buClr>
              <a:buSzPct val="100000"/>
              <a:buNone/>
              <a:defRPr sz="3000">
                <a:solidFill>
                  <a:srgbClr val="607D8B"/>
                </a:solidFill>
              </a:defRPr>
            </a:lvl4pPr>
            <a:lvl5pPr lvl="4" rtl="0">
              <a:spcBef>
                <a:spcPts val="0"/>
              </a:spcBef>
              <a:buClr>
                <a:srgbClr val="607D8B"/>
              </a:buClr>
              <a:buSzPct val="100000"/>
              <a:buNone/>
              <a:defRPr sz="3000">
                <a:solidFill>
                  <a:srgbClr val="607D8B"/>
                </a:solidFill>
              </a:defRPr>
            </a:lvl5pPr>
            <a:lvl6pPr lvl="5" rtl="0">
              <a:spcBef>
                <a:spcPts val="0"/>
              </a:spcBef>
              <a:buClr>
                <a:srgbClr val="607D8B"/>
              </a:buClr>
              <a:buSzPct val="100000"/>
              <a:buNone/>
              <a:defRPr sz="3000">
                <a:solidFill>
                  <a:srgbClr val="607D8B"/>
                </a:solidFill>
              </a:defRPr>
            </a:lvl6pPr>
            <a:lvl7pPr lvl="6" rtl="0">
              <a:spcBef>
                <a:spcPts val="0"/>
              </a:spcBef>
              <a:buClr>
                <a:srgbClr val="607D8B"/>
              </a:buClr>
              <a:buSzPct val="100000"/>
              <a:buNone/>
              <a:defRPr sz="3000">
                <a:solidFill>
                  <a:srgbClr val="607D8B"/>
                </a:solidFill>
              </a:defRPr>
            </a:lvl7pPr>
            <a:lvl8pPr lvl="7" rtl="0">
              <a:spcBef>
                <a:spcPts val="0"/>
              </a:spcBef>
              <a:buClr>
                <a:srgbClr val="607D8B"/>
              </a:buClr>
              <a:buSzPct val="100000"/>
              <a:buNone/>
              <a:defRPr sz="3000">
                <a:solidFill>
                  <a:srgbClr val="607D8B"/>
                </a:solidFill>
              </a:defRPr>
            </a:lvl8pPr>
            <a:lvl9pPr lvl="8" rtl="0">
              <a:spcBef>
                <a:spcPts val="0"/>
              </a:spcBef>
              <a:buClr>
                <a:srgbClr val="607D8B"/>
              </a:buClr>
              <a:buSzPct val="100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786150" y="1682266"/>
            <a:ext cx="7571700" cy="47648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body" idx="1"/>
          </p:nvPr>
        </p:nvSpPr>
        <p:spPr>
          <a:xfrm>
            <a:off x="786137"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4" name="Shape 44"/>
          <p:cNvSpPr txBox="1">
            <a:spLocks noGrp="1"/>
          </p:cNvSpPr>
          <p:nvPr>
            <p:ph type="body" idx="2"/>
          </p:nvPr>
        </p:nvSpPr>
        <p:spPr>
          <a:xfrm>
            <a:off x="4682658"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899"/>
          </a:xfrm>
          <a:prstGeom prst="rect">
            <a:avLst/>
          </a:prstGeom>
          <a:noFill/>
          <a:ln>
            <a:noFill/>
          </a:ln>
        </p:spPr>
        <p:txBody>
          <a:bodyPr lIns="91425" tIns="91425" rIns="91425" bIns="91425" anchor="b" anchorCtr="0"/>
          <a:lstStyle>
            <a:lvl1pPr lv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899"/>
          </a:xfrm>
          <a:prstGeom prst="rect">
            <a:avLst/>
          </a:prstGeom>
          <a:noFill/>
          <a:ln>
            <a:noFill/>
          </a:ln>
        </p:spPr>
        <p:txBody>
          <a:bodyPr lIns="91425" tIns="91425" rIns="91425" bIns="91425" anchor="t" anchorCtr="0"/>
          <a:lstStyle>
            <a:lvl1pPr lv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lvl="4">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lvl="5">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lvl="6">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lvl="7">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lvl="8">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428728" y="785794"/>
            <a:ext cx="7200800" cy="1546500"/>
          </a:xfrm>
          <a:prstGeom prst="rect">
            <a:avLst/>
          </a:prstGeom>
        </p:spPr>
        <p:txBody>
          <a:bodyPr lIns="91425" tIns="91425" rIns="91425" bIns="91425" anchor="t" anchorCtr="0">
            <a:noAutofit/>
          </a:bodyPr>
          <a:lstStyle/>
          <a:p>
            <a:pPr lvl="0">
              <a:spcBef>
                <a:spcPts val="0"/>
              </a:spcBef>
              <a:buNone/>
            </a:pPr>
            <a:r>
              <a:rPr lang="en" dirty="0" smtClean="0"/>
              <a:t>Acople Neutrónico Termohidráulico CITVAP-RELAP</a:t>
            </a:r>
            <a:endParaRPr lang="en" dirty="0"/>
          </a:p>
        </p:txBody>
      </p:sp>
      <p:sp>
        <p:nvSpPr>
          <p:cNvPr id="3" name="Shape 68"/>
          <p:cNvSpPr txBox="1"/>
          <p:nvPr/>
        </p:nvSpPr>
        <p:spPr>
          <a:xfrm>
            <a:off x="2786050" y="5286388"/>
            <a:ext cx="3500462" cy="1342008"/>
          </a:xfrm>
          <a:prstGeom prst="rect">
            <a:avLst/>
          </a:prstGeom>
          <a:noFill/>
          <a:ln>
            <a:noFill/>
          </a:ln>
        </p:spPr>
        <p:txBody>
          <a:bodyPr lIns="91425" tIns="91425" rIns="91425" bIns="91425" anchor="t" anchorCtr="0">
            <a:noAutofit/>
          </a:bodyPr>
          <a:lstStyle/>
          <a:p>
            <a:pPr lvl="0">
              <a:spcBef>
                <a:spcPts val="600"/>
              </a:spcBef>
            </a:pPr>
            <a:r>
              <a:rPr lang="en" sz="1800" b="1" dirty="0" smtClean="0">
                <a:solidFill>
                  <a:srgbClr val="0091EA"/>
                </a:solidFill>
                <a:latin typeface="Source Sans Pro"/>
                <a:ea typeface="Source Sans Pro"/>
                <a:cs typeface="Source Sans Pro"/>
                <a:sym typeface="Source Sans Pro"/>
              </a:rPr>
              <a:t>             Autor: </a:t>
            </a:r>
            <a:r>
              <a:rPr lang="en" sz="1800" dirty="0" smtClean="0">
                <a:solidFill>
                  <a:srgbClr val="263238"/>
                </a:solidFill>
                <a:latin typeface="Source Sans Pro"/>
                <a:ea typeface="Source Sans Pro"/>
                <a:cs typeface="Source Sans Pro"/>
                <a:sym typeface="Source Sans Pro"/>
              </a:rPr>
              <a:t>Rubert Martín Pardo</a:t>
            </a:r>
          </a:p>
          <a:p>
            <a:pPr>
              <a:spcBef>
                <a:spcPts val="600"/>
              </a:spcBef>
            </a:pPr>
            <a:r>
              <a:rPr lang="en" sz="1800" b="1" dirty="0" smtClean="0">
                <a:solidFill>
                  <a:srgbClr val="0091EA"/>
                </a:solidFill>
                <a:latin typeface="Source Sans Pro"/>
                <a:ea typeface="Source Sans Pro"/>
                <a:cs typeface="Source Sans Pro"/>
                <a:sym typeface="Source Sans Pro"/>
              </a:rPr>
              <a:t>       Director: </a:t>
            </a:r>
            <a:r>
              <a:rPr lang="en" sz="1800" dirty="0" smtClean="0">
                <a:solidFill>
                  <a:srgbClr val="263238"/>
                </a:solidFill>
                <a:latin typeface="Source Sans Pro"/>
                <a:ea typeface="Source Sans Pro"/>
                <a:cs typeface="Source Sans Pro"/>
                <a:sym typeface="Source Sans Pro"/>
              </a:rPr>
              <a:t>Dr. Eduardo Villarino</a:t>
            </a:r>
          </a:p>
          <a:p>
            <a:pPr>
              <a:spcBef>
                <a:spcPts val="600"/>
              </a:spcBef>
            </a:pPr>
            <a:r>
              <a:rPr lang="en" sz="1800" b="1" dirty="0" smtClean="0">
                <a:solidFill>
                  <a:srgbClr val="0091EA"/>
                </a:solidFill>
                <a:latin typeface="Source Sans Pro"/>
                <a:ea typeface="Source Sans Pro"/>
                <a:cs typeface="Source Sans Pro"/>
                <a:sym typeface="Source Sans Pro"/>
              </a:rPr>
              <a:t>Co-Director:  </a:t>
            </a:r>
            <a:r>
              <a:rPr lang="en" sz="1800" dirty="0" smtClean="0">
                <a:solidFill>
                  <a:srgbClr val="263238"/>
                </a:solidFill>
                <a:latin typeface="Source Sans Pro"/>
                <a:ea typeface="Source Sans Pro"/>
                <a:cs typeface="Source Sans Pro"/>
                <a:sym typeface="Source Sans Pro"/>
              </a:rPr>
              <a:t>Ing. Pablo Camusso</a:t>
            </a:r>
            <a:endParaRPr lang="en" sz="1800" dirty="0">
              <a:solidFill>
                <a:srgbClr val="263238"/>
              </a:solidFill>
              <a:latin typeface="Source Sans Pro"/>
              <a:ea typeface="Source Sans Pro"/>
              <a:cs typeface="Source Sans Pro"/>
              <a:sym typeface="Source Sans Pro"/>
            </a:endParaRPr>
          </a:p>
          <a:p>
            <a:pPr lvl="0">
              <a:spcBef>
                <a:spcPts val="600"/>
              </a:spcBef>
            </a:pPr>
            <a:endParaRPr lang="en" sz="1800" b="1" dirty="0">
              <a:solidFill>
                <a:srgbClr val="0091EA"/>
              </a:solidFill>
              <a:latin typeface="Source Sans Pro"/>
              <a:ea typeface="Source Sans Pro"/>
              <a:cs typeface="Source Sans Pro"/>
              <a:sym typeface="Source Sans Pro"/>
            </a:endParaRPr>
          </a:p>
          <a:p>
            <a:pPr>
              <a:spcBef>
                <a:spcPts val="600"/>
              </a:spcBef>
            </a:pPr>
            <a:endParaRPr lang="en" sz="1800" b="1" dirty="0">
              <a:solidFill>
                <a:srgbClr val="0091EA"/>
              </a:solidFill>
              <a:latin typeface="Source Sans Pro"/>
              <a:ea typeface="Source Sans Pro"/>
              <a:cs typeface="Source Sans Pro"/>
              <a:sym typeface="Source Sans Pro"/>
            </a:endParaRPr>
          </a:p>
          <a:p>
            <a:pPr lvl="0">
              <a:spcBef>
                <a:spcPts val="600"/>
              </a:spcBef>
            </a:pPr>
            <a:endParaRPr lang="en" sz="1800" b="1" dirty="0">
              <a:solidFill>
                <a:srgbClr val="0091EA"/>
              </a:solidFill>
              <a:latin typeface="Source Sans Pro"/>
              <a:ea typeface="Source Sans Pro"/>
              <a:cs typeface="Source Sans Pro"/>
              <a:sym typeface="Source Sans Pro"/>
            </a:endParaRPr>
          </a:p>
        </p:txBody>
      </p:sp>
      <p:sp>
        <p:nvSpPr>
          <p:cNvPr id="4" name="Shape 66"/>
          <p:cNvSpPr txBox="1">
            <a:spLocks/>
          </p:cNvSpPr>
          <p:nvPr/>
        </p:nvSpPr>
        <p:spPr>
          <a:xfrm>
            <a:off x="1500166" y="3635109"/>
            <a:ext cx="5072098" cy="365395"/>
          </a:xfrm>
          <a:prstGeom prst="rect">
            <a:avLst/>
          </a:prstGeom>
          <a:noFill/>
          <a:ln>
            <a:noFill/>
          </a:ln>
        </p:spPr>
        <p:txBody>
          <a:bodyPr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Proyecto</a:t>
            </a:r>
            <a:r>
              <a:rPr kumimoji="0" lang="en" sz="1600" b="1" u="none" strike="noStrike" kern="0" cap="none" spc="0" normalizeH="0" noProof="0" dirty="0" smtClean="0">
                <a:ln>
                  <a:noFill/>
                </a:ln>
                <a:solidFill>
                  <a:srgbClr val="0091EA"/>
                </a:solidFill>
                <a:effectLst/>
                <a:uLnTx/>
                <a:uFillTx/>
                <a:latin typeface="Roboto Slab"/>
                <a:ea typeface="Roboto Slab"/>
                <a:cs typeface="Roboto Slab"/>
                <a:sym typeface="Roboto Slab"/>
              </a:rPr>
              <a:t> Integrador, Carrera de Ingeniería Nuclear</a:t>
            </a:r>
            <a:endParaRPr kumimoji="0" lang="en" sz="1600" b="1" u="none" strike="noStrike" kern="0" cap="none" spc="0" normalizeH="0" baseline="0" noProof="0" dirty="0">
              <a:ln>
                <a:noFill/>
              </a:ln>
              <a:solidFill>
                <a:srgbClr val="0091EA"/>
              </a:solidFill>
              <a:effectLst/>
              <a:uLnTx/>
              <a:uFillTx/>
              <a:latin typeface="Roboto Slab"/>
              <a:ea typeface="Roboto Slab"/>
              <a:cs typeface="Roboto Slab"/>
              <a:sym typeface="Roboto Slab"/>
            </a:endParaRPr>
          </a:p>
        </p:txBody>
      </p:sp>
      <p:grpSp>
        <p:nvGrpSpPr>
          <p:cNvPr id="9" name="8 Grupo"/>
          <p:cNvGrpSpPr/>
          <p:nvPr/>
        </p:nvGrpSpPr>
        <p:grpSpPr>
          <a:xfrm>
            <a:off x="357158" y="5107793"/>
            <a:ext cx="1643074" cy="1643074"/>
            <a:chOff x="214282" y="4643446"/>
            <a:chExt cx="1643074" cy="1643074"/>
          </a:xfrm>
        </p:grpSpPr>
        <p:grpSp>
          <p:nvGrpSpPr>
            <p:cNvPr id="7" name="6 Grupo"/>
            <p:cNvGrpSpPr/>
            <p:nvPr/>
          </p:nvGrpSpPr>
          <p:grpSpPr>
            <a:xfrm>
              <a:off x="285721" y="4714884"/>
              <a:ext cx="1500198" cy="1285884"/>
              <a:chOff x="214282" y="5286388"/>
              <a:chExt cx="2070459" cy="1285884"/>
            </a:xfrm>
          </p:grpSpPr>
          <p:pic>
            <p:nvPicPr>
              <p:cNvPr id="5" name="4 Imagen" descr="0_din.PNG"/>
              <p:cNvPicPr>
                <a:picLocks noChangeAspect="1"/>
              </p:cNvPicPr>
              <p:nvPr/>
            </p:nvPicPr>
            <p:blipFill>
              <a:blip r:embed="rId3"/>
              <a:stretch>
                <a:fillRect/>
              </a:stretch>
            </p:blipFill>
            <p:spPr>
              <a:xfrm>
                <a:off x="357158" y="5286388"/>
                <a:ext cx="1704755" cy="695498"/>
              </a:xfrm>
              <a:prstGeom prst="rect">
                <a:avLst/>
              </a:prstGeom>
            </p:spPr>
          </p:pic>
          <p:pic>
            <p:nvPicPr>
              <p:cNvPr id="6" name="5 Imagen" descr="0_invap.png"/>
              <p:cNvPicPr>
                <a:picLocks noChangeAspect="1"/>
              </p:cNvPicPr>
              <p:nvPr/>
            </p:nvPicPr>
            <p:blipFill>
              <a:blip r:embed="rId4"/>
              <a:srcRect b="23468"/>
              <a:stretch>
                <a:fillRect/>
              </a:stretch>
            </p:blipFill>
            <p:spPr>
              <a:xfrm>
                <a:off x="214282" y="5640474"/>
                <a:ext cx="2070459" cy="931798"/>
              </a:xfrm>
              <a:prstGeom prst="rect">
                <a:avLst/>
              </a:prstGeom>
            </p:spPr>
          </p:pic>
        </p:grpSp>
        <p:sp>
          <p:nvSpPr>
            <p:cNvPr id="8" name="7 Elipse"/>
            <p:cNvSpPr/>
            <p:nvPr/>
          </p:nvSpPr>
          <p:spPr>
            <a:xfrm>
              <a:off x="214282" y="4643446"/>
              <a:ext cx="1643074" cy="16430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3" name="12 Grupo"/>
          <p:cNvGrpSpPr/>
          <p:nvPr/>
        </p:nvGrpSpPr>
        <p:grpSpPr>
          <a:xfrm>
            <a:off x="7000892" y="5072074"/>
            <a:ext cx="1643074" cy="1643074"/>
            <a:chOff x="6929454" y="5214926"/>
            <a:chExt cx="1643074" cy="1643074"/>
          </a:xfrm>
        </p:grpSpPr>
        <p:pic>
          <p:nvPicPr>
            <p:cNvPr id="10" name="9 Imagen" descr="0_logoib.gif"/>
            <p:cNvPicPr>
              <a:picLocks noChangeAspect="1"/>
            </p:cNvPicPr>
            <p:nvPr/>
          </p:nvPicPr>
          <p:blipFill>
            <a:blip r:embed="rId5"/>
            <a:stretch>
              <a:fillRect/>
            </a:stretch>
          </p:blipFill>
          <p:spPr>
            <a:xfrm>
              <a:off x="7000892" y="5357826"/>
              <a:ext cx="833430" cy="1162635"/>
            </a:xfrm>
            <a:prstGeom prst="rect">
              <a:avLst/>
            </a:prstGeom>
          </p:spPr>
        </p:pic>
        <p:pic>
          <p:nvPicPr>
            <p:cNvPr id="11" name="10 Imagen" descr="0_uncuyo.png"/>
            <p:cNvPicPr>
              <a:picLocks noChangeAspect="1"/>
            </p:cNvPicPr>
            <p:nvPr/>
          </p:nvPicPr>
          <p:blipFill>
            <a:blip r:embed="rId6">
              <a:clrChange>
                <a:clrFrom>
                  <a:srgbClr val="FFFFFF"/>
                </a:clrFrom>
                <a:clrTo>
                  <a:srgbClr val="FFFFFF">
                    <a:alpha val="0"/>
                  </a:srgbClr>
                </a:clrTo>
              </a:clrChange>
            </a:blip>
            <a:stretch>
              <a:fillRect/>
            </a:stretch>
          </p:blipFill>
          <p:spPr>
            <a:xfrm>
              <a:off x="7786678" y="5786422"/>
              <a:ext cx="785850" cy="785850"/>
            </a:xfrm>
            <a:prstGeom prst="rect">
              <a:avLst/>
            </a:prstGeom>
          </p:spPr>
        </p:pic>
        <p:sp>
          <p:nvSpPr>
            <p:cNvPr id="12" name="11 Elipse"/>
            <p:cNvSpPr/>
            <p:nvPr/>
          </p:nvSpPr>
          <p:spPr>
            <a:xfrm>
              <a:off x="6929454" y="5214926"/>
              <a:ext cx="1643074" cy="16430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6" name="1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a:t>
            </a:fld>
            <a:endParaRPr lang="es-A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546024" y="2034925"/>
            <a:ext cx="7994528" cy="1546500"/>
          </a:xfrm>
          <a:prstGeom prst="rect">
            <a:avLst/>
          </a:prstGeom>
        </p:spPr>
        <p:txBody>
          <a:bodyPr lIns="91425" tIns="91425" rIns="91425" bIns="91425" anchor="b" anchorCtr="0">
            <a:noAutofit/>
          </a:bodyPr>
          <a:lstStyle/>
          <a:p>
            <a:pPr lvl="0" rtl="0">
              <a:spcBef>
                <a:spcPts val="0"/>
              </a:spcBef>
              <a:buNone/>
            </a:pPr>
            <a:r>
              <a:rPr lang="en" sz="6000" smtClean="0">
                <a:solidFill>
                  <a:srgbClr val="CFD8DC"/>
                </a:solidFill>
              </a:rPr>
              <a:t>2.</a:t>
            </a:r>
            <a:endParaRPr lang="en" sz="6000" dirty="0">
              <a:solidFill>
                <a:srgbClr val="CFD8DC"/>
              </a:solidFill>
            </a:endParaRPr>
          </a:p>
          <a:p>
            <a:pPr lvl="0" rtl="0">
              <a:spcBef>
                <a:spcPts val="0"/>
              </a:spcBef>
              <a:buNone/>
            </a:pPr>
            <a:r>
              <a:rPr lang="en" dirty="0" smtClean="0"/>
              <a:t>ACOPLE ESTACIONARIO</a:t>
            </a:r>
            <a:endParaRPr lang="en" dirty="0"/>
          </a:p>
        </p:txBody>
      </p:sp>
      <p:sp>
        <p:nvSpPr>
          <p:cNvPr id="5" name="4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10</a:t>
            </a:fld>
            <a:endParaRPr lang="es-AR" b="1" dirty="0"/>
          </a:p>
        </p:txBody>
      </p:sp>
    </p:spTree>
    <p:extLst>
      <p:ext uri="{BB962C8B-B14F-4D97-AF65-F5344CB8AC3E}">
        <p14:creationId xmlns="" xmlns:p14="http://schemas.microsoft.com/office/powerpoint/2010/main" val="349450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Shape 242"/>
          <p:cNvSpPr txBox="1">
            <a:spLocks noGrp="1"/>
          </p:cNvSpPr>
          <p:nvPr>
            <p:ph type="title"/>
          </p:nvPr>
        </p:nvSpPr>
        <p:spPr>
          <a:xfrm>
            <a:off x="786150" y="260648"/>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Física del Acople N-Th</a:t>
            </a:r>
            <a:endParaRPr lang="en" sz="3600" b="1" dirty="0"/>
          </a:p>
        </p:txBody>
      </p:sp>
      <p:sp>
        <p:nvSpPr>
          <p:cNvPr id="246" name="Shape 246"/>
          <p:cNvSpPr/>
          <p:nvPr/>
        </p:nvSpPr>
        <p:spPr>
          <a:xfrm>
            <a:off x="162739" y="2720649"/>
            <a:ext cx="2649299" cy="26490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428596" y="3000372"/>
            <a:ext cx="2183700" cy="2183700"/>
          </a:xfrm>
          <a:prstGeom prst="ellipse">
            <a:avLst/>
          </a:prstGeom>
          <a:noFill/>
          <a:ln w="76200" cap="flat" cmpd="sng">
            <a:solidFill>
              <a:srgbClr val="CFD8DC"/>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b="1" smtClean="0">
                <a:solidFill>
                  <a:srgbClr val="263238"/>
                </a:solidFill>
                <a:latin typeface="Source Sans Pro"/>
                <a:ea typeface="Source Sans Pro"/>
                <a:cs typeface="Source Sans Pro"/>
                <a:sym typeface="Source Sans Pro"/>
              </a:rPr>
              <a:t>1.Secciones </a:t>
            </a:r>
            <a:r>
              <a:rPr lang="en" sz="1800" b="1" dirty="0" smtClean="0">
                <a:solidFill>
                  <a:srgbClr val="263238"/>
                </a:solidFill>
                <a:latin typeface="Source Sans Pro"/>
                <a:ea typeface="Source Sans Pro"/>
                <a:cs typeface="Source Sans Pro"/>
                <a:sym typeface="Source Sans Pro"/>
              </a:rPr>
              <a:t>Eficaces</a:t>
            </a:r>
            <a:endParaRPr lang="en" sz="1800" b="1" dirty="0">
              <a:solidFill>
                <a:srgbClr val="263238"/>
              </a:solidFill>
              <a:latin typeface="Source Sans Pro"/>
              <a:ea typeface="Source Sans Pro"/>
              <a:cs typeface="Source Sans Pro"/>
              <a:sym typeface="Source Sans Pro"/>
            </a:endParaRPr>
          </a:p>
        </p:txBody>
      </p:sp>
      <p:sp>
        <p:nvSpPr>
          <p:cNvPr id="18" name="Shape 246"/>
          <p:cNvSpPr/>
          <p:nvPr/>
        </p:nvSpPr>
        <p:spPr>
          <a:xfrm>
            <a:off x="3059832" y="1272263"/>
            <a:ext cx="2897098" cy="2896771"/>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247"/>
          <p:cNvSpPr/>
          <p:nvPr/>
        </p:nvSpPr>
        <p:spPr>
          <a:xfrm>
            <a:off x="3292634" y="1548435"/>
            <a:ext cx="2387950" cy="2387950"/>
          </a:xfrm>
          <a:prstGeom prst="ellipse">
            <a:avLst/>
          </a:prstGeom>
          <a:noFill/>
          <a:ln w="76200" cap="flat" cmpd="sng">
            <a:solidFill>
              <a:srgbClr val="CFD8DC"/>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b="1" smtClean="0">
                <a:solidFill>
                  <a:srgbClr val="263238"/>
                </a:solidFill>
                <a:latin typeface="Source Sans Pro"/>
                <a:ea typeface="Source Sans Pro"/>
                <a:cs typeface="Source Sans Pro"/>
                <a:sym typeface="Source Sans Pro"/>
              </a:rPr>
              <a:t>2. </a:t>
            </a:r>
            <a:r>
              <a:rPr lang="en" sz="1800" b="1" dirty="0" smtClean="0">
                <a:solidFill>
                  <a:srgbClr val="263238"/>
                </a:solidFill>
                <a:latin typeface="Source Sans Pro"/>
                <a:ea typeface="Source Sans Pro"/>
                <a:cs typeface="Source Sans Pro"/>
                <a:sym typeface="Source Sans Pro"/>
              </a:rPr>
              <a:t>Flujo Neutrónico</a:t>
            </a:r>
            <a:endParaRPr lang="en" sz="1800" b="1" dirty="0">
              <a:solidFill>
                <a:srgbClr val="263238"/>
              </a:solidFill>
              <a:latin typeface="Source Sans Pro"/>
              <a:ea typeface="Source Sans Pro"/>
              <a:cs typeface="Source Sans Pro"/>
              <a:sym typeface="Source Sans Pro"/>
            </a:endParaRPr>
          </a:p>
        </p:txBody>
      </p:sp>
      <p:sp>
        <p:nvSpPr>
          <p:cNvPr id="20" name="Shape 246"/>
          <p:cNvSpPr/>
          <p:nvPr/>
        </p:nvSpPr>
        <p:spPr>
          <a:xfrm>
            <a:off x="6286512" y="2143116"/>
            <a:ext cx="2808312" cy="2807995"/>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47"/>
          <p:cNvSpPr/>
          <p:nvPr/>
        </p:nvSpPr>
        <p:spPr>
          <a:xfrm>
            <a:off x="6460985" y="2357430"/>
            <a:ext cx="2407801" cy="2407801"/>
          </a:xfrm>
          <a:prstGeom prst="ellipse">
            <a:avLst/>
          </a:prstGeom>
          <a:noFill/>
          <a:ln w="76200" cap="flat" cmpd="sng">
            <a:solidFill>
              <a:srgbClr val="CFD8DC"/>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b="1" smtClean="0">
                <a:solidFill>
                  <a:srgbClr val="263238"/>
                </a:solidFill>
                <a:latin typeface="Source Sans Pro"/>
                <a:ea typeface="Source Sans Pro"/>
                <a:cs typeface="Source Sans Pro"/>
                <a:sym typeface="Source Sans Pro"/>
              </a:rPr>
              <a:t>3. </a:t>
            </a:r>
            <a:r>
              <a:rPr lang="en" sz="1800" b="1" dirty="0" smtClean="0">
                <a:solidFill>
                  <a:srgbClr val="263238"/>
                </a:solidFill>
                <a:latin typeface="Source Sans Pro"/>
                <a:ea typeface="Source Sans Pro"/>
                <a:cs typeface="Source Sans Pro"/>
                <a:sym typeface="Source Sans Pro"/>
              </a:rPr>
              <a:t>Distribución de Potencias</a:t>
            </a:r>
            <a:endParaRPr lang="en" b="1" dirty="0">
              <a:solidFill>
                <a:srgbClr val="263238"/>
              </a:solidFill>
              <a:latin typeface="Source Sans Pro"/>
              <a:ea typeface="Source Sans Pro"/>
              <a:cs typeface="Source Sans Pro"/>
              <a:sym typeface="Source Sans Pro"/>
            </a:endParaRPr>
          </a:p>
        </p:txBody>
      </p:sp>
      <p:sp>
        <p:nvSpPr>
          <p:cNvPr id="22" name="Shape 246"/>
          <p:cNvSpPr/>
          <p:nvPr/>
        </p:nvSpPr>
        <p:spPr>
          <a:xfrm>
            <a:off x="3357554" y="4280462"/>
            <a:ext cx="2649299" cy="26490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47"/>
          <p:cNvSpPr/>
          <p:nvPr/>
        </p:nvSpPr>
        <p:spPr>
          <a:xfrm>
            <a:off x="3521940" y="4401837"/>
            <a:ext cx="2335944" cy="2384749"/>
          </a:xfrm>
          <a:prstGeom prst="ellipse">
            <a:avLst/>
          </a:prstGeom>
          <a:noFill/>
          <a:ln w="76200" cap="flat" cmpd="sng">
            <a:solidFill>
              <a:srgbClr val="CFD8DC"/>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b="1" smtClean="0">
                <a:solidFill>
                  <a:srgbClr val="263238"/>
                </a:solidFill>
                <a:latin typeface="Source Sans Pro"/>
                <a:ea typeface="Source Sans Pro"/>
                <a:cs typeface="Source Sans Pro"/>
                <a:sym typeface="Source Sans Pro"/>
              </a:rPr>
              <a:t>4. </a:t>
            </a:r>
            <a:r>
              <a:rPr lang="en" sz="1800" b="1" dirty="0" smtClean="0">
                <a:solidFill>
                  <a:srgbClr val="263238"/>
                </a:solidFill>
                <a:latin typeface="Source Sans Pro"/>
                <a:ea typeface="Source Sans Pro"/>
                <a:cs typeface="Source Sans Pro"/>
                <a:sym typeface="Source Sans Pro"/>
              </a:rPr>
              <a:t>Parámetros </a:t>
            </a:r>
            <a:r>
              <a:rPr lang="en" sz="1200" b="1" dirty="0" smtClean="0">
                <a:solidFill>
                  <a:srgbClr val="263238"/>
                </a:solidFill>
                <a:latin typeface="Source Sans Pro"/>
                <a:ea typeface="Source Sans Pro"/>
                <a:cs typeface="Source Sans Pro"/>
                <a:sym typeface="Source Sans Pro"/>
              </a:rPr>
              <a:t>Termohidráulicos</a:t>
            </a:r>
            <a:endParaRPr lang="en" sz="1800" b="1" dirty="0">
              <a:solidFill>
                <a:srgbClr val="263238"/>
              </a:solidFill>
              <a:latin typeface="Source Sans Pro"/>
              <a:ea typeface="Source Sans Pro"/>
              <a:cs typeface="Source Sans Pro"/>
              <a:sym typeface="Source Sans Pro"/>
            </a:endParaRPr>
          </a:p>
        </p:txBody>
      </p:sp>
      <p:cxnSp>
        <p:nvCxnSpPr>
          <p:cNvPr id="10" name="9 Conector recto de flecha"/>
          <p:cNvCxnSpPr/>
          <p:nvPr/>
        </p:nvCxnSpPr>
        <p:spPr>
          <a:xfrm flipV="1">
            <a:off x="2483768" y="3212976"/>
            <a:ext cx="936104" cy="38090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25 Conector recto de flecha"/>
          <p:cNvCxnSpPr/>
          <p:nvPr/>
        </p:nvCxnSpPr>
        <p:spPr>
          <a:xfrm>
            <a:off x="5601119" y="3143753"/>
            <a:ext cx="859866" cy="2596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27 Conector recto de flecha"/>
          <p:cNvCxnSpPr/>
          <p:nvPr/>
        </p:nvCxnSpPr>
        <p:spPr>
          <a:xfrm flipH="1">
            <a:off x="5724128" y="4473251"/>
            <a:ext cx="1152128" cy="5458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H="1" flipV="1">
            <a:off x="2478410" y="4590403"/>
            <a:ext cx="1174264" cy="5465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6349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00100" y="4572008"/>
            <a:ext cx="1214446" cy="428628"/>
          </a:xfrm>
          <a:prstGeom prst="rect">
            <a:avLst/>
          </a:prstGeom>
          <a:noFill/>
        </p:spPr>
      </p:pic>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6349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57686" y="3224891"/>
            <a:ext cx="285752" cy="489861"/>
          </a:xfrm>
          <a:prstGeom prst="rect">
            <a:avLst/>
          </a:prstGeom>
          <a:noFill/>
        </p:spPr>
      </p:pic>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6349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43834" y="4071942"/>
            <a:ext cx="236142" cy="500066"/>
          </a:xfrm>
          <a:prstGeom prst="rect">
            <a:avLst/>
          </a:prstGeom>
          <a:noFill/>
        </p:spPr>
      </p:pic>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63497"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857620" y="6000768"/>
            <a:ext cx="1714500" cy="371475"/>
          </a:xfrm>
          <a:prstGeom prst="rect">
            <a:avLst/>
          </a:prstGeom>
          <a:noFill/>
        </p:spPr>
      </p:pic>
      <p:sp>
        <p:nvSpPr>
          <p:cNvPr id="25" name="24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11</a:t>
            </a:fld>
            <a:endParaRPr lang="es-AR" b="1" dirty="0"/>
          </a:p>
        </p:txBody>
      </p:sp>
    </p:spTree>
    <p:extLst>
      <p:ext uri="{BB962C8B-B14F-4D97-AF65-F5344CB8AC3E}">
        <p14:creationId xmlns="" xmlns:p14="http://schemas.microsoft.com/office/powerpoint/2010/main" val="1267053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 name="Shape 133"/>
          <p:cNvSpPr txBox="1">
            <a:spLocks noGrp="1"/>
          </p:cNvSpPr>
          <p:nvPr>
            <p:ph type="title"/>
          </p:nvPr>
        </p:nvSpPr>
        <p:spPr>
          <a:xfrm>
            <a:off x="642910" y="285728"/>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ACOPLE ESTACIONARIO</a:t>
            </a:r>
            <a:endParaRPr lang="en" sz="3600" b="1" dirty="0"/>
          </a:p>
        </p:txBody>
      </p:sp>
      <p:pic>
        <p:nvPicPr>
          <p:cNvPr id="4" name="3 Imagen"/>
          <p:cNvPicPr>
            <a:picLocks noChangeAspect="1"/>
          </p:cNvPicPr>
          <p:nvPr/>
        </p:nvPicPr>
        <p:blipFill>
          <a:blip r:embed="rId3">
            <a:extLst>
              <a:ext uri="{28A0092B-C50C-407E-A947-70E740481C1C}">
                <a14:useLocalDpi xmlns="" xmlns:a14="http://schemas.microsoft.com/office/drawing/2010/main" val="0"/>
              </a:ext>
            </a:extLst>
          </a:blip>
          <a:srcRect b="56406"/>
          <a:stretch>
            <a:fillRect/>
          </a:stretch>
        </p:blipFill>
        <p:spPr>
          <a:xfrm>
            <a:off x="2285984" y="1785925"/>
            <a:ext cx="6682283" cy="4150973"/>
          </a:xfrm>
          <a:prstGeom prst="rect">
            <a:avLst/>
          </a:prstGeom>
        </p:spPr>
      </p:pic>
      <p:grpSp>
        <p:nvGrpSpPr>
          <p:cNvPr id="6" name="5 Grupo"/>
          <p:cNvGrpSpPr/>
          <p:nvPr/>
        </p:nvGrpSpPr>
        <p:grpSpPr>
          <a:xfrm>
            <a:off x="214282" y="4429132"/>
            <a:ext cx="1500198" cy="2143140"/>
            <a:chOff x="214282" y="4429132"/>
            <a:chExt cx="1500198" cy="2143140"/>
          </a:xfrm>
        </p:grpSpPr>
        <p:pic>
          <p:nvPicPr>
            <p:cNvPr id="15" name="14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5720" y="4561788"/>
              <a:ext cx="1360772" cy="1939046"/>
            </a:xfrm>
            <a:prstGeom prst="rect">
              <a:avLst/>
            </a:prstGeom>
            <a:ln w="3175">
              <a:noFill/>
            </a:ln>
          </p:spPr>
        </p:pic>
        <p:sp>
          <p:nvSpPr>
            <p:cNvPr id="5" name="4 Rectángulo"/>
            <p:cNvSpPr/>
            <p:nvPr/>
          </p:nvSpPr>
          <p:spPr>
            <a:xfrm>
              <a:off x="214282" y="4429132"/>
              <a:ext cx="1500198" cy="2143140"/>
            </a:xfrm>
            <a:prstGeom prst="rect">
              <a:avLst/>
            </a:prstGeom>
            <a:no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8" name="7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12</a:t>
            </a:fld>
            <a:endParaRPr lang="es-AR" b="1" dirty="0"/>
          </a:p>
        </p:txBody>
      </p:sp>
    </p:spTree>
    <p:extLst>
      <p:ext uri="{BB962C8B-B14F-4D97-AF65-F5344CB8AC3E}">
        <p14:creationId xmlns="" xmlns:p14="http://schemas.microsoft.com/office/powerpoint/2010/main" val="2382552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4" name="3 Imagen"/>
          <p:cNvPicPr>
            <a:picLocks noChangeAspect="1"/>
          </p:cNvPicPr>
          <p:nvPr/>
        </p:nvPicPr>
        <p:blipFill>
          <a:blip r:embed="rId3">
            <a:extLst>
              <a:ext uri="{28A0092B-C50C-407E-A947-70E740481C1C}">
                <a14:useLocalDpi xmlns="" xmlns:a14="http://schemas.microsoft.com/office/drawing/2010/main" val="0"/>
              </a:ext>
            </a:extLst>
          </a:blip>
          <a:srcRect l="1069" t="45766" r="4853" b="1717"/>
          <a:stretch>
            <a:fillRect/>
          </a:stretch>
        </p:blipFill>
        <p:spPr>
          <a:xfrm>
            <a:off x="2500298" y="1428736"/>
            <a:ext cx="6286544" cy="5000660"/>
          </a:xfrm>
          <a:prstGeom prst="rect">
            <a:avLst/>
          </a:prstGeom>
        </p:spPr>
      </p:pic>
      <p:grpSp>
        <p:nvGrpSpPr>
          <p:cNvPr id="2" name="5 Grupo"/>
          <p:cNvGrpSpPr/>
          <p:nvPr/>
        </p:nvGrpSpPr>
        <p:grpSpPr>
          <a:xfrm>
            <a:off x="214282" y="4429132"/>
            <a:ext cx="1500198" cy="2143140"/>
            <a:chOff x="214282" y="4429132"/>
            <a:chExt cx="1500198" cy="2143140"/>
          </a:xfrm>
        </p:grpSpPr>
        <p:pic>
          <p:nvPicPr>
            <p:cNvPr id="15" name="14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5720" y="4561788"/>
              <a:ext cx="1360772" cy="1939046"/>
            </a:xfrm>
            <a:prstGeom prst="rect">
              <a:avLst/>
            </a:prstGeom>
            <a:ln w="3175">
              <a:noFill/>
            </a:ln>
          </p:spPr>
        </p:pic>
        <p:sp>
          <p:nvSpPr>
            <p:cNvPr id="5" name="4 Rectángulo"/>
            <p:cNvSpPr/>
            <p:nvPr/>
          </p:nvSpPr>
          <p:spPr>
            <a:xfrm>
              <a:off x="214282" y="4429132"/>
              <a:ext cx="1500198" cy="2143140"/>
            </a:xfrm>
            <a:prstGeom prst="rect">
              <a:avLst/>
            </a:prstGeom>
            <a:no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8" name="Shape 133"/>
          <p:cNvSpPr txBox="1">
            <a:spLocks noGrp="1"/>
          </p:cNvSpPr>
          <p:nvPr>
            <p:ph type="title"/>
          </p:nvPr>
        </p:nvSpPr>
        <p:spPr>
          <a:xfrm>
            <a:off x="1214414" y="285728"/>
            <a:ext cx="7571700" cy="936899"/>
          </a:xfrm>
          <a:prstGeom prst="rect">
            <a:avLst/>
          </a:prstGeom>
        </p:spPr>
        <p:txBody>
          <a:bodyPr lIns="91425" tIns="91425" rIns="91425" bIns="91425" anchor="b" anchorCtr="0">
            <a:noAutofit/>
          </a:bodyPr>
          <a:lstStyle/>
          <a:p>
            <a:pPr lvl="0" algn="r" rtl="0">
              <a:spcBef>
                <a:spcPts val="0"/>
              </a:spcBef>
              <a:buNone/>
            </a:pPr>
            <a:r>
              <a:rPr lang="en" sz="3600" b="1" dirty="0" smtClean="0"/>
              <a:t>ACOPLE ESTACIONARIO</a:t>
            </a:r>
            <a:endParaRPr lang="en" sz="3600" b="1" dirty="0"/>
          </a:p>
        </p:txBody>
      </p:sp>
      <p:sp>
        <p:nvSpPr>
          <p:cNvPr id="9" name="8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13</a:t>
            </a:fld>
            <a:endParaRPr lang="es-AR" b="1" dirty="0"/>
          </a:p>
        </p:txBody>
      </p:sp>
    </p:spTree>
    <p:extLst>
      <p:ext uri="{BB962C8B-B14F-4D97-AF65-F5344CB8AC3E}">
        <p14:creationId xmlns="" xmlns:p14="http://schemas.microsoft.com/office/powerpoint/2010/main" val="2382552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9" name="Shape 133"/>
          <p:cNvSpPr txBox="1">
            <a:spLocks noGrp="1"/>
          </p:cNvSpPr>
          <p:nvPr>
            <p:ph type="title"/>
          </p:nvPr>
        </p:nvSpPr>
        <p:spPr>
          <a:xfrm>
            <a:off x="714348" y="857232"/>
            <a:ext cx="8034322" cy="936899"/>
          </a:xfrm>
          <a:prstGeom prst="rect">
            <a:avLst/>
          </a:prstGeom>
        </p:spPr>
        <p:txBody>
          <a:bodyPr lIns="91425" tIns="91425" rIns="91425" bIns="91425" anchor="b" anchorCtr="0">
            <a:noAutofit/>
          </a:bodyPr>
          <a:lstStyle/>
          <a:p>
            <a:pPr lvl="0"/>
            <a:r>
              <a:rPr lang="en" sz="3600" b="1" dirty="0" smtClean="0"/>
              <a:t>Desarrollo de los programas </a:t>
            </a:r>
            <a:r>
              <a:rPr lang="en" sz="4400" b="1" dirty="0" smtClean="0">
                <a:latin typeface="Aharoni" pitchFamily="2" charset="-79"/>
                <a:cs typeface="Aharoni" pitchFamily="2" charset="-79"/>
              </a:rPr>
              <a:t>citvap2relap </a:t>
            </a:r>
            <a:r>
              <a:rPr lang="en" sz="3600" b="1" dirty="0" smtClean="0"/>
              <a:t>y</a:t>
            </a:r>
            <a:r>
              <a:rPr lang="en" sz="4400" b="1" dirty="0" smtClean="0">
                <a:latin typeface="Aharoni" pitchFamily="2" charset="-79"/>
                <a:cs typeface="Aharoni" pitchFamily="2" charset="-79"/>
              </a:rPr>
              <a:t> relap2citvap</a:t>
            </a:r>
            <a:endParaRPr lang="en" sz="4400" b="1" dirty="0"/>
          </a:p>
        </p:txBody>
      </p:sp>
      <p:grpSp>
        <p:nvGrpSpPr>
          <p:cNvPr id="6" name="5 Grupo"/>
          <p:cNvGrpSpPr/>
          <p:nvPr/>
        </p:nvGrpSpPr>
        <p:grpSpPr>
          <a:xfrm>
            <a:off x="4570985" y="2143116"/>
            <a:ext cx="4573047" cy="3644153"/>
            <a:chOff x="4153928" y="2603656"/>
            <a:chExt cx="4573047" cy="3644153"/>
          </a:xfrm>
        </p:grpSpPr>
        <p:pic>
          <p:nvPicPr>
            <p:cNvPr id="4" name="3 Imagen" descr="16_codigo2.PNG"/>
            <p:cNvPicPr>
              <a:picLocks noChangeAspect="1"/>
            </p:cNvPicPr>
            <p:nvPr/>
          </p:nvPicPr>
          <p:blipFill>
            <a:blip r:embed="rId3"/>
            <a:stretch>
              <a:fillRect/>
            </a:stretch>
          </p:blipFill>
          <p:spPr>
            <a:xfrm rot="21230835">
              <a:off x="4153928" y="2979078"/>
              <a:ext cx="2429633" cy="2993656"/>
            </a:xfrm>
            <a:prstGeom prst="rect">
              <a:avLst/>
            </a:prstGeom>
          </p:spPr>
        </p:pic>
        <p:pic>
          <p:nvPicPr>
            <p:cNvPr id="5" name="4 Imagen" descr="16_codigo3.PNG"/>
            <p:cNvPicPr>
              <a:picLocks noChangeAspect="1"/>
            </p:cNvPicPr>
            <p:nvPr/>
          </p:nvPicPr>
          <p:blipFill>
            <a:blip r:embed="rId4"/>
            <a:stretch>
              <a:fillRect/>
            </a:stretch>
          </p:blipFill>
          <p:spPr>
            <a:xfrm rot="221901">
              <a:off x="5114700" y="2603656"/>
              <a:ext cx="3322111" cy="3644153"/>
            </a:xfrm>
            <a:prstGeom prst="rect">
              <a:avLst/>
            </a:prstGeom>
          </p:spPr>
        </p:pic>
        <p:pic>
          <p:nvPicPr>
            <p:cNvPr id="3" name="2 Imagen" descr="16_codigo1.PNG"/>
            <p:cNvPicPr>
              <a:picLocks noChangeAspect="1"/>
            </p:cNvPicPr>
            <p:nvPr/>
          </p:nvPicPr>
          <p:blipFill>
            <a:blip r:embed="rId5"/>
            <a:stretch>
              <a:fillRect/>
            </a:stretch>
          </p:blipFill>
          <p:spPr>
            <a:xfrm rot="221305">
              <a:off x="6873828" y="3199985"/>
              <a:ext cx="1853147" cy="2772218"/>
            </a:xfrm>
            <a:prstGeom prst="rect">
              <a:avLst/>
            </a:prstGeom>
          </p:spPr>
        </p:pic>
      </p:grpSp>
      <p:sp>
        <p:nvSpPr>
          <p:cNvPr id="7" name="Shape 351"/>
          <p:cNvSpPr txBox="1">
            <a:spLocks/>
          </p:cNvSpPr>
          <p:nvPr/>
        </p:nvSpPr>
        <p:spPr>
          <a:xfrm>
            <a:off x="214282" y="2143116"/>
            <a:ext cx="4572032" cy="3246932"/>
          </a:xfrm>
          <a:prstGeom prst="rect">
            <a:avLst/>
          </a:prstGeom>
        </p:spPr>
        <p:txBody>
          <a:bodyPr lIns="91425" tIns="91425" rIns="91425" bIns="91425" anchor="t" anchorCtr="0">
            <a:noAutofit/>
          </a:bodyPr>
          <a:lstStyle/>
          <a:p>
            <a:pPr marL="457200" indent="-381000">
              <a:lnSpc>
                <a:spcPct val="115000"/>
              </a:lnSpc>
              <a:buSzPct val="100000"/>
            </a:pPr>
            <a:r>
              <a:rPr lang="es-AR" sz="2400" dirty="0" smtClean="0">
                <a:solidFill>
                  <a:schemeClr val="tx1"/>
                </a:solidFill>
                <a:latin typeface="Source Sans Pro" charset="0"/>
                <a:ea typeface="Roboto Slab" charset="0"/>
                <a:cs typeface="Aharoni" pitchFamily="2" charset="-79"/>
              </a:rPr>
              <a:t>c</a:t>
            </a:r>
            <a:r>
              <a:rPr kumimoji="0" lang="en" sz="2400" b="0" i="0" u="none" strike="noStrike" kern="0" cap="none" spc="0" normalizeH="0" baseline="0" noProof="0" dirty="0" smtClean="0">
                <a:ln>
                  <a:noFill/>
                </a:ln>
                <a:solidFill>
                  <a:schemeClr val="tx1"/>
                </a:solidFill>
                <a:effectLst/>
                <a:uLnTx/>
                <a:uFillTx/>
                <a:latin typeface="Source Sans Pro" charset="0"/>
                <a:ea typeface="Roboto Slab" charset="0"/>
                <a:cs typeface="Aharoni" pitchFamily="2" charset="-79"/>
                <a:sym typeface="Arial"/>
              </a:rPr>
              <a:t>itvap2relap y </a:t>
            </a:r>
            <a:r>
              <a:rPr kumimoji="0" lang="en" sz="2400" b="0" i="0" u="none" strike="noStrike" kern="0" cap="none" spc="0" normalizeH="0" noProof="0" dirty="0" smtClean="0">
                <a:ln>
                  <a:noFill/>
                </a:ln>
                <a:solidFill>
                  <a:schemeClr val="tx1"/>
                </a:solidFill>
                <a:effectLst/>
                <a:uLnTx/>
                <a:uFillTx/>
                <a:latin typeface="Source Sans Pro" charset="0"/>
                <a:ea typeface="Roboto Slab" charset="0"/>
                <a:cs typeface="Aharoni" pitchFamily="2" charset="-79"/>
                <a:sym typeface="Arial"/>
              </a:rPr>
              <a:t>relap2citvap </a:t>
            </a:r>
            <a:r>
              <a:rPr kumimoji="0" lang="en" sz="2400" b="0" i="0" u="none" strike="noStrike" kern="0" cap="none" spc="0" normalizeH="0" baseline="0" noProof="0" dirty="0" smtClean="0">
                <a:ln>
                  <a:noFill/>
                </a:ln>
                <a:solidFill>
                  <a:schemeClr val="tx1"/>
                </a:solidFill>
                <a:effectLst/>
                <a:uLnTx/>
                <a:uFillTx/>
                <a:latin typeface="Roboto Slab" charset="0"/>
                <a:ea typeface="Roboto Slab" charset="0"/>
                <a:sym typeface="Arial"/>
              </a:rPr>
              <a:t>permiten la transferencia de información entre los archivos de entrada y salida de RELAP y CITVAP para realizar el acople estacionario.</a:t>
            </a:r>
            <a:endParaRPr kumimoji="0" lang="en" sz="2400" b="0" i="1" u="none" strike="noStrike" kern="0" cap="none" spc="0" normalizeH="0" baseline="0" noProof="0" dirty="0">
              <a:ln>
                <a:noFill/>
              </a:ln>
              <a:solidFill>
                <a:schemeClr val="tx1"/>
              </a:solidFill>
              <a:effectLst/>
              <a:uLnTx/>
              <a:uFillTx/>
              <a:latin typeface="Roboto Slab" charset="0"/>
              <a:ea typeface="Roboto Slab" charset="0"/>
              <a:sym typeface="Arial"/>
            </a:endParaRPr>
          </a:p>
        </p:txBody>
      </p:sp>
      <p:sp>
        <p:nvSpPr>
          <p:cNvPr id="10" name="9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14</a:t>
            </a:fld>
            <a:endParaRPr lang="es-AR" b="1" dirty="0"/>
          </a:p>
        </p:txBody>
      </p:sp>
    </p:spTree>
    <p:extLst>
      <p:ext uri="{BB962C8B-B14F-4D97-AF65-F5344CB8AC3E}">
        <p14:creationId xmlns="" xmlns:p14="http://schemas.microsoft.com/office/powerpoint/2010/main" val="209758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5" name="Shape 133"/>
          <p:cNvSpPr txBox="1">
            <a:spLocks noGrp="1"/>
          </p:cNvSpPr>
          <p:nvPr>
            <p:ph type="title"/>
          </p:nvPr>
        </p:nvSpPr>
        <p:spPr>
          <a:xfrm>
            <a:off x="571472" y="2500306"/>
            <a:ext cx="2517003" cy="936899"/>
          </a:xfrm>
          <a:prstGeom prst="rect">
            <a:avLst/>
          </a:prstGeom>
        </p:spPr>
        <p:txBody>
          <a:bodyPr lIns="91425" tIns="91425" rIns="91425" bIns="91425" anchor="b" anchorCtr="0">
            <a:noAutofit/>
          </a:bodyPr>
          <a:lstStyle/>
          <a:p>
            <a:pPr lvl="0" rtl="0">
              <a:spcBef>
                <a:spcPts val="0"/>
              </a:spcBef>
              <a:buNone/>
            </a:pPr>
            <a:r>
              <a:rPr lang="en" sz="3600" b="1" dirty="0" smtClean="0"/>
              <a:t>Diagrama </a:t>
            </a:r>
            <a:br>
              <a:rPr lang="en" sz="3600" b="1" dirty="0" smtClean="0"/>
            </a:br>
            <a:r>
              <a:rPr lang="en" sz="3600" b="1" dirty="0" smtClean="0"/>
              <a:t>de Flujo</a:t>
            </a:r>
            <a:endParaRPr lang="en" sz="3600" b="1" dirty="0"/>
          </a:p>
        </p:txBody>
      </p:sp>
      <p:pic>
        <p:nvPicPr>
          <p:cNvPr id="2" name="1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57686" y="501294"/>
            <a:ext cx="4560901" cy="5356598"/>
          </a:xfrm>
          <a:prstGeom prst="rect">
            <a:avLst/>
          </a:prstGeom>
        </p:spPr>
      </p:pic>
      <p:sp>
        <p:nvSpPr>
          <p:cNvPr id="4" name="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15</a:t>
            </a:fld>
            <a:endParaRPr lang="es-AR" b="1" dirty="0"/>
          </a:p>
        </p:txBody>
      </p:sp>
    </p:spTree>
    <p:extLst>
      <p:ext uri="{BB962C8B-B14F-4D97-AF65-F5344CB8AC3E}">
        <p14:creationId xmlns="" xmlns:p14="http://schemas.microsoft.com/office/powerpoint/2010/main" val="1657983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 r="-7000"/>
          </a:stretch>
        </a:blipFill>
        <a:effectLst/>
      </p:bgPr>
    </p:bg>
    <p:spTree>
      <p:nvGrpSpPr>
        <p:cNvPr id="1" name="Shape 142"/>
        <p:cNvGrpSpPr/>
        <p:nvPr/>
      </p:nvGrpSpPr>
      <p:grpSpPr>
        <a:xfrm>
          <a:off x="0" y="0"/>
          <a:ext cx="0" cy="0"/>
          <a:chOff x="0" y="0"/>
          <a:chExt cx="0" cy="0"/>
        </a:xfrm>
      </p:grpSpPr>
      <p:sp>
        <p:nvSpPr>
          <p:cNvPr id="143" name="Shape 143"/>
          <p:cNvSpPr/>
          <p:nvPr/>
        </p:nvSpPr>
        <p:spPr>
          <a:xfrm>
            <a:off x="5453575" y="3177700"/>
            <a:ext cx="3329099" cy="3329099"/>
          </a:xfrm>
          <a:prstGeom prst="ellipse">
            <a:avLst/>
          </a:prstGeom>
          <a:noFill/>
          <a:ln w="9525" cap="flat" cmpd="sng">
            <a:solidFill>
              <a:srgbClr val="ECEFF1"/>
            </a:solidFill>
            <a:prstDash val="dash"/>
            <a:round/>
            <a:headEnd type="none" w="med" len="med"/>
            <a:tailEnd type="none" w="med" len="med"/>
          </a:ln>
        </p:spPr>
        <p:txBody>
          <a:bodyPr lIns="91425" tIns="91425" rIns="91425" bIns="91425" anchor="ctr" anchorCtr="0">
            <a:noAutofit/>
          </a:bodyPr>
          <a:lstStyle/>
          <a:p>
            <a:pPr lvl="0" algn="ctr" rtl="0">
              <a:spcBef>
                <a:spcPts val="0"/>
              </a:spcBef>
              <a:buNone/>
            </a:pPr>
            <a:r>
              <a:rPr lang="en" sz="2400" b="1" dirty="0" smtClean="0">
                <a:solidFill>
                  <a:srgbClr val="0091EA"/>
                </a:solidFill>
                <a:latin typeface="Roboto Slab"/>
                <a:ea typeface="Roboto Slab"/>
                <a:cs typeface="Roboto Slab"/>
                <a:sym typeface="Roboto Slab"/>
              </a:rPr>
              <a:t>OPAL</a:t>
            </a:r>
            <a:endParaRPr lang="en" sz="2400" b="1" dirty="0">
              <a:solidFill>
                <a:srgbClr val="0091EA"/>
              </a:solidFill>
              <a:latin typeface="Roboto Slab"/>
              <a:ea typeface="Roboto Slab"/>
              <a:cs typeface="Roboto Slab"/>
              <a:sym typeface="Roboto Slab"/>
            </a:endParaRPr>
          </a:p>
        </p:txBody>
      </p:sp>
      <p:sp>
        <p:nvSpPr>
          <p:cNvPr id="3" name="Shape 351"/>
          <p:cNvSpPr txBox="1">
            <a:spLocks/>
          </p:cNvSpPr>
          <p:nvPr/>
        </p:nvSpPr>
        <p:spPr>
          <a:xfrm>
            <a:off x="285720" y="0"/>
            <a:ext cx="7643502" cy="6500834"/>
          </a:xfrm>
          <a:prstGeom prst="rect">
            <a:avLst/>
          </a:prstGeom>
        </p:spPr>
        <p:txBody>
          <a:bodyPr lIns="91425" tIns="91425" rIns="91425" bIns="91425" anchor="t" anchorCtr="0">
            <a:noAutofit/>
          </a:bodyPr>
          <a:lstStyle/>
          <a:p>
            <a:pPr marL="457200" indent="-381000">
              <a:lnSpc>
                <a:spcPct val="115000"/>
              </a:lnSpc>
              <a:buSzPct val="100000"/>
              <a:buFont typeface="Arial" pitchFamily="34" charset="0"/>
              <a:buChar char="•"/>
            </a:pPr>
            <a:r>
              <a:rPr kumimoji="0" lang="en" sz="2400" b="0" i="0" u="none" strike="noStrike" kern="0" cap="none" spc="0" normalizeH="0" baseline="0" noProof="0" dirty="0" smtClean="0">
                <a:ln>
                  <a:noFill/>
                </a:ln>
                <a:solidFill>
                  <a:schemeClr val="bg1"/>
                </a:solidFill>
                <a:effectLst/>
                <a:uLnTx/>
                <a:uFillTx/>
                <a:latin typeface="Arial"/>
                <a:ea typeface="Arial"/>
                <a:cs typeface="Arial"/>
                <a:sym typeface="Arial"/>
              </a:rPr>
              <a:t>4X4 Canales combustibles</a:t>
            </a:r>
          </a:p>
          <a:p>
            <a:pPr marL="457200" indent="-381000">
              <a:lnSpc>
                <a:spcPct val="115000"/>
              </a:lnSpc>
              <a:buSzPct val="100000"/>
              <a:buFont typeface="Arial" pitchFamily="34" charset="0"/>
              <a:buChar char="•"/>
            </a:pPr>
            <a:r>
              <a:rPr lang="en" sz="2400" dirty="0" smtClean="0">
                <a:solidFill>
                  <a:schemeClr val="bg1"/>
                </a:solidFill>
              </a:rPr>
              <a:t>20 MWth de Potencia</a:t>
            </a:r>
          </a:p>
          <a:p>
            <a:pPr marL="457200" indent="-381000">
              <a:lnSpc>
                <a:spcPct val="115000"/>
              </a:lnSpc>
              <a:buSzPct val="100000"/>
              <a:buFont typeface="Arial" pitchFamily="34" charset="0"/>
              <a:buChar char="•"/>
            </a:pPr>
            <a:r>
              <a:rPr lang="en" sz="2400" dirty="0" smtClean="0">
                <a:solidFill>
                  <a:schemeClr val="bg1"/>
                </a:solidFill>
              </a:rPr>
              <a:t>5 Barras de control</a:t>
            </a:r>
          </a:p>
          <a:p>
            <a:pPr marL="457200" indent="-381000">
              <a:lnSpc>
                <a:spcPct val="115000"/>
              </a:lnSpc>
              <a:buSzPct val="100000"/>
              <a:buFont typeface="Arial" pitchFamily="34" charset="0"/>
              <a:buChar char="•"/>
            </a:pPr>
            <a:r>
              <a:rPr lang="en" sz="2400" dirty="0" smtClean="0">
                <a:solidFill>
                  <a:schemeClr val="bg1"/>
                </a:solidFill>
              </a:rPr>
              <a:t>Agua liviana como refrigerante</a:t>
            </a:r>
          </a:p>
          <a:p>
            <a:pPr marL="457200" indent="-381000">
              <a:lnSpc>
                <a:spcPct val="115000"/>
              </a:lnSpc>
              <a:buSzPct val="100000"/>
              <a:buFont typeface="Arial" pitchFamily="34" charset="0"/>
              <a:buChar char="•"/>
            </a:pPr>
            <a:r>
              <a:rPr lang="en" sz="2400" dirty="0" smtClean="0">
                <a:solidFill>
                  <a:schemeClr val="bg1"/>
                </a:solidFill>
              </a:rPr>
              <a:t>Agua pesada como reflector</a:t>
            </a:r>
          </a:p>
          <a:p>
            <a:pPr marL="457200" indent="-381000">
              <a:lnSpc>
                <a:spcPct val="115000"/>
              </a:lnSpc>
              <a:buSzPct val="100000"/>
              <a:buFont typeface="Arial" pitchFamily="34" charset="0"/>
              <a:buChar char="•"/>
            </a:pPr>
            <a:endParaRPr lang="en" sz="2400" dirty="0" smtClean="0">
              <a:solidFill>
                <a:schemeClr val="bg1"/>
              </a:solidFill>
            </a:endParaRPr>
          </a:p>
          <a:p>
            <a:pPr marL="457200" indent="-381000">
              <a:lnSpc>
                <a:spcPct val="115000"/>
              </a:lnSpc>
              <a:buSzPct val="100000"/>
              <a:buFont typeface="Arial" pitchFamily="34" charset="0"/>
              <a:buChar char="•"/>
            </a:pPr>
            <a:endParaRPr lang="en" sz="2400" dirty="0" smtClean="0">
              <a:solidFill>
                <a:schemeClr val="bg1"/>
              </a:solidFill>
            </a:endParaRPr>
          </a:p>
          <a:p>
            <a:pPr marL="457200" indent="-381000">
              <a:lnSpc>
                <a:spcPct val="115000"/>
              </a:lnSpc>
              <a:buSzPct val="100000"/>
              <a:buFont typeface="Arial" pitchFamily="34" charset="0"/>
              <a:buChar char="•"/>
            </a:pPr>
            <a:endParaRPr lang="en" sz="2400" dirty="0" smtClean="0">
              <a:solidFill>
                <a:schemeClr val="bg1"/>
              </a:solidFill>
            </a:endParaRPr>
          </a:p>
          <a:p>
            <a:pPr marL="457200" indent="-381000">
              <a:lnSpc>
                <a:spcPct val="115000"/>
              </a:lnSpc>
              <a:buSzPct val="100000"/>
              <a:buFont typeface="Arial" pitchFamily="34" charset="0"/>
              <a:buChar char="•"/>
            </a:pPr>
            <a:endParaRPr lang="en" sz="2400" dirty="0" smtClean="0">
              <a:solidFill>
                <a:schemeClr val="bg1"/>
              </a:solidFill>
            </a:endParaRPr>
          </a:p>
          <a:p>
            <a:pPr marL="457200" indent="-381000">
              <a:lnSpc>
                <a:spcPct val="115000"/>
              </a:lnSpc>
              <a:buSzPct val="100000"/>
              <a:buFont typeface="Arial" pitchFamily="34" charset="0"/>
              <a:buChar char="•"/>
            </a:pPr>
            <a:endParaRPr lang="en" sz="2400" dirty="0" smtClean="0">
              <a:solidFill>
                <a:schemeClr val="bg1"/>
              </a:solidFill>
            </a:endParaRPr>
          </a:p>
          <a:p>
            <a:pPr marL="457200" indent="-381000">
              <a:lnSpc>
                <a:spcPct val="115000"/>
              </a:lnSpc>
              <a:buSzPct val="100000"/>
              <a:buFont typeface="Arial" pitchFamily="34" charset="0"/>
              <a:buChar char="•"/>
            </a:pPr>
            <a:endParaRPr lang="en" sz="2400" dirty="0" smtClean="0">
              <a:solidFill>
                <a:schemeClr val="bg1"/>
              </a:solidFill>
            </a:endParaRPr>
          </a:p>
          <a:p>
            <a:pPr marL="457200" indent="-381000">
              <a:lnSpc>
                <a:spcPct val="115000"/>
              </a:lnSpc>
              <a:buSzPct val="100000"/>
            </a:pPr>
            <a:endParaRPr lang="en" sz="2400" dirty="0" smtClean="0">
              <a:solidFill>
                <a:schemeClr val="bg1"/>
              </a:solidFill>
            </a:endParaRPr>
          </a:p>
          <a:p>
            <a:pPr marL="457200" indent="-381000">
              <a:lnSpc>
                <a:spcPct val="115000"/>
              </a:lnSpc>
              <a:buSzPct val="100000"/>
            </a:pPr>
            <a:endParaRPr kumimoji="0" lang="en" sz="2400" b="0" i="0" u="none" strike="noStrike" kern="0" cap="none" spc="0" normalizeH="0" baseline="0" noProof="0" dirty="0" smtClean="0">
              <a:ln>
                <a:noFill/>
              </a:ln>
              <a:solidFill>
                <a:schemeClr val="bg1"/>
              </a:solidFill>
              <a:effectLst/>
              <a:uLnTx/>
              <a:uFillTx/>
              <a:latin typeface="Arial"/>
              <a:ea typeface="Arial"/>
              <a:cs typeface="Arial"/>
              <a:sym typeface="Arial"/>
            </a:endParaRPr>
          </a:p>
          <a:p>
            <a:pPr marL="457200" indent="-381000">
              <a:lnSpc>
                <a:spcPct val="115000"/>
              </a:lnSpc>
              <a:buSzPct val="100000"/>
            </a:pPr>
            <a:endParaRPr kumimoji="0" lang="en" sz="2400" b="0" i="0" u="none" strike="noStrike" kern="0" cap="none" spc="0" normalizeH="0" baseline="0" noProof="0" dirty="0" smtClean="0">
              <a:ln>
                <a:noFill/>
              </a:ln>
              <a:solidFill>
                <a:schemeClr val="bg1"/>
              </a:solidFill>
              <a:effectLst/>
              <a:uLnTx/>
              <a:uFillTx/>
              <a:latin typeface="Arial"/>
              <a:ea typeface="Arial"/>
              <a:cs typeface="Arial"/>
              <a:sym typeface="Arial"/>
            </a:endParaRPr>
          </a:p>
          <a:p>
            <a:pPr marL="457200" marR="0" lvl="0" indent="-381000" algn="l" defTabSz="914400" rtl="0" eaLnBrk="1" fontAlgn="auto" latinLnBrk="0" hangingPunct="1">
              <a:lnSpc>
                <a:spcPct val="115000"/>
              </a:lnSpc>
              <a:spcBef>
                <a:spcPts val="0"/>
              </a:spcBef>
              <a:spcAft>
                <a:spcPts val="0"/>
              </a:spcAft>
              <a:buClrTx/>
              <a:buSzPct val="100000"/>
              <a:buFontTx/>
              <a:buNone/>
              <a:tabLst/>
              <a:defRPr/>
            </a:pPr>
            <a:endParaRPr kumimoji="0" lang="en" sz="2400" b="0" i="0" u="none" strike="noStrike" kern="0" cap="none" spc="0" normalizeH="0" baseline="0" noProof="0" dirty="0">
              <a:ln>
                <a:noFill/>
              </a:ln>
              <a:solidFill>
                <a:schemeClr val="bg1"/>
              </a:solidFill>
              <a:effectLst/>
              <a:uLnTx/>
              <a:uFillTx/>
              <a:latin typeface="Arial"/>
              <a:ea typeface="Arial"/>
              <a:cs typeface="Arial"/>
              <a:sym typeface="Arial"/>
            </a:endParaRPr>
          </a:p>
        </p:txBody>
      </p:sp>
      <p:sp>
        <p:nvSpPr>
          <p:cNvPr id="4" name="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solidFill>
                  <a:schemeClr val="bg1"/>
                </a:solidFill>
              </a:rPr>
              <a:pPr algn="ctr"/>
              <a:t>16</a:t>
            </a:fld>
            <a:endParaRPr lang="es-AR" b="1"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5" name="Shape 195"/>
          <p:cNvGraphicFramePr/>
          <p:nvPr/>
        </p:nvGraphicFramePr>
        <p:xfrm>
          <a:off x="928663" y="1643050"/>
          <a:ext cx="5786477" cy="3403590"/>
        </p:xfrm>
        <a:graphic>
          <a:graphicData uri="http://schemas.openxmlformats.org/drawingml/2006/table">
            <a:tbl>
              <a:tblPr>
                <a:noFill/>
                <a:tableStyleId>{ADC4EAC3-2730-4074-A128-5273FC4506E8}</a:tableStyleId>
              </a:tblPr>
              <a:tblGrid>
                <a:gridCol w="780398"/>
                <a:gridCol w="1668693"/>
                <a:gridCol w="1668693"/>
                <a:gridCol w="1668693"/>
              </a:tblGrid>
              <a:tr h="682322">
                <a:tc>
                  <a:txBody>
                    <a:bodyPr/>
                    <a:lstStyle/>
                    <a:p>
                      <a:pPr lvl="0">
                        <a:spcBef>
                          <a:spcPts val="0"/>
                        </a:spcBef>
                        <a:buNone/>
                      </a:pPr>
                      <a:r>
                        <a:rPr lang="es-AR" sz="1800" b="1" dirty="0" smtClean="0">
                          <a:solidFill>
                            <a:srgbClr val="607D8B"/>
                          </a:solidFill>
                          <a:latin typeface="Roboto Slab"/>
                          <a:ea typeface="Roboto Slab"/>
                          <a:cs typeface="Roboto Slab"/>
                          <a:sym typeface="Roboto Slab"/>
                        </a:rPr>
                        <a:t> Caso</a:t>
                      </a:r>
                      <a:endParaRPr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rgbClr val="607D8B"/>
                          </a:solidFill>
                          <a:latin typeface="Roboto Slab"/>
                          <a:ea typeface="Roboto Slab"/>
                          <a:cs typeface="Roboto Slab"/>
                          <a:sym typeface="Roboto Slab"/>
                        </a:rPr>
                        <a:t>T</a:t>
                      </a:r>
                      <a:r>
                        <a:rPr lang="en" sz="1400" b="1" dirty="0" smtClean="0">
                          <a:solidFill>
                            <a:srgbClr val="607D8B"/>
                          </a:solidFill>
                          <a:latin typeface="Roboto Slab"/>
                          <a:ea typeface="Roboto Slab"/>
                          <a:cs typeface="Roboto Slab"/>
                          <a:sym typeface="Roboto Slab"/>
                        </a:rPr>
                        <a:t>comb</a:t>
                      </a:r>
                      <a:r>
                        <a:rPr lang="en" sz="1800" b="1" dirty="0" smtClean="0">
                          <a:solidFill>
                            <a:srgbClr val="607D8B"/>
                          </a:solidFill>
                          <a:latin typeface="Roboto Slab"/>
                          <a:ea typeface="Roboto Slab"/>
                          <a:cs typeface="Roboto Slab"/>
                          <a:sym typeface="Roboto Slab"/>
                        </a:rPr>
                        <a:t>[°C]</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rgbClr val="607D8B"/>
                          </a:solidFill>
                          <a:latin typeface="Roboto Slab"/>
                          <a:ea typeface="Roboto Slab"/>
                          <a:cs typeface="Roboto Slab"/>
                          <a:sym typeface="Roboto Slab"/>
                        </a:rPr>
                        <a:t>T</a:t>
                      </a:r>
                      <a:r>
                        <a:rPr lang="en" sz="1400" b="1" dirty="0" smtClean="0">
                          <a:solidFill>
                            <a:srgbClr val="607D8B"/>
                          </a:solidFill>
                          <a:latin typeface="Roboto Slab"/>
                          <a:ea typeface="Roboto Slab"/>
                          <a:cs typeface="Roboto Slab"/>
                          <a:sym typeface="Roboto Slab"/>
                        </a:rPr>
                        <a:t>ref</a:t>
                      </a:r>
                      <a:r>
                        <a:rPr lang="en" sz="1800" b="1" dirty="0" smtClean="0">
                          <a:solidFill>
                            <a:srgbClr val="607D8B"/>
                          </a:solidFill>
                          <a:latin typeface="Roboto Slab"/>
                          <a:ea typeface="Roboto Slab"/>
                          <a:cs typeface="Roboto Slab"/>
                          <a:sym typeface="Roboto Slab"/>
                        </a:rPr>
                        <a:t>[°C]</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rgbClr val="607D8B"/>
                          </a:solidFill>
                          <a:latin typeface="Roboto Slab"/>
                          <a:ea typeface="Roboto Slab"/>
                          <a:cs typeface="Roboto Slab"/>
                          <a:sym typeface="Roboto Slab"/>
                        </a:rPr>
                        <a:t>Reactividad inicial [pcm]</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r h="668025">
                <a:tc>
                  <a:txBody>
                    <a:bodyPr/>
                    <a:lstStyle/>
                    <a:p>
                      <a:pPr lvl="0" algn="r">
                        <a:spcBef>
                          <a:spcPts val="0"/>
                        </a:spcBef>
                        <a:buNone/>
                      </a:pPr>
                      <a:r>
                        <a:rPr lang="en" sz="1800" b="1" dirty="0" smtClean="0">
                          <a:solidFill>
                            <a:srgbClr val="607D8B"/>
                          </a:solidFill>
                          <a:latin typeface="Roboto Slab"/>
                          <a:ea typeface="Roboto Slab"/>
                          <a:cs typeface="Roboto Slab"/>
                          <a:sym typeface="Roboto Slab"/>
                        </a:rPr>
                        <a:t>I</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80.0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30.0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339.9</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r>
              <a:tr h="668025">
                <a:tc>
                  <a:txBody>
                    <a:bodyPr/>
                    <a:lstStyle/>
                    <a:p>
                      <a:pPr lvl="0" algn="r">
                        <a:spcBef>
                          <a:spcPts val="0"/>
                        </a:spcBef>
                        <a:buNone/>
                      </a:pPr>
                      <a:r>
                        <a:rPr lang="en" sz="1800" b="1" dirty="0" smtClean="0">
                          <a:solidFill>
                            <a:srgbClr val="607D8B"/>
                          </a:solidFill>
                          <a:latin typeface="Roboto Slab"/>
                          <a:ea typeface="Roboto Slab"/>
                          <a:cs typeface="Roboto Slab"/>
                          <a:sym typeface="Roboto Slab"/>
                        </a:rPr>
                        <a:t>II</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100.0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20.0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973.9</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r h="668025">
                <a:tc>
                  <a:txBody>
                    <a:bodyPr/>
                    <a:lstStyle/>
                    <a:p>
                      <a:pPr lvl="0" algn="r" rtl="0">
                        <a:spcBef>
                          <a:spcPts val="0"/>
                        </a:spcBef>
                        <a:buNone/>
                      </a:pPr>
                      <a:r>
                        <a:rPr lang="en" sz="1800" b="1" dirty="0" smtClean="0">
                          <a:solidFill>
                            <a:srgbClr val="607D8B"/>
                          </a:solidFill>
                          <a:latin typeface="Roboto Slab"/>
                          <a:ea typeface="Roboto Slab"/>
                          <a:cs typeface="Roboto Slab"/>
                          <a:sym typeface="Roboto Slab"/>
                        </a:rPr>
                        <a:t>III</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b="0" smtClean="0">
                          <a:solidFill>
                            <a:srgbClr val="263238"/>
                          </a:solidFill>
                          <a:latin typeface="Source Sans Pro"/>
                          <a:ea typeface="Source Sans Pro"/>
                          <a:cs typeface="Source Sans Pro"/>
                          <a:sym typeface="Source Sans Pro"/>
                        </a:rPr>
                        <a:t>120.0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b="0" smtClean="0">
                          <a:solidFill>
                            <a:srgbClr val="263238"/>
                          </a:solidFill>
                          <a:latin typeface="Source Sans Pro"/>
                          <a:ea typeface="Source Sans Pro"/>
                          <a:cs typeface="Source Sans Pro"/>
                          <a:sym typeface="Source Sans Pro"/>
                        </a:rPr>
                        <a:t>40.0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b="0" smtClean="0">
                          <a:solidFill>
                            <a:srgbClr val="263238"/>
                          </a:solidFill>
                          <a:latin typeface="Source Sans Pro"/>
                          <a:ea typeface="Source Sans Pro"/>
                          <a:cs typeface="Source Sans Pro"/>
                          <a:sym typeface="Source Sans Pro"/>
                        </a:rPr>
                        <a:t>66.2</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r>
              <a:tr h="668025">
                <a:tc>
                  <a:txBody>
                    <a:bodyPr/>
                    <a:lstStyle/>
                    <a:p>
                      <a:pPr lvl="0" algn="r">
                        <a:spcBef>
                          <a:spcPts val="0"/>
                        </a:spcBef>
                        <a:buNone/>
                      </a:pPr>
                      <a:r>
                        <a:rPr lang="en" sz="1800" b="1" dirty="0" smtClean="0">
                          <a:solidFill>
                            <a:srgbClr val="607D8B"/>
                          </a:solidFill>
                          <a:latin typeface="Roboto Slab"/>
                          <a:ea typeface="Roboto Slab"/>
                          <a:cs typeface="Roboto Slab"/>
                          <a:sym typeface="Roboto Slab"/>
                        </a:rPr>
                        <a:t>IV</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140.0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15.0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c>
                  <a:txBody>
                    <a:bodyPr/>
                    <a:lstStyle/>
                    <a:p>
                      <a:pPr lvl="0" algn="ctr">
                        <a:spcBef>
                          <a:spcPts val="0"/>
                        </a:spcBef>
                        <a:buNone/>
                      </a:pPr>
                      <a:r>
                        <a:rPr lang="en" sz="1800" b="0" smtClean="0">
                          <a:solidFill>
                            <a:srgbClr val="263238"/>
                          </a:solidFill>
                          <a:latin typeface="Source Sans Pro"/>
                          <a:ea typeface="Source Sans Pro"/>
                          <a:cs typeface="Source Sans Pro"/>
                          <a:sym typeface="Source Sans Pro"/>
                        </a:rPr>
                        <a:t>987.0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r>
            </a:tbl>
          </a:graphicData>
        </a:graphic>
      </p:graphicFrame>
      <p:sp>
        <p:nvSpPr>
          <p:cNvPr id="5" name="Shape 133"/>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Verificación: </a:t>
            </a:r>
            <a:br>
              <a:rPr lang="en" sz="3600" b="1" dirty="0" smtClean="0"/>
            </a:br>
            <a:r>
              <a:rPr lang="en" sz="3600" b="1" dirty="0" smtClean="0"/>
              <a:t>Condiciones Iniciales</a:t>
            </a:r>
            <a:endParaRPr lang="en" sz="3600" b="1" dirty="0"/>
          </a:p>
        </p:txBody>
      </p:sp>
      <p:sp>
        <p:nvSpPr>
          <p:cNvPr id="4" name="3 Rectángulo"/>
          <p:cNvSpPr/>
          <p:nvPr/>
        </p:nvSpPr>
        <p:spPr>
          <a:xfrm>
            <a:off x="928662" y="5214950"/>
            <a:ext cx="7000924" cy="830997"/>
          </a:xfrm>
          <a:prstGeom prst="rect">
            <a:avLst/>
          </a:prstGeom>
        </p:spPr>
        <p:txBody>
          <a:bodyPr wrap="square">
            <a:spAutoFit/>
          </a:bodyPr>
          <a:lstStyle/>
          <a:p>
            <a:r>
              <a:rPr lang="en" sz="1600" dirty="0" smtClean="0">
                <a:solidFill>
                  <a:schemeClr val="tx1"/>
                </a:solidFill>
                <a:latin typeface="Source Sans Pro" charset="0"/>
              </a:rPr>
              <a:t>Casos de parámetros iniciales para verificar el funcionamiento del Acople.</a:t>
            </a:r>
          </a:p>
          <a:p>
            <a:endParaRPr lang="en" sz="1600" dirty="0" smtClean="0">
              <a:solidFill>
                <a:schemeClr val="tx1"/>
              </a:solidFill>
              <a:latin typeface="Source Sans Pro" charset="0"/>
            </a:endParaRPr>
          </a:p>
          <a:p>
            <a:r>
              <a:rPr lang="en" sz="1600" b="1" dirty="0" smtClean="0">
                <a:solidFill>
                  <a:schemeClr val="tx1"/>
                </a:solidFill>
                <a:latin typeface="Source Sans Pro" charset="0"/>
              </a:rPr>
              <a:t>Reactor OPAL</a:t>
            </a:r>
            <a:endParaRPr lang="es-AR" sz="1600" b="1" dirty="0">
              <a:latin typeface="Source Sans Pro" charset="0"/>
            </a:endParaRPr>
          </a:p>
        </p:txBody>
      </p:sp>
      <p:sp>
        <p:nvSpPr>
          <p:cNvPr id="6" name="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17</a:t>
            </a:fld>
            <a:endParaRPr lang="es-AR" b="1" dirty="0"/>
          </a:p>
        </p:txBody>
      </p:sp>
    </p:spTree>
    <p:extLst>
      <p:ext uri="{BB962C8B-B14F-4D97-AF65-F5344CB8AC3E}">
        <p14:creationId xmlns="" xmlns:p14="http://schemas.microsoft.com/office/powerpoint/2010/main" val="93834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5" name="Shape 195"/>
          <p:cNvGraphicFramePr/>
          <p:nvPr/>
        </p:nvGraphicFramePr>
        <p:xfrm>
          <a:off x="928663" y="1643050"/>
          <a:ext cx="7358114" cy="3403590"/>
        </p:xfrm>
        <a:graphic>
          <a:graphicData uri="http://schemas.openxmlformats.org/drawingml/2006/table">
            <a:tbl>
              <a:tblPr>
                <a:noFill/>
                <a:tableStyleId>{ADC4EAC3-2730-4074-A128-5273FC4506E8}</a:tableStyleId>
              </a:tblPr>
              <a:tblGrid>
                <a:gridCol w="770238"/>
                <a:gridCol w="1646969"/>
                <a:gridCol w="1646969"/>
                <a:gridCol w="1650863"/>
                <a:gridCol w="1643075"/>
              </a:tblGrid>
              <a:tr h="682322">
                <a:tc>
                  <a:txBody>
                    <a:bodyPr/>
                    <a:lstStyle/>
                    <a:p>
                      <a:pPr lvl="0">
                        <a:spcBef>
                          <a:spcPts val="0"/>
                        </a:spcBef>
                        <a:buNone/>
                      </a:pPr>
                      <a:r>
                        <a:rPr lang="es-AR" sz="1800" b="1" dirty="0" smtClean="0">
                          <a:solidFill>
                            <a:srgbClr val="607D8B"/>
                          </a:solidFill>
                          <a:latin typeface="Roboto Slab"/>
                          <a:ea typeface="Roboto Slab"/>
                          <a:cs typeface="Roboto Slab"/>
                          <a:sym typeface="Roboto Slab"/>
                        </a:rPr>
                        <a:t> Caso</a:t>
                      </a:r>
                      <a:endParaRPr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rgbClr val="607D8B"/>
                          </a:solidFill>
                          <a:latin typeface="Roboto Slab"/>
                          <a:ea typeface="Roboto Slab"/>
                          <a:cs typeface="Roboto Slab"/>
                          <a:sym typeface="Roboto Slab"/>
                        </a:rPr>
                        <a:t>T</a:t>
                      </a:r>
                      <a:r>
                        <a:rPr lang="en" sz="1400" b="1" dirty="0" smtClean="0">
                          <a:solidFill>
                            <a:srgbClr val="607D8B"/>
                          </a:solidFill>
                          <a:latin typeface="Roboto Slab"/>
                          <a:ea typeface="Roboto Slab"/>
                          <a:cs typeface="Roboto Slab"/>
                          <a:sym typeface="Roboto Slab"/>
                        </a:rPr>
                        <a:t>comb</a:t>
                      </a:r>
                      <a:r>
                        <a:rPr lang="en" sz="1800" b="1" dirty="0" smtClean="0">
                          <a:solidFill>
                            <a:srgbClr val="607D8B"/>
                          </a:solidFill>
                          <a:latin typeface="Roboto Slab"/>
                          <a:ea typeface="Roboto Slab"/>
                          <a:cs typeface="Roboto Slab"/>
                          <a:sym typeface="Roboto Slab"/>
                        </a:rPr>
                        <a:t>[°C]</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rgbClr val="607D8B"/>
                          </a:solidFill>
                          <a:latin typeface="Roboto Slab"/>
                          <a:ea typeface="Roboto Slab"/>
                          <a:cs typeface="Roboto Slab"/>
                          <a:sym typeface="Roboto Slab"/>
                        </a:rPr>
                        <a:t>T</a:t>
                      </a:r>
                      <a:r>
                        <a:rPr lang="en" sz="1400" b="1" dirty="0" smtClean="0">
                          <a:solidFill>
                            <a:srgbClr val="607D8B"/>
                          </a:solidFill>
                          <a:latin typeface="Roboto Slab"/>
                          <a:ea typeface="Roboto Slab"/>
                          <a:cs typeface="Roboto Slab"/>
                          <a:sym typeface="Roboto Slab"/>
                        </a:rPr>
                        <a:t>ref</a:t>
                      </a:r>
                      <a:r>
                        <a:rPr lang="en" sz="1800" b="1" dirty="0" smtClean="0">
                          <a:solidFill>
                            <a:srgbClr val="607D8B"/>
                          </a:solidFill>
                          <a:latin typeface="Roboto Slab"/>
                          <a:ea typeface="Roboto Slab"/>
                          <a:cs typeface="Roboto Slab"/>
                          <a:sym typeface="Roboto Slab"/>
                        </a:rPr>
                        <a:t>[°C]</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rgbClr val="607D8B"/>
                          </a:solidFill>
                          <a:latin typeface="Roboto Slab"/>
                          <a:ea typeface="Roboto Slab"/>
                          <a:cs typeface="Roboto Slab"/>
                          <a:sym typeface="Roboto Slab"/>
                        </a:rPr>
                        <a:t>Reactividad inicial [pcm]</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chemeClr val="accent6">
                              <a:lumMod val="60000"/>
                              <a:lumOff val="40000"/>
                            </a:schemeClr>
                          </a:solidFill>
                          <a:latin typeface="Roboto Slab"/>
                          <a:ea typeface="Roboto Slab"/>
                          <a:cs typeface="Roboto Slab"/>
                          <a:sym typeface="Roboto Slab"/>
                        </a:rPr>
                        <a:t>Reactividad final [pcm]</a:t>
                      </a:r>
                      <a:endParaRPr lang="en" sz="1800" b="1" dirty="0">
                        <a:solidFill>
                          <a:schemeClr val="accent6">
                            <a:lumMod val="60000"/>
                            <a:lumOff val="40000"/>
                          </a:schemeClr>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tcPr>
                </a:tc>
              </a:tr>
              <a:tr h="668025">
                <a:tc>
                  <a:txBody>
                    <a:bodyPr/>
                    <a:lstStyle/>
                    <a:p>
                      <a:pPr lvl="0" algn="r">
                        <a:spcBef>
                          <a:spcPts val="0"/>
                        </a:spcBef>
                        <a:buNone/>
                      </a:pPr>
                      <a:r>
                        <a:rPr lang="en" sz="1800" b="1" dirty="0" smtClean="0">
                          <a:solidFill>
                            <a:srgbClr val="607D8B"/>
                          </a:solidFill>
                          <a:latin typeface="Roboto Slab"/>
                          <a:ea typeface="Roboto Slab"/>
                          <a:cs typeface="Roboto Slab"/>
                          <a:sym typeface="Roboto Slab"/>
                        </a:rPr>
                        <a:t>I</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80,0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30,0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339,9</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lvl="0" algn="ctr">
                        <a:spcBef>
                          <a:spcPts val="0"/>
                        </a:spcBef>
                        <a:buNone/>
                      </a:pPr>
                      <a:r>
                        <a:rPr lang="en" sz="1800" b="1" dirty="0" smtClean="0">
                          <a:solidFill>
                            <a:schemeClr val="accent6">
                              <a:lumMod val="60000"/>
                              <a:lumOff val="40000"/>
                            </a:schemeClr>
                          </a:solidFill>
                          <a:latin typeface="Source Sans Pro"/>
                          <a:ea typeface="Source Sans Pro"/>
                          <a:cs typeface="Source Sans Pro"/>
                          <a:sym typeface="Source Sans Pro"/>
                        </a:rPr>
                        <a:t>498,6</a:t>
                      </a:r>
                      <a:endParaRPr lang="en" sz="1800" b="1" dirty="0">
                        <a:solidFill>
                          <a:schemeClr val="accent6">
                            <a:lumMod val="60000"/>
                            <a:lumOff val="40000"/>
                          </a:schemeClr>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r>
              <a:tr h="668025">
                <a:tc>
                  <a:txBody>
                    <a:bodyPr/>
                    <a:lstStyle/>
                    <a:p>
                      <a:pPr lvl="0" algn="r">
                        <a:spcBef>
                          <a:spcPts val="0"/>
                        </a:spcBef>
                        <a:buNone/>
                      </a:pPr>
                      <a:r>
                        <a:rPr lang="en" sz="1800" b="1" dirty="0" smtClean="0">
                          <a:solidFill>
                            <a:srgbClr val="607D8B"/>
                          </a:solidFill>
                          <a:latin typeface="Roboto Slab"/>
                          <a:ea typeface="Roboto Slab"/>
                          <a:cs typeface="Roboto Slab"/>
                          <a:sym typeface="Roboto Slab"/>
                        </a:rPr>
                        <a:t>II</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100,0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20,0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973,9</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sz="1800" b="1" dirty="0" smtClean="0">
                          <a:solidFill>
                            <a:schemeClr val="accent6">
                              <a:lumMod val="60000"/>
                              <a:lumOff val="40000"/>
                            </a:schemeClr>
                          </a:solidFill>
                          <a:latin typeface="Source Sans Pro"/>
                          <a:ea typeface="Source Sans Pro"/>
                          <a:cs typeface="Source Sans Pro"/>
                          <a:sym typeface="Source Sans Pro"/>
                        </a:rPr>
                        <a:t>501,2</a:t>
                      </a:r>
                      <a:endParaRPr lang="en" sz="1800" b="1" dirty="0">
                        <a:solidFill>
                          <a:schemeClr val="accent6">
                            <a:lumMod val="60000"/>
                            <a:lumOff val="40000"/>
                          </a:schemeClr>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tcPr>
                </a:tc>
              </a:tr>
              <a:tr h="668025">
                <a:tc>
                  <a:txBody>
                    <a:bodyPr/>
                    <a:lstStyle/>
                    <a:p>
                      <a:pPr lvl="0" algn="r" rtl="0">
                        <a:spcBef>
                          <a:spcPts val="0"/>
                        </a:spcBef>
                        <a:buNone/>
                      </a:pPr>
                      <a:r>
                        <a:rPr lang="en" sz="1800" b="1" dirty="0" smtClean="0">
                          <a:solidFill>
                            <a:srgbClr val="607D8B"/>
                          </a:solidFill>
                          <a:latin typeface="Roboto Slab"/>
                          <a:ea typeface="Roboto Slab"/>
                          <a:cs typeface="Roboto Slab"/>
                          <a:sym typeface="Roboto Slab"/>
                        </a:rPr>
                        <a:t>III</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b="0" dirty="0" smtClean="0">
                          <a:solidFill>
                            <a:srgbClr val="263238"/>
                          </a:solidFill>
                          <a:latin typeface="Source Sans Pro"/>
                          <a:ea typeface="Source Sans Pro"/>
                          <a:cs typeface="Source Sans Pro"/>
                          <a:sym typeface="Source Sans Pro"/>
                        </a:rPr>
                        <a:t>120,0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b="0" dirty="0" smtClean="0">
                          <a:solidFill>
                            <a:srgbClr val="263238"/>
                          </a:solidFill>
                          <a:latin typeface="Source Sans Pro"/>
                          <a:ea typeface="Source Sans Pro"/>
                          <a:cs typeface="Source Sans Pro"/>
                          <a:sym typeface="Source Sans Pro"/>
                        </a:rPr>
                        <a:t>40,0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b="0" dirty="0" smtClean="0">
                          <a:solidFill>
                            <a:srgbClr val="263238"/>
                          </a:solidFill>
                          <a:latin typeface="Source Sans Pro"/>
                          <a:ea typeface="Source Sans Pro"/>
                          <a:cs typeface="Source Sans Pro"/>
                          <a:sym typeface="Source Sans Pro"/>
                        </a:rPr>
                        <a:t>66,2</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lvl="0" algn="ctr" rtl="0">
                        <a:spcBef>
                          <a:spcPts val="0"/>
                        </a:spcBef>
                        <a:buNone/>
                      </a:pPr>
                      <a:r>
                        <a:rPr lang="en" sz="1800" b="1" dirty="0" smtClean="0">
                          <a:solidFill>
                            <a:schemeClr val="accent6">
                              <a:lumMod val="60000"/>
                              <a:lumOff val="40000"/>
                            </a:schemeClr>
                          </a:solidFill>
                          <a:latin typeface="Source Sans Pro"/>
                          <a:ea typeface="Source Sans Pro"/>
                          <a:cs typeface="Source Sans Pro"/>
                          <a:sym typeface="Source Sans Pro"/>
                        </a:rPr>
                        <a:t>482,8</a:t>
                      </a:r>
                      <a:endParaRPr lang="en" sz="1800" b="1" dirty="0">
                        <a:solidFill>
                          <a:schemeClr val="accent6">
                            <a:lumMod val="60000"/>
                            <a:lumOff val="40000"/>
                          </a:schemeClr>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r>
              <a:tr h="668025">
                <a:tc>
                  <a:txBody>
                    <a:bodyPr/>
                    <a:lstStyle/>
                    <a:p>
                      <a:pPr lvl="0" algn="r">
                        <a:spcBef>
                          <a:spcPts val="0"/>
                        </a:spcBef>
                        <a:buNone/>
                      </a:pPr>
                      <a:r>
                        <a:rPr lang="en" sz="1800" b="1" dirty="0" smtClean="0">
                          <a:solidFill>
                            <a:srgbClr val="607D8B"/>
                          </a:solidFill>
                          <a:latin typeface="Roboto Slab"/>
                          <a:ea typeface="Roboto Slab"/>
                          <a:cs typeface="Roboto Slab"/>
                          <a:sym typeface="Roboto Slab"/>
                        </a:rPr>
                        <a:t>IV</a:t>
                      </a:r>
                      <a:endParaRPr lang="en" sz="1800" b="1"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140,0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15,0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c>
                  <a:txBody>
                    <a:bodyPr/>
                    <a:lstStyle/>
                    <a:p>
                      <a:pPr lvl="0" algn="ctr">
                        <a:spcBef>
                          <a:spcPts val="0"/>
                        </a:spcBef>
                        <a:buNone/>
                      </a:pPr>
                      <a:r>
                        <a:rPr lang="en" sz="1800" b="0" dirty="0" smtClean="0">
                          <a:solidFill>
                            <a:srgbClr val="263238"/>
                          </a:solidFill>
                          <a:latin typeface="Source Sans Pro"/>
                          <a:ea typeface="Source Sans Pro"/>
                          <a:cs typeface="Source Sans Pro"/>
                          <a:sym typeface="Source Sans Pro"/>
                        </a:rPr>
                        <a:t>987,0</a:t>
                      </a:r>
                      <a:endParaRPr lang="en" sz="1800" b="0"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c>
                  <a:txBody>
                    <a:bodyPr/>
                    <a:lstStyle/>
                    <a:p>
                      <a:pPr lvl="0" algn="ctr">
                        <a:spcBef>
                          <a:spcPts val="0"/>
                        </a:spcBef>
                        <a:buNone/>
                      </a:pPr>
                      <a:r>
                        <a:rPr lang="en" sz="1800" b="1" dirty="0" smtClean="0">
                          <a:solidFill>
                            <a:schemeClr val="accent6">
                              <a:lumMod val="60000"/>
                              <a:lumOff val="40000"/>
                            </a:schemeClr>
                          </a:solidFill>
                          <a:latin typeface="Source Sans Pro"/>
                          <a:ea typeface="Source Sans Pro"/>
                          <a:cs typeface="Source Sans Pro"/>
                          <a:sym typeface="Source Sans Pro"/>
                        </a:rPr>
                        <a:t>502,4</a:t>
                      </a:r>
                      <a:endParaRPr lang="en" sz="1800" b="1" dirty="0">
                        <a:solidFill>
                          <a:schemeClr val="accent6">
                            <a:lumMod val="60000"/>
                            <a:lumOff val="40000"/>
                          </a:schemeClr>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solidFill>
                      <a:schemeClr val="bg1"/>
                    </a:solidFill>
                  </a:tcPr>
                </a:tc>
              </a:tr>
            </a:tbl>
          </a:graphicData>
        </a:graphic>
      </p:graphicFrame>
      <p:sp>
        <p:nvSpPr>
          <p:cNvPr id="5" name="Shape 133"/>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Verificación: </a:t>
            </a:r>
            <a:br>
              <a:rPr lang="en" sz="3600" b="1" dirty="0" smtClean="0"/>
            </a:br>
            <a:r>
              <a:rPr lang="en" sz="3600" b="1" dirty="0" smtClean="0"/>
              <a:t>Condiciones Iniciales</a:t>
            </a:r>
            <a:endParaRPr lang="en" sz="3600" b="1" dirty="0"/>
          </a:p>
        </p:txBody>
      </p:sp>
      <p:sp>
        <p:nvSpPr>
          <p:cNvPr id="4" name="3 Rectángulo"/>
          <p:cNvSpPr/>
          <p:nvPr/>
        </p:nvSpPr>
        <p:spPr>
          <a:xfrm>
            <a:off x="928662" y="5214950"/>
            <a:ext cx="7000924" cy="830997"/>
          </a:xfrm>
          <a:prstGeom prst="rect">
            <a:avLst/>
          </a:prstGeom>
        </p:spPr>
        <p:txBody>
          <a:bodyPr wrap="square">
            <a:spAutoFit/>
          </a:bodyPr>
          <a:lstStyle/>
          <a:p>
            <a:r>
              <a:rPr lang="en" sz="1600" dirty="0" smtClean="0">
                <a:solidFill>
                  <a:schemeClr val="tx1"/>
                </a:solidFill>
                <a:latin typeface="Source Sans Pro" charset="0"/>
              </a:rPr>
              <a:t>Reactividades luego de realizado el Acople N-Th.		             </a:t>
            </a:r>
            <a:r>
              <a:rPr lang="el-GR" sz="1600" b="1" dirty="0" smtClean="0">
                <a:solidFill>
                  <a:schemeClr val="accent6">
                    <a:lumMod val="60000"/>
                    <a:lumOff val="40000"/>
                  </a:schemeClr>
                </a:solidFill>
                <a:latin typeface="Source Sans Pro" charset="0"/>
              </a:rPr>
              <a:t>Δ</a:t>
            </a:r>
            <a:r>
              <a:rPr lang="es-AR" sz="1600" b="1" dirty="0" smtClean="0">
                <a:solidFill>
                  <a:schemeClr val="accent6">
                    <a:lumMod val="60000"/>
                    <a:lumOff val="40000"/>
                  </a:schemeClr>
                </a:solidFill>
                <a:latin typeface="Source Sans Pro" charset="0"/>
              </a:rPr>
              <a:t>=4%</a:t>
            </a:r>
            <a:endParaRPr lang="en" sz="1600" b="1" dirty="0" smtClean="0">
              <a:solidFill>
                <a:schemeClr val="accent6">
                  <a:lumMod val="60000"/>
                  <a:lumOff val="40000"/>
                </a:schemeClr>
              </a:solidFill>
              <a:latin typeface="Source Sans Pro" charset="0"/>
            </a:endParaRPr>
          </a:p>
          <a:p>
            <a:endParaRPr lang="en" sz="1600" dirty="0" smtClean="0">
              <a:solidFill>
                <a:schemeClr val="tx1"/>
              </a:solidFill>
              <a:latin typeface="Source Sans Pro" charset="0"/>
            </a:endParaRPr>
          </a:p>
          <a:p>
            <a:r>
              <a:rPr lang="en" sz="1600" b="1" dirty="0" smtClean="0">
                <a:solidFill>
                  <a:schemeClr val="tx1"/>
                </a:solidFill>
                <a:latin typeface="Source Sans Pro" charset="0"/>
              </a:rPr>
              <a:t>Reactor OPAL</a:t>
            </a:r>
            <a:endParaRPr lang="es-AR" sz="1600" b="1" dirty="0">
              <a:latin typeface="Source Sans Pro" charset="0"/>
            </a:endParaRPr>
          </a:p>
        </p:txBody>
      </p:sp>
      <p:sp>
        <p:nvSpPr>
          <p:cNvPr id="6" name="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18</a:t>
            </a:fld>
            <a:endParaRPr lang="es-AR" b="1" dirty="0"/>
          </a:p>
        </p:txBody>
      </p:sp>
    </p:spTree>
    <p:extLst>
      <p:ext uri="{BB962C8B-B14F-4D97-AF65-F5344CB8AC3E}">
        <p14:creationId xmlns="" xmlns:p14="http://schemas.microsoft.com/office/powerpoint/2010/main" val="938343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5" name="Shape 133"/>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Verificación: </a:t>
            </a:r>
            <a:br>
              <a:rPr lang="en" sz="3600" b="1" dirty="0" smtClean="0"/>
            </a:br>
            <a:r>
              <a:rPr lang="en" sz="3600" b="1" dirty="0" smtClean="0"/>
              <a:t>Condiciones Iniciales</a:t>
            </a:r>
            <a:endParaRPr lang="en" sz="3600" b="1" dirty="0"/>
          </a:p>
        </p:txBody>
      </p:sp>
      <p:sp>
        <p:nvSpPr>
          <p:cNvPr id="4" name="3 Rectángulo"/>
          <p:cNvSpPr/>
          <p:nvPr/>
        </p:nvSpPr>
        <p:spPr>
          <a:xfrm>
            <a:off x="1285852" y="5214950"/>
            <a:ext cx="7000924" cy="830997"/>
          </a:xfrm>
          <a:prstGeom prst="rect">
            <a:avLst/>
          </a:prstGeom>
        </p:spPr>
        <p:txBody>
          <a:bodyPr wrap="square">
            <a:spAutoFit/>
          </a:bodyPr>
          <a:lstStyle/>
          <a:p>
            <a:r>
              <a:rPr lang="en" sz="1600" dirty="0" smtClean="0">
                <a:solidFill>
                  <a:schemeClr val="tx1"/>
                </a:solidFill>
                <a:latin typeface="Source Sans Pro" charset="0"/>
              </a:rPr>
              <a:t>Parámetros distribuidos finales para los Casos III y IV</a:t>
            </a:r>
          </a:p>
          <a:p>
            <a:endParaRPr lang="en" sz="1600" dirty="0" smtClean="0">
              <a:solidFill>
                <a:schemeClr val="tx1"/>
              </a:solidFill>
              <a:latin typeface="Source Sans Pro" charset="0"/>
            </a:endParaRPr>
          </a:p>
          <a:p>
            <a:r>
              <a:rPr lang="en" sz="1600" b="1" dirty="0" smtClean="0">
                <a:solidFill>
                  <a:schemeClr val="tx1"/>
                </a:solidFill>
                <a:latin typeface="Source Sans Pro" charset="0"/>
              </a:rPr>
              <a:t>Reactor OPAL</a:t>
            </a:r>
            <a:endParaRPr lang="es-AR" sz="1600" b="1" dirty="0">
              <a:latin typeface="Source Sans Pro" charset="0"/>
            </a:endParaRPr>
          </a:p>
        </p:txBody>
      </p:sp>
      <p:pic>
        <p:nvPicPr>
          <p:cNvPr id="6" name="5 Imagen" descr="17_TablaCondInic.PNG"/>
          <p:cNvPicPr>
            <a:picLocks noChangeAspect="1"/>
          </p:cNvPicPr>
          <p:nvPr/>
        </p:nvPicPr>
        <p:blipFill>
          <a:blip r:embed="rId3"/>
          <a:stretch>
            <a:fillRect/>
          </a:stretch>
        </p:blipFill>
        <p:spPr>
          <a:xfrm>
            <a:off x="1214414" y="1402089"/>
            <a:ext cx="6857472" cy="3598547"/>
          </a:xfrm>
          <a:prstGeom prst="rect">
            <a:avLst/>
          </a:prstGeom>
        </p:spPr>
      </p:pic>
      <p:sp>
        <p:nvSpPr>
          <p:cNvPr id="7" name="6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19</a:t>
            </a:fld>
            <a:endParaRPr lang="es-AR" b="1" dirty="0"/>
          </a:p>
        </p:txBody>
      </p:sp>
    </p:spTree>
    <p:extLst>
      <p:ext uri="{BB962C8B-B14F-4D97-AF65-F5344CB8AC3E}">
        <p14:creationId xmlns="" xmlns:p14="http://schemas.microsoft.com/office/powerpoint/2010/main" val="93834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786137" y="3429000"/>
            <a:ext cx="3675300" cy="2214578"/>
          </a:xfrm>
          <a:prstGeom prst="rect">
            <a:avLst/>
          </a:prstGeom>
        </p:spPr>
        <p:txBody>
          <a:bodyPr lIns="91425" tIns="91425" rIns="91425" bIns="91425" anchor="t" anchorCtr="0">
            <a:noAutofit/>
          </a:bodyPr>
          <a:lstStyle/>
          <a:p>
            <a:pPr>
              <a:buNone/>
            </a:pPr>
            <a:r>
              <a:rPr lang="en" b="1" dirty="0" smtClean="0"/>
              <a:t>Experimental</a:t>
            </a:r>
          </a:p>
          <a:p>
            <a:pPr>
              <a:buNone/>
            </a:pPr>
            <a:r>
              <a:rPr lang="en" dirty="0" smtClean="0"/>
              <a:t>*Configuraciones críticas con barra de regulación BC-5, a distintas potencias de operación.</a:t>
            </a:r>
          </a:p>
          <a:p>
            <a:pPr>
              <a:buNone/>
            </a:pPr>
            <a:endParaRPr lang="en" b="1" dirty="0" smtClean="0"/>
          </a:p>
        </p:txBody>
      </p:sp>
      <p:sp>
        <p:nvSpPr>
          <p:cNvPr id="119" name="Shape 119"/>
          <p:cNvSpPr txBox="1">
            <a:spLocks noGrp="1"/>
          </p:cNvSpPr>
          <p:nvPr>
            <p:ph type="body" idx="2"/>
          </p:nvPr>
        </p:nvSpPr>
        <p:spPr>
          <a:xfrm>
            <a:off x="5182980" y="3429000"/>
            <a:ext cx="3675300" cy="2143140"/>
          </a:xfrm>
          <a:prstGeom prst="rect">
            <a:avLst/>
          </a:prstGeom>
        </p:spPr>
        <p:txBody>
          <a:bodyPr lIns="91425" tIns="91425" rIns="91425" bIns="91425" anchor="t" anchorCtr="0">
            <a:noAutofit/>
          </a:bodyPr>
          <a:lstStyle/>
          <a:p>
            <a:pPr lvl="0" rtl="0">
              <a:spcBef>
                <a:spcPts val="0"/>
              </a:spcBef>
              <a:buNone/>
            </a:pPr>
            <a:r>
              <a:rPr lang="en" b="1" dirty="0" smtClean="0"/>
              <a:t>Numérico</a:t>
            </a:r>
            <a:endParaRPr lang="en" b="1" dirty="0"/>
          </a:p>
          <a:p>
            <a:pPr lvl="0">
              <a:spcBef>
                <a:spcPts val="0"/>
              </a:spcBef>
              <a:buNone/>
            </a:pPr>
            <a:r>
              <a:rPr lang="en" dirty="0" smtClean="0"/>
              <a:t>*Una misma configuración de barras, distintas potencias para el cálculo.</a:t>
            </a:r>
            <a:endParaRPr lang="en" dirty="0"/>
          </a:p>
        </p:txBody>
      </p:sp>
      <p:sp>
        <p:nvSpPr>
          <p:cNvPr id="7" name="Shape 133"/>
          <p:cNvSpPr txBox="1">
            <a:spLocks/>
          </p:cNvSpPr>
          <p:nvPr/>
        </p:nvSpPr>
        <p:spPr>
          <a:xfrm>
            <a:off x="938550" y="563226"/>
            <a:ext cx="7571700" cy="936899"/>
          </a:xfrm>
          <a:prstGeom prst="rect">
            <a:avLst/>
          </a:prstGeom>
          <a:noFill/>
          <a:ln>
            <a:noFill/>
          </a:ln>
        </p:spPr>
        <p:txBody>
          <a:bodyPr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3600" b="1" i="0"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Determinación del</a:t>
            </a:r>
            <a:r>
              <a:rPr kumimoji="0" lang="en" sz="3600" b="1" i="0" u="none" strike="noStrike" kern="0" cap="none" spc="0" normalizeH="0" noProof="0" dirty="0" smtClean="0">
                <a:ln>
                  <a:noFill/>
                </a:ln>
                <a:solidFill>
                  <a:srgbClr val="0091EA"/>
                </a:solidFill>
                <a:effectLst/>
                <a:uLnTx/>
                <a:uFillTx/>
                <a:latin typeface="Roboto Slab"/>
                <a:ea typeface="Roboto Slab"/>
                <a:cs typeface="Roboto Slab"/>
                <a:sym typeface="Roboto Slab"/>
              </a:rPr>
              <a:t> </a:t>
            </a: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2800" b="1" i="0"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Coeficente de Realimentación por Potencia</a:t>
            </a:r>
            <a:endParaRPr kumimoji="0" lang="en" sz="2800" b="1" i="0" u="none" strike="noStrike" kern="0" cap="none" spc="0" normalizeH="0" baseline="0" noProof="0" dirty="0">
              <a:ln>
                <a:noFill/>
              </a:ln>
              <a:solidFill>
                <a:srgbClr val="0091EA"/>
              </a:solidFill>
              <a:effectLst/>
              <a:uLnTx/>
              <a:uFillTx/>
              <a:latin typeface="Roboto Slab"/>
              <a:ea typeface="Roboto Slab"/>
              <a:cs typeface="Roboto Slab"/>
              <a:sym typeface="Roboto Slab"/>
            </a:endParaRPr>
          </a:p>
        </p:txBody>
      </p:sp>
      <p:pic>
        <p:nvPicPr>
          <p:cNvPr id="8"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29058" y="1928802"/>
            <a:ext cx="923925" cy="619125"/>
          </a:xfrm>
          <a:prstGeom prst="rect">
            <a:avLst/>
          </a:prstGeom>
          <a:noFill/>
        </p:spPr>
      </p:pic>
      <p:sp>
        <p:nvSpPr>
          <p:cNvPr id="9" name="8 Rectángulo"/>
          <p:cNvSpPr/>
          <p:nvPr/>
        </p:nvSpPr>
        <p:spPr>
          <a:xfrm>
            <a:off x="3786182" y="1785926"/>
            <a:ext cx="121444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20</a:t>
            </a:fld>
            <a:endParaRPr lang="es-AR"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2" name="1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60521" y="2031380"/>
            <a:ext cx="8031959" cy="3640654"/>
          </a:xfrm>
          <a:prstGeom prst="rect">
            <a:avLst/>
          </a:prstGeom>
        </p:spPr>
      </p:pic>
      <p:sp>
        <p:nvSpPr>
          <p:cNvPr id="6" name="Shape 133"/>
          <p:cNvSpPr txBox="1">
            <a:spLocks/>
          </p:cNvSpPr>
          <p:nvPr/>
        </p:nvSpPr>
        <p:spPr>
          <a:xfrm>
            <a:off x="938550" y="563226"/>
            <a:ext cx="7571700" cy="936899"/>
          </a:xfrm>
          <a:prstGeom prst="rect">
            <a:avLst/>
          </a:prstGeom>
          <a:noFill/>
          <a:ln>
            <a:noFill/>
          </a:ln>
        </p:spPr>
        <p:txBody>
          <a:bodyPr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3600" b="1" i="0"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Determinación del</a:t>
            </a:r>
            <a:r>
              <a:rPr kumimoji="0" lang="en" sz="3600" b="1" i="0" u="none" strike="noStrike" kern="0" cap="none" spc="0" normalizeH="0" noProof="0" dirty="0" smtClean="0">
                <a:ln>
                  <a:noFill/>
                </a:ln>
                <a:solidFill>
                  <a:srgbClr val="0091EA"/>
                </a:solidFill>
                <a:effectLst/>
                <a:uLnTx/>
                <a:uFillTx/>
                <a:latin typeface="Roboto Slab"/>
                <a:ea typeface="Roboto Slab"/>
                <a:cs typeface="Roboto Slab"/>
                <a:sym typeface="Roboto Slab"/>
              </a:rPr>
              <a:t> </a:t>
            </a: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2800" b="1" i="0"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Coeficente de Realimentación por Potencia</a:t>
            </a:r>
            <a:endParaRPr kumimoji="0" lang="en" sz="2800" b="1" i="0" u="none" strike="noStrike" kern="0" cap="none" spc="0" normalizeH="0" baseline="0" noProof="0" dirty="0">
              <a:ln>
                <a:noFill/>
              </a:ln>
              <a:solidFill>
                <a:srgbClr val="0091EA"/>
              </a:solidFill>
              <a:effectLst/>
              <a:uLnTx/>
              <a:uFillTx/>
              <a:latin typeface="Roboto Slab"/>
              <a:ea typeface="Roboto Slab"/>
              <a:cs typeface="Roboto Slab"/>
              <a:sym typeface="Roboto Slab"/>
            </a:endParaRPr>
          </a:p>
        </p:txBody>
      </p:sp>
      <p:sp>
        <p:nvSpPr>
          <p:cNvPr id="4" name="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21</a:t>
            </a:fld>
            <a:endParaRPr lang="es-AR" b="1" dirty="0"/>
          </a:p>
        </p:txBody>
      </p:sp>
    </p:spTree>
    <p:extLst>
      <p:ext uri="{BB962C8B-B14F-4D97-AF65-F5344CB8AC3E}">
        <p14:creationId xmlns="" xmlns:p14="http://schemas.microsoft.com/office/powerpoint/2010/main" val="4241426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p:cNvSpPr>
          <p:nvPr/>
        </p:nvSpPr>
        <p:spPr>
          <a:xfrm>
            <a:off x="938550" y="563226"/>
            <a:ext cx="7571700" cy="936899"/>
          </a:xfrm>
          <a:prstGeom prst="rect">
            <a:avLst/>
          </a:prstGeom>
          <a:noFill/>
          <a:ln>
            <a:noFill/>
          </a:ln>
        </p:spPr>
        <p:txBody>
          <a:bodyPr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3600" b="1" i="0"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Determinación del</a:t>
            </a:r>
            <a:r>
              <a:rPr kumimoji="0" lang="en" sz="3600" b="1" i="0" u="none" strike="noStrike" kern="0" cap="none" spc="0" normalizeH="0" noProof="0" dirty="0" smtClean="0">
                <a:ln>
                  <a:noFill/>
                </a:ln>
                <a:solidFill>
                  <a:srgbClr val="0091EA"/>
                </a:solidFill>
                <a:effectLst/>
                <a:uLnTx/>
                <a:uFillTx/>
                <a:latin typeface="Roboto Slab"/>
                <a:ea typeface="Roboto Slab"/>
                <a:cs typeface="Roboto Slab"/>
                <a:sym typeface="Roboto Slab"/>
              </a:rPr>
              <a:t> </a:t>
            </a: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2800" b="1" i="0"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Coeficente de Realimentación por Potencia</a:t>
            </a:r>
            <a:endParaRPr kumimoji="0" lang="en" sz="2800" b="1" i="0" u="none" strike="noStrike" kern="0" cap="none" spc="0" normalizeH="0" baseline="0" noProof="0" dirty="0">
              <a:ln>
                <a:noFill/>
              </a:ln>
              <a:solidFill>
                <a:srgbClr val="0091EA"/>
              </a:solidFill>
              <a:effectLst/>
              <a:uLnTx/>
              <a:uFillTx/>
              <a:latin typeface="Roboto Slab"/>
              <a:ea typeface="Roboto Slab"/>
              <a:cs typeface="Roboto Slab"/>
              <a:sym typeface="Roboto Slab"/>
            </a:endParaRPr>
          </a:p>
        </p:txBody>
      </p:sp>
      <p:pic>
        <p:nvPicPr>
          <p:cNvPr id="47105" name="Picture 1"/>
          <p:cNvPicPr>
            <a:picLocks noChangeAspect="1" noChangeArrowheads="1"/>
          </p:cNvPicPr>
          <p:nvPr/>
        </p:nvPicPr>
        <p:blipFill>
          <a:blip r:embed="rId3"/>
          <a:srcRect/>
          <a:stretch>
            <a:fillRect/>
          </a:stretch>
        </p:blipFill>
        <p:spPr bwMode="auto">
          <a:xfrm>
            <a:off x="1928794" y="2071678"/>
            <a:ext cx="5715040" cy="3687123"/>
          </a:xfrm>
          <a:prstGeom prst="rect">
            <a:avLst/>
          </a:prstGeom>
          <a:noFill/>
          <a:ln w="9525">
            <a:noFill/>
            <a:miter lim="800000"/>
            <a:headEnd/>
            <a:tailEnd/>
          </a:ln>
          <a:effectLst/>
        </p:spPr>
      </p:pic>
      <p:sp>
        <p:nvSpPr>
          <p:cNvPr id="4" name="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22</a:t>
            </a:fld>
            <a:endParaRPr lang="es-AR" b="1" dirty="0"/>
          </a:p>
        </p:txBody>
      </p:sp>
    </p:spTree>
    <p:extLst>
      <p:ext uri="{BB962C8B-B14F-4D97-AF65-F5344CB8AC3E}">
        <p14:creationId xmlns="" xmlns:p14="http://schemas.microsoft.com/office/powerpoint/2010/main" val="1153112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546024" y="2034925"/>
            <a:ext cx="7994528" cy="1546500"/>
          </a:xfrm>
          <a:prstGeom prst="rect">
            <a:avLst/>
          </a:prstGeom>
        </p:spPr>
        <p:txBody>
          <a:bodyPr lIns="91425" tIns="91425" rIns="91425" bIns="91425" anchor="b" anchorCtr="0">
            <a:noAutofit/>
          </a:bodyPr>
          <a:lstStyle/>
          <a:p>
            <a:pPr lvl="0" rtl="0">
              <a:spcBef>
                <a:spcPts val="0"/>
              </a:spcBef>
              <a:buNone/>
            </a:pPr>
            <a:r>
              <a:rPr lang="en" sz="6000" smtClean="0">
                <a:solidFill>
                  <a:srgbClr val="CFD8DC"/>
                </a:solidFill>
              </a:rPr>
              <a:t>3.</a:t>
            </a:r>
            <a:endParaRPr lang="en" sz="6000" dirty="0">
              <a:solidFill>
                <a:srgbClr val="CFD8DC"/>
              </a:solidFill>
            </a:endParaRPr>
          </a:p>
          <a:p>
            <a:pPr lvl="0" rtl="0">
              <a:spcBef>
                <a:spcPts val="0"/>
              </a:spcBef>
              <a:buNone/>
            </a:pPr>
            <a:r>
              <a:rPr lang="en" dirty="0" smtClean="0"/>
              <a:t>ACOPLE DINÁMICO:</a:t>
            </a:r>
            <a:br>
              <a:rPr lang="en" dirty="0" smtClean="0"/>
            </a:br>
            <a:r>
              <a:rPr lang="en" dirty="0" smtClean="0"/>
              <a:t>Cálculo de Transitorios</a:t>
            </a:r>
            <a:endParaRPr lang="en" dirty="0"/>
          </a:p>
        </p:txBody>
      </p:sp>
      <p:sp>
        <p:nvSpPr>
          <p:cNvPr id="3" name="2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23</a:t>
            </a:fld>
            <a:endParaRPr lang="es-AR" b="1" dirty="0"/>
          </a:p>
        </p:txBody>
      </p:sp>
    </p:spTree>
    <p:extLst>
      <p:ext uri="{BB962C8B-B14F-4D97-AF65-F5344CB8AC3E}">
        <p14:creationId xmlns="" xmlns:p14="http://schemas.microsoft.com/office/powerpoint/2010/main" val="4283640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786150" y="142852"/>
            <a:ext cx="8034322" cy="936899"/>
          </a:xfrm>
          <a:prstGeom prst="rect">
            <a:avLst/>
          </a:prstGeom>
        </p:spPr>
        <p:txBody>
          <a:bodyPr lIns="91425" tIns="91425" rIns="91425" bIns="91425" anchor="b" anchorCtr="0">
            <a:noAutofit/>
          </a:bodyPr>
          <a:lstStyle/>
          <a:p>
            <a:pPr lvl="0" rtl="0">
              <a:spcBef>
                <a:spcPts val="0"/>
              </a:spcBef>
              <a:buNone/>
            </a:pPr>
            <a:r>
              <a:rPr lang="en" sz="3600" b="1" dirty="0" smtClean="0"/>
              <a:t>MÉTODO DE CÁLCULO DE CITVAP</a:t>
            </a:r>
            <a:endParaRPr lang="en" sz="36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43" name="Picture 1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14348" y="2000240"/>
            <a:ext cx="7586716" cy="928694"/>
          </a:xfrm>
          <a:prstGeom prst="rect">
            <a:avLst/>
          </a:prstGeom>
          <a:noFill/>
        </p:spPr>
      </p:pic>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47" name="Picture 2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14546" y="2342055"/>
            <a:ext cx="4468342" cy="382091"/>
          </a:xfrm>
          <a:prstGeom prst="rect">
            <a:avLst/>
          </a:prstGeom>
          <a:noFill/>
        </p:spPr>
      </p:pic>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49" name="Picture 2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214546" y="2093994"/>
            <a:ext cx="3799678" cy="711113"/>
          </a:xfrm>
          <a:prstGeom prst="rect">
            <a:avLst/>
          </a:prstGeom>
          <a:noFill/>
        </p:spPr>
      </p:pic>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53" name="Picture 2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915912" y="3877312"/>
            <a:ext cx="6442491" cy="766134"/>
          </a:xfrm>
          <a:prstGeom prst="rect">
            <a:avLst/>
          </a:prstGeom>
          <a:noFill/>
        </p:spPr>
      </p:pic>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57" name="Picture 3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01599" y="3857628"/>
            <a:ext cx="7370863" cy="828677"/>
          </a:xfrm>
          <a:prstGeom prst="rect">
            <a:avLst/>
          </a:prstGeom>
          <a:noFill/>
        </p:spPr>
      </p:pic>
      <p:sp>
        <p:nvSpPr>
          <p:cNvPr id="778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59" name="Picture 3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915913" y="4719829"/>
            <a:ext cx="2376580" cy="495121"/>
          </a:xfrm>
          <a:prstGeom prst="rect">
            <a:avLst/>
          </a:prstGeom>
          <a:noFill/>
        </p:spPr>
      </p:pic>
      <p:sp>
        <p:nvSpPr>
          <p:cNvPr id="77862"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61" name="Picture 3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202060" y="4829276"/>
            <a:ext cx="929123" cy="385674"/>
          </a:xfrm>
          <a:prstGeom prst="rect">
            <a:avLst/>
          </a:prstGeom>
          <a:noFill/>
        </p:spPr>
      </p:pic>
      <p:sp>
        <p:nvSpPr>
          <p:cNvPr id="30" name="29 Rectángulo"/>
          <p:cNvSpPr/>
          <p:nvPr/>
        </p:nvSpPr>
        <p:spPr>
          <a:xfrm>
            <a:off x="1285852" y="1571612"/>
            <a:ext cx="6208751" cy="369332"/>
          </a:xfrm>
          <a:prstGeom prst="rect">
            <a:avLst/>
          </a:prstGeom>
        </p:spPr>
        <p:txBody>
          <a:bodyPr wrap="none">
            <a:spAutoFit/>
          </a:bodyPr>
          <a:lstStyle/>
          <a:p>
            <a:pPr lvl="0">
              <a:buClr>
                <a:srgbClr val="0091EA"/>
              </a:buClr>
              <a:buSzPct val="100000"/>
              <a:defRPr/>
            </a:pPr>
            <a:r>
              <a:rPr lang="en" sz="1800" b="1" dirty="0" smtClean="0">
                <a:solidFill>
                  <a:srgbClr val="0091EA"/>
                </a:solidFill>
                <a:latin typeface="Roboto Slab"/>
                <a:ea typeface="Roboto Slab"/>
                <a:cs typeface="Roboto Slab"/>
                <a:sym typeface="Roboto Slab"/>
              </a:rPr>
              <a:t>Ecuación de difusión estacionaria empleada por </a:t>
            </a:r>
            <a:r>
              <a:rPr lang="en" sz="1800" b="1" dirty="0" smtClean="0">
                <a:solidFill>
                  <a:srgbClr val="0091EA"/>
                </a:solidFill>
                <a:latin typeface="Aharoni" pitchFamily="2" charset="-79"/>
                <a:ea typeface="Roboto Slab"/>
                <a:cs typeface="Aharoni" pitchFamily="2" charset="-79"/>
                <a:sym typeface="Roboto Slab"/>
              </a:rPr>
              <a:t>CITVAP</a:t>
            </a:r>
            <a:endParaRPr lang="en" sz="2400" b="1" dirty="0">
              <a:solidFill>
                <a:schemeClr val="accent1">
                  <a:lumMod val="60000"/>
                  <a:lumOff val="40000"/>
                </a:schemeClr>
              </a:solidFill>
              <a:latin typeface="Aharoni" pitchFamily="2" charset="-79"/>
              <a:ea typeface="Roboto Slab"/>
              <a:cs typeface="Aharoni" pitchFamily="2" charset="-79"/>
              <a:sym typeface="Roboto Slab"/>
            </a:endParaRPr>
          </a:p>
        </p:txBody>
      </p:sp>
      <p:sp>
        <p:nvSpPr>
          <p:cNvPr id="31" name="30 Rectángulo"/>
          <p:cNvSpPr/>
          <p:nvPr/>
        </p:nvSpPr>
        <p:spPr>
          <a:xfrm>
            <a:off x="1290537" y="3345420"/>
            <a:ext cx="4365298" cy="369332"/>
          </a:xfrm>
          <a:prstGeom prst="rect">
            <a:avLst/>
          </a:prstGeom>
        </p:spPr>
        <p:txBody>
          <a:bodyPr wrap="none">
            <a:spAutoFit/>
          </a:bodyPr>
          <a:lstStyle/>
          <a:p>
            <a:pPr lvl="0">
              <a:buClr>
                <a:srgbClr val="0091EA"/>
              </a:buClr>
              <a:buSzPct val="100000"/>
              <a:defRPr/>
            </a:pPr>
            <a:r>
              <a:rPr lang="en" sz="1800" b="1" dirty="0" smtClean="0">
                <a:solidFill>
                  <a:srgbClr val="0091EA"/>
                </a:solidFill>
                <a:latin typeface="Roboto Slab"/>
                <a:ea typeface="Roboto Slab"/>
                <a:cs typeface="Roboto Slab"/>
                <a:sym typeface="Roboto Slab"/>
              </a:rPr>
              <a:t>Ecuación de difusión para transitorios</a:t>
            </a:r>
            <a:endParaRPr lang="en" sz="2400" b="1" dirty="0">
              <a:solidFill>
                <a:schemeClr val="accent1">
                  <a:lumMod val="60000"/>
                  <a:lumOff val="40000"/>
                </a:schemeClr>
              </a:solidFill>
              <a:latin typeface="Aharoni" pitchFamily="2" charset="-79"/>
              <a:ea typeface="Roboto Slab"/>
              <a:cs typeface="Aharoni" pitchFamily="2" charset="-79"/>
              <a:sym typeface="Roboto Slab"/>
            </a:endParaRPr>
          </a:p>
        </p:txBody>
      </p:sp>
      <p:sp>
        <p:nvSpPr>
          <p:cNvPr id="32" name="31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24</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77843"/>
                                        </p:tgtEl>
                                      </p:cBhvr>
                                    </p:animEffect>
                                    <p:set>
                                      <p:cBhvr>
                                        <p:cTn id="7" dur="1" fill="hold">
                                          <p:stCondLst>
                                            <p:cond delay="999"/>
                                          </p:stCondLst>
                                        </p:cTn>
                                        <p:tgtEl>
                                          <p:spTgt spid="77843"/>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7849"/>
                                        </p:tgtEl>
                                        <p:attrNameLst>
                                          <p:attrName>style.visibility</p:attrName>
                                        </p:attrNameLst>
                                      </p:cBhvr>
                                      <p:to>
                                        <p:strVal val="visible"/>
                                      </p:to>
                                    </p:set>
                                    <p:animEffect transition="in" filter="fade">
                                      <p:cBhvr>
                                        <p:cTn id="11" dur="1000"/>
                                        <p:tgtEl>
                                          <p:spTgt spid="778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1000"/>
                                        <p:tgtEl>
                                          <p:spTgt spid="77849"/>
                                        </p:tgtEl>
                                      </p:cBhvr>
                                    </p:animEffect>
                                    <p:set>
                                      <p:cBhvr>
                                        <p:cTn id="16" dur="1" fill="hold">
                                          <p:stCondLst>
                                            <p:cond delay="999"/>
                                          </p:stCondLst>
                                        </p:cTn>
                                        <p:tgtEl>
                                          <p:spTgt spid="77849"/>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7847"/>
                                        </p:tgtEl>
                                        <p:attrNameLst>
                                          <p:attrName>style.visibility</p:attrName>
                                        </p:attrNameLst>
                                      </p:cBhvr>
                                      <p:to>
                                        <p:strVal val="visible"/>
                                      </p:to>
                                    </p:set>
                                    <p:animEffect transition="in" filter="fade">
                                      <p:cBhvr>
                                        <p:cTn id="20" dur="1000"/>
                                        <p:tgtEl>
                                          <p:spTgt spid="778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77853"/>
                                        </p:tgtEl>
                                        <p:attrNameLst>
                                          <p:attrName>style.visibility</p:attrName>
                                        </p:attrNameLst>
                                      </p:cBhvr>
                                      <p:to>
                                        <p:strVal val="visible"/>
                                      </p:to>
                                    </p:set>
                                    <p:animEffect transition="in" filter="fade">
                                      <p:cBhvr>
                                        <p:cTn id="28" dur="1000"/>
                                        <p:tgtEl>
                                          <p:spTgt spid="77853"/>
                                        </p:tgtEl>
                                      </p:cBhvr>
                                    </p:animEffect>
                                  </p:childTnLst>
                                </p:cTn>
                              </p:par>
                              <p:par>
                                <p:cTn id="29" presetID="10" presetClass="entr" presetSubtype="0" fill="hold" nodeType="withEffect">
                                  <p:stCondLst>
                                    <p:cond delay="0"/>
                                  </p:stCondLst>
                                  <p:childTnLst>
                                    <p:set>
                                      <p:cBhvr>
                                        <p:cTn id="30" dur="1" fill="hold">
                                          <p:stCondLst>
                                            <p:cond delay="0"/>
                                          </p:stCondLst>
                                        </p:cTn>
                                        <p:tgtEl>
                                          <p:spTgt spid="77859"/>
                                        </p:tgtEl>
                                        <p:attrNameLst>
                                          <p:attrName>style.visibility</p:attrName>
                                        </p:attrNameLst>
                                      </p:cBhvr>
                                      <p:to>
                                        <p:strVal val="visible"/>
                                      </p:to>
                                    </p:set>
                                    <p:animEffect transition="in" filter="fade">
                                      <p:cBhvr>
                                        <p:cTn id="31" dur="1000"/>
                                        <p:tgtEl>
                                          <p:spTgt spid="77859"/>
                                        </p:tgtEl>
                                      </p:cBhvr>
                                    </p:animEffect>
                                  </p:childTnLst>
                                </p:cTn>
                              </p:par>
                              <p:par>
                                <p:cTn id="32" presetID="10" presetClass="entr" presetSubtype="0" fill="hold" nodeType="withEffect">
                                  <p:stCondLst>
                                    <p:cond delay="0"/>
                                  </p:stCondLst>
                                  <p:childTnLst>
                                    <p:set>
                                      <p:cBhvr>
                                        <p:cTn id="33" dur="1" fill="hold">
                                          <p:stCondLst>
                                            <p:cond delay="0"/>
                                          </p:stCondLst>
                                        </p:cTn>
                                        <p:tgtEl>
                                          <p:spTgt spid="77861"/>
                                        </p:tgtEl>
                                        <p:attrNameLst>
                                          <p:attrName>style.visibility</p:attrName>
                                        </p:attrNameLst>
                                      </p:cBhvr>
                                      <p:to>
                                        <p:strVal val="visible"/>
                                      </p:to>
                                    </p:set>
                                    <p:animEffect transition="in" filter="fade">
                                      <p:cBhvr>
                                        <p:cTn id="34" dur="1000"/>
                                        <p:tgtEl>
                                          <p:spTgt spid="7786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77853"/>
                                        </p:tgtEl>
                                      </p:cBhvr>
                                    </p:animEffect>
                                    <p:set>
                                      <p:cBhvr>
                                        <p:cTn id="39" dur="1" fill="hold">
                                          <p:stCondLst>
                                            <p:cond delay="999"/>
                                          </p:stCondLst>
                                        </p:cTn>
                                        <p:tgtEl>
                                          <p:spTgt spid="77853"/>
                                        </p:tgtEl>
                                        <p:attrNameLst>
                                          <p:attrName>style.visibility</p:attrName>
                                        </p:attrNameLst>
                                      </p:cBhvr>
                                      <p:to>
                                        <p:strVal val="hidden"/>
                                      </p:to>
                                    </p:se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77857"/>
                                        </p:tgtEl>
                                        <p:attrNameLst>
                                          <p:attrName>style.visibility</p:attrName>
                                        </p:attrNameLst>
                                      </p:cBhvr>
                                      <p:to>
                                        <p:strVal val="visible"/>
                                      </p:to>
                                    </p:set>
                                    <p:animEffect transition="in" filter="fade">
                                      <p:cBhvr>
                                        <p:cTn id="43" dur="1000"/>
                                        <p:tgtEl>
                                          <p:spTgt spid="77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786150" y="142852"/>
            <a:ext cx="8034322" cy="936899"/>
          </a:xfrm>
          <a:prstGeom prst="rect">
            <a:avLst/>
          </a:prstGeom>
        </p:spPr>
        <p:txBody>
          <a:bodyPr lIns="91425" tIns="91425" rIns="91425" bIns="91425" anchor="b" anchorCtr="0">
            <a:noAutofit/>
          </a:bodyPr>
          <a:lstStyle/>
          <a:p>
            <a:pPr lvl="0" rtl="0">
              <a:spcBef>
                <a:spcPts val="0"/>
              </a:spcBef>
              <a:buNone/>
            </a:pPr>
            <a:r>
              <a:rPr lang="en" sz="3600" b="1" dirty="0" smtClean="0"/>
              <a:t>MÉTODO DE CÁLCULO DE CITVAP</a:t>
            </a:r>
            <a:endParaRPr lang="en" sz="36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47" name="Picture 2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88748" y="2377003"/>
            <a:ext cx="4783648" cy="409053"/>
          </a:xfrm>
          <a:prstGeom prst="rect">
            <a:avLst/>
          </a:prstGeom>
          <a:noFill/>
        </p:spPr>
      </p:pic>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59" name="Picture 3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357290" y="4643920"/>
            <a:ext cx="2740942" cy="571030"/>
          </a:xfrm>
          <a:prstGeom prst="rect">
            <a:avLst/>
          </a:prstGeom>
          <a:noFill/>
        </p:spPr>
      </p:pic>
      <p:sp>
        <p:nvSpPr>
          <p:cNvPr id="77862"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7861" name="Picture 3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72000" y="4698709"/>
            <a:ext cx="1071570" cy="444803"/>
          </a:xfrm>
          <a:prstGeom prst="rect">
            <a:avLst/>
          </a:prstGeom>
          <a:noFill/>
        </p:spPr>
      </p:pic>
      <p:sp>
        <p:nvSpPr>
          <p:cNvPr id="30" name="29 Rectángulo"/>
          <p:cNvSpPr/>
          <p:nvPr/>
        </p:nvSpPr>
        <p:spPr>
          <a:xfrm>
            <a:off x="1285852" y="1571612"/>
            <a:ext cx="6208751" cy="369332"/>
          </a:xfrm>
          <a:prstGeom prst="rect">
            <a:avLst/>
          </a:prstGeom>
        </p:spPr>
        <p:txBody>
          <a:bodyPr wrap="none">
            <a:spAutoFit/>
          </a:bodyPr>
          <a:lstStyle/>
          <a:p>
            <a:pPr lvl="0">
              <a:buClr>
                <a:srgbClr val="0091EA"/>
              </a:buClr>
              <a:buSzPct val="100000"/>
              <a:defRPr/>
            </a:pPr>
            <a:r>
              <a:rPr lang="en" sz="1800" b="1" dirty="0" smtClean="0">
                <a:solidFill>
                  <a:srgbClr val="0091EA"/>
                </a:solidFill>
                <a:latin typeface="Roboto Slab"/>
                <a:ea typeface="Roboto Slab"/>
                <a:cs typeface="Roboto Slab"/>
                <a:sym typeface="Roboto Slab"/>
              </a:rPr>
              <a:t>Ecuación de difusión estacionaria empleada por </a:t>
            </a:r>
            <a:r>
              <a:rPr lang="en" sz="1800" b="1" dirty="0" smtClean="0">
                <a:solidFill>
                  <a:srgbClr val="0091EA"/>
                </a:solidFill>
                <a:latin typeface="Aharoni" pitchFamily="2" charset="-79"/>
                <a:ea typeface="Roboto Slab"/>
                <a:cs typeface="Aharoni" pitchFamily="2" charset="-79"/>
                <a:sym typeface="Roboto Slab"/>
              </a:rPr>
              <a:t>CITVAP</a:t>
            </a:r>
            <a:endParaRPr lang="en" sz="2400" b="1" dirty="0">
              <a:solidFill>
                <a:schemeClr val="accent1">
                  <a:lumMod val="60000"/>
                  <a:lumOff val="40000"/>
                </a:schemeClr>
              </a:solidFill>
              <a:latin typeface="Aharoni" pitchFamily="2" charset="-79"/>
              <a:ea typeface="Roboto Slab"/>
              <a:cs typeface="Aharoni" pitchFamily="2" charset="-79"/>
              <a:sym typeface="Roboto Slab"/>
            </a:endParaRPr>
          </a:p>
        </p:txBody>
      </p:sp>
      <p:sp>
        <p:nvSpPr>
          <p:cNvPr id="31" name="30 Rectángulo"/>
          <p:cNvSpPr/>
          <p:nvPr/>
        </p:nvSpPr>
        <p:spPr>
          <a:xfrm>
            <a:off x="1290537" y="3345420"/>
            <a:ext cx="4365298" cy="369332"/>
          </a:xfrm>
          <a:prstGeom prst="rect">
            <a:avLst/>
          </a:prstGeom>
        </p:spPr>
        <p:txBody>
          <a:bodyPr wrap="none">
            <a:spAutoFit/>
          </a:bodyPr>
          <a:lstStyle/>
          <a:p>
            <a:pPr lvl="0">
              <a:buClr>
                <a:srgbClr val="0091EA"/>
              </a:buClr>
              <a:buSzPct val="100000"/>
              <a:defRPr/>
            </a:pPr>
            <a:r>
              <a:rPr lang="en" sz="1800" b="1" dirty="0" smtClean="0">
                <a:solidFill>
                  <a:srgbClr val="0091EA"/>
                </a:solidFill>
                <a:latin typeface="Roboto Slab"/>
                <a:ea typeface="Roboto Slab"/>
                <a:cs typeface="Roboto Slab"/>
                <a:sym typeface="Roboto Slab"/>
              </a:rPr>
              <a:t>Ecuación de difusión para transitorios</a:t>
            </a:r>
            <a:endParaRPr lang="en" sz="2400" b="1" dirty="0">
              <a:solidFill>
                <a:schemeClr val="accent1">
                  <a:lumMod val="60000"/>
                  <a:lumOff val="40000"/>
                </a:schemeClr>
              </a:solidFill>
              <a:latin typeface="Aharoni" pitchFamily="2" charset="-79"/>
              <a:ea typeface="Roboto Slab"/>
              <a:cs typeface="Aharoni" pitchFamily="2" charset="-79"/>
              <a:sym typeface="Roboto Slab"/>
            </a:endParaRPr>
          </a:p>
        </p:txBody>
      </p:sp>
      <p:sp>
        <p:nvSpPr>
          <p:cNvPr id="98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98305"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28596" y="3643314"/>
            <a:ext cx="7141292" cy="785818"/>
          </a:xfrm>
          <a:prstGeom prst="rect">
            <a:avLst/>
          </a:prstGeom>
          <a:noFill/>
        </p:spPr>
      </p:pic>
      <p:sp>
        <p:nvSpPr>
          <p:cNvPr id="32" name="31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25</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786150" y="410826"/>
            <a:ext cx="8034322" cy="936899"/>
          </a:xfrm>
          <a:prstGeom prst="rect">
            <a:avLst/>
          </a:prstGeom>
        </p:spPr>
        <p:txBody>
          <a:bodyPr lIns="91425" tIns="91425" rIns="91425" bIns="91425" anchor="b" anchorCtr="0">
            <a:noAutofit/>
          </a:bodyPr>
          <a:lstStyle/>
          <a:p>
            <a:pPr lvl="0" rtl="0">
              <a:spcBef>
                <a:spcPts val="0"/>
              </a:spcBef>
              <a:buNone/>
            </a:pPr>
            <a:r>
              <a:rPr lang="en" sz="3600" b="1" dirty="0" smtClean="0"/>
              <a:t>Mecanismos para el cálculo de transitorios</a:t>
            </a:r>
            <a:endParaRPr lang="en" sz="36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26" name="Picture 2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05049" y="1785926"/>
            <a:ext cx="5680880" cy="485776"/>
          </a:xfrm>
          <a:prstGeom prst="rect">
            <a:avLst/>
          </a:prstGeom>
          <a:noFill/>
        </p:spPr>
      </p:pic>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137225"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357554" y="3441704"/>
            <a:ext cx="3386936" cy="701676"/>
          </a:xfrm>
          <a:prstGeom prst="rect">
            <a:avLst/>
          </a:prstGeom>
          <a:noFill/>
        </p:spPr>
      </p:pic>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137227"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215206" y="3680622"/>
            <a:ext cx="958059" cy="391320"/>
          </a:xfrm>
          <a:prstGeom prst="rect">
            <a:avLst/>
          </a:prstGeom>
          <a:noFill/>
        </p:spPr>
      </p:pic>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137231" name="Picture 1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41382" y="5357826"/>
            <a:ext cx="3430532" cy="1040595"/>
          </a:xfrm>
          <a:prstGeom prst="rect">
            <a:avLst/>
          </a:prstGeom>
          <a:noFill/>
        </p:spPr>
      </p:pic>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137235" name="Picture 1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715008" y="5357826"/>
            <a:ext cx="2138365" cy="1040595"/>
          </a:xfrm>
          <a:prstGeom prst="rect">
            <a:avLst/>
          </a:prstGeom>
          <a:noFill/>
        </p:spPr>
      </p:pic>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40961" name="Picture 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00034" y="2857496"/>
            <a:ext cx="7340615" cy="485776"/>
          </a:xfrm>
          <a:prstGeom prst="rect">
            <a:avLst/>
          </a:prstGeom>
          <a:noFill/>
        </p:spPr>
      </p:pic>
      <p:sp>
        <p:nvSpPr>
          <p:cNvPr id="41" name="40 CuadroTexto"/>
          <p:cNvSpPr txBox="1"/>
          <p:nvPr/>
        </p:nvSpPr>
        <p:spPr>
          <a:xfrm>
            <a:off x="8645666" y="6907437"/>
            <a:ext cx="383438" cy="307777"/>
          </a:xfrm>
          <a:prstGeom prst="rect">
            <a:avLst/>
          </a:prstGeom>
          <a:noFill/>
        </p:spPr>
        <p:txBody>
          <a:bodyPr wrap="none" rtlCol="0">
            <a:spAutoFit/>
          </a:bodyPr>
          <a:lstStyle/>
          <a:p>
            <a:pPr algn="ctr"/>
            <a:fld id="{5DF27496-10EF-4989-8FCF-E382860A25CF}" type="slidenum">
              <a:rPr lang="es-AR" b="1" smtClean="0"/>
              <a:pPr algn="ctr"/>
              <a:t>26</a:t>
            </a:fld>
            <a:endParaRPr lang="es-AR" b="1" dirty="0"/>
          </a:p>
        </p:txBody>
      </p:sp>
      <p:sp>
        <p:nvSpPr>
          <p:cNvPr id="42" name="41 Rectángulo"/>
          <p:cNvSpPr/>
          <p:nvPr/>
        </p:nvSpPr>
        <p:spPr>
          <a:xfrm>
            <a:off x="650037" y="4957716"/>
            <a:ext cx="4084773" cy="400110"/>
          </a:xfrm>
          <a:prstGeom prst="rect">
            <a:avLst/>
          </a:prstGeom>
        </p:spPr>
        <p:txBody>
          <a:bodyPr wrap="none">
            <a:spAutoFit/>
          </a:bodyPr>
          <a:lstStyle/>
          <a:p>
            <a:r>
              <a:rPr lang="en" sz="2000" dirty="0" smtClean="0">
                <a:solidFill>
                  <a:schemeClr val="tx1"/>
                </a:solidFill>
                <a:latin typeface="Roboto Slab" charset="0"/>
                <a:ea typeface="Roboto Slab" charset="0"/>
              </a:rPr>
              <a:t>Fuente externa equivalente S’</a:t>
            </a:r>
            <a:r>
              <a:rPr lang="en" dirty="0" smtClean="0">
                <a:solidFill>
                  <a:schemeClr val="tx1"/>
                </a:solidFill>
                <a:latin typeface="Roboto Slab" charset="0"/>
                <a:ea typeface="Roboto Slab" charset="0"/>
              </a:rPr>
              <a:t>r,g </a:t>
            </a:r>
            <a:r>
              <a:rPr lang="en" sz="2000" dirty="0" smtClean="0">
                <a:solidFill>
                  <a:schemeClr val="tx1"/>
                </a:solidFill>
                <a:latin typeface="Roboto Slab" charset="0"/>
                <a:ea typeface="Roboto Slab" charset="0"/>
              </a:rPr>
              <a:t>:</a:t>
            </a:r>
            <a:endParaRPr lang="es-AR" sz="2000"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231"/>
                                        </p:tgtEl>
                                        <p:attrNameLst>
                                          <p:attrName>style.visibility</p:attrName>
                                        </p:attrNameLst>
                                      </p:cBhvr>
                                      <p:to>
                                        <p:strVal val="visible"/>
                                      </p:to>
                                    </p:set>
                                    <p:animEffect transition="in" filter="fade">
                                      <p:cBhvr>
                                        <p:cTn id="7" dur="1000"/>
                                        <p:tgtEl>
                                          <p:spTgt spid="1372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235"/>
                                        </p:tgtEl>
                                        <p:attrNameLst>
                                          <p:attrName>style.visibility</p:attrName>
                                        </p:attrNameLst>
                                      </p:cBhvr>
                                      <p:to>
                                        <p:strVal val="visible"/>
                                      </p:to>
                                    </p:set>
                                    <p:animEffect transition="in" filter="fade">
                                      <p:cBhvr>
                                        <p:cTn id="12" dur="2000"/>
                                        <p:tgtEl>
                                          <p:spTgt spid="137235"/>
                                        </p:tgtEl>
                                      </p:cBhvr>
                                    </p:animEffect>
                                  </p:childTnLst>
                                </p:cTn>
                              </p:par>
                              <p:par>
                                <p:cTn id="13" presetID="10" presetClass="exit" presetSubtype="0" fill="hold" nodeType="withEffect">
                                  <p:stCondLst>
                                    <p:cond delay="0"/>
                                  </p:stCondLst>
                                  <p:childTnLst>
                                    <p:animEffect transition="out" filter="fade">
                                      <p:cBhvr>
                                        <p:cTn id="14" dur="1000"/>
                                        <p:tgtEl>
                                          <p:spTgt spid="137231"/>
                                        </p:tgtEl>
                                      </p:cBhvr>
                                    </p:animEffect>
                                    <p:set>
                                      <p:cBhvr>
                                        <p:cTn id="15" dur="1" fill="hold">
                                          <p:stCondLst>
                                            <p:cond delay="999"/>
                                          </p:stCondLst>
                                        </p:cTn>
                                        <p:tgtEl>
                                          <p:spTgt spid="1372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786150" y="410826"/>
            <a:ext cx="8034322" cy="936899"/>
          </a:xfrm>
          <a:prstGeom prst="rect">
            <a:avLst/>
          </a:prstGeom>
        </p:spPr>
        <p:txBody>
          <a:bodyPr lIns="91425" tIns="91425" rIns="91425" bIns="91425" anchor="b" anchorCtr="0">
            <a:noAutofit/>
          </a:bodyPr>
          <a:lstStyle/>
          <a:p>
            <a:pPr lvl="0" rtl="0">
              <a:spcBef>
                <a:spcPts val="0"/>
              </a:spcBef>
              <a:buNone/>
            </a:pPr>
            <a:r>
              <a:rPr lang="en" sz="3600" b="1" dirty="0" smtClean="0"/>
              <a:t>Desarrollo del programa </a:t>
            </a:r>
            <a:r>
              <a:rPr lang="en" sz="4400" b="1" dirty="0" smtClean="0">
                <a:latin typeface="Aharoni" pitchFamily="2" charset="-79"/>
                <a:cs typeface="Aharoni" pitchFamily="2" charset="-79"/>
              </a:rPr>
              <a:t>Transient</a:t>
            </a:r>
            <a:r>
              <a:rPr lang="en" sz="4400" b="1" dirty="0" smtClean="0"/>
              <a:t> </a:t>
            </a:r>
            <a:endParaRPr lang="en" sz="44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grpSp>
        <p:nvGrpSpPr>
          <p:cNvPr id="31" name="30 Grupo"/>
          <p:cNvGrpSpPr/>
          <p:nvPr/>
        </p:nvGrpSpPr>
        <p:grpSpPr>
          <a:xfrm>
            <a:off x="4428109" y="1785926"/>
            <a:ext cx="4573047" cy="3644153"/>
            <a:chOff x="4153928" y="2603656"/>
            <a:chExt cx="4573047" cy="3644153"/>
          </a:xfrm>
        </p:grpSpPr>
        <p:pic>
          <p:nvPicPr>
            <p:cNvPr id="32" name="31 Imagen" descr="16_codigo2.PNG"/>
            <p:cNvPicPr>
              <a:picLocks noChangeAspect="1"/>
            </p:cNvPicPr>
            <p:nvPr/>
          </p:nvPicPr>
          <p:blipFill>
            <a:blip r:embed="rId3"/>
            <a:stretch>
              <a:fillRect/>
            </a:stretch>
          </p:blipFill>
          <p:spPr>
            <a:xfrm rot="21230835">
              <a:off x="4153928" y="2979078"/>
              <a:ext cx="2429633" cy="2993656"/>
            </a:xfrm>
            <a:prstGeom prst="rect">
              <a:avLst/>
            </a:prstGeom>
          </p:spPr>
        </p:pic>
        <p:pic>
          <p:nvPicPr>
            <p:cNvPr id="33" name="32 Imagen" descr="16_codigo3.PNG"/>
            <p:cNvPicPr>
              <a:picLocks noChangeAspect="1"/>
            </p:cNvPicPr>
            <p:nvPr/>
          </p:nvPicPr>
          <p:blipFill>
            <a:blip r:embed="rId4"/>
            <a:stretch>
              <a:fillRect/>
            </a:stretch>
          </p:blipFill>
          <p:spPr>
            <a:xfrm rot="221901">
              <a:off x="5114700" y="2603656"/>
              <a:ext cx="3322111" cy="3644153"/>
            </a:xfrm>
            <a:prstGeom prst="rect">
              <a:avLst/>
            </a:prstGeom>
          </p:spPr>
        </p:pic>
        <p:pic>
          <p:nvPicPr>
            <p:cNvPr id="34" name="33 Imagen" descr="16_codigo1.PNG"/>
            <p:cNvPicPr>
              <a:picLocks noChangeAspect="1"/>
            </p:cNvPicPr>
            <p:nvPr/>
          </p:nvPicPr>
          <p:blipFill>
            <a:blip r:embed="rId5"/>
            <a:stretch>
              <a:fillRect/>
            </a:stretch>
          </p:blipFill>
          <p:spPr>
            <a:xfrm rot="221305">
              <a:off x="6873828" y="3199985"/>
              <a:ext cx="1853147" cy="2772218"/>
            </a:xfrm>
            <a:prstGeom prst="rect">
              <a:avLst/>
            </a:prstGeom>
          </p:spPr>
        </p:pic>
      </p:grpSp>
      <p:sp>
        <p:nvSpPr>
          <p:cNvPr id="35" name="Shape 351"/>
          <p:cNvSpPr txBox="1">
            <a:spLocks/>
          </p:cNvSpPr>
          <p:nvPr/>
        </p:nvSpPr>
        <p:spPr>
          <a:xfrm>
            <a:off x="285720" y="1682267"/>
            <a:ext cx="4286280" cy="2318238"/>
          </a:xfrm>
          <a:prstGeom prst="rect">
            <a:avLst/>
          </a:prstGeom>
        </p:spPr>
        <p:txBody>
          <a:bodyPr lIns="91425" tIns="91425" rIns="91425" bIns="91425" anchor="t" anchorCtr="0">
            <a:noAutofit/>
          </a:bodyPr>
          <a:lstStyle/>
          <a:p>
            <a:pPr marL="457200" indent="-381000">
              <a:lnSpc>
                <a:spcPct val="115000"/>
              </a:lnSpc>
              <a:buSzPct val="100000"/>
            </a:pPr>
            <a:r>
              <a:rPr kumimoji="0" lang="en" sz="2400" b="0" i="0" u="none" strike="noStrike" kern="0" cap="none" spc="0" normalizeH="0" baseline="0" noProof="0" dirty="0" smtClean="0">
                <a:ln>
                  <a:noFill/>
                </a:ln>
                <a:solidFill>
                  <a:schemeClr val="tx1"/>
                </a:solidFill>
                <a:effectLst/>
                <a:uLnTx/>
                <a:uFillTx/>
                <a:latin typeface="Source Sans Pro" charset="0"/>
                <a:ea typeface="Roboto Slab" charset="0"/>
                <a:cs typeface="Aharoni" pitchFamily="2" charset="-79"/>
                <a:sym typeface="Arial"/>
              </a:rPr>
              <a:t>Transient</a:t>
            </a:r>
            <a:r>
              <a:rPr kumimoji="0" lang="en" sz="2400" b="0" i="0" u="none" strike="noStrike" kern="0" cap="none" spc="0" normalizeH="0" baseline="0" noProof="0" dirty="0" smtClean="0">
                <a:ln>
                  <a:noFill/>
                </a:ln>
                <a:solidFill>
                  <a:schemeClr val="tx1"/>
                </a:solidFill>
                <a:effectLst/>
                <a:uLnTx/>
                <a:uFillTx/>
                <a:latin typeface="Roboto Slab" charset="0"/>
                <a:ea typeface="Roboto Slab" charset="0"/>
                <a:sym typeface="Arial"/>
              </a:rPr>
              <a:t> calcula</a:t>
            </a:r>
            <a:r>
              <a:rPr kumimoji="0" lang="en" sz="2400" b="0" i="0" u="none" strike="noStrike" kern="0" cap="none" spc="0" normalizeH="0" noProof="0" dirty="0" smtClean="0">
                <a:ln>
                  <a:noFill/>
                </a:ln>
                <a:solidFill>
                  <a:schemeClr val="tx1"/>
                </a:solidFill>
                <a:effectLst/>
                <a:uLnTx/>
                <a:uFillTx/>
                <a:latin typeface="Roboto Slab" charset="0"/>
                <a:ea typeface="Roboto Slab" charset="0"/>
                <a:sym typeface="Arial"/>
              </a:rPr>
              <a:t> </a:t>
            </a:r>
            <a:endParaRPr kumimoji="0" lang="en" sz="2400" b="0" i="0" u="none" strike="noStrike" kern="0" cap="none" spc="0" normalizeH="0" noProof="0" dirty="0" smtClean="0">
              <a:ln>
                <a:noFill/>
              </a:ln>
              <a:solidFill>
                <a:schemeClr val="tx1"/>
              </a:solidFill>
              <a:effectLst/>
              <a:uLnTx/>
              <a:uFillTx/>
              <a:latin typeface="Roboto Slab" charset="0"/>
              <a:ea typeface="Roboto Slab" charset="0"/>
              <a:sym typeface="Arial"/>
            </a:endParaRPr>
          </a:p>
          <a:p>
            <a:pPr marL="457200" indent="-381000">
              <a:lnSpc>
                <a:spcPct val="115000"/>
              </a:lnSpc>
              <a:buSzPct val="100000"/>
              <a:buFontTx/>
              <a:buChar char="-"/>
            </a:pPr>
            <a:r>
              <a:rPr kumimoji="0" lang="en" sz="2400" b="0" i="0" u="none" strike="noStrike" kern="0" cap="none" spc="0" normalizeH="0" noProof="0" dirty="0" smtClean="0">
                <a:ln>
                  <a:noFill/>
                </a:ln>
                <a:solidFill>
                  <a:schemeClr val="tx1"/>
                </a:solidFill>
                <a:effectLst/>
                <a:uLnTx/>
                <a:uFillTx/>
                <a:latin typeface="Roboto Slab" charset="0"/>
                <a:ea typeface="Roboto Slab" charset="0"/>
                <a:sym typeface="Arial"/>
              </a:rPr>
              <a:t>la fuente equivalente  </a:t>
            </a:r>
            <a:r>
              <a:rPr kumimoji="0" lang="en" sz="2400" b="0" i="1" u="none" strike="noStrike" kern="0" cap="none" spc="0" normalizeH="0" noProof="0" dirty="0" smtClean="0">
                <a:ln>
                  <a:noFill/>
                </a:ln>
                <a:solidFill>
                  <a:schemeClr val="tx1"/>
                </a:solidFill>
                <a:effectLst/>
                <a:uLnTx/>
                <a:uFillTx/>
                <a:latin typeface="Roboto Slab" charset="0"/>
                <a:ea typeface="Roboto Slab" charset="0"/>
                <a:sym typeface="Arial"/>
              </a:rPr>
              <a:t>S’(t)</a:t>
            </a:r>
          </a:p>
          <a:p>
            <a:pPr marL="457200" indent="-381000">
              <a:lnSpc>
                <a:spcPct val="115000"/>
              </a:lnSpc>
              <a:buSzPct val="100000"/>
              <a:buFontTx/>
              <a:buChar char="-"/>
            </a:pPr>
            <a:r>
              <a:rPr kumimoji="0" lang="en" sz="2400" b="0" i="0" u="none" strike="noStrike" kern="0" cap="none" spc="0" normalizeH="0" noProof="0" dirty="0" smtClean="0">
                <a:ln>
                  <a:noFill/>
                </a:ln>
                <a:solidFill>
                  <a:schemeClr val="tx1"/>
                </a:solidFill>
                <a:effectLst/>
                <a:uLnTx/>
                <a:uFillTx/>
                <a:latin typeface="Roboto Slab" charset="0"/>
                <a:ea typeface="Roboto Slab" charset="0"/>
                <a:sym typeface="Arial"/>
              </a:rPr>
              <a:t> y la concentración de precursores </a:t>
            </a:r>
            <a:r>
              <a:rPr kumimoji="0" lang="en" sz="2400" b="0" i="1" u="none" strike="noStrike" kern="0" cap="none" spc="0" normalizeH="0" noProof="0" dirty="0" smtClean="0">
                <a:ln>
                  <a:noFill/>
                </a:ln>
                <a:solidFill>
                  <a:schemeClr val="tx1"/>
                </a:solidFill>
                <a:effectLst/>
                <a:uLnTx/>
                <a:uFillTx/>
                <a:latin typeface="Roboto Slab" charset="0"/>
                <a:ea typeface="Roboto Slab" charset="0"/>
                <a:sym typeface="Arial"/>
              </a:rPr>
              <a:t>C’(t)  </a:t>
            </a:r>
          </a:p>
          <a:p>
            <a:pPr marL="457200" indent="-381000">
              <a:lnSpc>
                <a:spcPct val="115000"/>
              </a:lnSpc>
              <a:buSzPct val="100000"/>
            </a:pPr>
            <a:endParaRPr lang="en" sz="2400" dirty="0" smtClean="0">
              <a:solidFill>
                <a:schemeClr val="tx1"/>
              </a:solidFill>
              <a:latin typeface="Roboto Slab" charset="0"/>
              <a:ea typeface="Roboto Slab" charset="0"/>
            </a:endParaRPr>
          </a:p>
        </p:txBody>
      </p:sp>
      <p:sp>
        <p:nvSpPr>
          <p:cNvPr id="36" name="3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27</a:t>
            </a:fld>
            <a:endParaRPr lang="es-AR" b="1" dirty="0"/>
          </a:p>
        </p:txBody>
      </p:sp>
      <p:sp>
        <p:nvSpPr>
          <p:cNvPr id="37" name="36 CuadroTexto"/>
          <p:cNvSpPr txBox="1"/>
          <p:nvPr/>
        </p:nvSpPr>
        <p:spPr>
          <a:xfrm>
            <a:off x="-357222" y="4143380"/>
            <a:ext cx="4714908" cy="2006703"/>
          </a:xfrm>
          <a:prstGeom prst="rect">
            <a:avLst/>
          </a:prstGeom>
          <a:noFill/>
        </p:spPr>
        <p:txBody>
          <a:bodyPr wrap="square" rtlCol="0">
            <a:spAutoFit/>
          </a:bodyPr>
          <a:lstStyle/>
          <a:p>
            <a:pPr marL="457200" lvl="0" indent="-381000">
              <a:lnSpc>
                <a:spcPct val="115000"/>
              </a:lnSpc>
              <a:buSzPct val="100000"/>
            </a:pPr>
            <a:r>
              <a:rPr lang="en" sz="2400" dirty="0" smtClean="0">
                <a:latin typeface="Roboto Slab" charset="0"/>
                <a:ea typeface="Roboto Slab" charset="0"/>
              </a:rPr>
              <a:t>      a </a:t>
            </a:r>
            <a:r>
              <a:rPr lang="en" sz="2400" dirty="0" smtClean="0">
                <a:latin typeface="Roboto Slab" charset="0"/>
                <a:ea typeface="Roboto Slab" charset="0"/>
              </a:rPr>
              <a:t>cada instante de tiempo </a:t>
            </a:r>
            <a:r>
              <a:rPr lang="en" sz="2400" i="1" dirty="0" smtClean="0">
                <a:latin typeface="Roboto Slab" charset="0"/>
                <a:ea typeface="Roboto Slab" charset="0"/>
              </a:rPr>
              <a:t>t  </a:t>
            </a:r>
            <a:r>
              <a:rPr lang="en" sz="2400" dirty="0" smtClean="0">
                <a:latin typeface="Roboto Slab" charset="0"/>
                <a:ea typeface="Roboto Slab" charset="0"/>
              </a:rPr>
              <a:t>para dentro de un ciclo de cálculo con CITVAP resolver transitorios.</a:t>
            </a:r>
            <a:endParaRPr lang="en" sz="2400" i="1" dirty="0" smtClean="0">
              <a:latin typeface="Roboto Slab" charset="0"/>
              <a:ea typeface="Roboto Slab" charset="0"/>
            </a:endParaRPr>
          </a:p>
          <a:p>
            <a:endParaRPr lang="es-AR"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785786" y="420399"/>
            <a:ext cx="3786214" cy="936899"/>
          </a:xfrm>
          <a:prstGeom prst="rect">
            <a:avLst/>
          </a:prstGeom>
        </p:spPr>
        <p:txBody>
          <a:bodyPr lIns="91425" tIns="91425" rIns="91425" bIns="91425" anchor="b" anchorCtr="0">
            <a:noAutofit/>
          </a:bodyPr>
          <a:lstStyle/>
          <a:p>
            <a:pPr lvl="0"/>
            <a:r>
              <a:rPr lang="en" sz="3600" b="1" dirty="0" smtClean="0"/>
              <a:t>Ciclo de Cálculo</a:t>
            </a:r>
            <a:br>
              <a:rPr lang="en" sz="3600" b="1" dirty="0" smtClean="0"/>
            </a:br>
            <a:r>
              <a:rPr lang="en" sz="4400" b="1" dirty="0" smtClean="0">
                <a:latin typeface="Aharoni" pitchFamily="2" charset="-79"/>
                <a:cs typeface="Aharoni" pitchFamily="2" charset="-79"/>
              </a:rPr>
              <a:t>Transient</a:t>
            </a:r>
            <a:r>
              <a:rPr lang="en" sz="4400" b="1" dirty="0" smtClean="0"/>
              <a:t> </a:t>
            </a:r>
            <a:endParaRPr lang="en" sz="44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31" name="30 Imagen" descr="12_FlujoTransient.png"/>
          <p:cNvPicPr>
            <a:picLocks noChangeAspect="1"/>
          </p:cNvPicPr>
          <p:nvPr/>
        </p:nvPicPr>
        <p:blipFill>
          <a:blip r:embed="rId3"/>
          <a:stretch>
            <a:fillRect/>
          </a:stretch>
        </p:blipFill>
        <p:spPr>
          <a:xfrm>
            <a:off x="428596" y="1606284"/>
            <a:ext cx="1928826" cy="3680104"/>
          </a:xfrm>
          <a:prstGeom prst="rect">
            <a:avLst/>
          </a:prstGeom>
        </p:spPr>
      </p:pic>
      <p:pic>
        <p:nvPicPr>
          <p:cNvPr id="32" name="31 Imagen" descr="12_FlujoTransient.png"/>
          <p:cNvPicPr>
            <a:picLocks noChangeAspect="1"/>
          </p:cNvPicPr>
          <p:nvPr/>
        </p:nvPicPr>
        <p:blipFill>
          <a:blip r:embed="rId3"/>
          <a:srcRect r="35937" b="59053"/>
          <a:stretch>
            <a:fillRect/>
          </a:stretch>
        </p:blipFill>
        <p:spPr>
          <a:xfrm>
            <a:off x="4714844" y="571480"/>
            <a:ext cx="4429156" cy="5401410"/>
          </a:xfrm>
          <a:prstGeom prst="rect">
            <a:avLst/>
          </a:prstGeom>
        </p:spPr>
      </p:pic>
      <p:sp>
        <p:nvSpPr>
          <p:cNvPr id="33" name="32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28</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32" name="31 Imagen" descr="12_FlujoTransient.png"/>
          <p:cNvPicPr>
            <a:picLocks noChangeAspect="1"/>
          </p:cNvPicPr>
          <p:nvPr/>
        </p:nvPicPr>
        <p:blipFill>
          <a:blip r:embed="rId3"/>
          <a:srcRect l="-2066" t="41158" r="-4360" b="-1274"/>
          <a:stretch>
            <a:fillRect/>
          </a:stretch>
        </p:blipFill>
        <p:spPr>
          <a:xfrm>
            <a:off x="3988911" y="571480"/>
            <a:ext cx="5369435" cy="5786478"/>
          </a:xfrm>
          <a:prstGeom prst="rect">
            <a:avLst/>
          </a:prstGeom>
        </p:spPr>
      </p:pic>
      <p:pic>
        <p:nvPicPr>
          <p:cNvPr id="33" name="32 Imagen" descr="12_FlujoTransient.png"/>
          <p:cNvPicPr>
            <a:picLocks noChangeAspect="1"/>
          </p:cNvPicPr>
          <p:nvPr/>
        </p:nvPicPr>
        <p:blipFill>
          <a:blip r:embed="rId3"/>
          <a:stretch>
            <a:fillRect/>
          </a:stretch>
        </p:blipFill>
        <p:spPr>
          <a:xfrm>
            <a:off x="428596" y="1606284"/>
            <a:ext cx="1928826" cy="3680104"/>
          </a:xfrm>
          <a:prstGeom prst="rect">
            <a:avLst/>
          </a:prstGeom>
        </p:spPr>
      </p:pic>
      <p:sp>
        <p:nvSpPr>
          <p:cNvPr id="35" name="Shape 133"/>
          <p:cNvSpPr txBox="1">
            <a:spLocks noGrp="1"/>
          </p:cNvSpPr>
          <p:nvPr>
            <p:ph type="title"/>
          </p:nvPr>
        </p:nvSpPr>
        <p:spPr>
          <a:xfrm>
            <a:off x="785786" y="420399"/>
            <a:ext cx="3786214" cy="936899"/>
          </a:xfrm>
          <a:prstGeom prst="rect">
            <a:avLst/>
          </a:prstGeom>
        </p:spPr>
        <p:txBody>
          <a:bodyPr lIns="91425" tIns="91425" rIns="91425" bIns="91425" anchor="b" anchorCtr="0">
            <a:noAutofit/>
          </a:bodyPr>
          <a:lstStyle/>
          <a:p>
            <a:pPr lvl="0"/>
            <a:r>
              <a:rPr lang="en" sz="3600" b="1" dirty="0" smtClean="0"/>
              <a:t>Ciclo de Cálculo</a:t>
            </a:r>
            <a:br>
              <a:rPr lang="en" sz="3600" b="1" dirty="0" smtClean="0"/>
            </a:br>
            <a:r>
              <a:rPr lang="en" sz="4400" b="1" dirty="0" smtClean="0">
                <a:latin typeface="Aharoni" pitchFamily="2" charset="-79"/>
                <a:cs typeface="Aharoni" pitchFamily="2" charset="-79"/>
              </a:rPr>
              <a:t>Transient</a:t>
            </a:r>
            <a:r>
              <a:rPr lang="en" sz="4400" b="1" dirty="0" smtClean="0"/>
              <a:t> </a:t>
            </a:r>
            <a:endParaRPr lang="en" sz="4400" b="1" dirty="0"/>
          </a:p>
        </p:txBody>
      </p:sp>
      <p:sp>
        <p:nvSpPr>
          <p:cNvPr id="34" name="3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29</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Sumario</a:t>
            </a:r>
            <a:endParaRPr lang="en" sz="3600" b="1" dirty="0"/>
          </a:p>
        </p:txBody>
      </p:sp>
      <p:sp>
        <p:nvSpPr>
          <p:cNvPr id="5" name="Shape 351"/>
          <p:cNvSpPr txBox="1">
            <a:spLocks noGrp="1"/>
          </p:cNvSpPr>
          <p:nvPr>
            <p:ph type="body" idx="1"/>
          </p:nvPr>
        </p:nvSpPr>
        <p:spPr>
          <a:xfrm>
            <a:off x="786150" y="1682266"/>
            <a:ext cx="6286180" cy="2675427"/>
          </a:xfrm>
          <a:prstGeom prst="rect">
            <a:avLst/>
          </a:prstGeom>
        </p:spPr>
        <p:txBody>
          <a:bodyPr lIns="91425" tIns="91425" rIns="91425" bIns="91425" anchor="t" anchorCtr="0">
            <a:noAutofit/>
          </a:bodyPr>
          <a:lstStyle/>
          <a:p>
            <a:pPr marL="590550" lvl="0" indent="-514350" rtl="0">
              <a:lnSpc>
                <a:spcPct val="115000"/>
              </a:lnSpc>
              <a:spcBef>
                <a:spcPts val="0"/>
              </a:spcBef>
              <a:buSzPct val="100000"/>
              <a:buFont typeface="+mj-lt"/>
              <a:buAutoNum type="arabicPeriod"/>
            </a:pPr>
            <a:r>
              <a:rPr lang="en" sz="2800" dirty="0" smtClean="0">
                <a:solidFill>
                  <a:schemeClr val="tx2">
                    <a:lumMod val="90000"/>
                  </a:schemeClr>
                </a:solidFill>
                <a:latin typeface="Roboto Slab" charset="0"/>
                <a:ea typeface="Roboto Slab" charset="0"/>
              </a:rPr>
              <a:t>Introducción</a:t>
            </a:r>
          </a:p>
          <a:p>
            <a:pPr marL="590550" lvl="0" indent="-514350" rtl="0">
              <a:lnSpc>
                <a:spcPct val="115000"/>
              </a:lnSpc>
              <a:spcBef>
                <a:spcPts val="0"/>
              </a:spcBef>
              <a:buSzPct val="100000"/>
              <a:buFont typeface="+mj-lt"/>
              <a:buAutoNum type="arabicPeriod"/>
            </a:pPr>
            <a:r>
              <a:rPr lang="en" sz="2800" dirty="0" smtClean="0">
                <a:solidFill>
                  <a:schemeClr val="tx2">
                    <a:lumMod val="90000"/>
                  </a:schemeClr>
                </a:solidFill>
                <a:latin typeface="Roboto Slab" charset="0"/>
                <a:ea typeface="Roboto Slab" charset="0"/>
              </a:rPr>
              <a:t>I.  Acople Estacionario</a:t>
            </a:r>
          </a:p>
          <a:p>
            <a:pPr marL="590550" lvl="0" indent="-514350" rtl="0">
              <a:lnSpc>
                <a:spcPct val="115000"/>
              </a:lnSpc>
              <a:spcBef>
                <a:spcPts val="0"/>
              </a:spcBef>
              <a:buSzPct val="100000"/>
              <a:buFont typeface="+mj-lt"/>
              <a:buAutoNum type="arabicPeriod"/>
            </a:pPr>
            <a:r>
              <a:rPr lang="en" sz="2800" dirty="0" smtClean="0">
                <a:solidFill>
                  <a:schemeClr val="tx2">
                    <a:lumMod val="90000"/>
                  </a:schemeClr>
                </a:solidFill>
                <a:latin typeface="Roboto Slab" charset="0"/>
                <a:ea typeface="Roboto Slab" charset="0"/>
              </a:rPr>
              <a:t>II. Cálculo de transitorios</a:t>
            </a:r>
          </a:p>
          <a:p>
            <a:pPr marL="590550" lvl="0" indent="-514350" rtl="0">
              <a:lnSpc>
                <a:spcPct val="115000"/>
              </a:lnSpc>
              <a:spcBef>
                <a:spcPts val="0"/>
              </a:spcBef>
              <a:buSzPct val="100000"/>
              <a:buFont typeface="+mj-lt"/>
              <a:buAutoNum type="arabicPeriod"/>
            </a:pPr>
            <a:r>
              <a:rPr lang="en" sz="2800" dirty="0" smtClean="0">
                <a:solidFill>
                  <a:schemeClr val="tx2">
                    <a:lumMod val="90000"/>
                  </a:schemeClr>
                </a:solidFill>
                <a:latin typeface="Roboto Slab" charset="0"/>
                <a:ea typeface="Roboto Slab" charset="0"/>
              </a:rPr>
              <a:t>Trabajo Futuro</a:t>
            </a:r>
          </a:p>
          <a:p>
            <a:pPr marL="590550" lvl="0" indent="-514350" rtl="0">
              <a:lnSpc>
                <a:spcPct val="115000"/>
              </a:lnSpc>
              <a:spcBef>
                <a:spcPts val="0"/>
              </a:spcBef>
              <a:buSzPct val="100000"/>
              <a:buFont typeface="+mj-lt"/>
              <a:buAutoNum type="arabicPeriod"/>
            </a:pPr>
            <a:r>
              <a:rPr lang="en" sz="2800" dirty="0" smtClean="0">
                <a:solidFill>
                  <a:schemeClr val="tx2">
                    <a:lumMod val="90000"/>
                  </a:schemeClr>
                </a:solidFill>
                <a:latin typeface="Roboto Slab" charset="0"/>
                <a:ea typeface="Roboto Slab" charset="0"/>
              </a:rPr>
              <a:t>Conclusiones</a:t>
            </a:r>
          </a:p>
          <a:p>
            <a:pPr marL="457200" lvl="0" indent="-381000" rtl="0">
              <a:lnSpc>
                <a:spcPct val="115000"/>
              </a:lnSpc>
              <a:spcBef>
                <a:spcPts val="0"/>
              </a:spcBef>
              <a:buSzPct val="100000"/>
            </a:pPr>
            <a:endParaRPr lang="en" sz="2800" dirty="0">
              <a:solidFill>
                <a:schemeClr val="tx2">
                  <a:lumMod val="90000"/>
                </a:schemeClr>
              </a:solidFill>
              <a:latin typeface="Roboto Slab" charset="0"/>
              <a:ea typeface="Roboto Slab" charset="0"/>
            </a:endParaRPr>
          </a:p>
        </p:txBody>
      </p:sp>
      <p:sp>
        <p:nvSpPr>
          <p:cNvPr id="6" name="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a:t>
            </a:fld>
            <a:endParaRPr lang="es-AR" b="1" dirty="0"/>
          </a:p>
        </p:txBody>
      </p:sp>
    </p:spTree>
    <p:extLst>
      <p:ext uri="{BB962C8B-B14F-4D97-AF65-F5344CB8AC3E}">
        <p14:creationId xmlns="" xmlns:p14="http://schemas.microsoft.com/office/powerpoint/2010/main" val="202878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5">
                                            <p:txEl>
                                              <p:pRg st="0" end="0"/>
                                            </p:txEl>
                                          </p:spTgt>
                                        </p:tgtEl>
                                        <p:attrNameLst>
                                          <p:attrName>style.color</p:attrName>
                                        </p:attrNameLst>
                                      </p:cBhvr>
                                      <p:to>
                                        <a:schemeClr val="tx1"/>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p:cBhvr override="childStyle">
                                        <p:cTn id="10" dur="500" fill="hold"/>
                                        <p:tgtEl>
                                          <p:spTgt spid="5">
                                            <p:txEl>
                                              <p:pRg st="1" end="1"/>
                                            </p:txEl>
                                          </p:spTgt>
                                        </p:tgtEl>
                                        <p:attrNameLst>
                                          <p:attrName>style.color</p:attrName>
                                        </p:attrNameLst>
                                      </p:cBhvr>
                                      <p:to>
                                        <a:schemeClr val="tx1"/>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p:cBhvr override="childStyle">
                                        <p:cTn id="14" dur="500" fill="hold"/>
                                        <p:tgtEl>
                                          <p:spTgt spid="5">
                                            <p:txEl>
                                              <p:pRg st="2" end="2"/>
                                            </p:txEl>
                                          </p:spTgt>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p:cBhvr override="childStyle">
                                        <p:cTn id="18" dur="500" fill="hold"/>
                                        <p:tgtEl>
                                          <p:spTgt spid="5">
                                            <p:txEl>
                                              <p:pRg st="3" end="3"/>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p:cBhvr override="childStyle">
                                        <p:cTn id="22" dur="500" fill="hold"/>
                                        <p:tgtEl>
                                          <p:spTgt spid="5">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1000100" y="714356"/>
            <a:ext cx="6858048" cy="936899"/>
          </a:xfrm>
          <a:prstGeom prst="rect">
            <a:avLst/>
          </a:prstGeom>
        </p:spPr>
        <p:txBody>
          <a:bodyPr lIns="91425" tIns="91425" rIns="91425" bIns="91425" anchor="b" anchorCtr="0">
            <a:noAutofit/>
          </a:bodyPr>
          <a:lstStyle/>
          <a:p>
            <a:pPr lvl="0" rtl="0">
              <a:spcBef>
                <a:spcPts val="0"/>
              </a:spcBef>
              <a:buNone/>
            </a:pPr>
            <a:r>
              <a:rPr lang="en" sz="3600" b="1" dirty="0" smtClean="0"/>
              <a:t>Modelo para Verificación de</a:t>
            </a:r>
            <a:r>
              <a:rPr lang="en" sz="3600" b="1" dirty="0" smtClean="0">
                <a:latin typeface="Aharoni" pitchFamily="2" charset="-79"/>
                <a:cs typeface="Aharoni" pitchFamily="2" charset="-79"/>
              </a:rPr>
              <a:t> Transient</a:t>
            </a:r>
            <a:endParaRPr lang="en" sz="4400" b="1" dirty="0">
              <a:latin typeface="Aharoni" pitchFamily="2" charset="-79"/>
              <a:cs typeface="Aharoni" pitchFamily="2" charset="-79"/>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1" name="30 Rectángulo"/>
          <p:cNvSpPr/>
          <p:nvPr/>
        </p:nvSpPr>
        <p:spPr>
          <a:xfrm>
            <a:off x="1071538" y="2000240"/>
            <a:ext cx="4464867" cy="1631216"/>
          </a:xfrm>
          <a:prstGeom prst="rect">
            <a:avLst/>
          </a:prstGeom>
        </p:spPr>
        <p:txBody>
          <a:bodyPr wrap="square">
            <a:spAutoFit/>
          </a:bodyPr>
          <a:lstStyle/>
          <a:p>
            <a:pPr>
              <a:buFont typeface="Arial" pitchFamily="34" charset="0"/>
              <a:buChar char="•"/>
            </a:pPr>
            <a:r>
              <a:rPr lang="es-AR" sz="2000" dirty="0" smtClean="0">
                <a:solidFill>
                  <a:schemeClr val="tx1"/>
                </a:solidFill>
                <a:latin typeface="Roboto Slab" charset="0"/>
                <a:ea typeface="Roboto Slab" charset="0"/>
              </a:rPr>
              <a:t> R</a:t>
            </a:r>
            <a:r>
              <a:rPr lang="en" sz="2000" dirty="0" smtClean="0">
                <a:solidFill>
                  <a:schemeClr val="tx1"/>
                </a:solidFill>
                <a:latin typeface="Roboto Slab" charset="0"/>
                <a:ea typeface="Roboto Slab" charset="0"/>
              </a:rPr>
              <a:t>eactor Homogéneo Infinito</a:t>
            </a:r>
          </a:p>
          <a:p>
            <a:pPr>
              <a:buFont typeface="Arial" pitchFamily="34" charset="0"/>
              <a:buChar char="•"/>
            </a:pPr>
            <a:r>
              <a:rPr lang="en" sz="2000" dirty="0" smtClean="0">
                <a:solidFill>
                  <a:schemeClr val="tx1"/>
                </a:solidFill>
                <a:latin typeface="Roboto Slab" charset="0"/>
                <a:ea typeface="Roboto Slab" charset="0"/>
              </a:rPr>
              <a:t> 1 grupo de precursores    </a:t>
            </a:r>
          </a:p>
          <a:p>
            <a:pPr>
              <a:buFont typeface="Arial" pitchFamily="34" charset="0"/>
              <a:buChar char="•"/>
            </a:pPr>
            <a:r>
              <a:rPr lang="en" sz="2000" dirty="0" smtClean="0">
                <a:solidFill>
                  <a:schemeClr val="tx1"/>
                </a:solidFill>
                <a:latin typeface="Roboto Slab" charset="0"/>
                <a:ea typeface="Roboto Slab" charset="0"/>
              </a:rPr>
              <a:t> 1 grupo de energías</a:t>
            </a:r>
          </a:p>
          <a:p>
            <a:pPr>
              <a:buFont typeface="Arial" pitchFamily="34" charset="0"/>
              <a:buChar char="•"/>
            </a:pPr>
            <a:r>
              <a:rPr lang="en" sz="2000" dirty="0" smtClean="0">
                <a:solidFill>
                  <a:schemeClr val="tx1"/>
                </a:solidFill>
                <a:latin typeface="Roboto Slab" charset="0"/>
                <a:ea typeface="Roboto Slab" charset="0"/>
              </a:rPr>
              <a:t> 1 sola zona</a:t>
            </a:r>
          </a:p>
          <a:p>
            <a:pPr>
              <a:buFont typeface="Arial" pitchFamily="34" charset="0"/>
              <a:buChar char="•"/>
            </a:pPr>
            <a:endParaRPr lang="es-AR" sz="2000" dirty="0"/>
          </a:p>
        </p:txBody>
      </p:sp>
      <p:sp>
        <p:nvSpPr>
          <p:cNvPr id="32" name="31 Rectángulo"/>
          <p:cNvSpPr/>
          <p:nvPr/>
        </p:nvSpPr>
        <p:spPr>
          <a:xfrm>
            <a:off x="1000100" y="4286256"/>
            <a:ext cx="6786610" cy="2185214"/>
          </a:xfrm>
          <a:prstGeom prst="rect">
            <a:avLst/>
          </a:prstGeom>
        </p:spPr>
        <p:txBody>
          <a:bodyPr wrap="square">
            <a:spAutoFit/>
          </a:bodyPr>
          <a:lstStyle/>
          <a:p>
            <a:pPr>
              <a:buFont typeface="Arial" pitchFamily="34" charset="0"/>
              <a:buChar char="•"/>
            </a:pPr>
            <a:r>
              <a:rPr lang="es-AR" sz="2000" dirty="0" smtClean="0">
                <a:solidFill>
                  <a:schemeClr val="tx1"/>
                </a:solidFill>
                <a:latin typeface="Roboto Slab" charset="0"/>
                <a:ea typeface="Roboto Slab" charset="0"/>
              </a:rPr>
              <a:t> Sistema Inicial Crítico:   </a:t>
            </a:r>
            <a:r>
              <a:rPr lang="el-GR" sz="2000" dirty="0" smtClean="0">
                <a:solidFill>
                  <a:schemeClr val="tx1"/>
                </a:solidFill>
                <a:latin typeface="Roboto Slab" charset="0"/>
                <a:ea typeface="Roboto Slab" charset="0"/>
              </a:rPr>
              <a:t>νΣ</a:t>
            </a:r>
            <a:r>
              <a:rPr lang="es-AR" sz="1600" dirty="0" smtClean="0">
                <a:solidFill>
                  <a:schemeClr val="tx1"/>
                </a:solidFill>
                <a:latin typeface="Roboto Slab" charset="0"/>
                <a:ea typeface="Roboto Slab" charset="0"/>
              </a:rPr>
              <a:t>f</a:t>
            </a:r>
            <a:r>
              <a:rPr lang="es-AR" sz="2000" dirty="0" smtClean="0">
                <a:solidFill>
                  <a:schemeClr val="tx1"/>
                </a:solidFill>
                <a:latin typeface="Roboto Slab" charset="0"/>
                <a:ea typeface="Roboto Slab" charset="0"/>
              </a:rPr>
              <a:t>=</a:t>
            </a:r>
            <a:r>
              <a:rPr lang="el-GR" sz="1600" dirty="0" smtClean="0">
                <a:solidFill>
                  <a:schemeClr val="tx1"/>
                </a:solidFill>
                <a:latin typeface="Roboto Slab" charset="0"/>
                <a:ea typeface="Roboto Slab" charset="0"/>
              </a:rPr>
              <a:t> </a:t>
            </a:r>
            <a:r>
              <a:rPr lang="el-GR" sz="2000" dirty="0" smtClean="0">
                <a:solidFill>
                  <a:schemeClr val="tx1"/>
                </a:solidFill>
                <a:latin typeface="Roboto Slab" charset="0"/>
                <a:ea typeface="Roboto Slab" charset="0"/>
              </a:rPr>
              <a:t>Σ</a:t>
            </a:r>
            <a:r>
              <a:rPr lang="es-AR" sz="1600" dirty="0" smtClean="0">
                <a:solidFill>
                  <a:schemeClr val="tx1"/>
                </a:solidFill>
                <a:latin typeface="Roboto Slab" charset="0"/>
                <a:ea typeface="Roboto Slab" charset="0"/>
              </a:rPr>
              <a:t>a</a:t>
            </a:r>
          </a:p>
          <a:p>
            <a:pPr>
              <a:buFont typeface="Arial" pitchFamily="34" charset="0"/>
              <a:buChar char="•"/>
            </a:pPr>
            <a:endParaRPr lang="es-AR" sz="1600" dirty="0" smtClean="0">
              <a:solidFill>
                <a:schemeClr val="tx1"/>
              </a:solidFill>
              <a:latin typeface="Roboto Slab" charset="0"/>
              <a:ea typeface="Roboto Slab" charset="0"/>
            </a:endParaRPr>
          </a:p>
          <a:p>
            <a:r>
              <a:rPr lang="es-AR" sz="2000" dirty="0" smtClean="0">
                <a:solidFill>
                  <a:schemeClr val="tx1"/>
                </a:solidFill>
                <a:latin typeface="Roboto Slab" charset="0"/>
                <a:ea typeface="Roboto Slab" charset="0"/>
              </a:rPr>
              <a:t>Perturbaciones:</a:t>
            </a:r>
          </a:p>
          <a:p>
            <a:pPr>
              <a:buFont typeface="Arial" pitchFamily="34" charset="0"/>
              <a:buChar char="•"/>
            </a:pPr>
            <a:r>
              <a:rPr lang="es-AR" sz="2000" dirty="0" smtClean="0">
                <a:solidFill>
                  <a:schemeClr val="tx1"/>
                </a:solidFill>
                <a:latin typeface="Roboto Slab" charset="0"/>
                <a:ea typeface="Roboto Slab" charset="0"/>
              </a:rPr>
              <a:t>  Inserción Positiva de reactividad: :   </a:t>
            </a:r>
            <a:r>
              <a:rPr lang="el-GR" sz="2000" dirty="0" smtClean="0">
                <a:solidFill>
                  <a:schemeClr val="tx1"/>
                </a:solidFill>
                <a:latin typeface="Roboto Slab" charset="0"/>
                <a:ea typeface="Roboto Slab" charset="0"/>
              </a:rPr>
              <a:t>νΣ</a:t>
            </a:r>
            <a:r>
              <a:rPr lang="es-AR" sz="1600" dirty="0" smtClean="0">
                <a:solidFill>
                  <a:schemeClr val="tx1"/>
                </a:solidFill>
                <a:latin typeface="Roboto Slab" charset="0"/>
                <a:ea typeface="Roboto Slab" charset="0"/>
              </a:rPr>
              <a:t>f</a:t>
            </a:r>
            <a:r>
              <a:rPr lang="es-AR" sz="2000" dirty="0" smtClean="0">
                <a:solidFill>
                  <a:schemeClr val="tx1"/>
                </a:solidFill>
                <a:latin typeface="Roboto Slab" charset="0"/>
                <a:ea typeface="Roboto Slab" charset="0"/>
              </a:rPr>
              <a:t>&gt;</a:t>
            </a:r>
            <a:r>
              <a:rPr lang="el-GR" sz="1600" dirty="0" smtClean="0">
                <a:solidFill>
                  <a:schemeClr val="tx1"/>
                </a:solidFill>
                <a:latin typeface="Roboto Slab" charset="0"/>
                <a:ea typeface="Roboto Slab" charset="0"/>
              </a:rPr>
              <a:t> </a:t>
            </a:r>
            <a:r>
              <a:rPr lang="el-GR" sz="2000" dirty="0" smtClean="0">
                <a:solidFill>
                  <a:schemeClr val="tx1"/>
                </a:solidFill>
                <a:latin typeface="Roboto Slab" charset="0"/>
                <a:ea typeface="Roboto Slab" charset="0"/>
              </a:rPr>
              <a:t>Σ</a:t>
            </a:r>
            <a:r>
              <a:rPr lang="es-AR" sz="1600" dirty="0" smtClean="0">
                <a:solidFill>
                  <a:schemeClr val="tx1"/>
                </a:solidFill>
                <a:latin typeface="Roboto Slab" charset="0"/>
                <a:ea typeface="Roboto Slab" charset="0"/>
              </a:rPr>
              <a:t>a</a:t>
            </a:r>
            <a:endParaRPr lang="en" sz="2000" dirty="0" smtClean="0">
              <a:solidFill>
                <a:schemeClr val="tx1"/>
              </a:solidFill>
              <a:latin typeface="Roboto Slab" charset="0"/>
              <a:ea typeface="Roboto Slab" charset="0"/>
            </a:endParaRPr>
          </a:p>
          <a:p>
            <a:pPr>
              <a:buFont typeface="Arial" pitchFamily="34" charset="0"/>
              <a:buChar char="•"/>
            </a:pPr>
            <a:r>
              <a:rPr lang="es-AR" sz="2000" dirty="0" smtClean="0">
                <a:solidFill>
                  <a:schemeClr val="tx1"/>
                </a:solidFill>
                <a:latin typeface="Roboto Slab" charset="0"/>
                <a:ea typeface="Roboto Slab" charset="0"/>
              </a:rPr>
              <a:t>  SCRAM :   </a:t>
            </a:r>
            <a:r>
              <a:rPr lang="el-GR" sz="2000" dirty="0" smtClean="0">
                <a:solidFill>
                  <a:schemeClr val="tx1"/>
                </a:solidFill>
                <a:latin typeface="Roboto Slab" charset="0"/>
                <a:ea typeface="Roboto Slab" charset="0"/>
              </a:rPr>
              <a:t>νΣ</a:t>
            </a:r>
            <a:r>
              <a:rPr lang="es-AR" sz="1600" dirty="0" smtClean="0">
                <a:solidFill>
                  <a:schemeClr val="tx1"/>
                </a:solidFill>
                <a:latin typeface="Roboto Slab" charset="0"/>
                <a:ea typeface="Roboto Slab" charset="0"/>
              </a:rPr>
              <a:t>f</a:t>
            </a:r>
            <a:r>
              <a:rPr lang="es-AR" sz="2000" dirty="0" smtClean="0">
                <a:solidFill>
                  <a:schemeClr val="tx1"/>
                </a:solidFill>
                <a:latin typeface="Roboto Slab" charset="0"/>
                <a:ea typeface="Roboto Slab" charset="0"/>
              </a:rPr>
              <a:t>=-</a:t>
            </a:r>
            <a:r>
              <a:rPr lang="el-GR" sz="1600" dirty="0" smtClean="0">
                <a:solidFill>
                  <a:schemeClr val="tx1"/>
                </a:solidFill>
                <a:latin typeface="Roboto Slab" charset="0"/>
                <a:ea typeface="Roboto Slab" charset="0"/>
              </a:rPr>
              <a:t> </a:t>
            </a:r>
            <a:r>
              <a:rPr lang="el-GR" sz="2000" dirty="0" smtClean="0">
                <a:solidFill>
                  <a:schemeClr val="tx1"/>
                </a:solidFill>
                <a:latin typeface="Roboto Slab" charset="0"/>
                <a:ea typeface="Roboto Slab" charset="0"/>
              </a:rPr>
              <a:t>Σ</a:t>
            </a:r>
            <a:r>
              <a:rPr lang="es-AR" sz="1600" dirty="0" smtClean="0">
                <a:solidFill>
                  <a:schemeClr val="tx1"/>
                </a:solidFill>
                <a:latin typeface="Roboto Slab" charset="0"/>
                <a:ea typeface="Roboto Slab" charset="0"/>
              </a:rPr>
              <a:t>a</a:t>
            </a:r>
            <a:endParaRPr lang="en" sz="2000" dirty="0" smtClean="0">
              <a:solidFill>
                <a:schemeClr val="tx1"/>
              </a:solidFill>
              <a:latin typeface="Roboto Slab" charset="0"/>
              <a:ea typeface="Roboto Slab" charset="0"/>
            </a:endParaRPr>
          </a:p>
          <a:p>
            <a:pPr>
              <a:buFont typeface="Arial" pitchFamily="34" charset="0"/>
              <a:buChar char="•"/>
            </a:pPr>
            <a:endParaRPr lang="en" sz="2000" dirty="0" smtClean="0">
              <a:solidFill>
                <a:schemeClr val="tx1"/>
              </a:solidFill>
              <a:latin typeface="Roboto Slab" charset="0"/>
              <a:ea typeface="Roboto Slab" charset="0"/>
            </a:endParaRPr>
          </a:p>
          <a:p>
            <a:pPr>
              <a:buFont typeface="Arial" pitchFamily="34" charset="0"/>
              <a:buChar char="•"/>
            </a:pPr>
            <a:endParaRPr lang="es-AR" sz="2000" dirty="0"/>
          </a:p>
        </p:txBody>
      </p:sp>
      <p:sp>
        <p:nvSpPr>
          <p:cNvPr id="33" name="32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30</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785786" y="0"/>
            <a:ext cx="7786742" cy="936899"/>
          </a:xfrm>
          <a:prstGeom prst="rect">
            <a:avLst/>
          </a:prstGeom>
        </p:spPr>
        <p:txBody>
          <a:bodyPr lIns="91425" tIns="91425" rIns="91425" bIns="91425" anchor="b" anchorCtr="0">
            <a:noAutofit/>
          </a:bodyPr>
          <a:lstStyle/>
          <a:p>
            <a:pPr lvl="0" rtl="0">
              <a:spcBef>
                <a:spcPts val="0"/>
              </a:spcBef>
              <a:buNone/>
            </a:pPr>
            <a:r>
              <a:rPr lang="en" sz="3600" b="1" dirty="0" smtClean="0"/>
              <a:t>Inserción positiva de reactividad</a:t>
            </a:r>
            <a:endParaRPr lang="en" sz="44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34" name="33 Imagen" descr="13_prueba de delta ts.png"/>
          <p:cNvPicPr>
            <a:picLocks noChangeAspect="1"/>
          </p:cNvPicPr>
          <p:nvPr/>
        </p:nvPicPr>
        <p:blipFill>
          <a:blip r:embed="rId3"/>
          <a:stretch>
            <a:fillRect/>
          </a:stretch>
        </p:blipFill>
        <p:spPr>
          <a:xfrm>
            <a:off x="500034" y="1000108"/>
            <a:ext cx="8263398" cy="5058281"/>
          </a:xfrm>
          <a:prstGeom prst="rect">
            <a:avLst/>
          </a:prstGeom>
        </p:spPr>
      </p:pic>
      <p:sp>
        <p:nvSpPr>
          <p:cNvPr id="32" name="Shape 351"/>
          <p:cNvSpPr txBox="1">
            <a:spLocks/>
          </p:cNvSpPr>
          <p:nvPr/>
        </p:nvSpPr>
        <p:spPr>
          <a:xfrm>
            <a:off x="357158" y="6000768"/>
            <a:ext cx="8858312" cy="603726"/>
          </a:xfrm>
          <a:prstGeom prst="rect">
            <a:avLst/>
          </a:prstGeom>
        </p:spPr>
        <p:txBody>
          <a:bodyPr lIns="91425" tIns="91425" rIns="91425" bIns="91425" anchor="t" anchorCtr="0">
            <a:noAutofit/>
          </a:bodyPr>
          <a:lstStyle/>
          <a:p>
            <a:pPr marL="457200" indent="-381000">
              <a:lnSpc>
                <a:spcPct val="115000"/>
              </a:lnSpc>
              <a:buSzPct val="100000"/>
            </a:pPr>
            <a:r>
              <a:rPr kumimoji="0" lang="en" sz="2400" b="0" i="0" u="none" strike="noStrike" kern="0" cap="none" spc="0" normalizeH="0" noProof="0" dirty="0" smtClean="0">
                <a:ln>
                  <a:noFill/>
                </a:ln>
                <a:solidFill>
                  <a:schemeClr val="tx1"/>
                </a:solidFill>
                <a:effectLst/>
                <a:uLnTx/>
                <a:uFillTx/>
                <a:latin typeface="Roboto Slab" charset="0"/>
                <a:ea typeface="Roboto Slab" charset="0"/>
                <a:sym typeface="Arial"/>
              </a:rPr>
              <a:t>Flujo neutrónico para distintos pasos de tiempo de cálculo</a:t>
            </a:r>
            <a:endParaRPr kumimoji="0" lang="en" sz="2400" b="0" i="1" u="none" strike="noStrike" kern="0" cap="none" spc="0" normalizeH="0" baseline="0" noProof="0" dirty="0">
              <a:ln>
                <a:noFill/>
              </a:ln>
              <a:solidFill>
                <a:schemeClr val="tx1"/>
              </a:solidFill>
              <a:effectLst/>
              <a:uLnTx/>
              <a:uFillTx/>
              <a:latin typeface="Roboto Slab" charset="0"/>
              <a:ea typeface="Roboto Slab" charset="0"/>
              <a:sym typeface="Arial"/>
            </a:endParaRPr>
          </a:p>
        </p:txBody>
      </p:sp>
      <p:sp>
        <p:nvSpPr>
          <p:cNvPr id="33" name="32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31</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5" name="Shape 351"/>
          <p:cNvSpPr txBox="1">
            <a:spLocks/>
          </p:cNvSpPr>
          <p:nvPr/>
        </p:nvSpPr>
        <p:spPr>
          <a:xfrm>
            <a:off x="285720" y="6000768"/>
            <a:ext cx="8858312" cy="603726"/>
          </a:xfrm>
          <a:prstGeom prst="rect">
            <a:avLst/>
          </a:prstGeom>
        </p:spPr>
        <p:txBody>
          <a:bodyPr lIns="91425" tIns="91425" rIns="91425" bIns="91425" anchor="t" anchorCtr="0">
            <a:noAutofit/>
          </a:bodyPr>
          <a:lstStyle/>
          <a:p>
            <a:pPr marL="457200" indent="-381000">
              <a:lnSpc>
                <a:spcPct val="115000"/>
              </a:lnSpc>
              <a:buSzPct val="100000"/>
            </a:pPr>
            <a:r>
              <a:rPr kumimoji="0" lang="en" sz="2400" b="0" i="0" u="none" strike="noStrike" kern="0" cap="none" spc="0" normalizeH="0" noProof="0" dirty="0" smtClean="0">
                <a:ln>
                  <a:noFill/>
                </a:ln>
                <a:solidFill>
                  <a:schemeClr val="tx1"/>
                </a:solidFill>
                <a:effectLst/>
                <a:uLnTx/>
                <a:uFillTx/>
                <a:latin typeface="Roboto Slab" charset="0"/>
                <a:ea typeface="Roboto Slab" charset="0"/>
                <a:sym typeface="Arial"/>
              </a:rPr>
              <a:t>Flujo neutrónico y concentración de precursores. Dt=0.02s</a:t>
            </a:r>
            <a:endParaRPr kumimoji="0" lang="en" sz="2400" b="0" i="1" u="none" strike="noStrike" kern="0" cap="none" spc="0" normalizeH="0" baseline="0" noProof="0" dirty="0">
              <a:ln>
                <a:noFill/>
              </a:ln>
              <a:solidFill>
                <a:schemeClr val="tx1"/>
              </a:solidFill>
              <a:effectLst/>
              <a:uLnTx/>
              <a:uFillTx/>
              <a:latin typeface="Roboto Slab" charset="0"/>
              <a:ea typeface="Roboto Slab" charset="0"/>
              <a:sym typeface="Arial"/>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34" name="33 Imagen" descr="13_prueba de delta ts.png"/>
          <p:cNvPicPr>
            <a:picLocks noChangeAspect="1"/>
          </p:cNvPicPr>
          <p:nvPr/>
        </p:nvPicPr>
        <p:blipFill>
          <a:blip r:embed="rId3"/>
          <a:stretch>
            <a:fillRect/>
          </a:stretch>
        </p:blipFill>
        <p:spPr>
          <a:xfrm>
            <a:off x="500034" y="1054237"/>
            <a:ext cx="8263398" cy="4950022"/>
          </a:xfrm>
          <a:prstGeom prst="rect">
            <a:avLst/>
          </a:prstGeom>
        </p:spPr>
      </p:pic>
      <p:sp>
        <p:nvSpPr>
          <p:cNvPr id="33" name="Shape 133"/>
          <p:cNvSpPr txBox="1">
            <a:spLocks noGrp="1"/>
          </p:cNvSpPr>
          <p:nvPr>
            <p:ph type="title"/>
          </p:nvPr>
        </p:nvSpPr>
        <p:spPr>
          <a:xfrm>
            <a:off x="785786" y="0"/>
            <a:ext cx="7786742" cy="936899"/>
          </a:xfrm>
          <a:prstGeom prst="rect">
            <a:avLst/>
          </a:prstGeom>
        </p:spPr>
        <p:txBody>
          <a:bodyPr lIns="91425" tIns="91425" rIns="91425" bIns="91425" anchor="b" anchorCtr="0">
            <a:noAutofit/>
          </a:bodyPr>
          <a:lstStyle/>
          <a:p>
            <a:pPr lvl="0" rtl="0">
              <a:spcBef>
                <a:spcPts val="0"/>
              </a:spcBef>
              <a:buNone/>
            </a:pPr>
            <a:r>
              <a:rPr lang="en" sz="3600" b="1" dirty="0" smtClean="0"/>
              <a:t>Inserción positiva de reactividad</a:t>
            </a:r>
            <a:endParaRPr lang="en" sz="4400" b="1" dirty="0"/>
          </a:p>
        </p:txBody>
      </p:sp>
      <p:sp>
        <p:nvSpPr>
          <p:cNvPr id="36" name="3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32</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546024" y="2034925"/>
            <a:ext cx="7994528" cy="1546500"/>
          </a:xfrm>
          <a:prstGeom prst="rect">
            <a:avLst/>
          </a:prstGeom>
        </p:spPr>
        <p:txBody>
          <a:bodyPr lIns="91425" tIns="91425" rIns="91425" bIns="91425" anchor="b" anchorCtr="0">
            <a:noAutofit/>
          </a:bodyPr>
          <a:lstStyle/>
          <a:p>
            <a:pPr lvl="0" rtl="0">
              <a:spcBef>
                <a:spcPts val="0"/>
              </a:spcBef>
              <a:buNone/>
            </a:pPr>
            <a:r>
              <a:rPr lang="en" sz="6000" smtClean="0">
                <a:solidFill>
                  <a:srgbClr val="CFD8DC"/>
                </a:solidFill>
              </a:rPr>
              <a:t>4.</a:t>
            </a:r>
            <a:endParaRPr lang="en" sz="6000" dirty="0">
              <a:solidFill>
                <a:srgbClr val="CFD8DC"/>
              </a:solidFill>
            </a:endParaRPr>
          </a:p>
          <a:p>
            <a:pPr lvl="0" rtl="0">
              <a:spcBef>
                <a:spcPts val="0"/>
              </a:spcBef>
              <a:buNone/>
            </a:pPr>
            <a:r>
              <a:rPr lang="en" dirty="0" smtClean="0"/>
              <a:t>TRABAJO FUTURO</a:t>
            </a:r>
            <a:endParaRPr lang="en" dirty="0"/>
          </a:p>
        </p:txBody>
      </p:sp>
      <p:sp>
        <p:nvSpPr>
          <p:cNvPr id="3" name="2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33</a:t>
            </a:fld>
            <a:endParaRPr lang="es-AR" b="1" dirty="0"/>
          </a:p>
        </p:txBody>
      </p:sp>
    </p:spTree>
    <p:extLst>
      <p:ext uri="{BB962C8B-B14F-4D97-AF65-F5344CB8AC3E}">
        <p14:creationId xmlns="" xmlns:p14="http://schemas.microsoft.com/office/powerpoint/2010/main" val="417588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857224" y="134647"/>
            <a:ext cx="8072462" cy="936899"/>
          </a:xfrm>
          <a:prstGeom prst="rect">
            <a:avLst/>
          </a:prstGeom>
        </p:spPr>
        <p:txBody>
          <a:bodyPr lIns="91425" tIns="91425" rIns="91425" bIns="91425" anchor="b" anchorCtr="0">
            <a:noAutofit/>
          </a:bodyPr>
          <a:lstStyle/>
          <a:p>
            <a:pPr lvl="0" rtl="0">
              <a:spcBef>
                <a:spcPts val="0"/>
              </a:spcBef>
              <a:buNone/>
            </a:pPr>
            <a:r>
              <a:rPr lang="en" sz="3600" b="1" dirty="0" smtClean="0"/>
              <a:t>Trabajo Futuro: Acople Estacionario</a:t>
            </a:r>
            <a:endParaRPr lang="en" sz="44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3" name="32 Rectángulo"/>
          <p:cNvSpPr/>
          <p:nvPr/>
        </p:nvSpPr>
        <p:spPr>
          <a:xfrm>
            <a:off x="1071538" y="1500174"/>
            <a:ext cx="7858180" cy="2244525"/>
          </a:xfrm>
          <a:prstGeom prst="rect">
            <a:avLst/>
          </a:prstGeom>
        </p:spPr>
        <p:txBody>
          <a:bodyPr wrap="square">
            <a:spAutoFit/>
          </a:bodyPr>
          <a:lstStyle/>
          <a:p>
            <a:pPr>
              <a:lnSpc>
                <a:spcPct val="150000"/>
              </a:lnSpc>
              <a:buFont typeface="Arial" pitchFamily="34" charset="0"/>
              <a:buChar char="•"/>
            </a:pPr>
            <a:r>
              <a:rPr lang="es-AR" sz="2400" dirty="0" smtClean="0">
                <a:solidFill>
                  <a:schemeClr val="tx1"/>
                </a:solidFill>
                <a:latin typeface="Roboto Slab" charset="0"/>
                <a:ea typeface="Roboto Slab" charset="0"/>
              </a:rPr>
              <a:t>Coherencia en la relaciones RELAP – CITVAP.</a:t>
            </a:r>
          </a:p>
          <a:p>
            <a:pPr>
              <a:lnSpc>
                <a:spcPct val="150000"/>
              </a:lnSpc>
              <a:buFont typeface="Arial" pitchFamily="34" charset="0"/>
              <a:buChar char="•"/>
            </a:pPr>
            <a:r>
              <a:rPr lang="es-AR" sz="2400" dirty="0" smtClean="0">
                <a:solidFill>
                  <a:schemeClr val="tx1"/>
                </a:solidFill>
                <a:latin typeface="Roboto Slab" charset="0"/>
                <a:ea typeface="Roboto Slab" charset="0"/>
              </a:rPr>
              <a:t>Criterios Múltiples de Convergencia</a:t>
            </a:r>
          </a:p>
          <a:p>
            <a:pPr>
              <a:lnSpc>
                <a:spcPct val="150000"/>
              </a:lnSpc>
              <a:buFont typeface="Arial" pitchFamily="34" charset="0"/>
              <a:buChar char="•"/>
            </a:pPr>
            <a:r>
              <a:rPr lang="es-AR" sz="2400" dirty="0" smtClean="0">
                <a:solidFill>
                  <a:schemeClr val="tx1"/>
                </a:solidFill>
                <a:latin typeface="Roboto Slab" charset="0"/>
                <a:ea typeface="Roboto Slab" charset="0"/>
              </a:rPr>
              <a:t>Modelos termohidráulicos para Materiales Estructurales</a:t>
            </a:r>
            <a:endParaRPr lang="es-AR" sz="2400" dirty="0"/>
          </a:p>
        </p:txBody>
      </p:sp>
      <p:sp>
        <p:nvSpPr>
          <p:cNvPr id="31" name="30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34</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857224" y="134647"/>
            <a:ext cx="8072462" cy="936899"/>
          </a:xfrm>
          <a:prstGeom prst="rect">
            <a:avLst/>
          </a:prstGeom>
        </p:spPr>
        <p:txBody>
          <a:bodyPr lIns="91425" tIns="91425" rIns="91425" bIns="91425" anchor="b" anchorCtr="0">
            <a:noAutofit/>
          </a:bodyPr>
          <a:lstStyle/>
          <a:p>
            <a:pPr lvl="0" rtl="0">
              <a:spcBef>
                <a:spcPts val="0"/>
              </a:spcBef>
              <a:buNone/>
            </a:pPr>
            <a:r>
              <a:rPr lang="en" sz="3600" b="1" dirty="0" smtClean="0"/>
              <a:t>Trabajo Futuro: Cálculo Transitorios</a:t>
            </a:r>
            <a:endParaRPr lang="en" sz="44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31" name="30 Rectángulo"/>
          <p:cNvSpPr/>
          <p:nvPr/>
        </p:nvSpPr>
        <p:spPr>
          <a:xfrm>
            <a:off x="785786" y="1500174"/>
            <a:ext cx="8143932" cy="1200329"/>
          </a:xfrm>
          <a:prstGeom prst="rect">
            <a:avLst/>
          </a:prstGeom>
        </p:spPr>
        <p:txBody>
          <a:bodyPr wrap="square">
            <a:spAutoFit/>
          </a:bodyPr>
          <a:lstStyle/>
          <a:p>
            <a:pPr>
              <a:lnSpc>
                <a:spcPct val="150000"/>
              </a:lnSpc>
              <a:buFont typeface="Arial" pitchFamily="34" charset="0"/>
              <a:buChar char="•"/>
            </a:pPr>
            <a:r>
              <a:rPr lang="es-AR" sz="2400" dirty="0" smtClean="0">
                <a:solidFill>
                  <a:schemeClr val="tx1"/>
                </a:solidFill>
                <a:latin typeface="Roboto Slab" charset="0"/>
                <a:ea typeface="Roboto Slab" charset="0"/>
              </a:rPr>
              <a:t> Integración de </a:t>
            </a:r>
            <a:r>
              <a:rPr lang="es-AR" sz="2400" dirty="0" err="1" smtClean="0">
                <a:solidFill>
                  <a:schemeClr val="tx1"/>
                </a:solidFill>
                <a:latin typeface="Roboto Slab" charset="0"/>
                <a:ea typeface="Roboto Slab" charset="0"/>
              </a:rPr>
              <a:t>Transient</a:t>
            </a:r>
            <a:r>
              <a:rPr lang="es-AR" sz="2400" dirty="0" smtClean="0">
                <a:solidFill>
                  <a:schemeClr val="tx1"/>
                </a:solidFill>
                <a:latin typeface="Roboto Slab" charset="0"/>
                <a:ea typeface="Roboto Slab" charset="0"/>
              </a:rPr>
              <a:t> al código fuente de CITVAP</a:t>
            </a:r>
          </a:p>
          <a:p>
            <a:pPr>
              <a:lnSpc>
                <a:spcPct val="150000"/>
              </a:lnSpc>
              <a:buFont typeface="Arial" pitchFamily="34" charset="0"/>
              <a:buChar char="•"/>
            </a:pPr>
            <a:r>
              <a:rPr lang="es-AR" sz="2400" dirty="0" smtClean="0">
                <a:solidFill>
                  <a:schemeClr val="tx1"/>
                </a:solidFill>
                <a:latin typeface="Roboto Slab" charset="0"/>
                <a:ea typeface="Roboto Slab" charset="0"/>
              </a:rPr>
              <a:t> Evaluar la viabilidad y necesidad práctica de emplear: </a:t>
            </a:r>
            <a:endParaRPr lang="es-AR" sz="2400" dirty="0"/>
          </a:p>
        </p:txBody>
      </p:sp>
      <p:pic>
        <p:nvPicPr>
          <p:cNvPr id="32" name="Picture 1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86116" y="2643182"/>
            <a:ext cx="2857500" cy="866775"/>
          </a:xfrm>
          <a:prstGeom prst="rect">
            <a:avLst/>
          </a:prstGeom>
          <a:noFill/>
        </p:spPr>
      </p:pic>
      <p:sp>
        <p:nvSpPr>
          <p:cNvPr id="34" name="33 Rectángulo"/>
          <p:cNvSpPr/>
          <p:nvPr/>
        </p:nvSpPr>
        <p:spPr>
          <a:xfrm>
            <a:off x="785786" y="3643314"/>
            <a:ext cx="8143932" cy="1015663"/>
          </a:xfrm>
          <a:prstGeom prst="rect">
            <a:avLst/>
          </a:prstGeom>
        </p:spPr>
        <p:txBody>
          <a:bodyPr wrap="square">
            <a:spAutoFit/>
          </a:bodyPr>
          <a:lstStyle/>
          <a:p>
            <a:pPr>
              <a:lnSpc>
                <a:spcPct val="150000"/>
              </a:lnSpc>
              <a:buFont typeface="Arial" pitchFamily="34" charset="0"/>
              <a:buChar char="•"/>
            </a:pPr>
            <a:r>
              <a:rPr lang="es-AR" sz="2400" dirty="0" smtClean="0">
                <a:solidFill>
                  <a:schemeClr val="tx1"/>
                </a:solidFill>
                <a:latin typeface="Roboto Slab" charset="0"/>
                <a:ea typeface="Roboto Slab" charset="0"/>
              </a:rPr>
              <a:t> Estado inicial no crítico.</a:t>
            </a:r>
          </a:p>
          <a:p>
            <a:pPr>
              <a:buFont typeface="Arial" pitchFamily="34" charset="0"/>
              <a:buChar char="•"/>
            </a:pPr>
            <a:r>
              <a:rPr lang="es-AR" sz="2400" dirty="0" smtClean="0">
                <a:solidFill>
                  <a:schemeClr val="tx1"/>
                </a:solidFill>
                <a:latin typeface="Roboto Slab" charset="0"/>
                <a:ea typeface="Roboto Slab" charset="0"/>
              </a:rPr>
              <a:t> Determinación automática del paso de tiempo </a:t>
            </a:r>
            <a:r>
              <a:rPr lang="es-AR" sz="2400" i="1" dirty="0" err="1" smtClean="0">
                <a:solidFill>
                  <a:schemeClr val="tx1"/>
                </a:solidFill>
                <a:latin typeface="Roboto Slab" charset="0"/>
                <a:ea typeface="Roboto Slab" charset="0"/>
              </a:rPr>
              <a:t>Dt</a:t>
            </a:r>
            <a:r>
              <a:rPr lang="es-AR" sz="2400" dirty="0" err="1" smtClean="0">
                <a:solidFill>
                  <a:schemeClr val="tx1"/>
                </a:solidFill>
                <a:latin typeface="Roboto Slab" charset="0"/>
                <a:ea typeface="Roboto Slab" charset="0"/>
              </a:rPr>
              <a:t>.</a:t>
            </a:r>
            <a:endParaRPr lang="es-AR" sz="2400" dirty="0"/>
          </a:p>
        </p:txBody>
      </p:sp>
      <p:sp>
        <p:nvSpPr>
          <p:cNvPr id="35" name="34 Rectángulo"/>
          <p:cNvSpPr/>
          <p:nvPr/>
        </p:nvSpPr>
        <p:spPr>
          <a:xfrm>
            <a:off x="785786" y="5429264"/>
            <a:ext cx="7858180" cy="1200329"/>
          </a:xfrm>
          <a:prstGeom prst="rect">
            <a:avLst/>
          </a:prstGeom>
        </p:spPr>
        <p:txBody>
          <a:bodyPr wrap="square">
            <a:spAutoFit/>
          </a:bodyPr>
          <a:lstStyle/>
          <a:p>
            <a:pPr>
              <a:buFont typeface="Arial" pitchFamily="34" charset="0"/>
              <a:buChar char="•"/>
            </a:pPr>
            <a:r>
              <a:rPr lang="es-AR" sz="2400" dirty="0" smtClean="0">
                <a:solidFill>
                  <a:schemeClr val="tx1"/>
                </a:solidFill>
                <a:latin typeface="Roboto Slab" charset="0"/>
                <a:ea typeface="Roboto Slab" charset="0"/>
              </a:rPr>
              <a:t>Acople dinámico:</a:t>
            </a:r>
          </a:p>
          <a:p>
            <a:pPr lvl="1"/>
            <a:r>
              <a:rPr lang="es-AR" sz="2400" dirty="0" smtClean="0">
                <a:solidFill>
                  <a:schemeClr val="tx1"/>
                </a:solidFill>
                <a:latin typeface="Roboto Slab" charset="0"/>
                <a:ea typeface="Roboto Slab" charset="0"/>
              </a:rPr>
              <a:t>Cálculo de transitorios en CITVAP con</a:t>
            </a:r>
          </a:p>
          <a:p>
            <a:pPr lvl="1"/>
            <a:r>
              <a:rPr lang="es-AR" sz="2400" dirty="0" smtClean="0">
                <a:solidFill>
                  <a:schemeClr val="tx1"/>
                </a:solidFill>
                <a:latin typeface="Roboto Slab" charset="0"/>
                <a:ea typeface="Roboto Slab" charset="0"/>
              </a:rPr>
              <a:t>realimentación termohidráulica por RELAP.</a:t>
            </a:r>
            <a:endParaRPr lang="es-AR" sz="2400" dirty="0"/>
          </a:p>
        </p:txBody>
      </p:sp>
      <p:sp>
        <p:nvSpPr>
          <p:cNvPr id="36" name="3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35</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546024" y="2034925"/>
            <a:ext cx="7994528" cy="1546500"/>
          </a:xfrm>
          <a:prstGeom prst="rect">
            <a:avLst/>
          </a:prstGeom>
        </p:spPr>
        <p:txBody>
          <a:bodyPr lIns="91425" tIns="91425" rIns="91425" bIns="91425" anchor="b" anchorCtr="0">
            <a:noAutofit/>
          </a:bodyPr>
          <a:lstStyle/>
          <a:p>
            <a:pPr lvl="0" rtl="0">
              <a:spcBef>
                <a:spcPts val="0"/>
              </a:spcBef>
              <a:buNone/>
            </a:pPr>
            <a:r>
              <a:rPr lang="en" sz="6000" smtClean="0">
                <a:solidFill>
                  <a:srgbClr val="CFD8DC"/>
                </a:solidFill>
              </a:rPr>
              <a:t>5.</a:t>
            </a:r>
            <a:endParaRPr lang="en" sz="6000" dirty="0">
              <a:solidFill>
                <a:srgbClr val="CFD8DC"/>
              </a:solidFill>
            </a:endParaRPr>
          </a:p>
          <a:p>
            <a:pPr lvl="0" rtl="0">
              <a:spcBef>
                <a:spcPts val="0"/>
              </a:spcBef>
              <a:buNone/>
            </a:pPr>
            <a:r>
              <a:rPr lang="en" dirty="0" smtClean="0"/>
              <a:t>CONCLUSIONES</a:t>
            </a:r>
            <a:endParaRPr lang="en" dirty="0"/>
          </a:p>
        </p:txBody>
      </p:sp>
      <p:sp>
        <p:nvSpPr>
          <p:cNvPr id="3" name="2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36</a:t>
            </a:fld>
            <a:endParaRPr lang="es-AR" b="1" dirty="0"/>
          </a:p>
        </p:txBody>
      </p:sp>
    </p:spTree>
    <p:extLst>
      <p:ext uri="{BB962C8B-B14F-4D97-AF65-F5344CB8AC3E}">
        <p14:creationId xmlns="" xmlns:p14="http://schemas.microsoft.com/office/powerpoint/2010/main" val="1626214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Conclusiones</a:t>
            </a:r>
            <a:endParaRPr lang="en" sz="3600" b="1" dirty="0"/>
          </a:p>
        </p:txBody>
      </p:sp>
      <p:sp>
        <p:nvSpPr>
          <p:cNvPr id="5" name="Shape 351"/>
          <p:cNvSpPr txBox="1">
            <a:spLocks noGrp="1"/>
          </p:cNvSpPr>
          <p:nvPr>
            <p:ph type="body" idx="1"/>
          </p:nvPr>
        </p:nvSpPr>
        <p:spPr>
          <a:xfrm>
            <a:off x="786150" y="1682266"/>
            <a:ext cx="8000692" cy="4890006"/>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en" sz="2400" dirty="0" smtClean="0">
                <a:solidFill>
                  <a:schemeClr val="tx1"/>
                </a:solidFill>
                <a:latin typeface="Roboto Slab" charset="0"/>
                <a:ea typeface="Roboto Slab" charset="0"/>
              </a:rPr>
              <a:t>Desarrollo de una metodología para </a:t>
            </a:r>
          </a:p>
          <a:p>
            <a:pPr marL="457200" lvl="0" indent="-381000" rtl="0">
              <a:lnSpc>
                <a:spcPct val="115000"/>
              </a:lnSpc>
              <a:spcBef>
                <a:spcPts val="0"/>
              </a:spcBef>
              <a:buSzPct val="100000"/>
              <a:buNone/>
            </a:pPr>
            <a:r>
              <a:rPr lang="en" sz="2400" dirty="0" smtClean="0">
                <a:solidFill>
                  <a:schemeClr val="tx1"/>
                </a:solidFill>
                <a:latin typeface="Roboto Slab" charset="0"/>
                <a:ea typeface="Roboto Slab" charset="0"/>
              </a:rPr>
              <a:t>     Acople Estacionario RELAP-CITVAP.</a:t>
            </a:r>
          </a:p>
          <a:p>
            <a:pPr marL="457200" lvl="3" indent="-381000">
              <a:lnSpc>
                <a:spcPct val="115000"/>
              </a:lnSpc>
            </a:pPr>
            <a:r>
              <a:rPr lang="es-AR" sz="2400" dirty="0" smtClean="0">
                <a:solidFill>
                  <a:schemeClr val="tx1"/>
                </a:solidFill>
                <a:latin typeface="Roboto Slab" charset="0"/>
                <a:ea typeface="Roboto Slab" charset="0"/>
              </a:rPr>
              <a:t>     - </a:t>
            </a:r>
            <a:r>
              <a:rPr lang="es-AR" sz="2400" dirty="0" smtClean="0">
                <a:solidFill>
                  <a:schemeClr val="tx1"/>
                </a:solidFill>
                <a:latin typeface="Aharoni" pitchFamily="2" charset="-79"/>
                <a:ea typeface="Roboto Slab" charset="0"/>
                <a:cs typeface="Aharoni" pitchFamily="2" charset="-79"/>
              </a:rPr>
              <a:t>relap2citvap</a:t>
            </a:r>
            <a:r>
              <a:rPr lang="es-AR" sz="2400" dirty="0" smtClean="0">
                <a:solidFill>
                  <a:schemeClr val="tx1"/>
                </a:solidFill>
                <a:latin typeface="Roboto Slab" charset="0"/>
                <a:ea typeface="Roboto Slab" charset="0"/>
              </a:rPr>
              <a:t>    y </a:t>
            </a:r>
            <a:r>
              <a:rPr lang="es-AR" sz="2400" dirty="0" smtClean="0">
                <a:solidFill>
                  <a:schemeClr val="tx1"/>
                </a:solidFill>
                <a:latin typeface="Aharoni" pitchFamily="2" charset="-79"/>
                <a:ea typeface="Roboto Slab" charset="0"/>
                <a:cs typeface="Aharoni" pitchFamily="2" charset="-79"/>
              </a:rPr>
              <a:t>citvap2relap</a:t>
            </a:r>
            <a:endParaRPr lang="en" sz="2400" dirty="0" smtClean="0">
              <a:solidFill>
                <a:schemeClr val="tx1"/>
              </a:solidFill>
              <a:latin typeface="Aharoni" pitchFamily="2" charset="-79"/>
              <a:ea typeface="Roboto Slab" charset="0"/>
              <a:cs typeface="Aharoni" pitchFamily="2" charset="-79"/>
            </a:endParaRPr>
          </a:p>
          <a:p>
            <a:pPr marL="457200" lvl="1" indent="-381000">
              <a:lnSpc>
                <a:spcPct val="115000"/>
              </a:lnSpc>
              <a:buNone/>
            </a:pPr>
            <a:r>
              <a:rPr lang="en" sz="2400" dirty="0" smtClean="0">
                <a:solidFill>
                  <a:schemeClr val="tx1"/>
                </a:solidFill>
                <a:latin typeface="Roboto Slab" charset="0"/>
                <a:ea typeface="Roboto Slab" charset="0"/>
              </a:rPr>
              <a:t>      -Validación con coeficiente de potencia del OPAL</a:t>
            </a:r>
          </a:p>
          <a:p>
            <a:pPr marL="457200" lvl="1" indent="-381000">
              <a:lnSpc>
                <a:spcPct val="115000"/>
              </a:lnSpc>
            </a:pPr>
            <a:endParaRPr lang="en" sz="2400" dirty="0" smtClean="0">
              <a:solidFill>
                <a:schemeClr val="tx1"/>
              </a:solidFill>
              <a:latin typeface="Roboto Slab" charset="0"/>
              <a:ea typeface="Roboto Slab" charset="0"/>
            </a:endParaRPr>
          </a:p>
          <a:p>
            <a:pPr marL="457200" lvl="0" indent="-381000">
              <a:lnSpc>
                <a:spcPct val="115000"/>
              </a:lnSpc>
            </a:pPr>
            <a:r>
              <a:rPr lang="en" sz="2400" dirty="0" smtClean="0">
                <a:solidFill>
                  <a:schemeClr val="tx1"/>
                </a:solidFill>
                <a:latin typeface="Roboto Slab" charset="0"/>
                <a:ea typeface="Roboto Slab" charset="0"/>
              </a:rPr>
              <a:t>Desarrollo de una metodología para </a:t>
            </a:r>
          </a:p>
          <a:p>
            <a:pPr marL="457200" lvl="0" indent="-381000">
              <a:lnSpc>
                <a:spcPct val="115000"/>
              </a:lnSpc>
              <a:buNone/>
            </a:pPr>
            <a:r>
              <a:rPr lang="en" sz="2400" dirty="0" smtClean="0">
                <a:solidFill>
                  <a:schemeClr val="tx1"/>
                </a:solidFill>
                <a:latin typeface="Roboto Slab" charset="0"/>
                <a:ea typeface="Roboto Slab" charset="0"/>
              </a:rPr>
              <a:t>      Cálculo de transitorios con CITVAP.</a:t>
            </a:r>
          </a:p>
          <a:p>
            <a:pPr marL="457200" lvl="3" indent="-381000">
              <a:lnSpc>
                <a:spcPct val="115000"/>
              </a:lnSpc>
            </a:pPr>
            <a:r>
              <a:rPr lang="es-AR" sz="2400" dirty="0" smtClean="0">
                <a:solidFill>
                  <a:schemeClr val="tx1"/>
                </a:solidFill>
                <a:latin typeface="Roboto Slab" charset="0"/>
                <a:ea typeface="Roboto Slab" charset="0"/>
              </a:rPr>
              <a:t>     - </a:t>
            </a:r>
            <a:r>
              <a:rPr lang="es-AR" sz="2400" dirty="0" err="1" smtClean="0">
                <a:solidFill>
                  <a:schemeClr val="tx1"/>
                </a:solidFill>
                <a:latin typeface="Aharoni" pitchFamily="2" charset="-79"/>
                <a:ea typeface="Roboto Slab" charset="0"/>
                <a:cs typeface="Aharoni" pitchFamily="2" charset="-79"/>
              </a:rPr>
              <a:t>transient</a:t>
            </a:r>
            <a:endParaRPr lang="es-AR" sz="2400" dirty="0" smtClean="0">
              <a:solidFill>
                <a:schemeClr val="tx1"/>
              </a:solidFill>
              <a:latin typeface="Aharoni" pitchFamily="2" charset="-79"/>
              <a:ea typeface="Roboto Slab" charset="0"/>
              <a:cs typeface="Aharoni" pitchFamily="2" charset="-79"/>
            </a:endParaRPr>
          </a:p>
          <a:p>
            <a:pPr marL="457200" lvl="3" indent="-381000">
              <a:lnSpc>
                <a:spcPct val="115000"/>
              </a:lnSpc>
            </a:pPr>
            <a:endParaRPr lang="es-AR" sz="2400" dirty="0" smtClean="0">
              <a:solidFill>
                <a:schemeClr val="tx1"/>
              </a:solidFill>
              <a:latin typeface="Aharoni" pitchFamily="2" charset="-79"/>
              <a:ea typeface="Roboto Slab" charset="0"/>
              <a:cs typeface="Aharoni" pitchFamily="2" charset="-79"/>
            </a:endParaRPr>
          </a:p>
          <a:p>
            <a:pPr marL="457200" lvl="0" indent="-381000">
              <a:lnSpc>
                <a:spcPct val="115000"/>
              </a:lnSpc>
            </a:pPr>
            <a:r>
              <a:rPr lang="es-AR" sz="2400" dirty="0" smtClean="0">
                <a:solidFill>
                  <a:schemeClr val="tx1"/>
                </a:solidFill>
                <a:latin typeface="Roboto Slab" charset="0"/>
                <a:ea typeface="Roboto Slab" charset="0"/>
              </a:rPr>
              <a:t>Propuestas futuras para Acople Dinámico</a:t>
            </a:r>
            <a:endParaRPr lang="en" sz="2400" dirty="0" smtClean="0">
              <a:solidFill>
                <a:schemeClr val="tx1"/>
              </a:solidFill>
              <a:latin typeface="Aharoni" pitchFamily="2" charset="-79"/>
              <a:ea typeface="Roboto Slab" charset="0"/>
              <a:cs typeface="Aharoni" pitchFamily="2" charset="-79"/>
            </a:endParaRPr>
          </a:p>
          <a:p>
            <a:pPr marL="457200" lvl="3" indent="-381000">
              <a:lnSpc>
                <a:spcPct val="115000"/>
              </a:lnSpc>
            </a:pPr>
            <a:endParaRPr lang="en" sz="2400" dirty="0" smtClean="0">
              <a:solidFill>
                <a:schemeClr val="tx1"/>
              </a:solidFill>
              <a:latin typeface="Aharoni" pitchFamily="2" charset="-79"/>
              <a:ea typeface="Roboto Slab" charset="0"/>
              <a:cs typeface="Aharoni" pitchFamily="2" charset="-79"/>
            </a:endParaRPr>
          </a:p>
          <a:p>
            <a:pPr marL="457200" lvl="0" indent="-381000" rtl="0">
              <a:lnSpc>
                <a:spcPct val="115000"/>
              </a:lnSpc>
              <a:spcBef>
                <a:spcPts val="0"/>
              </a:spcBef>
              <a:buSzPct val="100000"/>
            </a:pPr>
            <a:endParaRPr lang="en" sz="2400" dirty="0">
              <a:solidFill>
                <a:schemeClr val="tx1"/>
              </a:solidFill>
              <a:latin typeface="Roboto Slab" charset="0"/>
              <a:ea typeface="Roboto Slab" charset="0"/>
            </a:endParaRPr>
          </a:p>
        </p:txBody>
      </p:sp>
      <p:sp>
        <p:nvSpPr>
          <p:cNvPr id="4" name="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37</a:t>
            </a:fld>
            <a:endParaRPr lang="es-AR" b="1" dirty="0"/>
          </a:p>
        </p:txBody>
      </p:sp>
    </p:spTree>
    <p:extLst>
      <p:ext uri="{BB962C8B-B14F-4D97-AF65-F5344CB8AC3E}">
        <p14:creationId xmlns="" xmlns:p14="http://schemas.microsoft.com/office/powerpoint/2010/main" val="2028781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ctrTitle" idx="4294967295"/>
          </p:nvPr>
        </p:nvSpPr>
        <p:spPr>
          <a:xfrm>
            <a:off x="685800" y="587123"/>
            <a:ext cx="7772400" cy="1546500"/>
          </a:xfrm>
          <a:prstGeom prst="rect">
            <a:avLst/>
          </a:prstGeom>
        </p:spPr>
        <p:txBody>
          <a:bodyPr lIns="91425" tIns="91425" rIns="91425" bIns="91425" anchor="b" anchorCtr="0">
            <a:noAutofit/>
          </a:bodyPr>
          <a:lstStyle/>
          <a:p>
            <a:pPr lvl="0" rtl="0">
              <a:spcBef>
                <a:spcPts val="0"/>
              </a:spcBef>
              <a:buNone/>
            </a:pPr>
            <a:r>
              <a:rPr lang="en" sz="6000" b="1" dirty="0" smtClean="0"/>
              <a:t>¡GRACIAS!</a:t>
            </a:r>
            <a:endParaRPr lang="en" sz="6000" b="1" dirty="0"/>
          </a:p>
        </p:txBody>
      </p:sp>
      <p:sp>
        <p:nvSpPr>
          <p:cNvPr id="344" name="Shape 344"/>
          <p:cNvSpPr txBox="1">
            <a:spLocks noGrp="1"/>
          </p:cNvSpPr>
          <p:nvPr>
            <p:ph type="subTitle" idx="4294967295"/>
          </p:nvPr>
        </p:nvSpPr>
        <p:spPr>
          <a:xfrm>
            <a:off x="685800" y="2186550"/>
            <a:ext cx="6593700" cy="1046400"/>
          </a:xfrm>
          <a:prstGeom prst="rect">
            <a:avLst/>
          </a:prstGeom>
        </p:spPr>
        <p:txBody>
          <a:bodyPr lIns="91425" tIns="91425" rIns="91425" bIns="91425" anchor="t" anchorCtr="0">
            <a:noAutofit/>
          </a:bodyPr>
          <a:lstStyle/>
          <a:p>
            <a:pPr lvl="0" rtl="0">
              <a:spcBef>
                <a:spcPts val="0"/>
              </a:spcBef>
              <a:buNone/>
            </a:pPr>
            <a:r>
              <a:rPr lang="en" sz="3600" b="1" dirty="0" smtClean="0"/>
              <a:t>¿Alguna pregunta?</a:t>
            </a:r>
            <a:endParaRPr lang="en" sz="3600" b="1" dirty="0"/>
          </a:p>
        </p:txBody>
      </p:sp>
      <p:sp>
        <p:nvSpPr>
          <p:cNvPr id="4" name="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38</a:t>
            </a:fld>
            <a:endParaRPr lang="es-AR" b="1" dirty="0"/>
          </a:p>
        </p:txBody>
      </p:sp>
    </p:spTree>
    <p:extLst>
      <p:ext uri="{BB962C8B-B14F-4D97-AF65-F5344CB8AC3E}">
        <p14:creationId xmlns="" xmlns:p14="http://schemas.microsoft.com/office/powerpoint/2010/main" val="2569783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5" name="Shape 133"/>
          <p:cNvSpPr txBox="1">
            <a:spLocks noGrp="1"/>
          </p:cNvSpPr>
          <p:nvPr>
            <p:ph type="title"/>
          </p:nvPr>
        </p:nvSpPr>
        <p:spPr>
          <a:xfrm>
            <a:off x="571472" y="1214422"/>
            <a:ext cx="2857520" cy="936899"/>
          </a:xfrm>
          <a:prstGeom prst="rect">
            <a:avLst/>
          </a:prstGeom>
        </p:spPr>
        <p:txBody>
          <a:bodyPr lIns="91425" tIns="91425" rIns="91425" bIns="91425" anchor="b" anchorCtr="0">
            <a:noAutofit/>
          </a:bodyPr>
          <a:lstStyle/>
          <a:p>
            <a:pPr lvl="0" rtl="0">
              <a:spcBef>
                <a:spcPts val="0"/>
              </a:spcBef>
              <a:buNone/>
            </a:pPr>
            <a:r>
              <a:rPr lang="en" sz="3600" b="1" dirty="0" smtClean="0"/>
              <a:t>2 Enfoques:</a:t>
            </a:r>
            <a:endParaRPr lang="en" sz="3600" b="1" dirty="0"/>
          </a:p>
        </p:txBody>
      </p:sp>
      <p:pic>
        <p:nvPicPr>
          <p:cNvPr id="2" name="1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57686" y="501294"/>
            <a:ext cx="4560901" cy="5356598"/>
          </a:xfrm>
          <a:prstGeom prst="rect">
            <a:avLst/>
          </a:prstGeom>
        </p:spPr>
      </p:pic>
      <p:sp>
        <p:nvSpPr>
          <p:cNvPr id="4" name="Shape 66"/>
          <p:cNvSpPr txBox="1">
            <a:spLocks/>
          </p:cNvSpPr>
          <p:nvPr/>
        </p:nvSpPr>
        <p:spPr>
          <a:xfrm>
            <a:off x="642910" y="2857496"/>
            <a:ext cx="3500462" cy="4000504"/>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Controlado por:</a:t>
            </a:r>
            <a:endParaRPr lang="en" sz="1600" b="1" dirty="0" smtClean="0">
              <a:solidFill>
                <a:srgbClr val="0091EA"/>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FFC000"/>
                </a:solidFill>
                <a:effectLst/>
                <a:uLnTx/>
                <a:uFillTx/>
                <a:latin typeface="Roboto Slab"/>
                <a:ea typeface="Roboto Slab"/>
                <a:cs typeface="Roboto Slab"/>
                <a:sym typeface="Roboto Slab"/>
              </a:rPr>
              <a:t>CITVAP</a:t>
            </a:r>
            <a:endParaRPr lang="en" sz="1600" b="1" dirty="0" smtClean="0">
              <a:solidFill>
                <a:srgbClr val="FFC000"/>
              </a:solidFill>
              <a:latin typeface="Roboto Slab"/>
              <a:ea typeface="Roboto Slab"/>
              <a:cs typeface="Roboto Slab"/>
              <a:sym typeface="Roboto Slab"/>
            </a:endParaRPr>
          </a:p>
          <a:p>
            <a:pPr>
              <a:buClr>
                <a:srgbClr val="0091EA"/>
              </a:buClr>
              <a:buSzPct val="100000"/>
            </a:pPr>
            <a:r>
              <a:rPr lang="en" sz="1600" dirty="0" smtClean="0"/>
              <a:t>Cálculo Neutrónico con realmientación termohidráulica,  sean transitorios o estacionarios.</a:t>
            </a: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endParaRPr kumimoji="0" lang="en" sz="1600" b="1" u="none" strike="noStrike" kern="0" cap="none" spc="0" normalizeH="0" baseline="0" noProof="0" dirty="0" smtClean="0">
              <a:ln>
                <a:noFill/>
              </a:ln>
              <a:solidFill>
                <a:srgbClr val="FFC000"/>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endParaRPr lang="en" sz="1600" b="1" dirty="0" smtClean="0">
              <a:solidFill>
                <a:srgbClr val="FFC000"/>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Controlado</a:t>
            </a:r>
            <a:r>
              <a:rPr kumimoji="0" lang="en" sz="1600" b="1" u="none" strike="noStrike" kern="0" cap="none" spc="0" normalizeH="0" noProof="0" dirty="0" smtClean="0">
                <a:ln>
                  <a:noFill/>
                </a:ln>
                <a:solidFill>
                  <a:srgbClr val="0091EA"/>
                </a:solidFill>
                <a:effectLst/>
                <a:uLnTx/>
                <a:uFillTx/>
                <a:latin typeface="Roboto Slab"/>
                <a:ea typeface="Roboto Slab"/>
                <a:cs typeface="Roboto Slab"/>
                <a:sym typeface="Roboto Slab"/>
              </a:rPr>
              <a:t> por:</a:t>
            </a:r>
            <a:endParaRPr lang="en" sz="1600" b="1" dirty="0" smtClean="0">
              <a:solidFill>
                <a:srgbClr val="0091EA"/>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FFC000"/>
                </a:solidFill>
                <a:effectLst/>
                <a:uLnTx/>
                <a:uFillTx/>
                <a:latin typeface="Roboto Slab"/>
                <a:ea typeface="Roboto Slab"/>
                <a:cs typeface="Roboto Slab"/>
                <a:sym typeface="Roboto Slab"/>
              </a:rPr>
              <a:t>RELAP</a:t>
            </a:r>
            <a:endParaRPr lang="en" sz="1600" b="1" dirty="0" smtClean="0">
              <a:solidFill>
                <a:srgbClr val="FFC000"/>
              </a:solidFill>
              <a:latin typeface="Roboto Slab"/>
              <a:ea typeface="Roboto Slab"/>
              <a:cs typeface="Roboto Slab"/>
              <a:sym typeface="Roboto Slab"/>
            </a:endParaRPr>
          </a:p>
          <a:p>
            <a:pPr>
              <a:buClr>
                <a:srgbClr val="0091EA"/>
              </a:buClr>
              <a:buSzPct val="100000"/>
            </a:pPr>
            <a:r>
              <a:rPr lang="en" sz="1600" dirty="0" smtClean="0"/>
              <a:t>Análisis de planta con realmentación neutrónica de cinética-3D.</a:t>
            </a: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endParaRPr kumimoji="0" lang="en" sz="1600" b="1" u="none" strike="noStrike" kern="0" cap="none" spc="0" normalizeH="0" baseline="0" noProof="0" dirty="0">
              <a:ln>
                <a:noFill/>
              </a:ln>
              <a:solidFill>
                <a:srgbClr val="FFC000"/>
              </a:solidFill>
              <a:effectLst/>
              <a:uLnTx/>
              <a:uFillTx/>
              <a:latin typeface="Roboto Slab"/>
              <a:ea typeface="Roboto Slab"/>
              <a:cs typeface="Roboto Slab"/>
              <a:sym typeface="Roboto Slab"/>
            </a:endParaRPr>
          </a:p>
        </p:txBody>
      </p:sp>
      <p:sp>
        <p:nvSpPr>
          <p:cNvPr id="6" name="5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39</a:t>
            </a:fld>
            <a:endParaRPr lang="es-AR" b="1" dirty="0"/>
          </a:p>
        </p:txBody>
      </p:sp>
    </p:spTree>
    <p:extLst>
      <p:ext uri="{BB962C8B-B14F-4D97-AF65-F5344CB8AC3E}">
        <p14:creationId xmlns="" xmlns:p14="http://schemas.microsoft.com/office/powerpoint/2010/main" val="1657983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546025" y="2034925"/>
            <a:ext cx="5832600" cy="1546500"/>
          </a:xfrm>
          <a:prstGeom prst="rect">
            <a:avLst/>
          </a:prstGeom>
        </p:spPr>
        <p:txBody>
          <a:bodyPr lIns="91425" tIns="91425" rIns="91425" bIns="91425" anchor="b" anchorCtr="0">
            <a:noAutofit/>
          </a:bodyPr>
          <a:lstStyle/>
          <a:p>
            <a:pPr lvl="0" rtl="0">
              <a:spcBef>
                <a:spcPts val="0"/>
              </a:spcBef>
              <a:buNone/>
            </a:pPr>
            <a:r>
              <a:rPr lang="en" sz="6000" dirty="0" smtClean="0">
                <a:solidFill>
                  <a:srgbClr val="CFD8DC"/>
                </a:solidFill>
              </a:rPr>
              <a:t>1.</a:t>
            </a:r>
            <a:endParaRPr lang="en" sz="6000" dirty="0">
              <a:solidFill>
                <a:srgbClr val="CFD8DC"/>
              </a:solidFill>
            </a:endParaRPr>
          </a:p>
          <a:p>
            <a:pPr lvl="0" rtl="0">
              <a:spcBef>
                <a:spcPts val="0"/>
              </a:spcBef>
              <a:buNone/>
            </a:pPr>
            <a:r>
              <a:rPr lang="en" dirty="0" smtClean="0"/>
              <a:t>Introducción</a:t>
            </a:r>
            <a:endParaRPr lang="en" dirty="0"/>
          </a:p>
        </p:txBody>
      </p:sp>
      <p:sp>
        <p:nvSpPr>
          <p:cNvPr id="4" name="3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4</a:t>
            </a:fld>
            <a:endParaRPr lang="es-AR" b="1" dirty="0"/>
          </a:p>
        </p:txBody>
      </p:sp>
    </p:spTree>
    <p:extLst>
      <p:ext uri="{BB962C8B-B14F-4D97-AF65-F5344CB8AC3E}">
        <p14:creationId xmlns="" xmlns:p14="http://schemas.microsoft.com/office/powerpoint/2010/main" val="2902391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5" name="Shape 133"/>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Modelos CITVAP y RELAP</a:t>
            </a:r>
            <a:endParaRPr lang="en" sz="3600" b="1" dirty="0"/>
          </a:p>
        </p:txBody>
      </p:sp>
      <p:pic>
        <p:nvPicPr>
          <p:cNvPr id="6" name="5 Imagen"/>
          <p:cNvPicPr>
            <a:picLocks noChangeAspect="1"/>
          </p:cNvPicPr>
          <p:nvPr/>
        </p:nvPicPr>
        <p:blipFill rotWithShape="1">
          <a:blip r:embed="rId3">
            <a:clrChange>
              <a:clrFrom>
                <a:srgbClr val="0000FE"/>
              </a:clrFrom>
              <a:clrTo>
                <a:srgbClr val="0000FE">
                  <a:alpha val="0"/>
                </a:srgbClr>
              </a:clrTo>
            </a:clrChange>
            <a:extLst>
              <a:ext uri="{28A0092B-C50C-407E-A947-70E740481C1C}">
                <a14:useLocalDpi xmlns="" xmlns:a14="http://schemas.microsoft.com/office/drawing/2010/main" val="0"/>
              </a:ext>
            </a:extLst>
          </a:blip>
          <a:srcRect l="30973" t="16060" r="41111" b="15955"/>
          <a:stretch/>
        </p:blipFill>
        <p:spPr>
          <a:xfrm>
            <a:off x="857224" y="2134005"/>
            <a:ext cx="2405554" cy="3295259"/>
          </a:xfrm>
          <a:prstGeom prst="rect">
            <a:avLst/>
          </a:prstGeom>
        </p:spPr>
      </p:pic>
      <p:pic>
        <p:nvPicPr>
          <p:cNvPr id="7" name="6 Imagen"/>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643569" y="1775981"/>
            <a:ext cx="2846955" cy="3858374"/>
          </a:xfrm>
          <a:prstGeom prst="rect">
            <a:avLst/>
          </a:prstGeom>
        </p:spPr>
      </p:pic>
      <p:sp>
        <p:nvSpPr>
          <p:cNvPr id="9" name="8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40</a:t>
            </a:fld>
            <a:endParaRPr lang="es-AR" b="1" dirty="0"/>
          </a:p>
        </p:txBody>
      </p:sp>
      <p:sp>
        <p:nvSpPr>
          <p:cNvPr id="10" name="9 Rectángulo"/>
          <p:cNvSpPr/>
          <p:nvPr/>
        </p:nvSpPr>
        <p:spPr>
          <a:xfrm>
            <a:off x="2000232" y="5929330"/>
            <a:ext cx="5519460" cy="369332"/>
          </a:xfrm>
          <a:prstGeom prst="rect">
            <a:avLst/>
          </a:prstGeom>
        </p:spPr>
        <p:txBody>
          <a:bodyPr wrap="none">
            <a:spAutoFit/>
          </a:bodyPr>
          <a:lstStyle/>
          <a:p>
            <a:r>
              <a:rPr lang="en" sz="1800" dirty="0" smtClean="0">
                <a:solidFill>
                  <a:schemeClr val="tx1"/>
                </a:solidFill>
                <a:latin typeface="Roboto Slab" charset="0"/>
                <a:ea typeface="Roboto Slab" charset="0"/>
              </a:rPr>
              <a:t>Cada canal representa un  Elemento Combustible</a:t>
            </a:r>
            <a:endParaRPr lang="es-AR" sz="1800" dirty="0"/>
          </a:p>
        </p:txBody>
      </p:sp>
    </p:spTree>
    <p:extLst>
      <p:ext uri="{BB962C8B-B14F-4D97-AF65-F5344CB8AC3E}">
        <p14:creationId xmlns="" xmlns:p14="http://schemas.microsoft.com/office/powerpoint/2010/main" val="2097587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Shape 133"/>
          <p:cNvSpPr txBox="1">
            <a:spLocks noGrp="1"/>
          </p:cNvSpPr>
          <p:nvPr>
            <p:ph type="title"/>
          </p:nvPr>
        </p:nvSpPr>
        <p:spPr>
          <a:xfrm>
            <a:off x="1142976" y="0"/>
            <a:ext cx="1857388" cy="936899"/>
          </a:xfrm>
          <a:prstGeom prst="rect">
            <a:avLst/>
          </a:prstGeom>
        </p:spPr>
        <p:txBody>
          <a:bodyPr lIns="91425" tIns="91425" rIns="91425" bIns="91425" anchor="b" anchorCtr="0">
            <a:noAutofit/>
          </a:bodyPr>
          <a:lstStyle/>
          <a:p>
            <a:pPr lvl="0" rtl="0">
              <a:spcBef>
                <a:spcPts val="0"/>
              </a:spcBef>
              <a:buNone/>
            </a:pPr>
            <a:r>
              <a:rPr lang="en" sz="3600" b="1" dirty="0" smtClean="0"/>
              <a:t>SCRAM</a:t>
            </a:r>
            <a:endParaRPr lang="en" sz="4400" b="1" dirty="0"/>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5" name="Rectangle 11"/>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2" name="Rectangle 18"/>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7784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785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1372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34" name="33 Imagen" descr="13_prueba de delta ts.png"/>
          <p:cNvPicPr>
            <a:picLocks noChangeAspect="1"/>
          </p:cNvPicPr>
          <p:nvPr/>
        </p:nvPicPr>
        <p:blipFill>
          <a:blip r:embed="rId3"/>
          <a:stretch>
            <a:fillRect/>
          </a:stretch>
        </p:blipFill>
        <p:spPr>
          <a:xfrm>
            <a:off x="619166" y="1054237"/>
            <a:ext cx="8025133" cy="4950022"/>
          </a:xfrm>
          <a:prstGeom prst="rect">
            <a:avLst/>
          </a:prstGeom>
        </p:spPr>
      </p:pic>
      <p:sp>
        <p:nvSpPr>
          <p:cNvPr id="32" name="Shape 351"/>
          <p:cNvSpPr txBox="1">
            <a:spLocks/>
          </p:cNvSpPr>
          <p:nvPr/>
        </p:nvSpPr>
        <p:spPr>
          <a:xfrm>
            <a:off x="285720" y="5929330"/>
            <a:ext cx="8858312" cy="603726"/>
          </a:xfrm>
          <a:prstGeom prst="rect">
            <a:avLst/>
          </a:prstGeom>
        </p:spPr>
        <p:txBody>
          <a:bodyPr lIns="91425" tIns="91425" rIns="91425" bIns="91425" anchor="t" anchorCtr="0">
            <a:noAutofit/>
          </a:bodyPr>
          <a:lstStyle/>
          <a:p>
            <a:pPr marL="457200" indent="-381000">
              <a:lnSpc>
                <a:spcPct val="115000"/>
              </a:lnSpc>
              <a:buSzPct val="100000"/>
            </a:pPr>
            <a:r>
              <a:rPr kumimoji="0" lang="en" sz="2400" b="0" i="0" u="none" strike="noStrike" kern="0" cap="none" spc="0" normalizeH="0" noProof="0" dirty="0" smtClean="0">
                <a:ln>
                  <a:noFill/>
                </a:ln>
                <a:solidFill>
                  <a:schemeClr val="tx1"/>
                </a:solidFill>
                <a:effectLst/>
                <a:uLnTx/>
                <a:uFillTx/>
                <a:latin typeface="Roboto Slab" charset="0"/>
                <a:ea typeface="Roboto Slab" charset="0"/>
                <a:sym typeface="Arial"/>
              </a:rPr>
              <a:t>Flujo neutrónico y concentración de precursores. Dt=0.02s</a:t>
            </a:r>
            <a:endParaRPr kumimoji="0" lang="en" sz="2400" b="0" i="1" u="none" strike="noStrike" kern="0" cap="none" spc="0" normalizeH="0" baseline="0" noProof="0" dirty="0">
              <a:ln>
                <a:noFill/>
              </a:ln>
              <a:solidFill>
                <a:schemeClr val="tx1"/>
              </a:solidFill>
              <a:effectLst/>
              <a:uLnTx/>
              <a:uFillTx/>
              <a:latin typeface="Roboto Slab" charset="0"/>
              <a:ea typeface="Roboto Slab" charset="0"/>
              <a:sym typeface="Arial"/>
            </a:endParaRPr>
          </a:p>
        </p:txBody>
      </p:sp>
      <p:sp>
        <p:nvSpPr>
          <p:cNvPr id="33" name="32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41</a:t>
            </a:fld>
            <a:endParaRPr lang="es-AR" b="1" dirty="0"/>
          </a:p>
        </p:txBody>
      </p:sp>
    </p:spTree>
    <p:extLst>
      <p:ext uri="{BB962C8B-B14F-4D97-AF65-F5344CB8AC3E}">
        <p14:creationId xmlns="" xmlns:p14="http://schemas.microsoft.com/office/powerpoint/2010/main" val="4619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29630" y="476672"/>
            <a:ext cx="5060404" cy="825011"/>
          </a:xfrm>
          <a:prstGeom prst="rect">
            <a:avLst/>
          </a:prstGeom>
        </p:spPr>
        <p:txBody>
          <a:bodyPr lIns="91425" tIns="91425" rIns="91425" bIns="91425" anchor="b" anchorCtr="0">
            <a:noAutofit/>
          </a:bodyPr>
          <a:lstStyle/>
          <a:p>
            <a:pPr lvl="0" rtl="0">
              <a:spcBef>
                <a:spcPts val="0"/>
              </a:spcBef>
              <a:buNone/>
            </a:pPr>
            <a:r>
              <a:rPr lang="en" sz="3200" b="1" dirty="0" smtClean="0"/>
              <a:t>LÍNEA DE CÁLCULO</a:t>
            </a:r>
            <a:br>
              <a:rPr lang="en" sz="3200" b="1" dirty="0" smtClean="0"/>
            </a:br>
            <a:r>
              <a:rPr lang="en" sz="3200" b="1" smtClean="0"/>
              <a:t>INVAP S.E.</a:t>
            </a:r>
            <a:endParaRPr lang="en" sz="3200" b="1" dirty="0"/>
          </a:p>
        </p:txBody>
      </p:sp>
      <p:pic>
        <p:nvPicPr>
          <p:cNvPr id="5" name="4 Imagen"/>
          <p:cNvPicPr>
            <a:picLocks noChangeAspect="1"/>
          </p:cNvPicPr>
          <p:nvPr/>
        </p:nvPicPr>
        <p:blipFill>
          <a:blip r:embed="rId3">
            <a:clrChange>
              <a:clrFrom>
                <a:srgbClr val="FFFFFF"/>
              </a:clrFrom>
              <a:clrTo>
                <a:srgbClr val="FFFFFF">
                  <a:alpha val="0"/>
                </a:srgbClr>
              </a:clrTo>
            </a:clrChange>
            <a:extLst>
              <a:ext uri="{BEBA8EAE-BF5A-486C-A8C5-ECC9F3942E4B}">
                <a14:imgProps xmlns="" xmlns:a14="http://schemas.microsoft.com/office/drawing/2010/main">
                  <a14:imgLayer r:embed="rId4">
                    <a14:imgEffect>
                      <a14:saturation sat="400000"/>
                    </a14:imgEffect>
                  </a14:imgLayer>
                </a14:imgProps>
              </a:ext>
              <a:ext uri="{28A0092B-C50C-407E-A947-70E740481C1C}">
                <a14:useLocalDpi xmlns="" xmlns:a14="http://schemas.microsoft.com/office/drawing/2010/main" val="0"/>
              </a:ext>
            </a:extLst>
          </a:blip>
          <a:stretch>
            <a:fillRect/>
          </a:stretch>
        </p:blipFill>
        <p:spPr>
          <a:xfrm>
            <a:off x="2987824" y="1540024"/>
            <a:ext cx="6007809" cy="4939585"/>
          </a:xfrm>
          <a:prstGeom prst="rect">
            <a:avLst/>
          </a:prstGeom>
        </p:spPr>
      </p:pic>
      <p:grpSp>
        <p:nvGrpSpPr>
          <p:cNvPr id="4" name="3 Grupo"/>
          <p:cNvGrpSpPr/>
          <p:nvPr/>
        </p:nvGrpSpPr>
        <p:grpSpPr>
          <a:xfrm>
            <a:off x="7929586" y="214290"/>
            <a:ext cx="928694" cy="928694"/>
            <a:chOff x="214282" y="4643446"/>
            <a:chExt cx="1643074" cy="1643074"/>
          </a:xfrm>
        </p:grpSpPr>
        <p:grpSp>
          <p:nvGrpSpPr>
            <p:cNvPr id="6" name="6 Grupo"/>
            <p:cNvGrpSpPr/>
            <p:nvPr/>
          </p:nvGrpSpPr>
          <p:grpSpPr>
            <a:xfrm>
              <a:off x="285721" y="4714884"/>
              <a:ext cx="1500198" cy="1285884"/>
              <a:chOff x="214282" y="5286388"/>
              <a:chExt cx="2070459" cy="1285884"/>
            </a:xfrm>
          </p:grpSpPr>
          <p:pic>
            <p:nvPicPr>
              <p:cNvPr id="8" name="7 Imagen" descr="0_din.PNG"/>
              <p:cNvPicPr>
                <a:picLocks noChangeAspect="1"/>
              </p:cNvPicPr>
              <p:nvPr/>
            </p:nvPicPr>
            <p:blipFill>
              <a:blip r:embed="rId5"/>
              <a:stretch>
                <a:fillRect/>
              </a:stretch>
            </p:blipFill>
            <p:spPr>
              <a:xfrm>
                <a:off x="357158" y="5286388"/>
                <a:ext cx="1704755" cy="695498"/>
              </a:xfrm>
              <a:prstGeom prst="rect">
                <a:avLst/>
              </a:prstGeom>
            </p:spPr>
          </p:pic>
          <p:pic>
            <p:nvPicPr>
              <p:cNvPr id="9" name="8 Imagen" descr="0_invap.png"/>
              <p:cNvPicPr>
                <a:picLocks noChangeAspect="1"/>
              </p:cNvPicPr>
              <p:nvPr/>
            </p:nvPicPr>
            <p:blipFill>
              <a:blip r:embed="rId6"/>
              <a:srcRect b="23468"/>
              <a:stretch>
                <a:fillRect/>
              </a:stretch>
            </p:blipFill>
            <p:spPr>
              <a:xfrm>
                <a:off x="214282" y="5640474"/>
                <a:ext cx="2070459" cy="931798"/>
              </a:xfrm>
              <a:prstGeom prst="rect">
                <a:avLst/>
              </a:prstGeom>
            </p:spPr>
          </p:pic>
        </p:grpSp>
        <p:sp>
          <p:nvSpPr>
            <p:cNvPr id="7" name="6 Elipse"/>
            <p:cNvSpPr/>
            <p:nvPr/>
          </p:nvSpPr>
          <p:spPr>
            <a:xfrm>
              <a:off x="214282" y="4643446"/>
              <a:ext cx="1643074" cy="16430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0" name="Shape 66"/>
          <p:cNvSpPr txBox="1">
            <a:spLocks/>
          </p:cNvSpPr>
          <p:nvPr/>
        </p:nvSpPr>
        <p:spPr>
          <a:xfrm>
            <a:off x="428596" y="1571612"/>
            <a:ext cx="2286016" cy="4429156"/>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Código de celda:</a:t>
            </a:r>
            <a:endParaRPr lang="en" sz="1600" b="1" dirty="0" smtClean="0">
              <a:solidFill>
                <a:srgbClr val="0091EA"/>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FFC000"/>
                </a:solidFill>
                <a:effectLst/>
                <a:uLnTx/>
                <a:uFillTx/>
                <a:latin typeface="Roboto Slab"/>
                <a:ea typeface="Roboto Slab"/>
                <a:cs typeface="Roboto Slab"/>
                <a:sym typeface="Roboto Slab"/>
              </a:rPr>
              <a:t>CONDOR</a:t>
            </a:r>
          </a:p>
          <a:p>
            <a:pPr>
              <a:buClr>
                <a:srgbClr val="0091EA"/>
              </a:buClr>
              <a:buSzPct val="100000"/>
              <a:defRPr/>
            </a:pPr>
            <a:r>
              <a:rPr lang="en" sz="1600" b="1" dirty="0" smtClean="0">
                <a:solidFill>
                  <a:srgbClr val="0091EA"/>
                </a:solidFill>
                <a:latin typeface="Roboto Slab"/>
                <a:ea typeface="Roboto Slab"/>
                <a:cs typeface="Roboto Slab"/>
                <a:sym typeface="Roboto Slab"/>
              </a:rPr>
              <a:t>- Cálculo de flujo en dimensiones pequeñas con alta precisión.</a:t>
            </a:r>
          </a:p>
          <a:p>
            <a:pPr>
              <a:buClr>
                <a:srgbClr val="0091EA"/>
              </a:buClr>
              <a:buSzPct val="100000"/>
              <a:defRPr/>
            </a:pPr>
            <a:r>
              <a:rPr lang="en" sz="1600" b="1" dirty="0" smtClean="0">
                <a:solidFill>
                  <a:srgbClr val="0091EA"/>
                </a:solidFill>
                <a:latin typeface="Roboto Slab"/>
                <a:ea typeface="Roboto Slab"/>
                <a:cs typeface="Roboto Slab"/>
                <a:sym typeface="Roboto Slab"/>
              </a:rPr>
              <a:t>- Métodos precisos</a:t>
            </a: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endParaRPr kumimoji="0" lang="en" sz="1600" b="1" u="none" strike="noStrike" kern="0" cap="none" spc="0" normalizeH="0" baseline="0" noProof="0" dirty="0" smtClean="0">
              <a:ln>
                <a:noFill/>
              </a:ln>
              <a:solidFill>
                <a:srgbClr val="FFC000"/>
              </a:solidFill>
              <a:effectLst/>
              <a:uLnTx/>
              <a:uFillTx/>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endParaRPr lang="en" sz="1600" b="1" dirty="0" smtClean="0">
              <a:solidFill>
                <a:srgbClr val="0091EA"/>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Código de Núcleo:</a:t>
            </a:r>
            <a:endParaRPr lang="en" sz="1600" b="1" dirty="0" smtClean="0">
              <a:solidFill>
                <a:srgbClr val="0091EA"/>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r>
              <a:rPr kumimoji="0" lang="en" sz="1600" b="1" u="none" strike="noStrike" kern="0" cap="none" spc="0" normalizeH="0" baseline="0" noProof="0" dirty="0" smtClean="0">
                <a:ln>
                  <a:noFill/>
                </a:ln>
                <a:solidFill>
                  <a:srgbClr val="FFC000"/>
                </a:solidFill>
                <a:effectLst/>
                <a:uLnTx/>
                <a:uFillTx/>
                <a:latin typeface="Roboto Slab"/>
                <a:ea typeface="Roboto Slab"/>
                <a:cs typeface="Roboto Slab"/>
                <a:sym typeface="Roboto Slab"/>
              </a:rPr>
              <a:t>CITVAP</a:t>
            </a:r>
          </a:p>
          <a:p>
            <a:pPr>
              <a:buClr>
                <a:srgbClr val="0091EA"/>
              </a:buClr>
              <a:buSzPct val="100000"/>
              <a:defRPr/>
            </a:pPr>
            <a:r>
              <a:rPr lang="en" sz="1600" b="1" dirty="0" smtClean="0">
                <a:solidFill>
                  <a:srgbClr val="0091EA"/>
                </a:solidFill>
                <a:latin typeface="Roboto Slab"/>
                <a:ea typeface="Roboto Slab"/>
                <a:cs typeface="Roboto Slab"/>
                <a:sym typeface="Roboto Slab"/>
              </a:rPr>
              <a:t>- Cálculo de flujo en el núcleo</a:t>
            </a:r>
          </a:p>
          <a:p>
            <a:pPr>
              <a:buClr>
                <a:srgbClr val="0091EA"/>
              </a:buClr>
              <a:buSzPct val="100000"/>
              <a:defRPr/>
            </a:pPr>
            <a:r>
              <a:rPr lang="en" sz="1600" b="1" dirty="0" smtClean="0">
                <a:solidFill>
                  <a:srgbClr val="0091EA"/>
                </a:solidFill>
                <a:latin typeface="Roboto Slab"/>
                <a:ea typeface="Roboto Slab"/>
                <a:cs typeface="Roboto Slab"/>
                <a:sym typeface="Roboto Slab"/>
              </a:rPr>
              <a:t>- Difusión Neutrónica</a:t>
            </a:r>
          </a:p>
          <a:p>
            <a:pPr marL="0" marR="0" lvl="0" indent="0" algn="l" defTabSz="914400" rtl="0" eaLnBrk="1" fontAlgn="auto" latinLnBrk="0" hangingPunct="1">
              <a:lnSpc>
                <a:spcPct val="100000"/>
              </a:lnSpc>
              <a:spcBef>
                <a:spcPts val="0"/>
              </a:spcBef>
              <a:spcAft>
                <a:spcPts val="0"/>
              </a:spcAft>
              <a:buClr>
                <a:srgbClr val="0091EA"/>
              </a:buClr>
              <a:buSzPct val="100000"/>
              <a:buFont typeface="Roboto Slab"/>
              <a:buNone/>
              <a:tabLst/>
              <a:defRPr/>
            </a:pPr>
            <a:endParaRPr kumimoji="0" lang="en" sz="1600" b="1" u="none" strike="noStrike" kern="0" cap="none" spc="0" normalizeH="0" baseline="0" noProof="0" dirty="0">
              <a:ln>
                <a:noFill/>
              </a:ln>
              <a:solidFill>
                <a:srgbClr val="FFC000"/>
              </a:solidFill>
              <a:effectLst/>
              <a:uLnTx/>
              <a:uFillTx/>
              <a:latin typeface="Roboto Slab"/>
              <a:ea typeface="Roboto Slab"/>
              <a:cs typeface="Roboto Slab"/>
              <a:sym typeface="Roboto Slab"/>
            </a:endParaRPr>
          </a:p>
        </p:txBody>
      </p:sp>
      <p:sp>
        <p:nvSpPr>
          <p:cNvPr id="12" name="11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5</a:t>
            </a:fld>
            <a:endParaRPr lang="es-AR" b="1" dirty="0"/>
          </a:p>
        </p:txBody>
      </p:sp>
    </p:spTree>
    <p:extLst>
      <p:ext uri="{BB962C8B-B14F-4D97-AF65-F5344CB8AC3E}">
        <p14:creationId xmlns="" xmlns:p14="http://schemas.microsoft.com/office/powerpoint/2010/main" val="188718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00100" y="571480"/>
            <a:ext cx="2613610" cy="825011"/>
          </a:xfrm>
          <a:prstGeom prst="rect">
            <a:avLst/>
          </a:prstGeom>
        </p:spPr>
        <p:txBody>
          <a:bodyPr lIns="91425" tIns="91425" rIns="91425" bIns="91425" anchor="b" anchorCtr="0">
            <a:noAutofit/>
          </a:bodyPr>
          <a:lstStyle/>
          <a:p>
            <a:pPr lvl="0" rtl="0">
              <a:spcBef>
                <a:spcPts val="0"/>
              </a:spcBef>
              <a:buNone/>
            </a:pPr>
            <a:r>
              <a:rPr lang="en" sz="3200" b="1" smtClean="0"/>
              <a:t>RELAP5 v3.3</a:t>
            </a:r>
            <a:endParaRPr lang="en" sz="3200" b="1" dirty="0"/>
          </a:p>
        </p:txBody>
      </p:sp>
      <p:pic>
        <p:nvPicPr>
          <p:cNvPr id="2" name="1 Imagen"/>
          <p:cNvPicPr>
            <a:picLocks noChangeAspect="1"/>
          </p:cNvPicPr>
          <p:nvPr/>
        </p:nvPicPr>
        <p:blipFill rotWithShape="1">
          <a:blip r:embed="rId3">
            <a:clrChange>
              <a:clrFrom>
                <a:srgbClr val="5C547B"/>
              </a:clrFrom>
              <a:clrTo>
                <a:srgbClr val="5C547B">
                  <a:alpha val="0"/>
                </a:srgbClr>
              </a:clrTo>
            </a:clrChange>
            <a:extLst>
              <a:ext uri="{28A0092B-C50C-407E-A947-70E740481C1C}">
                <a14:useLocalDpi xmlns="" xmlns:a14="http://schemas.microsoft.com/office/drawing/2010/main" val="0"/>
              </a:ext>
            </a:extLst>
          </a:blip>
          <a:srcRect l="12660" r="27548"/>
          <a:stretch/>
        </p:blipFill>
        <p:spPr>
          <a:xfrm>
            <a:off x="5143504" y="3200400"/>
            <a:ext cx="3644900" cy="3657600"/>
          </a:xfrm>
          <a:prstGeom prst="rect">
            <a:avLst/>
          </a:prstGeom>
        </p:spPr>
      </p:pic>
      <p:pic>
        <p:nvPicPr>
          <p:cNvPr id="3" name="2 Imagen"/>
          <p:cNvPicPr>
            <a:picLocks noChangeAspect="1"/>
          </p:cNvPicPr>
          <p:nvPr/>
        </p:nvPicPr>
        <p:blipFill>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2428860" y="3571876"/>
            <a:ext cx="2295192" cy="3002652"/>
          </a:xfrm>
          <a:prstGeom prst="rect">
            <a:avLst/>
          </a:prstGeom>
        </p:spPr>
      </p:pic>
      <p:pic>
        <p:nvPicPr>
          <p:cNvPr id="4" name="3 Imagen"/>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572132" y="642918"/>
            <a:ext cx="2657844" cy="2016224"/>
          </a:xfrm>
          <a:prstGeom prst="rect">
            <a:avLst/>
          </a:prstGeom>
          <a:ln>
            <a:noFill/>
          </a:ln>
          <a:effectLst>
            <a:outerShdw blurRad="292100" dist="139700" dir="2700000" algn="tl" rotWithShape="0">
              <a:srgbClr val="333333">
                <a:alpha val="65000"/>
              </a:srgbClr>
            </a:outerShdw>
          </a:effectLst>
        </p:spPr>
      </p:pic>
      <p:sp>
        <p:nvSpPr>
          <p:cNvPr id="7" name="6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6</a:t>
            </a:fld>
            <a:endParaRPr lang="es-AR" b="1" dirty="0"/>
          </a:p>
        </p:txBody>
      </p:sp>
      <p:sp>
        <p:nvSpPr>
          <p:cNvPr id="8" name="Shape 66"/>
          <p:cNvSpPr txBox="1">
            <a:spLocks/>
          </p:cNvSpPr>
          <p:nvPr/>
        </p:nvSpPr>
        <p:spPr>
          <a:xfrm>
            <a:off x="428596" y="1571612"/>
            <a:ext cx="4143404" cy="4429156"/>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91EA"/>
              </a:buClr>
              <a:buSzPct val="100000"/>
              <a:buFontTx/>
              <a:buChar char="-"/>
              <a:tabLst/>
              <a:defRPr/>
            </a:pPr>
            <a:r>
              <a:rPr kumimoji="0" lang="en" sz="1600" b="1" u="none" strike="noStrike" kern="0" cap="none" spc="0" normalizeH="0" baseline="0" noProof="0" dirty="0" smtClean="0">
                <a:ln>
                  <a:noFill/>
                </a:ln>
                <a:solidFill>
                  <a:srgbClr val="0091EA"/>
                </a:solidFill>
                <a:effectLst/>
                <a:uLnTx/>
                <a:uFillTx/>
                <a:latin typeface="Roboto Slab"/>
                <a:ea typeface="Roboto Slab"/>
                <a:cs typeface="Roboto Slab"/>
                <a:sym typeface="Roboto Slab"/>
              </a:rPr>
              <a:t>Fenómenos</a:t>
            </a:r>
            <a:r>
              <a:rPr kumimoji="0" lang="en" sz="1600" b="1" u="none" strike="noStrike" kern="0" cap="none" spc="0" normalizeH="0" noProof="0" dirty="0" smtClean="0">
                <a:ln>
                  <a:noFill/>
                </a:ln>
                <a:solidFill>
                  <a:srgbClr val="0091EA"/>
                </a:solidFill>
                <a:effectLst/>
                <a:uLnTx/>
                <a:uFillTx/>
                <a:latin typeface="Roboto Slab"/>
                <a:ea typeface="Roboto Slab"/>
                <a:cs typeface="Roboto Slab"/>
                <a:sym typeface="Roboto Slab"/>
              </a:rPr>
              <a:t> de planta como transitorios y situaciones accidentales.</a:t>
            </a:r>
          </a:p>
          <a:p>
            <a:pPr marL="0" marR="0" lvl="0" indent="0" algn="l" defTabSz="914400" rtl="0" eaLnBrk="1" fontAlgn="auto" latinLnBrk="0" hangingPunct="1">
              <a:lnSpc>
                <a:spcPct val="100000"/>
              </a:lnSpc>
              <a:spcBef>
                <a:spcPts val="0"/>
              </a:spcBef>
              <a:spcAft>
                <a:spcPts val="0"/>
              </a:spcAft>
              <a:buClr>
                <a:srgbClr val="0091EA"/>
              </a:buClr>
              <a:buSzPct val="100000"/>
              <a:buFontTx/>
              <a:buChar char="-"/>
              <a:tabLst/>
              <a:defRPr/>
            </a:pPr>
            <a:endParaRPr lang="en" sz="1600" b="1" dirty="0" smtClean="0">
              <a:solidFill>
                <a:srgbClr val="0091EA"/>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
                <a:srgbClr val="0091EA"/>
              </a:buClr>
              <a:buSzPct val="100000"/>
              <a:tabLst/>
              <a:defRPr/>
            </a:pPr>
            <a:r>
              <a:rPr lang="en" sz="1600" b="1" dirty="0" smtClean="0">
                <a:solidFill>
                  <a:srgbClr val="0091EA"/>
                </a:solidFill>
                <a:latin typeface="Roboto Slab"/>
                <a:ea typeface="Roboto Slab"/>
                <a:cs typeface="Roboto Slab"/>
                <a:sym typeface="Roboto Slab"/>
              </a:rPr>
              <a:t>- Cinética puntual para modelar la neutrónica</a:t>
            </a:r>
            <a:endParaRPr kumimoji="0" lang="en" sz="1600" b="1" u="none" strike="noStrike" kern="0" cap="none" spc="0" normalizeH="0" baseline="0" noProof="0" dirty="0">
              <a:ln>
                <a:noFill/>
              </a:ln>
              <a:solidFill>
                <a:srgbClr val="FFC000"/>
              </a:solidFill>
              <a:effectLst/>
              <a:uLnTx/>
              <a:uFillTx/>
              <a:latin typeface="Roboto Slab"/>
              <a:ea typeface="Roboto Slab"/>
              <a:cs typeface="Roboto Slab"/>
              <a:sym typeface="Roboto Slab"/>
            </a:endParaRPr>
          </a:p>
        </p:txBody>
      </p:sp>
    </p:spTree>
    <p:extLst>
      <p:ext uri="{BB962C8B-B14F-4D97-AF65-F5344CB8AC3E}">
        <p14:creationId xmlns="" xmlns:p14="http://schemas.microsoft.com/office/powerpoint/2010/main" val="20364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 sz="3600" b="1" dirty="0" smtClean="0"/>
              <a:t>Usos del Acople N-Th</a:t>
            </a:r>
            <a:endParaRPr lang="en" sz="3600" b="1" dirty="0"/>
          </a:p>
        </p:txBody>
      </p:sp>
      <p:sp>
        <p:nvSpPr>
          <p:cNvPr id="7" name="Shape 351"/>
          <p:cNvSpPr txBox="1">
            <a:spLocks noGrp="1"/>
          </p:cNvSpPr>
          <p:nvPr>
            <p:ph type="body" idx="1"/>
          </p:nvPr>
        </p:nvSpPr>
        <p:spPr>
          <a:xfrm>
            <a:off x="357158" y="1682266"/>
            <a:ext cx="5643602" cy="3104055"/>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es-AR" sz="2400" dirty="0" smtClean="0">
                <a:solidFill>
                  <a:schemeClr val="tx1"/>
                </a:solidFill>
              </a:rPr>
              <a:t>Realimentación neutrónica termohidráulica (mandatorio en reactores de Potencia).</a:t>
            </a:r>
          </a:p>
          <a:p>
            <a:pPr marL="457200" lvl="0" indent="-381000" rtl="0">
              <a:lnSpc>
                <a:spcPct val="115000"/>
              </a:lnSpc>
              <a:spcBef>
                <a:spcPts val="0"/>
              </a:spcBef>
              <a:buSzPct val="100000"/>
            </a:pPr>
            <a:r>
              <a:rPr lang="es-AR" sz="2400" dirty="0" smtClean="0">
                <a:solidFill>
                  <a:schemeClr val="tx1"/>
                </a:solidFill>
              </a:rPr>
              <a:t>Coeficiente de potencia.</a:t>
            </a:r>
          </a:p>
          <a:p>
            <a:pPr marL="457200" lvl="0" indent="-381000" rtl="0">
              <a:lnSpc>
                <a:spcPct val="115000"/>
              </a:lnSpc>
              <a:spcBef>
                <a:spcPts val="0"/>
              </a:spcBef>
              <a:buSzPct val="100000"/>
            </a:pPr>
            <a:r>
              <a:rPr lang="es-AR" sz="2400" dirty="0" smtClean="0">
                <a:solidFill>
                  <a:schemeClr val="tx1"/>
                </a:solidFill>
              </a:rPr>
              <a:t>Crecimiento de capa de óxido.</a:t>
            </a:r>
          </a:p>
          <a:p>
            <a:pPr marL="457200" lvl="0" indent="-381000" rtl="0">
              <a:lnSpc>
                <a:spcPct val="115000"/>
              </a:lnSpc>
              <a:spcBef>
                <a:spcPts val="0"/>
              </a:spcBef>
              <a:buSzPct val="100000"/>
            </a:pPr>
            <a:r>
              <a:rPr lang="es-AR" sz="2400" dirty="0" smtClean="0">
                <a:solidFill>
                  <a:schemeClr val="tx1"/>
                </a:solidFill>
              </a:rPr>
              <a:t>Estudio de transitorios de planta.</a:t>
            </a:r>
          </a:p>
        </p:txBody>
      </p:sp>
      <p:pic>
        <p:nvPicPr>
          <p:cNvPr id="2" name="1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643570" y="2285992"/>
            <a:ext cx="3194421" cy="2256868"/>
          </a:xfrm>
          <a:prstGeom prst="rect">
            <a:avLst/>
          </a:prstGeom>
        </p:spPr>
      </p:pic>
      <p:pic>
        <p:nvPicPr>
          <p:cNvPr id="3" name="2 Imagen"/>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857884" y="4643446"/>
            <a:ext cx="2928926" cy="1825741"/>
          </a:xfrm>
          <a:prstGeom prst="rect">
            <a:avLst/>
          </a:prstGeom>
        </p:spPr>
      </p:pic>
      <p:pic>
        <p:nvPicPr>
          <p:cNvPr id="6" name="5 Imagen" descr="7_fluxPalace.jpg"/>
          <p:cNvPicPr>
            <a:picLocks noChangeAspect="1"/>
          </p:cNvPicPr>
          <p:nvPr/>
        </p:nvPicPr>
        <p:blipFill>
          <a:blip r:embed="rId5"/>
          <a:srcRect t="5555" r="2343" b="5555"/>
          <a:stretch>
            <a:fillRect/>
          </a:stretch>
        </p:blipFill>
        <p:spPr>
          <a:xfrm>
            <a:off x="5857884" y="571480"/>
            <a:ext cx="2930064" cy="1500198"/>
          </a:xfrm>
          <a:prstGeom prst="rect">
            <a:avLst/>
          </a:prstGeom>
        </p:spPr>
      </p:pic>
      <p:sp>
        <p:nvSpPr>
          <p:cNvPr id="9" name="8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7</a:t>
            </a:fld>
            <a:endParaRPr lang="es-A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0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txBox="1">
            <a:spLocks noGrp="1"/>
          </p:cNvSpPr>
          <p:nvPr>
            <p:ph type="ctrTitle" idx="4294967295"/>
          </p:nvPr>
        </p:nvSpPr>
        <p:spPr>
          <a:xfrm>
            <a:off x="533400" y="1882525"/>
            <a:ext cx="4015800" cy="1546500"/>
          </a:xfrm>
          <a:prstGeom prst="rect">
            <a:avLst/>
          </a:prstGeom>
        </p:spPr>
        <p:txBody>
          <a:bodyPr lIns="91425" tIns="91425" rIns="91425" bIns="91425" anchor="b" anchorCtr="0">
            <a:noAutofit/>
          </a:bodyPr>
          <a:lstStyle/>
          <a:p>
            <a:pPr lvl="0" algn="r" rtl="0">
              <a:spcBef>
                <a:spcPts val="0"/>
              </a:spcBef>
              <a:buNone/>
            </a:pPr>
            <a:r>
              <a:rPr lang="en" sz="6000" b="1" dirty="0" smtClean="0"/>
              <a:t>Objetivo del Proyecto</a:t>
            </a:r>
            <a:endParaRPr lang="en" sz="6000" b="1" dirty="0"/>
          </a:p>
        </p:txBody>
      </p:sp>
      <p:sp>
        <p:nvSpPr>
          <p:cNvPr id="105" name="Shape 105"/>
          <p:cNvSpPr txBox="1">
            <a:spLocks noGrp="1"/>
          </p:cNvSpPr>
          <p:nvPr>
            <p:ph type="subTitle" idx="4294967295"/>
          </p:nvPr>
        </p:nvSpPr>
        <p:spPr>
          <a:xfrm>
            <a:off x="533400" y="3405748"/>
            <a:ext cx="4015800" cy="2809334"/>
          </a:xfrm>
          <a:prstGeom prst="rect">
            <a:avLst/>
          </a:prstGeom>
        </p:spPr>
        <p:txBody>
          <a:bodyPr lIns="91425" tIns="91425" rIns="91425" bIns="91425" anchor="t" anchorCtr="0">
            <a:noAutofit/>
          </a:bodyPr>
          <a:lstStyle/>
          <a:p>
            <a:pPr lvl="0" algn="r" rtl="0">
              <a:spcBef>
                <a:spcPts val="0"/>
              </a:spcBef>
              <a:buNone/>
            </a:pPr>
            <a:r>
              <a:rPr lang="en" dirty="0" smtClean="0"/>
              <a:t>Dar el primer paso hacia el desarrollo de un Acople N-Th entre CITVAP y RELAP para el estudio de Transitorios.</a:t>
            </a:r>
            <a:endParaRPr lang="en" dirty="0"/>
          </a:p>
        </p:txBody>
      </p:sp>
      <p:cxnSp>
        <p:nvCxnSpPr>
          <p:cNvPr id="106" name="Shape 106"/>
          <p:cNvCxnSpPr/>
          <p:nvPr/>
        </p:nvCxnSpPr>
        <p:spPr>
          <a:xfrm rot="10800000" flipH="1">
            <a:off x="6282450" y="705374"/>
            <a:ext cx="121500" cy="518700"/>
          </a:xfrm>
          <a:prstGeom prst="straightConnector1">
            <a:avLst/>
          </a:prstGeom>
          <a:noFill/>
          <a:ln w="9525" cap="flat" cmpd="sng">
            <a:solidFill>
              <a:srgbClr val="CFD8DC"/>
            </a:solidFill>
            <a:prstDash val="solid"/>
            <a:round/>
            <a:headEnd type="none" w="lg" len="lg"/>
            <a:tailEnd type="none" w="lg" len="lg"/>
          </a:ln>
        </p:spPr>
      </p:cxnSp>
      <p:cxnSp>
        <p:nvCxnSpPr>
          <p:cNvPr id="107" name="Shape 107"/>
          <p:cNvCxnSpPr/>
          <p:nvPr/>
        </p:nvCxnSpPr>
        <p:spPr>
          <a:xfrm flipH="1">
            <a:off x="7133575" y="1483475"/>
            <a:ext cx="332399" cy="267599"/>
          </a:xfrm>
          <a:prstGeom prst="straightConnector1">
            <a:avLst/>
          </a:prstGeom>
          <a:noFill/>
          <a:ln w="9525" cap="flat" cmpd="sng">
            <a:solidFill>
              <a:srgbClr val="CFD8DC"/>
            </a:solidFill>
            <a:prstDash val="solid"/>
            <a:round/>
            <a:headEnd type="none" w="lg" len="lg"/>
            <a:tailEnd type="none" w="lg" len="lg"/>
          </a:ln>
        </p:spPr>
      </p:cxnSp>
      <p:cxnSp>
        <p:nvCxnSpPr>
          <p:cNvPr id="108" name="Shape 108"/>
          <p:cNvCxnSpPr>
            <a:endCxn id="103" idx="6"/>
          </p:cNvCxnSpPr>
          <p:nvPr/>
        </p:nvCxnSpPr>
        <p:spPr>
          <a:xfrm flipH="1">
            <a:off x="7330800" y="2440125"/>
            <a:ext cx="1124100" cy="7800"/>
          </a:xfrm>
          <a:prstGeom prst="straightConnector1">
            <a:avLst/>
          </a:prstGeom>
          <a:noFill/>
          <a:ln w="9525" cap="flat" cmpd="sng">
            <a:solidFill>
              <a:srgbClr val="CFD8DC"/>
            </a:solidFill>
            <a:prstDash val="solid"/>
            <a:round/>
            <a:headEnd type="none" w="lg" len="lg"/>
            <a:tailEnd type="none" w="lg" len="lg"/>
          </a:ln>
        </p:spPr>
      </p:cxnSp>
      <p:sp>
        <p:nvSpPr>
          <p:cNvPr id="109" name="Shape 109"/>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2" name="Shape 459"/>
          <p:cNvGrpSpPr/>
          <p:nvPr/>
        </p:nvGrpSpPr>
        <p:grpSpPr>
          <a:xfrm>
            <a:off x="5508104" y="1701005"/>
            <a:ext cx="1236016" cy="1295947"/>
            <a:chOff x="5961125" y="1623900"/>
            <a:chExt cx="427450" cy="448175"/>
          </a:xfrm>
        </p:grpSpPr>
        <p:sp>
          <p:nvSpPr>
            <p:cNvPr id="13" name="Shape 46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4" name="Shape 46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5" name="Shape 46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6" name="Shape 46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7" name="Shape 46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8" name="Shape 46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9" name="Shape 46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sp>
        <p:nvSpPr>
          <p:cNvPr id="21" name="20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8</a:t>
            </a:fld>
            <a:endParaRPr lang="es-AR" b="1" dirty="0"/>
          </a:p>
        </p:txBody>
      </p:sp>
    </p:spTree>
    <p:extLst>
      <p:ext uri="{BB962C8B-B14F-4D97-AF65-F5344CB8AC3E}">
        <p14:creationId xmlns="" xmlns:p14="http://schemas.microsoft.com/office/powerpoint/2010/main" val="2216467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Shape 74"/>
          <p:cNvSpPr/>
          <p:nvPr/>
        </p:nvSpPr>
        <p:spPr>
          <a:xfrm>
            <a:off x="5865747" y="3416025"/>
            <a:ext cx="1820699" cy="18206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txBox="1">
            <a:spLocks noGrp="1"/>
          </p:cNvSpPr>
          <p:nvPr>
            <p:ph type="ctrTitle" idx="4294967295"/>
          </p:nvPr>
        </p:nvSpPr>
        <p:spPr>
          <a:xfrm>
            <a:off x="1637500" y="587125"/>
            <a:ext cx="5642099" cy="1546500"/>
          </a:xfrm>
          <a:prstGeom prst="rect">
            <a:avLst/>
          </a:prstGeom>
        </p:spPr>
        <p:txBody>
          <a:bodyPr lIns="91425" tIns="91425" rIns="91425" bIns="91425" anchor="b" anchorCtr="0">
            <a:noAutofit/>
          </a:bodyPr>
          <a:lstStyle/>
          <a:p>
            <a:pPr lvl="0">
              <a:spcBef>
                <a:spcPts val="0"/>
              </a:spcBef>
              <a:buNone/>
            </a:pPr>
            <a:r>
              <a:rPr lang="en" sz="6000" b="1" dirty="0" smtClean="0"/>
              <a:t>¿Cómo?</a:t>
            </a:r>
            <a:endParaRPr lang="en" sz="6000" b="1" dirty="0"/>
          </a:p>
        </p:txBody>
      </p:sp>
      <p:sp>
        <p:nvSpPr>
          <p:cNvPr id="77" name="Shape 77"/>
          <p:cNvSpPr txBox="1">
            <a:spLocks noGrp="1"/>
          </p:cNvSpPr>
          <p:nvPr>
            <p:ph type="body" idx="4294967295"/>
          </p:nvPr>
        </p:nvSpPr>
        <p:spPr>
          <a:xfrm>
            <a:off x="1637500" y="2981075"/>
            <a:ext cx="4148946" cy="3281999"/>
          </a:xfrm>
          <a:prstGeom prst="rect">
            <a:avLst/>
          </a:prstGeom>
        </p:spPr>
        <p:txBody>
          <a:bodyPr lIns="91425" tIns="91425" rIns="91425" bIns="91425" anchor="t" anchorCtr="0">
            <a:noAutofit/>
          </a:bodyPr>
          <a:lstStyle/>
          <a:p>
            <a:pPr lvl="0" rtl="0">
              <a:spcBef>
                <a:spcPts val="0"/>
              </a:spcBef>
              <a:buNone/>
            </a:pPr>
            <a:r>
              <a:rPr lang="en" sz="2600" dirty="0" smtClean="0"/>
              <a:t>¿Cómo acoplar los códigos CITVAP y RELAP?</a:t>
            </a:r>
          </a:p>
          <a:p>
            <a:pPr lvl="0" rtl="0">
              <a:spcBef>
                <a:spcPts val="0"/>
              </a:spcBef>
              <a:buNone/>
            </a:pPr>
            <a:r>
              <a:rPr lang="en" sz="2400" dirty="0" smtClean="0"/>
              <a:t>    -Acople estacionario: </a:t>
            </a:r>
            <a:r>
              <a:rPr lang="el-GR" sz="2400" i="1" dirty="0" smtClean="0"/>
              <a:t>Ф</a:t>
            </a:r>
            <a:r>
              <a:rPr lang="es-AR" sz="2400" i="1" dirty="0" smtClean="0"/>
              <a:t>=</a:t>
            </a:r>
            <a:r>
              <a:rPr lang="es-AR" sz="2400" i="1" dirty="0" err="1" smtClean="0"/>
              <a:t>cte</a:t>
            </a:r>
            <a:endParaRPr lang="en" sz="2400" i="1" dirty="0" smtClean="0"/>
          </a:p>
          <a:p>
            <a:pPr>
              <a:spcBef>
                <a:spcPts val="0"/>
              </a:spcBef>
              <a:buNone/>
            </a:pPr>
            <a:r>
              <a:rPr lang="en" sz="2400" dirty="0" smtClean="0"/>
              <a:t>    -Acople dinámico.       </a:t>
            </a:r>
            <a:r>
              <a:rPr lang="el-GR" sz="2400" i="1" dirty="0" smtClean="0"/>
              <a:t>Ф</a:t>
            </a:r>
            <a:r>
              <a:rPr lang="es-AR" sz="2400" i="1" dirty="0" smtClean="0"/>
              <a:t>=</a:t>
            </a:r>
            <a:r>
              <a:rPr lang="el-GR" sz="2400" i="1" dirty="0" smtClean="0"/>
              <a:t> Ф</a:t>
            </a:r>
            <a:r>
              <a:rPr lang="es-AR" sz="2400" i="1" dirty="0" smtClean="0"/>
              <a:t>(t)</a:t>
            </a:r>
            <a:endParaRPr lang="en" sz="2400" i="1" dirty="0" smtClean="0"/>
          </a:p>
          <a:p>
            <a:pPr lvl="0" rtl="0">
              <a:spcBef>
                <a:spcPts val="0"/>
              </a:spcBef>
              <a:buNone/>
            </a:pPr>
            <a:endParaRPr sz="2600" dirty="0"/>
          </a:p>
          <a:p>
            <a:pPr lvl="0" rtl="0">
              <a:spcBef>
                <a:spcPts val="0"/>
              </a:spcBef>
              <a:buNone/>
            </a:pPr>
            <a:r>
              <a:rPr lang="en" sz="2600" dirty="0" smtClean="0"/>
              <a:t>¿Cómo hacer que CITVAP calcule transitorios?</a:t>
            </a:r>
            <a:endParaRPr lang="en" sz="2600" dirty="0"/>
          </a:p>
        </p:txBody>
      </p:sp>
      <p:pic>
        <p:nvPicPr>
          <p:cNvPr id="78" name="Shape 78"/>
          <p:cNvPicPr preferRelativeResize="0"/>
          <p:nvPr/>
        </p:nvPicPr>
        <p:blipFill>
          <a:blip r:embed="rId4"/>
          <a:srcRect l="25597" t="25092" r="31741" b="20543"/>
          <a:stretch>
            <a:fillRect/>
          </a:stretch>
        </p:blipFill>
        <p:spPr>
          <a:xfrm>
            <a:off x="6072198" y="3571876"/>
            <a:ext cx="1428760" cy="1459376"/>
          </a:xfrm>
          <a:prstGeom prst="ellipse">
            <a:avLst/>
          </a:prstGeom>
          <a:noFill/>
          <a:ln>
            <a:noFill/>
          </a:ln>
        </p:spPr>
      </p:pic>
      <p:cxnSp>
        <p:nvCxnSpPr>
          <p:cNvPr id="79" name="Shape 79"/>
          <p:cNvCxnSpPr/>
          <p:nvPr/>
        </p:nvCxnSpPr>
        <p:spPr>
          <a:xfrm>
            <a:off x="6939075" y="5244825"/>
            <a:ext cx="145799" cy="567599"/>
          </a:xfrm>
          <a:prstGeom prst="straightConnector1">
            <a:avLst/>
          </a:prstGeom>
          <a:noFill/>
          <a:ln w="9525" cap="flat" cmpd="sng">
            <a:solidFill>
              <a:srgbClr val="CFD8DC"/>
            </a:solidFill>
            <a:prstDash val="solid"/>
            <a:round/>
            <a:headEnd type="none" w="lg" len="lg"/>
            <a:tailEnd type="none" w="lg" len="lg"/>
          </a:ln>
        </p:spPr>
      </p:cxnSp>
      <p:cxnSp>
        <p:nvCxnSpPr>
          <p:cNvPr id="80" name="Shape 80"/>
          <p:cNvCxnSpPr/>
          <p:nvPr/>
        </p:nvCxnSpPr>
        <p:spPr>
          <a:xfrm>
            <a:off x="7419811" y="4970089"/>
            <a:ext cx="289500" cy="396300"/>
          </a:xfrm>
          <a:prstGeom prst="straightConnector1">
            <a:avLst/>
          </a:prstGeom>
          <a:noFill/>
          <a:ln w="9525" cap="flat" cmpd="sng">
            <a:solidFill>
              <a:srgbClr val="CFD8DC"/>
            </a:solidFill>
            <a:prstDash val="solid"/>
            <a:round/>
            <a:headEnd type="none" w="lg" len="lg"/>
            <a:tailEnd type="none" w="lg" len="lg"/>
          </a:ln>
        </p:spPr>
      </p:cxnSp>
      <p:cxnSp>
        <p:nvCxnSpPr>
          <p:cNvPr id="81" name="Shape 81"/>
          <p:cNvCxnSpPr/>
          <p:nvPr/>
        </p:nvCxnSpPr>
        <p:spPr>
          <a:xfrm>
            <a:off x="7636225" y="4669275"/>
            <a:ext cx="802500" cy="259499"/>
          </a:xfrm>
          <a:prstGeom prst="straightConnector1">
            <a:avLst/>
          </a:prstGeom>
          <a:noFill/>
          <a:ln w="9525" cap="flat" cmpd="sng">
            <a:solidFill>
              <a:srgbClr val="CFD8DC"/>
            </a:solidFill>
            <a:prstDash val="solid"/>
            <a:round/>
            <a:headEnd type="none" w="lg" len="lg"/>
            <a:tailEnd type="none" w="lg" len="lg"/>
          </a:ln>
        </p:spPr>
      </p:cxnSp>
      <p:sp>
        <p:nvSpPr>
          <p:cNvPr id="10" name="9 CuadroTexto"/>
          <p:cNvSpPr txBox="1"/>
          <p:nvPr/>
        </p:nvSpPr>
        <p:spPr>
          <a:xfrm>
            <a:off x="8645666" y="6407371"/>
            <a:ext cx="383438" cy="307777"/>
          </a:xfrm>
          <a:prstGeom prst="rect">
            <a:avLst/>
          </a:prstGeom>
          <a:noFill/>
        </p:spPr>
        <p:txBody>
          <a:bodyPr wrap="none" rtlCol="0">
            <a:spAutoFit/>
          </a:bodyPr>
          <a:lstStyle/>
          <a:p>
            <a:pPr algn="ctr"/>
            <a:fld id="{5DF27496-10EF-4989-8FCF-E382860A25CF}" type="slidenum">
              <a:rPr lang="es-AR" b="1" smtClean="0"/>
              <a:pPr algn="ctr"/>
              <a:t>9</a:t>
            </a:fld>
            <a:endParaRPr lang="es-AR"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4400</TotalTime>
  <Words>3055</Words>
  <Application>Microsoft Office PowerPoint</Application>
  <PresentationFormat>Presentación en pantalla (4:3)</PresentationFormat>
  <Paragraphs>322</Paragraphs>
  <Slides>41</Slides>
  <Notes>40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Arial</vt:lpstr>
      <vt:lpstr>Roboto Slab</vt:lpstr>
      <vt:lpstr>Source Sans Pro</vt:lpstr>
      <vt:lpstr>Aharoni</vt:lpstr>
      <vt:lpstr>Cordelia template</vt:lpstr>
      <vt:lpstr>Acople Neutrónico Termohidráulico CITVAP-RELAP</vt:lpstr>
      <vt:lpstr>Diapositiva 2</vt:lpstr>
      <vt:lpstr>Sumario</vt:lpstr>
      <vt:lpstr>1. Introducción</vt:lpstr>
      <vt:lpstr>LÍNEA DE CÁLCULO INVAP S.E.</vt:lpstr>
      <vt:lpstr>RELAP5 v3.3</vt:lpstr>
      <vt:lpstr>Usos del Acople N-Th</vt:lpstr>
      <vt:lpstr>Objetivo del Proyecto</vt:lpstr>
      <vt:lpstr>¿Cómo?</vt:lpstr>
      <vt:lpstr>2. ACOPLE ESTACIONARIO</vt:lpstr>
      <vt:lpstr>Física del Acople N-Th</vt:lpstr>
      <vt:lpstr>ACOPLE ESTACIONARIO</vt:lpstr>
      <vt:lpstr>ACOPLE ESTACIONARIO</vt:lpstr>
      <vt:lpstr>Desarrollo de los programas citvap2relap y relap2citvap</vt:lpstr>
      <vt:lpstr>Diagrama  de Flujo</vt:lpstr>
      <vt:lpstr>Diapositiva 16</vt:lpstr>
      <vt:lpstr>Verificación:  Condiciones Iniciales</vt:lpstr>
      <vt:lpstr>Verificación:  Condiciones Iniciales</vt:lpstr>
      <vt:lpstr>Verificación:  Condiciones Iniciales</vt:lpstr>
      <vt:lpstr>Diapositiva 20</vt:lpstr>
      <vt:lpstr>Diapositiva 21</vt:lpstr>
      <vt:lpstr>Diapositiva 22</vt:lpstr>
      <vt:lpstr>3. ACOPLE DINÁMICO: Cálculo de Transitorios</vt:lpstr>
      <vt:lpstr>MÉTODO DE CÁLCULO DE CITVAP</vt:lpstr>
      <vt:lpstr>MÉTODO DE CÁLCULO DE CITVAP</vt:lpstr>
      <vt:lpstr>Mecanismos para el cálculo de transitorios</vt:lpstr>
      <vt:lpstr>Desarrollo del programa Transient </vt:lpstr>
      <vt:lpstr>Ciclo de Cálculo Transient </vt:lpstr>
      <vt:lpstr>Ciclo de Cálculo Transient </vt:lpstr>
      <vt:lpstr>Modelo para Verificación de Transient</vt:lpstr>
      <vt:lpstr>Inserción positiva de reactividad</vt:lpstr>
      <vt:lpstr>Inserción positiva de reactividad</vt:lpstr>
      <vt:lpstr>4. TRABAJO FUTURO</vt:lpstr>
      <vt:lpstr>Trabajo Futuro: Acople Estacionario</vt:lpstr>
      <vt:lpstr>Trabajo Futuro: Cálculo Transitorios</vt:lpstr>
      <vt:lpstr>5. CONCLUSIONES</vt:lpstr>
      <vt:lpstr>Conclusiones</vt:lpstr>
      <vt:lpstr>¡GRACIAS!</vt:lpstr>
      <vt:lpstr>2 Enfoques:</vt:lpstr>
      <vt:lpstr>Modelos CITVAP y RELAP</vt:lpstr>
      <vt:lpstr>SCRAM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Acople Neutrónico Termohidráulico CITVAP-RELAP</dc:title>
  <dc:creator>Martin Pardo Rubert</dc:creator>
  <cp:lastModifiedBy>Maria Jimena Lopez Morillo</cp:lastModifiedBy>
  <cp:revision>33</cp:revision>
  <dcterms:modified xsi:type="dcterms:W3CDTF">2017-06-20T20:40:17Z</dcterms:modified>
</cp:coreProperties>
</file>