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86" r:id="rId25"/>
    <p:sldId id="287" r:id="rId26"/>
    <p:sldId id="288" r:id="rId27"/>
    <p:sldId id="289" r:id="rId28"/>
    <p:sldId id="290" r:id="rId29"/>
    <p:sldId id="291" r:id="rId30"/>
    <p:sldId id="292" r:id="rId31"/>
    <p:sldId id="294" r:id="rId32"/>
    <p:sldId id="296" r:id="rId33"/>
    <p:sldId id="297" r:id="rId34"/>
    <p:sldId id="298" r:id="rId35"/>
    <p:sldId id="299" r:id="rId36"/>
    <p:sldId id="300" r:id="rId37"/>
    <p:sldId id="30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14"/>
    <p:restoredTop sz="96341"/>
  </p:normalViewPr>
  <p:slideViewPr>
    <p:cSldViewPr snapToGrid="0" snapToObjects="1">
      <p:cViewPr varScale="1">
        <p:scale>
          <a:sx n="129" d="100"/>
          <a:sy n="129" d="100"/>
        </p:scale>
        <p:origin x="376" y="192"/>
      </p:cViewPr>
      <p:guideLst/>
    </p:cSldViewPr>
  </p:slideViewPr>
  <p:notesTextViewPr>
    <p:cViewPr>
      <p:scale>
        <a:sx n="200" d="100"/>
        <a:sy n="200" d="100"/>
      </p:scale>
      <p:origin x="0" y="0"/>
    </p:cViewPr>
  </p:notesTextViewPr>
  <p:notesViewPr>
    <p:cSldViewPr snapToGrid="0" snapToObjects="1">
      <p:cViewPr varScale="1">
        <p:scale>
          <a:sx n="97" d="100"/>
          <a:sy n="97" d="100"/>
        </p:scale>
        <p:origin x="248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92D98-0A19-294F-81A9-C2517749F816}" type="datetimeFigureOut">
              <a:rPr kumimoji="1" lang="zh-TW" altLang="en-US" smtClean="0"/>
              <a:t>2020/1/9</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3737A-DD44-9A40-8ABE-93C1CA664B71}" type="slidenum">
              <a:rPr kumimoji="1" lang="zh-TW" altLang="en-US" smtClean="0"/>
              <a:t>‹#›</a:t>
            </a:fld>
            <a:endParaRPr kumimoji="1" lang="zh-TW" altLang="en-US"/>
          </a:p>
        </p:txBody>
      </p:sp>
    </p:spTree>
    <p:extLst>
      <p:ext uri="{BB962C8B-B14F-4D97-AF65-F5344CB8AC3E}">
        <p14:creationId xmlns:p14="http://schemas.microsoft.com/office/powerpoint/2010/main" val="3379522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教授好，很抱歉，我原本說想要報告一篇二階可微分的報酬函數可以用</a:t>
            </a:r>
            <a:r>
              <a:rPr kumimoji="1" lang="en-US" altLang="zh-CN" dirty="0"/>
              <a:t>out of the money put and call </a:t>
            </a:r>
            <a:r>
              <a:rPr kumimoji="1" lang="zh-CN" altLang="en-US" dirty="0"/>
              <a:t>複製的論文</a:t>
            </a:r>
            <a:endParaRPr kumimoji="1" lang="en-US" altLang="zh-CN" dirty="0"/>
          </a:p>
          <a:p>
            <a:r>
              <a:rPr kumimoji="1" lang="zh-CN" altLang="en-US" dirty="0"/>
              <a:t>但是後來我才發現我的數學程度和財務的先備知識還不足以讀懂，</a:t>
            </a:r>
            <a:endParaRPr kumimoji="1" lang="en-US" altLang="zh-CN" dirty="0"/>
          </a:p>
          <a:p>
            <a:r>
              <a:rPr kumimoji="1" lang="zh-CN" altLang="en-US" dirty="0"/>
              <a:t>所以我才改報這篇選擇權定價的論文，我目前的財務和數學能力也還只能讀懂這種程度的論文。</a:t>
            </a:r>
            <a:endParaRPr kumimoji="1" lang="en-US" altLang="zh-CN" dirty="0"/>
          </a:p>
          <a:p>
            <a:r>
              <a:rPr kumimoji="1" lang="zh-CN" altLang="en-US" dirty="0"/>
              <a:t>教授應該是很熟悉這篇論文了，所以我報這篇可能會佔用教授時間，如果教授覺得我講太慢可以請我跳過太慢的部分。</a:t>
            </a:r>
            <a:endParaRPr kumimoji="1" lang="en-US" altLang="zh-CN" dirty="0"/>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1</a:t>
            </a:fld>
            <a:endParaRPr kumimoji="1" lang="zh-TW" altLang="en-US"/>
          </a:p>
        </p:txBody>
      </p:sp>
    </p:spTree>
    <p:extLst>
      <p:ext uri="{BB962C8B-B14F-4D97-AF65-F5344CB8AC3E}">
        <p14:creationId xmlns:p14="http://schemas.microsoft.com/office/powerpoint/2010/main" val="214648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kumimoji="1" lang="zh-TW" altLang="en-US" dirty="0"/>
                  <a:t>我們做了一個</a:t>
                </a:r>
                <a:r>
                  <a:rPr kumimoji="1" lang="en-US" altLang="zh-TW" dirty="0"/>
                  <a:t>portfolio</a:t>
                </a:r>
                <a:r>
                  <a:rPr kumimoji="1" lang="zh-TW" altLang="en-US" dirty="0"/>
                  <a:t>，含有</a:t>
                </a:r>
                <a14:m>
                  <m:oMath xmlns:m="http://schemas.openxmlformats.org/officeDocument/2006/math">
                    <m:r>
                      <m:rPr>
                        <m:sty m:val="p"/>
                      </m:rPr>
                      <a:rPr kumimoji="1" lang="el-GR" altLang="zh-TW" i="1" smtClean="0">
                        <a:latin typeface="Cambria Math" panose="02040503050406030204" pitchFamily="18" charset="0"/>
                        <a:ea typeface="Cambria Math" panose="02040503050406030204" pitchFamily="18" charset="0"/>
                      </a:rPr>
                      <m:t>Δ</m:t>
                    </m:r>
                  </m:oMath>
                </a14:m>
                <a:r>
                  <a:rPr kumimoji="1" lang="zh-TW" altLang="en-US" dirty="0"/>
                  <a:t> 的股票和 </a:t>
                </a:r>
                <a:r>
                  <a:rPr kumimoji="1" lang="en-US" altLang="zh-TW" dirty="0"/>
                  <a:t>B </a:t>
                </a:r>
                <a:r>
                  <a:rPr kumimoji="1" lang="zh-TW" altLang="en-US" dirty="0"/>
                  <a:t>的現金</a:t>
                </a:r>
                <a:r>
                  <a:rPr kumimoji="1" lang="en-US" altLang="zh-TW" dirty="0"/>
                  <a:t> </a:t>
                </a:r>
                <a:r>
                  <a:rPr kumimoji="1" lang="zh-TW" altLang="en-US" dirty="0"/>
                  <a:t>，</a:t>
                </a:r>
                <a:r>
                  <a:rPr kumimoji="1" lang="zh-CN" altLang="en-US" dirty="0"/>
                  <a:t>讓這個</a:t>
                </a:r>
                <a:r>
                  <a:rPr kumimoji="1" lang="en-US" altLang="zh-TW" dirty="0"/>
                  <a:t>portfolio</a:t>
                </a:r>
                <a:r>
                  <a:rPr kumimoji="1" lang="zh-TW" altLang="en-US" dirty="0"/>
                  <a:t> </a:t>
                </a:r>
                <a:r>
                  <a:rPr kumimoji="1" lang="zh-CN" altLang="en-US" dirty="0"/>
                  <a:t>去複製</a:t>
                </a:r>
                <a:r>
                  <a:rPr kumimoji="1" lang="zh-TW" altLang="en-US" dirty="0"/>
                  <a:t> </a:t>
                </a:r>
                <a:r>
                  <a:rPr kumimoji="1" lang="en-US" altLang="zh-TW" dirty="0"/>
                  <a:t>call option </a:t>
                </a:r>
                <a:r>
                  <a:rPr kumimoji="1" lang="zh-CN" altLang="en-US" dirty="0"/>
                  <a:t>的價值，可以得到如上的公式</a:t>
                </a:r>
                <a:endParaRPr kumimoji="1" lang="zh-TW" altLang="en-US" dirty="0"/>
              </a:p>
            </p:txBody>
          </p:sp>
        </mc:Choice>
        <mc:Fallback xmlns="">
          <p:sp>
            <p:nvSpPr>
              <p:cNvPr id="3" name="備忘稿版面配置區 2"/>
              <p:cNvSpPr>
                <a:spLocks noGrp="1"/>
              </p:cNvSpPr>
              <p:nvPr>
                <p:ph type="body" idx="1"/>
              </p:nvPr>
            </p:nvSpPr>
            <p:spPr/>
            <p:txBody>
              <a:bodyPr/>
              <a:lstStyle/>
              <a:p>
                <a:r>
                  <a:rPr kumimoji="1" lang="zh-TW" altLang="en-US" dirty="0"/>
                  <a:t>我們做了一個</a:t>
                </a:r>
                <a:r>
                  <a:rPr kumimoji="1" lang="en-US" altLang="zh-TW" dirty="0"/>
                  <a:t>portfolio</a:t>
                </a:r>
                <a:r>
                  <a:rPr kumimoji="1" lang="zh-TW" altLang="en-US" dirty="0"/>
                  <a:t>，含有</a:t>
                </a:r>
                <a:r>
                  <a:rPr kumimoji="1" lang="el-GR" altLang="zh-TW" i="0">
                    <a:latin typeface="Cambria Math" panose="02040503050406030204" pitchFamily="18" charset="0"/>
                    <a:ea typeface="Cambria Math" panose="02040503050406030204" pitchFamily="18" charset="0"/>
                  </a:rPr>
                  <a:t>Δ</a:t>
                </a:r>
                <a:r>
                  <a:rPr kumimoji="1" lang="zh-TW" altLang="en-US" dirty="0"/>
                  <a:t> 的股票和 </a:t>
                </a:r>
                <a:r>
                  <a:rPr kumimoji="1" lang="en-US" altLang="zh-TW" dirty="0"/>
                  <a:t>B </a:t>
                </a:r>
                <a:r>
                  <a:rPr kumimoji="1" lang="zh-TW" altLang="en-US" dirty="0"/>
                  <a:t>的現金</a:t>
                </a:r>
                <a:r>
                  <a:rPr kumimoji="1" lang="en-US" altLang="zh-TW" dirty="0"/>
                  <a:t> </a:t>
                </a:r>
                <a:r>
                  <a:rPr kumimoji="1" lang="zh-TW" altLang="en-US" dirty="0"/>
                  <a:t>，</a:t>
                </a:r>
                <a:r>
                  <a:rPr kumimoji="1" lang="zh-CN" altLang="en-US" dirty="0"/>
                  <a:t>讓這個</a:t>
                </a:r>
                <a:r>
                  <a:rPr kumimoji="1" lang="en-US" altLang="zh-TW" dirty="0"/>
                  <a:t>portfolio</a:t>
                </a:r>
                <a:r>
                  <a:rPr kumimoji="1" lang="zh-TW" altLang="en-US" dirty="0"/>
                  <a:t> </a:t>
                </a:r>
                <a:r>
                  <a:rPr kumimoji="1" lang="zh-CN" altLang="en-US" dirty="0"/>
                  <a:t>去複製</a:t>
                </a:r>
                <a:r>
                  <a:rPr kumimoji="1" lang="zh-TW" altLang="en-US" dirty="0"/>
                  <a:t> </a:t>
                </a:r>
                <a:r>
                  <a:rPr kumimoji="1" lang="en-US" altLang="zh-TW" dirty="0"/>
                  <a:t>call option </a:t>
                </a:r>
                <a:r>
                  <a:rPr kumimoji="1" lang="zh-CN" altLang="en-US" dirty="0"/>
                  <a:t>的價值，可以得到如上的公式</a:t>
                </a:r>
                <a:endParaRPr kumimoji="1" lang="zh-TW" altLang="en-US" dirty="0"/>
              </a:p>
            </p:txBody>
          </p:sp>
        </mc:Fallback>
      </mc:AlternateContent>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10</a:t>
            </a:fld>
            <a:endParaRPr kumimoji="1" lang="zh-TW" altLang="en-US"/>
          </a:p>
        </p:txBody>
      </p:sp>
    </p:spTree>
    <p:extLst>
      <p:ext uri="{BB962C8B-B14F-4D97-AF65-F5344CB8AC3E}">
        <p14:creationId xmlns:p14="http://schemas.microsoft.com/office/powerpoint/2010/main" val="223129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如果要沒有套利機會的話，</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call </a:t>
            </a:r>
            <a:r>
              <a:rPr lang="zh-CN" altLang="en-US" sz="1200" kern="1200" dirty="0">
                <a:solidFill>
                  <a:schemeClr val="tx1"/>
                </a:solidFill>
                <a:effectLst/>
                <a:latin typeface="+mn-lt"/>
                <a:ea typeface="+mn-ea"/>
                <a:cs typeface="+mn-cs"/>
              </a:rPr>
              <a:t>的價格一定不能小於那個</a:t>
            </a:r>
            <a:r>
              <a:rPr lang="en-US" altLang="zh-TW" sz="1200" dirty="0"/>
              <a:t>portfolio</a:t>
            </a:r>
            <a:r>
              <a:rPr lang="zh-TW" altLang="en-US" sz="1200" dirty="0"/>
              <a:t> </a:t>
            </a:r>
            <a:r>
              <a:rPr lang="zh-CN" altLang="en-US" sz="1200" dirty="0"/>
              <a:t>的現值。</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a:t>
            </a:r>
            <a:r>
              <a:rPr lang="en-US" altLang="zh-TW" sz="1200" dirty="0"/>
              <a:t>C &gt; S-K</a:t>
            </a:r>
            <a:r>
              <a:rPr lang="zh-CN" altLang="en-US" sz="1200" dirty="0"/>
              <a:t>的情況下，</a:t>
            </a:r>
            <a:r>
              <a:rPr lang="zh-TW" altLang="en-US" sz="1200" dirty="0"/>
              <a:t> </a:t>
            </a:r>
            <a:r>
              <a:rPr lang="en-US" altLang="zh-TW" sz="1200" kern="1200" dirty="0">
                <a:solidFill>
                  <a:schemeClr val="tx1"/>
                </a:solidFill>
                <a:effectLst/>
                <a:latin typeface="+mn-lt"/>
                <a:ea typeface="+mn-ea"/>
                <a:cs typeface="+mn-cs"/>
              </a:rPr>
              <a:t>call </a:t>
            </a:r>
            <a:r>
              <a:rPr lang="zh-CN" altLang="en-US" sz="1200" kern="1200" dirty="0">
                <a:solidFill>
                  <a:schemeClr val="tx1"/>
                </a:solidFill>
                <a:effectLst/>
                <a:latin typeface="+mn-lt"/>
                <a:ea typeface="+mn-ea"/>
                <a:cs typeface="+mn-cs"/>
              </a:rPr>
              <a:t>的價格也不能大於那個</a:t>
            </a:r>
            <a:r>
              <a:rPr lang="en-US" altLang="zh-TW" sz="1200" dirty="0"/>
              <a:t>portfolio</a:t>
            </a:r>
            <a:r>
              <a:rPr lang="zh-TW" altLang="en-US" sz="1200" dirty="0"/>
              <a:t> </a:t>
            </a:r>
            <a:r>
              <a:rPr lang="zh-CN" altLang="en-US" sz="1200" dirty="0"/>
              <a:t>的現值，因此</a:t>
            </a:r>
            <a:r>
              <a:rPr lang="zh-TW" altLang="en-US" sz="1200" dirty="0"/>
              <a:t> </a:t>
            </a:r>
            <a:r>
              <a:rPr lang="en-US" altLang="zh-TW" sz="1200" dirty="0"/>
              <a:t>call </a:t>
            </a:r>
            <a:r>
              <a:rPr lang="zh-CN" altLang="en-US" sz="1200" dirty="0"/>
              <a:t>的價格就是那個式子。</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If I do not exercise now, I will receive the same payoff as a portfolio with AS in stock and B in bonds. If I do exercise now, I can take the proceeds, S-K, buy this same portfolio and some extra bonds as well, and have a higher payoff in every possible circumstance.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Consequently, no one would be willing to hold the calls for one more period. </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and if not, C=S-K.’ </a:t>
            </a:r>
            <a:endParaRPr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11</a:t>
            </a:fld>
            <a:endParaRPr kumimoji="1" lang="zh-TW" altLang="en-US"/>
          </a:p>
        </p:txBody>
      </p:sp>
    </p:spTree>
    <p:extLst>
      <p:ext uri="{BB962C8B-B14F-4D97-AF65-F5344CB8AC3E}">
        <p14:creationId xmlns:p14="http://schemas.microsoft.com/office/powerpoint/2010/main" val="1656664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6000" kern="1200" dirty="0">
                <a:solidFill>
                  <a:schemeClr val="tx1"/>
                </a:solidFill>
                <a:effectLst/>
                <a:latin typeface="+mn-lt"/>
                <a:ea typeface="+mn-ea"/>
                <a:cs typeface="+mn-cs"/>
              </a:rPr>
              <a:t>也因此我們可以得到</a:t>
            </a:r>
            <a:r>
              <a:rPr lang="zh-TW" altLang="en-US" sz="6000" kern="1200" dirty="0">
                <a:solidFill>
                  <a:schemeClr val="tx1"/>
                </a:solidFill>
                <a:effectLst/>
                <a:latin typeface="+mn-lt"/>
                <a:ea typeface="+mn-ea"/>
                <a:cs typeface="+mn-cs"/>
              </a:rPr>
              <a:t> </a:t>
            </a:r>
            <a:r>
              <a:rPr lang="en-US" altLang="zh-TW" sz="6000" kern="1200" dirty="0">
                <a:solidFill>
                  <a:schemeClr val="tx1"/>
                </a:solidFill>
                <a:effectLst/>
                <a:latin typeface="+mn-lt"/>
                <a:ea typeface="+mn-ea"/>
                <a:cs typeface="+mn-cs"/>
              </a:rPr>
              <a:t>p </a:t>
            </a:r>
            <a:r>
              <a:rPr lang="zh-CN" altLang="en-US" sz="6000" kern="1200" dirty="0">
                <a:solidFill>
                  <a:schemeClr val="tx1"/>
                </a:solidFill>
                <a:effectLst/>
                <a:latin typeface="+mn-lt"/>
                <a:ea typeface="+mn-ea"/>
                <a:cs typeface="+mn-cs"/>
              </a:rPr>
              <a:t>和</a:t>
            </a:r>
            <a:r>
              <a:rPr lang="zh-TW" altLang="en-US" sz="6000" kern="1200" dirty="0">
                <a:solidFill>
                  <a:schemeClr val="tx1"/>
                </a:solidFill>
                <a:effectLst/>
                <a:latin typeface="+mn-lt"/>
                <a:ea typeface="+mn-ea"/>
                <a:cs typeface="+mn-cs"/>
              </a:rPr>
              <a:t> </a:t>
            </a:r>
            <a:r>
              <a:rPr lang="en-US" altLang="zh-TW" sz="6000" kern="1200" dirty="0">
                <a:solidFill>
                  <a:schemeClr val="tx1"/>
                </a:solidFill>
                <a:effectLst/>
                <a:latin typeface="+mn-lt"/>
                <a:ea typeface="+mn-ea"/>
                <a:cs typeface="+mn-cs"/>
              </a:rPr>
              <a:t>1-p</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6000" kern="1200" dirty="0">
                <a:solidFill>
                  <a:schemeClr val="tx1"/>
                </a:solidFill>
                <a:effectLst/>
                <a:latin typeface="+mn-lt"/>
                <a:ea typeface="+mn-ea"/>
                <a:cs typeface="+mn-cs"/>
              </a:rPr>
              <a:t>我們可以證出，如果利率是正的，</a:t>
            </a:r>
            <a:r>
              <a:rPr lang="zh-TW" altLang="en-US" sz="6000" kern="1200" dirty="0">
                <a:solidFill>
                  <a:schemeClr val="tx1"/>
                </a:solidFill>
                <a:effectLst/>
                <a:latin typeface="+mn-lt"/>
                <a:ea typeface="+mn-ea"/>
                <a:cs typeface="+mn-cs"/>
              </a:rPr>
              <a:t> </a:t>
            </a:r>
            <a:r>
              <a:rPr lang="en-US" altLang="zh-TW" sz="6000" kern="1200" dirty="0">
                <a:solidFill>
                  <a:schemeClr val="tx1"/>
                </a:solidFill>
                <a:effectLst/>
                <a:latin typeface="+mn-lt"/>
                <a:ea typeface="+mn-ea"/>
                <a:cs typeface="+mn-cs"/>
              </a:rPr>
              <a:t>c </a:t>
            </a:r>
            <a:r>
              <a:rPr lang="zh-CN" altLang="en-US" sz="6000" kern="1200" dirty="0">
                <a:solidFill>
                  <a:schemeClr val="tx1"/>
                </a:solidFill>
                <a:effectLst/>
                <a:latin typeface="+mn-lt"/>
                <a:ea typeface="+mn-ea"/>
                <a:cs typeface="+mn-cs"/>
              </a:rPr>
              <a:t>一定會大於</a:t>
            </a:r>
            <a:r>
              <a:rPr lang="zh-TW" altLang="en-US" sz="6000" kern="1200" dirty="0">
                <a:solidFill>
                  <a:schemeClr val="tx1"/>
                </a:solidFill>
                <a:effectLst/>
                <a:latin typeface="+mn-lt"/>
                <a:ea typeface="+mn-ea"/>
                <a:cs typeface="+mn-cs"/>
              </a:rPr>
              <a:t> </a:t>
            </a:r>
            <a:r>
              <a:rPr lang="en-US" altLang="zh-TW" sz="6000" dirty="0"/>
              <a:t>S-K</a:t>
            </a:r>
            <a:endParaRPr lang="en-US" altLang="zh-TW" sz="6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6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6000" kern="1200" dirty="0">
                <a:solidFill>
                  <a:schemeClr val="tx1"/>
                </a:solidFill>
                <a:effectLst/>
                <a:latin typeface="+mn-lt"/>
                <a:ea typeface="+mn-ea"/>
                <a:cs typeface="+mn-cs"/>
              </a:rPr>
              <a:t>To confirm this, note that if </a:t>
            </a:r>
            <a:r>
              <a:rPr lang="en-US" altLang="zh-TW" sz="6000" kern="1200" dirty="0" err="1">
                <a:solidFill>
                  <a:schemeClr val="tx1"/>
                </a:solidFill>
                <a:effectLst/>
                <a:latin typeface="+mn-lt"/>
                <a:ea typeface="+mn-ea"/>
                <a:cs typeface="+mn-cs"/>
              </a:rPr>
              <a:t>uSsK</a:t>
            </a:r>
            <a:r>
              <a:rPr lang="en-US" altLang="zh-TW" sz="6000" kern="1200" dirty="0">
                <a:solidFill>
                  <a:schemeClr val="tx1"/>
                </a:solidFill>
                <a:effectLst/>
                <a:latin typeface="+mn-lt"/>
                <a:ea typeface="+mn-ea"/>
                <a:cs typeface="+mn-cs"/>
              </a:rPr>
              <a:t>, then S&lt;K and C=O, so CBS-K. Also if </a:t>
            </a:r>
            <a:r>
              <a:rPr lang="en-US" altLang="zh-TW" sz="6000" kern="1200" dirty="0" err="1">
                <a:solidFill>
                  <a:schemeClr val="tx1"/>
                </a:solidFill>
                <a:effectLst/>
                <a:latin typeface="+mn-lt"/>
                <a:ea typeface="+mn-ea"/>
                <a:cs typeface="+mn-cs"/>
              </a:rPr>
              <a:t>dSzK</a:t>
            </a:r>
            <a:r>
              <a:rPr lang="en-US" altLang="zh-TW" sz="6000" kern="1200" dirty="0">
                <a:solidFill>
                  <a:schemeClr val="tx1"/>
                </a:solidFill>
                <a:effectLst/>
                <a:latin typeface="+mn-lt"/>
                <a:ea typeface="+mn-ea"/>
                <a:cs typeface="+mn-cs"/>
              </a:rPr>
              <a:t>, then C= S- (K/r)&gt; S-K. The remaining possibility is </a:t>
            </a:r>
            <a:r>
              <a:rPr lang="en-US" altLang="zh-TW" sz="6000" kern="1200" dirty="0" err="1">
                <a:solidFill>
                  <a:schemeClr val="tx1"/>
                </a:solidFill>
                <a:effectLst/>
                <a:latin typeface="+mn-lt"/>
                <a:ea typeface="+mn-ea"/>
                <a:cs typeface="+mn-cs"/>
              </a:rPr>
              <a:t>uS</a:t>
            </a:r>
            <a:r>
              <a:rPr lang="en-US" altLang="zh-TW" sz="6000" kern="1200" dirty="0">
                <a:solidFill>
                  <a:schemeClr val="tx1"/>
                </a:solidFill>
                <a:effectLst/>
                <a:latin typeface="+mn-lt"/>
                <a:ea typeface="+mn-ea"/>
                <a:cs typeface="+mn-cs"/>
              </a:rPr>
              <a:t>&gt;K&gt;</a:t>
            </a:r>
            <a:r>
              <a:rPr lang="en-US" altLang="zh-TW" sz="6000" kern="1200" dirty="0" err="1">
                <a:solidFill>
                  <a:schemeClr val="tx1"/>
                </a:solidFill>
                <a:effectLst/>
                <a:latin typeface="+mn-lt"/>
                <a:ea typeface="+mn-ea"/>
                <a:cs typeface="+mn-cs"/>
              </a:rPr>
              <a:t>dS</a:t>
            </a:r>
            <a:r>
              <a:rPr lang="en-US" altLang="zh-TW" sz="6000" kern="1200" dirty="0">
                <a:solidFill>
                  <a:schemeClr val="tx1"/>
                </a:solidFill>
                <a:effectLst/>
                <a:latin typeface="+mn-lt"/>
                <a:ea typeface="+mn-ea"/>
                <a:cs typeface="+mn-cs"/>
              </a:rPr>
              <a:t>. In this case, C=p(</a:t>
            </a:r>
            <a:r>
              <a:rPr lang="en-US" altLang="zh-TW" sz="6000" kern="1200" dirty="0" err="1">
                <a:solidFill>
                  <a:schemeClr val="tx1"/>
                </a:solidFill>
                <a:effectLst/>
                <a:latin typeface="+mn-lt"/>
                <a:ea typeface="+mn-ea"/>
                <a:cs typeface="+mn-cs"/>
              </a:rPr>
              <a:t>uS</a:t>
            </a:r>
            <a:r>
              <a:rPr lang="en-US" altLang="zh-TW" sz="6000" kern="1200" dirty="0">
                <a:solidFill>
                  <a:schemeClr val="tx1"/>
                </a:solidFill>
                <a:effectLst/>
                <a:latin typeface="+mn-lt"/>
                <a:ea typeface="+mn-ea"/>
                <a:cs typeface="+mn-cs"/>
              </a:rPr>
              <a:t>-K)/r. This is greater than S-K if (1 -p) </a:t>
            </a:r>
            <a:r>
              <a:rPr lang="en-US" altLang="zh-TW" sz="6000" kern="1200" dirty="0" err="1">
                <a:solidFill>
                  <a:schemeClr val="tx1"/>
                </a:solidFill>
                <a:effectLst/>
                <a:latin typeface="+mn-lt"/>
                <a:ea typeface="+mn-ea"/>
                <a:cs typeface="+mn-cs"/>
              </a:rPr>
              <a:t>dS</a:t>
            </a:r>
            <a:r>
              <a:rPr lang="en-US" altLang="zh-TW" sz="6000" kern="1200" dirty="0">
                <a:solidFill>
                  <a:schemeClr val="tx1"/>
                </a:solidFill>
                <a:effectLst/>
                <a:latin typeface="+mn-lt"/>
                <a:ea typeface="+mn-ea"/>
                <a:cs typeface="+mn-cs"/>
              </a:rPr>
              <a:t>&gt; (p- r)K, which is certainly true as long as r&gt; 1.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6000" kern="1200" dirty="0">
                <a:solidFill>
                  <a:schemeClr val="tx1"/>
                </a:solidFill>
                <a:effectLst/>
                <a:latin typeface="+mn-lt"/>
                <a:ea typeface="+mn-ea"/>
                <a:cs typeface="+mn-cs"/>
              </a:rPr>
              <a:t>這個公式有幾個值得注意的特色，</a:t>
            </a:r>
            <a:endParaRPr lang="en-US" altLang="zh-CN" sz="6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6000" kern="1200" dirty="0">
                <a:solidFill>
                  <a:schemeClr val="tx1"/>
                </a:solidFill>
                <a:effectLst/>
                <a:latin typeface="+mn-lt"/>
                <a:ea typeface="+mn-ea"/>
                <a:cs typeface="+mn-cs"/>
              </a:rPr>
              <a:t>第一，</a:t>
            </a:r>
            <a:r>
              <a:rPr lang="en-US" altLang="zh-CN" sz="6000" kern="1200" dirty="0">
                <a:solidFill>
                  <a:schemeClr val="tx1"/>
                </a:solidFill>
                <a:effectLst/>
                <a:latin typeface="+mn-lt"/>
                <a:ea typeface="+mn-ea"/>
                <a:cs typeface="+mn-cs"/>
              </a:rPr>
              <a:t>q </a:t>
            </a:r>
            <a:r>
              <a:rPr lang="zh-CN" altLang="en-US" sz="6000" kern="1200" dirty="0">
                <a:solidFill>
                  <a:schemeClr val="tx1"/>
                </a:solidFill>
                <a:effectLst/>
                <a:latin typeface="+mn-lt"/>
                <a:ea typeface="+mn-ea"/>
                <a:cs typeface="+mn-cs"/>
              </a:rPr>
              <a:t>沒有出先在公式中，這代表即便投資者對未來股票上升和下降有不同的主觀的機率，他們還是可以得到同樣的選擇權價格</a:t>
            </a:r>
            <a:endParaRPr lang="en-US" altLang="zh-CN" sz="6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6000" kern="1200" dirty="0">
                <a:solidFill>
                  <a:schemeClr val="tx1"/>
                </a:solidFill>
                <a:effectLst/>
                <a:latin typeface="+mn-lt"/>
                <a:ea typeface="+mn-ea"/>
                <a:cs typeface="+mn-cs"/>
              </a:rPr>
              <a:t>第二，選擇權的價格也不會因為投資者的風險偏好而改變。我們對投資者做的假設只有他們喜歡多的財富，因此願意去套利。</a:t>
            </a:r>
            <a:endParaRPr lang="en-US" altLang="zh-TW" sz="6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第三，</a:t>
            </a:r>
            <a:r>
              <a:rPr lang="en-US" altLang="zh-CN" sz="1200" kern="1200" dirty="0">
                <a:solidFill>
                  <a:schemeClr val="tx1"/>
                </a:solidFill>
                <a:effectLst/>
                <a:latin typeface="+mn-lt"/>
                <a:ea typeface="+mn-ea"/>
                <a:cs typeface="+mn-cs"/>
              </a:rPr>
              <a:t>call </a:t>
            </a:r>
            <a:r>
              <a:rPr lang="zh-CN" altLang="en-US" sz="1200" kern="1200" dirty="0">
                <a:solidFill>
                  <a:schemeClr val="tx1"/>
                </a:solidFill>
                <a:effectLst/>
                <a:latin typeface="+mn-lt"/>
                <a:ea typeface="+mn-ea"/>
                <a:cs typeface="+mn-cs"/>
              </a:rPr>
              <a:t>的價格只單單被股票價個這個隨機變數影響。</a:t>
            </a:r>
            <a:r>
              <a:rPr lang="en-US" altLang="zh-CN" sz="1200" kern="1200" dirty="0">
                <a:solidFill>
                  <a:schemeClr val="tx1"/>
                </a:solidFill>
                <a:effectLst/>
                <a:latin typeface="+mn-lt"/>
                <a:ea typeface="+mn-ea"/>
                <a:cs typeface="+mn-cs"/>
              </a:rPr>
              <a:t>Call </a:t>
            </a:r>
            <a:r>
              <a:rPr lang="zh-CN" altLang="en-US" sz="1200" kern="1200" dirty="0">
                <a:solidFill>
                  <a:schemeClr val="tx1"/>
                </a:solidFill>
                <a:effectLst/>
                <a:latin typeface="+mn-lt"/>
                <a:ea typeface="+mn-ea"/>
                <a:cs typeface="+mn-cs"/>
              </a:rPr>
              <a:t>的價格不會被其他證券或是</a:t>
            </a:r>
            <a:r>
              <a:rPr lang="en-US" altLang="zh-TW" sz="1200" kern="1200" dirty="0">
                <a:solidFill>
                  <a:schemeClr val="tx1"/>
                </a:solidFill>
                <a:effectLst/>
                <a:latin typeface="+mn-lt"/>
                <a:ea typeface="+mn-ea"/>
                <a:cs typeface="+mn-cs"/>
              </a:rPr>
              <a:t>portfolios</a:t>
            </a:r>
            <a:r>
              <a:rPr lang="zh-TW" alt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影響。如果有其他的定價公式是由其他證券或是</a:t>
            </a:r>
            <a:r>
              <a:rPr lang="en-US" altLang="zh-TW" sz="1200" kern="1200" dirty="0">
                <a:solidFill>
                  <a:schemeClr val="tx1"/>
                </a:solidFill>
                <a:effectLst/>
                <a:latin typeface="+mn-lt"/>
                <a:ea typeface="+mn-ea"/>
                <a:cs typeface="+mn-cs"/>
              </a:rPr>
              <a:t>portfolios</a:t>
            </a:r>
            <a:r>
              <a:rPr lang="zh-CN" altLang="en-US" sz="1200" kern="1200" dirty="0">
                <a:solidFill>
                  <a:schemeClr val="tx1"/>
                </a:solidFill>
                <a:effectLst/>
                <a:latin typeface="+mn-lt"/>
                <a:ea typeface="+mn-ea"/>
                <a:cs typeface="+mn-cs"/>
              </a:rPr>
              <a:t>決定出來，我們即可以產生套利，進而證明定價公式是錯誤的。</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投資者對於風險的偏好，以及其他資產的特性的確會影響</a:t>
            </a:r>
            <a:r>
              <a:rPr lang="en-US" altLang="zh-CN" sz="1200" kern="1200" dirty="0">
                <a:solidFill>
                  <a:schemeClr val="tx1"/>
                </a:solidFill>
                <a:effectLst/>
                <a:latin typeface="+mn-lt"/>
                <a:ea typeface="+mn-ea"/>
                <a:cs typeface="+mn-cs"/>
              </a:rPr>
              <a:t> call </a:t>
            </a:r>
            <a:r>
              <a:rPr lang="zh-CN" altLang="en-US" sz="1200" kern="1200" dirty="0">
                <a:solidFill>
                  <a:schemeClr val="tx1"/>
                </a:solidFill>
                <a:effectLst/>
                <a:latin typeface="+mn-lt"/>
                <a:ea typeface="+mn-ea"/>
                <a:cs typeface="+mn-cs"/>
              </a:rPr>
              <a:t>的價格，但是是由間接影響的。</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60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6000" dirty="0"/>
              <a:t>如果投資者是風險中立的話，</a:t>
            </a:r>
            <a:r>
              <a:rPr lang="en-US" altLang="zh-CN" sz="6000" dirty="0"/>
              <a:t>p </a:t>
            </a:r>
            <a:r>
              <a:rPr lang="zh-CN" altLang="en-US" sz="6000" dirty="0"/>
              <a:t>就是</a:t>
            </a:r>
            <a:r>
              <a:rPr lang="zh-TW" altLang="en-US" sz="6000" dirty="0"/>
              <a:t> </a:t>
            </a:r>
            <a:r>
              <a:rPr lang="en-US" altLang="zh-TW" sz="6000" dirty="0"/>
              <a:t>q </a:t>
            </a:r>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12</a:t>
            </a:fld>
            <a:endParaRPr kumimoji="1" lang="zh-TW" altLang="en-US"/>
          </a:p>
        </p:txBody>
      </p:sp>
    </p:spTree>
    <p:extLst>
      <p:ext uri="{BB962C8B-B14F-4D97-AF65-F5344CB8AC3E}">
        <p14:creationId xmlns:p14="http://schemas.microsoft.com/office/powerpoint/2010/main" val="4197729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這是兩期的模型。</a:t>
            </a:r>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13</a:t>
            </a:fld>
            <a:endParaRPr kumimoji="1" lang="zh-TW" altLang="en-US"/>
          </a:p>
        </p:txBody>
      </p:sp>
    </p:spTree>
    <p:extLst>
      <p:ext uri="{BB962C8B-B14F-4D97-AF65-F5344CB8AC3E}">
        <p14:creationId xmlns:p14="http://schemas.microsoft.com/office/powerpoint/2010/main" val="3781980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得到的</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call </a:t>
            </a:r>
            <a:r>
              <a:rPr lang="zh-CN" altLang="en-US" sz="1200" kern="1200" dirty="0">
                <a:solidFill>
                  <a:schemeClr val="tx1"/>
                </a:solidFill>
                <a:effectLst/>
                <a:latin typeface="+mn-lt"/>
                <a:ea typeface="+mn-ea"/>
                <a:cs typeface="+mn-cs"/>
              </a:rPr>
              <a:t>的價格就是那樣。</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是代表最小的可以讓</a:t>
            </a:r>
            <a:r>
              <a:rPr lang="zh-TW"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call</a:t>
            </a:r>
            <a:r>
              <a:rPr lang="zh-TW" alt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在期末是</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in the money </a:t>
            </a:r>
            <a:r>
              <a:rPr lang="zh-CN" altLang="en-US" sz="1200" kern="1200" dirty="0">
                <a:solidFill>
                  <a:schemeClr val="tx1"/>
                </a:solidFill>
                <a:effectLst/>
                <a:latin typeface="+mn-lt"/>
                <a:ea typeface="+mn-ea"/>
                <a:cs typeface="+mn-cs"/>
              </a:rPr>
              <a:t>的上升的步，因此</a:t>
            </a:r>
            <a:r>
              <a:rPr lang="en-US" altLang="zh-CN" sz="1200" kern="1200" dirty="0">
                <a:solidFill>
                  <a:schemeClr val="tx1"/>
                </a:solidFill>
                <a:effectLst/>
                <a:latin typeface="+mn-lt"/>
                <a:ea typeface="+mn-ea"/>
                <a:cs typeface="+mn-cs"/>
              </a:rPr>
              <a:t>call </a:t>
            </a:r>
            <a:r>
              <a:rPr lang="zh-CN" altLang="en-US" sz="1200" kern="1200" dirty="0">
                <a:solidFill>
                  <a:schemeClr val="tx1"/>
                </a:solidFill>
                <a:effectLst/>
                <a:latin typeface="+mn-lt"/>
                <a:ea typeface="+mn-ea"/>
                <a:cs typeface="+mn-cs"/>
              </a:rPr>
              <a:t>的步數可以改成那樣</a:t>
            </a:r>
            <a:r>
              <a:rPr lang="en-US" altLang="zh-CN" sz="1200" kern="1200" dirty="0">
                <a:solidFill>
                  <a:schemeClr val="tx1"/>
                </a:solidFill>
                <a:effectLst/>
                <a:latin typeface="+mn-lt"/>
                <a:ea typeface="+mn-ea"/>
                <a:cs typeface="+mn-cs"/>
              </a:rPr>
              <a:t> </a:t>
            </a:r>
            <a:endParaRPr lang="en-US"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14</a:t>
            </a:fld>
            <a:endParaRPr kumimoji="1" lang="zh-TW" altLang="en-US"/>
          </a:p>
        </p:txBody>
      </p:sp>
    </p:spTree>
    <p:extLst>
      <p:ext uri="{BB962C8B-B14F-4D97-AF65-F5344CB8AC3E}">
        <p14:creationId xmlns:p14="http://schemas.microsoft.com/office/powerpoint/2010/main" val="243438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也因此 </a:t>
            </a:r>
            <a:r>
              <a:rPr kumimoji="1" lang="en-US" altLang="zh-TW" dirty="0"/>
              <a:t>a </a:t>
            </a:r>
            <a:r>
              <a:rPr kumimoji="1" lang="zh-CN" altLang="en-US" dirty="0"/>
              <a:t>要符合上面的式子</a:t>
            </a:r>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15</a:t>
            </a:fld>
            <a:endParaRPr kumimoji="1" lang="zh-TW" altLang="en-US"/>
          </a:p>
        </p:txBody>
      </p:sp>
    </p:spTree>
    <p:extLst>
      <p:ext uri="{BB962C8B-B14F-4D97-AF65-F5344CB8AC3E}">
        <p14:creationId xmlns:p14="http://schemas.microsoft.com/office/powerpoint/2010/main" val="336521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也因此我們可以得到定價公式</a:t>
            </a:r>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16</a:t>
            </a:fld>
            <a:endParaRPr kumimoji="1" lang="zh-TW" altLang="en-US"/>
          </a:p>
        </p:txBody>
      </p:sp>
    </p:spTree>
    <p:extLst>
      <p:ext uri="{BB962C8B-B14F-4D97-AF65-F5344CB8AC3E}">
        <p14:creationId xmlns:p14="http://schemas.microsoft.com/office/powerpoint/2010/main" val="125319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kumimoji="1" lang="zh-TW" altLang="en-US" dirty="0"/>
                  <a:t>接下來我們來看無風險的交易策略。</a:t>
                </a:r>
                <a:endParaRPr kumimoji="1" lang="en-US" altLang="zh-TW" dirty="0"/>
              </a:p>
              <a:p>
                <a:r>
                  <a:rPr kumimoji="1" lang="zh-TW" altLang="en-US" dirty="0"/>
                  <a:t>先假設股票是左邊那樣子，括號是機率</a:t>
                </a:r>
                <a:endParaRPr kumimoji="1" lang="en-US" altLang="zh-TW" dirty="0"/>
              </a:p>
              <a:p>
                <a:r>
                  <a:rPr kumimoji="1" lang="zh-TW" altLang="en-US" dirty="0"/>
                  <a:t>右邊那樣子是對應的</a:t>
                </a:r>
                <a:r>
                  <a:rPr kumimoji="1" lang="en-US" altLang="zh-TW" dirty="0"/>
                  <a:t>call </a:t>
                </a:r>
                <a:r>
                  <a:rPr kumimoji="1" lang="zh-CN" altLang="en-US" dirty="0"/>
                  <a:t>的價格，括號中是</a:t>
                </a:r>
                <a14:m>
                  <m:oMath xmlns:m="http://schemas.openxmlformats.org/officeDocument/2006/math">
                    <m:r>
                      <a:rPr kumimoji="1" lang="zh-CN" altLang="en-US" i="1" smtClean="0">
                        <a:latin typeface="Cambria Math" panose="02040503050406030204" pitchFamily="18" charset="0"/>
                      </a:rPr>
                      <m:t>∆</m:t>
                    </m:r>
                  </m:oMath>
                </a14:m>
                <a:endParaRPr kumimoji="1" lang="en-US" altLang="zh-TW" dirty="0"/>
              </a:p>
              <a:p>
                <a:r>
                  <a:rPr kumimoji="1" lang="en-US" altLang="zh-TW" dirty="0"/>
                  <a:t>Call </a:t>
                </a:r>
                <a:r>
                  <a:rPr kumimoji="1" lang="zh-CN" altLang="en-US" dirty="0"/>
                  <a:t>的價格可以由前面的公式導出來，在期初是</a:t>
                </a:r>
                <a:r>
                  <a:rPr kumimoji="1" lang="en-US" altLang="zh-CN" dirty="0"/>
                  <a:t>34</a:t>
                </a:r>
                <a:r>
                  <a:rPr kumimoji="1" lang="zh-CN" altLang="en-US" dirty="0"/>
                  <a:t>多</a:t>
                </a:r>
                <a:endParaRPr kumimoji="1" lang="en-US" altLang="zh-CN" dirty="0"/>
              </a:p>
            </p:txBody>
          </p:sp>
        </mc:Choice>
        <mc:Fallback xmlns="">
          <p:sp>
            <p:nvSpPr>
              <p:cNvPr id="3" name="備忘稿版面配置區 2"/>
              <p:cNvSpPr>
                <a:spLocks noGrp="1"/>
              </p:cNvSpPr>
              <p:nvPr>
                <p:ph type="body" idx="1"/>
              </p:nvPr>
            </p:nvSpPr>
            <p:spPr/>
            <p:txBody>
              <a:bodyPr/>
              <a:lstStyle/>
              <a:p>
                <a:r>
                  <a:rPr kumimoji="1" lang="zh-TW" altLang="en-US" dirty="0"/>
                  <a:t>接下來我們來看無風險的交易策略。</a:t>
                </a:r>
                <a:endParaRPr kumimoji="1" lang="en-US" altLang="zh-TW" dirty="0"/>
              </a:p>
              <a:p>
                <a:r>
                  <a:rPr kumimoji="1" lang="zh-TW" altLang="en-US" dirty="0"/>
                  <a:t>先假設股票是左邊那樣子，括號是機率</a:t>
                </a:r>
                <a:endParaRPr kumimoji="1" lang="en-US" altLang="zh-TW" dirty="0"/>
              </a:p>
              <a:p>
                <a:r>
                  <a:rPr kumimoji="1" lang="zh-TW" altLang="en-US" dirty="0"/>
                  <a:t>右邊那樣子是對應的</a:t>
                </a:r>
                <a:r>
                  <a:rPr kumimoji="1" lang="en-US" altLang="zh-TW" dirty="0"/>
                  <a:t>call </a:t>
                </a:r>
                <a:r>
                  <a:rPr kumimoji="1" lang="zh-CN" altLang="en-US" dirty="0"/>
                  <a:t>的價格，括號中是</a:t>
                </a:r>
                <a:r>
                  <a:rPr kumimoji="1" lang="zh-CN" altLang="en-US" i="0">
                    <a:latin typeface="Cambria Math" panose="02040503050406030204" pitchFamily="18" charset="0"/>
                  </a:rPr>
                  <a:t>∆</a:t>
                </a:r>
                <a:endParaRPr kumimoji="1" lang="en-US" altLang="zh-TW" dirty="0"/>
              </a:p>
              <a:p>
                <a:r>
                  <a:rPr kumimoji="1" lang="en-US" altLang="zh-TW" dirty="0"/>
                  <a:t>Call </a:t>
                </a:r>
                <a:r>
                  <a:rPr kumimoji="1" lang="zh-CN" altLang="en-US" dirty="0"/>
                  <a:t>的價格可以由前面的公式導出來，在期初是</a:t>
                </a:r>
                <a:r>
                  <a:rPr kumimoji="1" lang="en-US" altLang="zh-CN" dirty="0"/>
                  <a:t>34</a:t>
                </a:r>
                <a:r>
                  <a:rPr kumimoji="1" lang="zh-CN" altLang="en-US" dirty="0"/>
                  <a:t>多</a:t>
                </a:r>
                <a:endParaRPr kumimoji="1" lang="en-US" altLang="zh-CN" dirty="0"/>
              </a:p>
            </p:txBody>
          </p:sp>
        </mc:Fallback>
      </mc:AlternateContent>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17</a:t>
            </a:fld>
            <a:endParaRPr kumimoji="1" lang="zh-TW" altLang="en-US"/>
          </a:p>
        </p:txBody>
      </p:sp>
    </p:spTree>
    <p:extLst>
      <p:ext uri="{BB962C8B-B14F-4D97-AF65-F5344CB8AC3E}">
        <p14:creationId xmlns:p14="http://schemas.microsoft.com/office/powerpoint/2010/main" val="2992320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假設</a:t>
            </a:r>
            <a:r>
              <a:rPr kumimoji="1" lang="en-US" altLang="zh-TW" dirty="0"/>
              <a:t>call</a:t>
            </a:r>
            <a:r>
              <a:rPr kumimoji="1" lang="zh-CN" altLang="en-US" dirty="0"/>
              <a:t>的價格被高估成</a:t>
            </a:r>
            <a:r>
              <a:rPr kumimoji="1" lang="en-US" altLang="zh-CN" dirty="0"/>
              <a:t>36</a:t>
            </a:r>
            <a:r>
              <a:rPr kumimoji="1" lang="zh-CN" altLang="en-US" dirty="0"/>
              <a:t>。我們可以有套利的策略</a:t>
            </a:r>
            <a:endParaRPr kumimoji="1" lang="en-US" altLang="zh-CN"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18</a:t>
            </a:fld>
            <a:endParaRPr kumimoji="1" lang="zh-TW" altLang="en-US"/>
          </a:p>
        </p:txBody>
      </p:sp>
    </p:spTree>
    <p:extLst>
      <p:ext uri="{BB962C8B-B14F-4D97-AF65-F5344CB8AC3E}">
        <p14:creationId xmlns:p14="http://schemas.microsoft.com/office/powerpoint/2010/main" val="174499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假設第一步是往上，第二步是往下，第三步也是往下。我們分別做那些步驟，可以得到</a:t>
            </a:r>
            <a:r>
              <a:rPr lang="en-US" altLang="zh-TW" sz="1200" kern="1200" dirty="0">
                <a:solidFill>
                  <a:schemeClr val="tx1"/>
                </a:solidFill>
                <a:effectLst/>
                <a:latin typeface="+mn-lt"/>
                <a:ea typeface="+mn-ea"/>
                <a:cs typeface="+mn-cs"/>
              </a:rPr>
              <a:t>1.935(1.1)3 =2.575.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23.455(1.1)=25.801. </a:t>
            </a:r>
          </a:p>
          <a:p>
            <a:r>
              <a:rPr lang="en-US" altLang="zh-TW" sz="1200" kern="1200" dirty="0">
                <a:solidFill>
                  <a:schemeClr val="tx1"/>
                </a:solidFill>
                <a:effectLst/>
                <a:latin typeface="+mn-lt"/>
                <a:ea typeface="+mn-ea"/>
                <a:cs typeface="+mn-cs"/>
              </a:rPr>
              <a:t>1.281(1.1) =45.409,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1.935(1.1)3 =2.575. </a:t>
            </a:r>
            <a:endParaRPr lang="zh-TW" altLang="en-US" dirty="0"/>
          </a:p>
          <a:p>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19</a:t>
            </a:fld>
            <a:endParaRPr kumimoji="1" lang="zh-TW" altLang="en-US"/>
          </a:p>
        </p:txBody>
      </p:sp>
    </p:spTree>
    <p:extLst>
      <p:ext uri="{BB962C8B-B14F-4D97-AF65-F5344CB8AC3E}">
        <p14:creationId xmlns:p14="http://schemas.microsoft.com/office/powerpoint/2010/main" val="421289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定價公式存在於幾乎每個財務的領域，例如幾乎所有的證券都可以被</a:t>
            </a:r>
            <a:r>
              <a:rPr lang="en-US" altLang="zh-TW" sz="1200" kern="1200" dirty="0">
                <a:solidFill>
                  <a:schemeClr val="tx1"/>
                </a:solidFill>
                <a:effectLst/>
                <a:latin typeface="+mn-lt"/>
                <a:ea typeface="+mn-ea"/>
                <a:cs typeface="+mn-cs"/>
              </a:rPr>
              <a:t>puts and calls </a:t>
            </a:r>
            <a:r>
              <a:rPr lang="zh-CN" altLang="en-US" sz="1200" kern="1200" dirty="0">
                <a:solidFill>
                  <a:schemeClr val="tx1"/>
                </a:solidFill>
                <a:effectLst/>
                <a:latin typeface="+mn-lt"/>
                <a:ea typeface="+mn-ea"/>
                <a:cs typeface="+mn-cs"/>
              </a:rPr>
              <a:t>複製</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1973 </a:t>
            </a:r>
            <a:r>
              <a:rPr lang="zh-CN" altLang="en-US" sz="1200" kern="1200" dirty="0">
                <a:solidFill>
                  <a:schemeClr val="tx1"/>
                </a:solidFill>
                <a:effectLst/>
                <a:latin typeface="+mn-lt"/>
                <a:ea typeface="+mn-ea"/>
                <a:cs typeface="+mn-cs"/>
              </a:rPr>
              <a:t>年</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BS </a:t>
            </a:r>
            <a:r>
              <a:rPr lang="zh-CN" altLang="en-US" sz="1200" kern="1200" dirty="0">
                <a:solidFill>
                  <a:schemeClr val="tx1"/>
                </a:solidFill>
                <a:effectLst/>
                <a:latin typeface="+mn-lt"/>
                <a:ea typeface="+mn-ea"/>
                <a:cs typeface="+mn-cs"/>
              </a:rPr>
              <a:t>的</a:t>
            </a:r>
            <a:r>
              <a:rPr lang="zh-TW" altLang="en-US" sz="1200" kern="1200" dirty="0">
                <a:solidFill>
                  <a:schemeClr val="tx1"/>
                </a:solidFill>
                <a:effectLst/>
                <a:latin typeface="+mn-lt"/>
                <a:ea typeface="+mn-ea"/>
                <a:cs typeface="+mn-cs"/>
              </a:rPr>
              <a:t>定價公式被導出，但是他們用到了比較難的數學，也因此使得沒有</a:t>
            </a:r>
            <a:r>
              <a:rPr lang="zh-CN" altLang="en-US" sz="1200" kern="1200" dirty="0">
                <a:solidFill>
                  <a:schemeClr val="tx1"/>
                </a:solidFill>
                <a:effectLst/>
                <a:latin typeface="+mn-lt"/>
                <a:ea typeface="+mn-ea"/>
                <a:cs typeface="+mn-cs"/>
              </a:rPr>
              <a:t>明</a:t>
            </a:r>
            <a:r>
              <a:rPr lang="zh-TW" altLang="en-US" sz="1200" kern="1200" dirty="0">
                <a:solidFill>
                  <a:schemeClr val="tx1"/>
                </a:solidFill>
                <a:effectLst/>
                <a:latin typeface="+mn-lt"/>
                <a:ea typeface="+mn-ea"/>
                <a:cs typeface="+mn-cs"/>
              </a:rPr>
              <a:t>確的經濟意義。</a:t>
            </a:r>
            <a:endParaRPr lang="en-US" altLang="zh-TW" sz="1200" kern="1200" dirty="0">
              <a:solidFill>
                <a:schemeClr val="tx1"/>
              </a:solidFill>
              <a:effectLst/>
              <a:latin typeface="+mn-lt"/>
              <a:ea typeface="+mn-ea"/>
              <a:cs typeface="+mn-cs"/>
            </a:endParaRPr>
          </a:p>
          <a:p>
            <a:r>
              <a:rPr kumimoji="1" lang="zh-TW" altLang="en-US" dirty="0"/>
              <a:t>在這篇中，作者提出了簡單的離散的定價公式，而且這篇較有經濟意義。</a:t>
            </a:r>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2</a:t>
            </a:fld>
            <a:endParaRPr kumimoji="1" lang="zh-TW" altLang="en-US"/>
          </a:p>
        </p:txBody>
      </p:sp>
    </p:spTree>
    <p:extLst>
      <p:ext uri="{BB962C8B-B14F-4D97-AF65-F5344CB8AC3E}">
        <p14:creationId xmlns:p14="http://schemas.microsoft.com/office/powerpoint/2010/main" val="3571398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我們叫</a:t>
                </a:r>
                <a14:m>
                  <m:oMath xmlns:m="http://schemas.openxmlformats.org/officeDocument/2006/math">
                    <m:r>
                      <a:rPr lang="en-US" altLang="zh-TW" sz="1200" i="1" smtClean="0">
                        <a:latin typeface="Cambria Math" panose="02040503050406030204" pitchFamily="18" charset="0"/>
                        <a:ea typeface="Cambria Math" panose="02040503050406030204" pitchFamily="18" charset="0"/>
                      </a:rPr>
                      <m:t>∆</m:t>
                    </m:r>
                  </m:oMath>
                </a14:m>
                <a:r>
                  <a:rPr lang="zh-TW" altLang="en-US" sz="1200" kern="1200" dirty="0">
                    <a:solidFill>
                      <a:schemeClr val="tx1"/>
                    </a:solidFill>
                    <a:effectLst/>
                    <a:latin typeface="+mn-lt"/>
                    <a:ea typeface="+mn-ea"/>
                    <a:cs typeface="+mn-cs"/>
                  </a:rPr>
                  <a:t> 為 </a:t>
                </a:r>
                <a:r>
                  <a:rPr lang="en-US" altLang="zh-TW" sz="1200" kern="1200" dirty="0">
                    <a:solidFill>
                      <a:schemeClr val="tx1"/>
                    </a:solidFill>
                    <a:effectLst/>
                    <a:latin typeface="+mn-lt"/>
                    <a:ea typeface="+mn-ea"/>
                    <a:cs typeface="+mn-cs"/>
                  </a:rPr>
                  <a:t>hedge ratio</a:t>
                </a:r>
                <a:r>
                  <a:rPr lang="zh-TW" altLang="en-US" sz="1200" kern="1200" dirty="0">
                    <a:solidFill>
                      <a:schemeClr val="tx1"/>
                    </a:solidFill>
                    <a:effectLst/>
                    <a:latin typeface="+mn-lt"/>
                    <a:ea typeface="+mn-ea"/>
                    <a:cs typeface="+mn-cs"/>
                  </a:rPr>
                  <a:t>，因為股票和 </a:t>
                </a:r>
                <a:r>
                  <a:rPr lang="en-US" altLang="zh-TW" sz="1200" kern="1200" dirty="0">
                    <a:solidFill>
                      <a:schemeClr val="tx1"/>
                    </a:solidFill>
                    <a:effectLst/>
                    <a:latin typeface="+mn-lt"/>
                    <a:ea typeface="+mn-ea"/>
                    <a:cs typeface="+mn-cs"/>
                  </a:rPr>
                  <a:t>call </a:t>
                </a:r>
                <a:r>
                  <a:rPr lang="zh-TW" altLang="en-US" sz="1200" kern="1200" dirty="0">
                    <a:solidFill>
                      <a:schemeClr val="tx1"/>
                    </a:solidFill>
                    <a:effectLst/>
                    <a:latin typeface="+mn-lt"/>
                    <a:ea typeface="+mn-ea"/>
                    <a:cs typeface="+mn-cs"/>
                  </a:rPr>
                  <a:t>的價格的變動是互相抵銷的，</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不論交易對手做什麼，我們可以得到確定的利潤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要注意的是，我們是維持</a:t>
                </a:r>
                <a:r>
                  <a:rPr lang="en-US" altLang="zh-CN" sz="1200" kern="1200" dirty="0">
                    <a:solidFill>
                      <a:schemeClr val="tx1"/>
                    </a:solidFill>
                    <a:effectLst/>
                    <a:latin typeface="+mn-lt"/>
                    <a:ea typeface="+mn-ea"/>
                    <a:cs typeface="+mn-cs"/>
                  </a:rPr>
                  <a:t>call</a:t>
                </a:r>
                <a:r>
                  <a:rPr lang="zh-CN" altLang="en-US" sz="1200" kern="1200" dirty="0">
                    <a:solidFill>
                      <a:schemeClr val="tx1"/>
                    </a:solidFill>
                    <a:effectLst/>
                    <a:latin typeface="+mn-lt"/>
                    <a:ea typeface="+mn-ea"/>
                    <a:cs typeface="+mn-cs"/>
                  </a:rPr>
                  <a:t>的數量不變，並且買賣股票來維持</a:t>
                </a:r>
                <a:r>
                  <a:rPr lang="en-US" altLang="zh-TW" sz="1200" kern="1200" dirty="0">
                    <a:solidFill>
                      <a:schemeClr val="tx1"/>
                    </a:solidFill>
                    <a:effectLst/>
                    <a:latin typeface="+mn-lt"/>
                    <a:ea typeface="+mn-ea"/>
                    <a:cs typeface="+mn-cs"/>
                  </a:rPr>
                  <a:t>hedge ratio</a:t>
                </a:r>
                <a:r>
                  <a:rPr lang="zh-TW" altLang="en-US" sz="1200" kern="1200" dirty="0">
                    <a:solidFill>
                      <a:schemeClr val="tx1"/>
                    </a:solidFill>
                    <a:effectLst/>
                    <a:latin typeface="+mn-lt"/>
                    <a:ea typeface="+mn-ea"/>
                    <a:cs typeface="+mn-cs"/>
                  </a:rPr>
                  <a:t>，如果我們做相反操作，可能反而會賠錢，因為</a:t>
                </a:r>
                <a:r>
                  <a:rPr lang="en-US" altLang="zh-TW" sz="1200" kern="1200" dirty="0">
                    <a:solidFill>
                      <a:schemeClr val="tx1"/>
                    </a:solidFill>
                    <a:effectLst/>
                    <a:latin typeface="+mn-lt"/>
                    <a:ea typeface="+mn-ea"/>
                    <a:cs typeface="+mn-cs"/>
                  </a:rPr>
                  <a:t>call</a:t>
                </a:r>
                <a:r>
                  <a:rPr lang="zh-TW" altLang="en-US" sz="1200" kern="1200" dirty="0">
                    <a:solidFill>
                      <a:schemeClr val="tx1"/>
                    </a:solidFill>
                    <a:effectLst/>
                    <a:latin typeface="+mn-lt"/>
                    <a:ea typeface="+mn-ea"/>
                    <a:cs typeface="+mn-cs"/>
                  </a:rPr>
                  <a:t> 可能被</a:t>
                </a:r>
                <a:r>
                  <a:rPr lang="en-US" altLang="zh-TW" sz="1200" dirty="0"/>
                  <a:t>overpriced</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kumimoji="1"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我們叫</a:t>
                </a:r>
                <a:r>
                  <a:rPr lang="en-US" altLang="zh-TW" sz="1200" i="0">
                    <a:latin typeface="Cambria Math" panose="02040503050406030204" pitchFamily="18" charset="0"/>
                    <a:ea typeface="Cambria Math" panose="02040503050406030204" pitchFamily="18" charset="0"/>
                  </a:rPr>
                  <a:t>∆</a:t>
                </a:r>
                <a:r>
                  <a:rPr lang="zh-TW" altLang="en-US" sz="1200" kern="1200" dirty="0">
                    <a:solidFill>
                      <a:schemeClr val="tx1"/>
                    </a:solidFill>
                    <a:effectLst/>
                    <a:latin typeface="+mn-lt"/>
                    <a:ea typeface="+mn-ea"/>
                    <a:cs typeface="+mn-cs"/>
                  </a:rPr>
                  <a:t> 為 </a:t>
                </a:r>
                <a:r>
                  <a:rPr lang="en-US" altLang="zh-TW" sz="1200" kern="1200" dirty="0">
                    <a:solidFill>
                      <a:schemeClr val="tx1"/>
                    </a:solidFill>
                    <a:effectLst/>
                    <a:latin typeface="+mn-lt"/>
                    <a:ea typeface="+mn-ea"/>
                    <a:cs typeface="+mn-cs"/>
                  </a:rPr>
                  <a:t>hedge ratio</a:t>
                </a:r>
                <a:r>
                  <a:rPr lang="zh-TW" altLang="en-US" sz="1200" kern="1200" dirty="0">
                    <a:solidFill>
                      <a:schemeClr val="tx1"/>
                    </a:solidFill>
                    <a:effectLst/>
                    <a:latin typeface="+mn-lt"/>
                    <a:ea typeface="+mn-ea"/>
                    <a:cs typeface="+mn-cs"/>
                  </a:rPr>
                  <a:t>，因為股票和 </a:t>
                </a:r>
                <a:r>
                  <a:rPr lang="en-US" altLang="zh-TW" sz="1200" kern="1200" dirty="0">
                    <a:solidFill>
                      <a:schemeClr val="tx1"/>
                    </a:solidFill>
                    <a:effectLst/>
                    <a:latin typeface="+mn-lt"/>
                    <a:ea typeface="+mn-ea"/>
                    <a:cs typeface="+mn-cs"/>
                  </a:rPr>
                  <a:t>call </a:t>
                </a:r>
                <a:r>
                  <a:rPr lang="zh-TW" altLang="en-US" sz="1200" kern="1200" dirty="0">
                    <a:solidFill>
                      <a:schemeClr val="tx1"/>
                    </a:solidFill>
                    <a:effectLst/>
                    <a:latin typeface="+mn-lt"/>
                    <a:ea typeface="+mn-ea"/>
                    <a:cs typeface="+mn-cs"/>
                  </a:rPr>
                  <a:t>的價格的變動是互相抵銷的，</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不論交易對手做什麼，我們可以得到確定的利潤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要注意的是，我們是維持</a:t>
                </a:r>
                <a:r>
                  <a:rPr lang="en-US" altLang="zh-CN" sz="1200" kern="1200" dirty="0">
                    <a:solidFill>
                      <a:schemeClr val="tx1"/>
                    </a:solidFill>
                    <a:effectLst/>
                    <a:latin typeface="+mn-lt"/>
                    <a:ea typeface="+mn-ea"/>
                    <a:cs typeface="+mn-cs"/>
                  </a:rPr>
                  <a:t>call</a:t>
                </a:r>
                <a:r>
                  <a:rPr lang="zh-CN" altLang="en-US" sz="1200" kern="1200" dirty="0">
                    <a:solidFill>
                      <a:schemeClr val="tx1"/>
                    </a:solidFill>
                    <a:effectLst/>
                    <a:latin typeface="+mn-lt"/>
                    <a:ea typeface="+mn-ea"/>
                    <a:cs typeface="+mn-cs"/>
                  </a:rPr>
                  <a:t>的數量不變，並且買賣股票來維持</a:t>
                </a:r>
                <a:r>
                  <a:rPr lang="en-US" altLang="zh-TW" sz="1200" kern="1200" dirty="0">
                    <a:solidFill>
                      <a:schemeClr val="tx1"/>
                    </a:solidFill>
                    <a:effectLst/>
                    <a:latin typeface="+mn-lt"/>
                    <a:ea typeface="+mn-ea"/>
                    <a:cs typeface="+mn-cs"/>
                  </a:rPr>
                  <a:t>hedge ratio</a:t>
                </a:r>
                <a:r>
                  <a:rPr lang="zh-TW" altLang="en-US" sz="1200" kern="1200" dirty="0">
                    <a:solidFill>
                      <a:schemeClr val="tx1"/>
                    </a:solidFill>
                    <a:effectLst/>
                    <a:latin typeface="+mn-lt"/>
                    <a:ea typeface="+mn-ea"/>
                    <a:cs typeface="+mn-cs"/>
                  </a:rPr>
                  <a:t>，如果我們做相反操作，可能反而會賠錢，因為</a:t>
                </a:r>
                <a:r>
                  <a:rPr lang="en-US" altLang="zh-TW" sz="1200" kern="1200" dirty="0">
                    <a:solidFill>
                      <a:schemeClr val="tx1"/>
                    </a:solidFill>
                    <a:effectLst/>
                    <a:latin typeface="+mn-lt"/>
                    <a:ea typeface="+mn-ea"/>
                    <a:cs typeface="+mn-cs"/>
                  </a:rPr>
                  <a:t>call</a:t>
                </a:r>
                <a:r>
                  <a:rPr lang="zh-TW" altLang="en-US" sz="1200" kern="1200" dirty="0">
                    <a:solidFill>
                      <a:schemeClr val="tx1"/>
                    </a:solidFill>
                    <a:effectLst/>
                    <a:latin typeface="+mn-lt"/>
                    <a:ea typeface="+mn-ea"/>
                    <a:cs typeface="+mn-cs"/>
                  </a:rPr>
                  <a:t> 可能被</a:t>
                </a:r>
                <a:r>
                  <a:rPr lang="en-US" altLang="zh-TW" sz="1200" dirty="0"/>
                  <a:t>overpriced</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kumimoji="1" lang="zh-TW" altLang="en-US" dirty="0"/>
              </a:p>
            </p:txBody>
          </p:sp>
        </mc:Fallback>
      </mc:AlternateContent>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20</a:t>
            </a:fld>
            <a:endParaRPr kumimoji="1" lang="zh-TW" altLang="en-US"/>
          </a:p>
        </p:txBody>
      </p:sp>
    </p:spTree>
    <p:extLst>
      <p:ext uri="{BB962C8B-B14F-4D97-AF65-F5344CB8AC3E}">
        <p14:creationId xmlns:p14="http://schemas.microsoft.com/office/powerpoint/2010/main" val="408990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也因此我們只選擇</a:t>
            </a:r>
            <a:r>
              <a:rPr kumimoji="1" lang="zh-CN" altLang="en-US" dirty="0"/>
              <a:t>買賣股票。</a:t>
            </a:r>
            <a:endParaRPr kumimoji="1" lang="en-US" altLang="zh-CN" dirty="0"/>
          </a:p>
          <a:p>
            <a:r>
              <a:rPr kumimoji="1" lang="zh-CN" altLang="en-US" dirty="0"/>
              <a:t>如果我們的交易對手沒有在對的時間做我們預期他們做的事情，我們還可以賺得更多。</a:t>
            </a:r>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21</a:t>
            </a:fld>
            <a:endParaRPr kumimoji="1" lang="zh-TW" altLang="en-US"/>
          </a:p>
        </p:txBody>
      </p:sp>
    </p:spTree>
    <p:extLst>
      <p:ext uri="{BB962C8B-B14F-4D97-AF65-F5344CB8AC3E}">
        <p14:creationId xmlns:p14="http://schemas.microsoft.com/office/powerpoint/2010/main" val="136659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接下來我們使我們的模型更貼近現實。</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因為一天的股價不只兩種可能，一天也不會只交易一次，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因此我們把</a:t>
            </a:r>
            <a:r>
              <a:rPr lang="en-US" altLang="zh-CN" sz="1200" kern="1200" dirty="0">
                <a:solidFill>
                  <a:schemeClr val="tx1"/>
                </a:solidFill>
                <a:effectLst/>
                <a:latin typeface="+mn-lt"/>
                <a:ea typeface="+mn-ea"/>
                <a:cs typeface="+mn-cs"/>
              </a:rPr>
              <a:t>time interval </a:t>
            </a:r>
            <a:r>
              <a:rPr lang="zh-CN" altLang="en-US" sz="1200" kern="1200" dirty="0">
                <a:solidFill>
                  <a:schemeClr val="tx1"/>
                </a:solidFill>
                <a:effectLst/>
                <a:latin typeface="+mn-lt"/>
                <a:ea typeface="+mn-ea"/>
                <a:cs typeface="+mn-cs"/>
              </a:rPr>
              <a:t>縮短，</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而每次變動的比例也要因此調整。</a:t>
            </a:r>
            <a:endParaRPr lang="en-US"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22</a:t>
            </a:fld>
            <a:endParaRPr kumimoji="1" lang="zh-TW" altLang="en-US"/>
          </a:p>
        </p:txBody>
      </p:sp>
    </p:spTree>
    <p:extLst>
      <p:ext uri="{BB962C8B-B14F-4D97-AF65-F5344CB8AC3E}">
        <p14:creationId xmlns:p14="http://schemas.microsoft.com/office/powerpoint/2010/main" val="1425360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kumimoji="1" lang="en-US" altLang="zh-TW" dirty="0"/>
                  <a:t>h t n r </a:t>
                </a:r>
                <a14:m>
                  <m:oMath xmlns:m="http://schemas.openxmlformats.org/officeDocument/2006/math">
                    <m:sSup>
                      <m:sSupPr>
                        <m:ctrlPr>
                          <a:rPr lang="en-US" altLang="zh-TW" sz="1200" b="0" i="1" smtClean="0">
                            <a:latin typeface="Cambria Math" panose="02040503050406030204" pitchFamily="18" charset="0"/>
                          </a:rPr>
                        </m:ctrlPr>
                      </m:sSupPr>
                      <m:e>
                        <m:r>
                          <a:rPr lang="en-US" altLang="zh-TW" sz="1200" b="0" i="1" smtClean="0">
                            <a:latin typeface="Cambria Math" panose="02040503050406030204" pitchFamily="18" charset="0"/>
                          </a:rPr>
                          <m:t>𝑟</m:t>
                        </m:r>
                      </m:e>
                      <m:sup>
                        <m:r>
                          <a:rPr lang="en-US" altLang="zh-TW" sz="1200" b="0" i="1" smtClean="0">
                            <a:latin typeface="Cambria Math" panose="02040503050406030204" pitchFamily="18" charset="0"/>
                          </a:rPr>
                          <m:t>𝑡</m:t>
                        </m:r>
                      </m:sup>
                    </m:sSup>
                  </m:oMath>
                </a14:m>
                <a:r>
                  <a:rPr lang="en-US" altLang="zh-TW" sz="1200" dirty="0"/>
                  <a:t> </a:t>
                </a:r>
                <a:r>
                  <a:rPr kumimoji="1" lang="zh-TW" altLang="en-US" dirty="0"/>
                  <a:t> </a:t>
                </a:r>
                <a14:m>
                  <m:oMath xmlns:m="http://schemas.openxmlformats.org/officeDocument/2006/math">
                    <m:acc>
                      <m:accPr>
                        <m:chr m:val="̂"/>
                        <m:ctrlPr>
                          <a:rPr lang="en-US" altLang="zh-TW" sz="1200" b="0" i="1" smtClean="0">
                            <a:latin typeface="Cambria Math" panose="02040503050406030204" pitchFamily="18" charset="0"/>
                          </a:rPr>
                        </m:ctrlPr>
                      </m:accPr>
                      <m:e>
                        <m:r>
                          <a:rPr lang="en-US" altLang="zh-TW" sz="1200" b="0" i="1" smtClean="0">
                            <a:latin typeface="Cambria Math" panose="02040503050406030204" pitchFamily="18" charset="0"/>
                          </a:rPr>
                          <m:t>𝑟</m:t>
                        </m:r>
                      </m:e>
                    </m:acc>
                  </m:oMath>
                </a14:m>
                <a:r>
                  <a:rPr kumimoji="1" lang="en-US" altLang="zh-CN" dirty="0"/>
                  <a:t> </a:t>
                </a:r>
                <a:r>
                  <a:rPr kumimoji="1" lang="zh-CN" altLang="en-US" dirty="0"/>
                  <a:t>分別如上面的定義。</a:t>
                </a:r>
                <a:r>
                  <a:rPr kumimoji="1" lang="en-US" altLang="zh-TW" dirty="0"/>
                  <a:t> </a:t>
                </a:r>
                <a:endParaRPr kumimoji="1" lang="zh-TW" altLang="en-US" dirty="0"/>
              </a:p>
            </p:txBody>
          </p:sp>
        </mc:Choice>
        <mc:Fallback xmlns="">
          <p:sp>
            <p:nvSpPr>
              <p:cNvPr id="3" name="備忘稿版面配置區 2"/>
              <p:cNvSpPr>
                <a:spLocks noGrp="1"/>
              </p:cNvSpPr>
              <p:nvPr>
                <p:ph type="body" idx="1"/>
              </p:nvPr>
            </p:nvSpPr>
            <p:spPr/>
            <p:txBody>
              <a:bodyPr/>
              <a:lstStyle/>
              <a:p>
                <a:r>
                  <a:rPr kumimoji="1" lang="en-US" altLang="zh-TW" dirty="0"/>
                  <a:t>h t n r </a:t>
                </a:r>
                <a:r>
                  <a:rPr lang="en-US" altLang="zh-TW" sz="1200" b="0" i="0">
                    <a:latin typeface="Cambria Math" panose="02040503050406030204" pitchFamily="18" charset="0"/>
                  </a:rPr>
                  <a:t>𝑟^𝑡</a:t>
                </a:r>
                <a:r>
                  <a:rPr lang="en-US" altLang="zh-TW" sz="1200" dirty="0"/>
                  <a:t> </a:t>
                </a:r>
                <a:r>
                  <a:rPr kumimoji="1" lang="zh-TW" altLang="en-US" dirty="0"/>
                  <a:t> </a:t>
                </a:r>
                <a:r>
                  <a:rPr lang="en-US" altLang="zh-TW" sz="1200" b="0" i="0">
                    <a:latin typeface="Cambria Math" panose="02040503050406030204" pitchFamily="18" charset="0"/>
                  </a:rPr>
                  <a:t>𝑟 ̂</a:t>
                </a:r>
                <a:r>
                  <a:rPr kumimoji="1" lang="en-US" altLang="zh-CN" dirty="0"/>
                  <a:t> </a:t>
                </a:r>
                <a:r>
                  <a:rPr kumimoji="1" lang="zh-CN" altLang="en-US" dirty="0"/>
                  <a:t>分別如上面的定義。</a:t>
                </a:r>
                <a:r>
                  <a:rPr kumimoji="1" lang="en-US" altLang="zh-TW" dirty="0"/>
                  <a:t> </a:t>
                </a:r>
                <a:endParaRPr kumimoji="1" lang="zh-TW" altLang="en-US" dirty="0"/>
              </a:p>
            </p:txBody>
          </p:sp>
        </mc:Fallback>
      </mc:AlternateContent>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23</a:t>
            </a:fld>
            <a:endParaRPr kumimoji="1" lang="zh-TW" altLang="en-US"/>
          </a:p>
        </p:txBody>
      </p:sp>
    </p:spTree>
    <p:extLst>
      <p:ext uri="{BB962C8B-B14F-4D97-AF65-F5344CB8AC3E}">
        <p14:creationId xmlns:p14="http://schemas.microsoft.com/office/powerpoint/2010/main" val="2290735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我們可以選擇</a:t>
            </a:r>
            <a:r>
              <a:rPr kumimoji="1" lang="zh-TW" altLang="en-US" dirty="0"/>
              <a:t> </a:t>
            </a:r>
            <a:r>
              <a:rPr lang="en-US" altLang="zh-TW" sz="1200" dirty="0"/>
              <a:t>continuous or a jump stochastic process</a:t>
            </a:r>
            <a:r>
              <a:rPr lang="zh-TW" altLang="en-US" sz="1200" dirty="0"/>
              <a:t> 來描述股價短時間的波動。</a:t>
            </a:r>
            <a:endParaRPr kumimoji="1" lang="en-US" altLang="zh-CN" dirty="0"/>
          </a:p>
          <a:p>
            <a:r>
              <a:rPr kumimoji="1" lang="zh-CN" altLang="en-US" dirty="0"/>
              <a:t>對於</a:t>
            </a:r>
            <a:r>
              <a:rPr lang="en-US" altLang="zh-TW" sz="1200" dirty="0"/>
              <a:t>continuous</a:t>
            </a:r>
            <a:r>
              <a:rPr lang="zh-TW" altLang="en-US" sz="1200" dirty="0"/>
              <a:t> </a:t>
            </a:r>
            <a:r>
              <a:rPr lang="en-US" altLang="zh-TW" sz="1200" dirty="0"/>
              <a:t>stochastic</a:t>
            </a:r>
            <a:r>
              <a:rPr lang="zh-TW" altLang="en-US" sz="1200" dirty="0"/>
              <a:t> </a:t>
            </a:r>
            <a:r>
              <a:rPr lang="en-US" altLang="zh-TW" sz="1200" dirty="0"/>
              <a:t>process</a:t>
            </a:r>
            <a:r>
              <a:rPr lang="zh-CN" altLang="en-US" sz="1200" dirty="0"/>
              <a:t>來說，每個小區間都會有小的股價變動。這也可導出</a:t>
            </a:r>
            <a:r>
              <a:rPr lang="en-US" altLang="zh-CN" sz="1200" dirty="0"/>
              <a:t>BS</a:t>
            </a:r>
            <a:r>
              <a:rPr lang="zh-CN" altLang="en-US" sz="1200" dirty="0"/>
              <a:t>的公式</a:t>
            </a:r>
            <a:endParaRPr lang="en-US" altLang="zh-CN" sz="1200" dirty="0"/>
          </a:p>
          <a:p>
            <a:r>
              <a:rPr kumimoji="1" lang="zh-CN" altLang="en-US" sz="1200" dirty="0"/>
              <a:t>也因此</a:t>
            </a:r>
            <a:r>
              <a:rPr lang="en-US" altLang="zh-TW" sz="1200" dirty="0" err="1"/>
              <a:t>logu</a:t>
            </a:r>
            <a:r>
              <a:rPr lang="en-US" altLang="zh-TW" sz="1200" dirty="0"/>
              <a:t> or </a:t>
            </a:r>
            <a:r>
              <a:rPr lang="en-US" altLang="zh-TW" sz="1200" dirty="0" err="1"/>
              <a:t>logd</a:t>
            </a:r>
            <a:r>
              <a:rPr lang="en-US" altLang="zh-TW" sz="1200" dirty="0"/>
              <a:t> </a:t>
            </a:r>
            <a:r>
              <a:rPr lang="zh-TW" altLang="en-US" sz="1200" dirty="0"/>
              <a:t> </a:t>
            </a:r>
            <a:r>
              <a:rPr lang="zh-CN" altLang="en-US" sz="1200" dirty="0"/>
              <a:t>是</a:t>
            </a:r>
            <a:r>
              <a:rPr lang="en-US" altLang="zh-TW" sz="1200" dirty="0"/>
              <a:t>continuously compounded rate of return on the stock over each period. </a:t>
            </a:r>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24</a:t>
            </a:fld>
            <a:endParaRPr kumimoji="1" lang="zh-TW" altLang="en-US"/>
          </a:p>
        </p:txBody>
      </p:sp>
    </p:spTree>
    <p:extLst>
      <p:ext uri="{BB962C8B-B14F-4D97-AF65-F5344CB8AC3E}">
        <p14:creationId xmlns:p14="http://schemas.microsoft.com/office/powerpoint/2010/main" val="1111295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a:t>
            </a:r>
            <a:r>
              <a:rPr kumimoji="1" lang="en-US" altLang="zh-TW" dirty="0"/>
              <a:t>n </a:t>
            </a:r>
            <a:r>
              <a:rPr kumimoji="1" lang="zh-CN" altLang="en-US" dirty="0"/>
              <a:t>期中，股價的變動是第一行那樣</a:t>
            </a:r>
            <a:endParaRPr kumimoji="1" lang="en-US" altLang="zh-CN" dirty="0"/>
          </a:p>
          <a:p>
            <a:r>
              <a:rPr kumimoji="1" lang="zh-CN" altLang="en-US" dirty="0"/>
              <a:t>也因此我們可以導出期望值和標準差</a:t>
            </a:r>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25</a:t>
            </a:fld>
            <a:endParaRPr kumimoji="1" lang="zh-TW" altLang="en-US"/>
          </a:p>
        </p:txBody>
      </p:sp>
    </p:spTree>
    <p:extLst>
      <p:ext uri="{BB962C8B-B14F-4D97-AF65-F5344CB8AC3E}">
        <p14:creationId xmlns:p14="http://schemas.microsoft.com/office/powerpoint/2010/main" val="3694105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我們會希望導出的期望值和標準差會趨近於真實的期望值和標準差</a:t>
            </a:r>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26</a:t>
            </a:fld>
            <a:endParaRPr kumimoji="1" lang="zh-TW" altLang="en-US"/>
          </a:p>
        </p:txBody>
      </p:sp>
    </p:spTree>
    <p:extLst>
      <p:ext uri="{BB962C8B-B14F-4D97-AF65-F5344CB8AC3E}">
        <p14:creationId xmlns:p14="http://schemas.microsoft.com/office/powerpoint/2010/main" val="3655787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因為要滿足前一頁的要求，所以產生上兩行。</a:t>
            </a:r>
            <a:endParaRPr kumimoji="1" lang="en-US" altLang="zh-CN" dirty="0"/>
          </a:p>
          <a:p>
            <a:r>
              <a:rPr kumimoji="1" lang="zh-TW" altLang="en-US" dirty="0"/>
              <a:t>但是我們還要要求我們得到的</a:t>
            </a:r>
            <a:r>
              <a:rPr kumimoji="1" lang="en-US" altLang="zh-TW" dirty="0"/>
              <a:t>distribution </a:t>
            </a:r>
            <a:r>
              <a:rPr kumimoji="1" lang="zh-CN" altLang="en-US" dirty="0"/>
              <a:t>是好的。</a:t>
            </a:r>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27</a:t>
            </a:fld>
            <a:endParaRPr kumimoji="1" lang="zh-TW" altLang="en-US"/>
          </a:p>
        </p:txBody>
      </p:sp>
    </p:spTree>
    <p:extLst>
      <p:ext uri="{BB962C8B-B14F-4D97-AF65-F5344CB8AC3E}">
        <p14:creationId xmlns:p14="http://schemas.microsoft.com/office/powerpoint/2010/main" val="3951357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N(z) is the standard normal distribution function. </a:t>
            </a:r>
          </a:p>
          <a:p>
            <a:r>
              <a:rPr kumimoji="1" lang="zh-CN" altLang="en-US" sz="1200" kern="1200" dirty="0">
                <a:solidFill>
                  <a:schemeClr val="tx1"/>
                </a:solidFill>
                <a:effectLst/>
                <a:latin typeface="+mn-lt"/>
                <a:ea typeface="+mn-ea"/>
                <a:cs typeface="+mn-cs"/>
              </a:rPr>
              <a:t>藉由中央極限定理，</a:t>
            </a:r>
            <a:endParaRPr kumimoji="1" lang="en-US" altLang="zh-CN" sz="1200" kern="1200" dirty="0">
              <a:solidFill>
                <a:schemeClr val="tx1"/>
              </a:solidFill>
              <a:effectLst/>
              <a:latin typeface="+mn-lt"/>
              <a:ea typeface="+mn-ea"/>
              <a:cs typeface="+mn-cs"/>
            </a:endParaRPr>
          </a:p>
          <a:p>
            <a:r>
              <a:rPr kumimoji="1" lang="zh-CN" altLang="en-US" sz="1200" kern="1200" dirty="0">
                <a:solidFill>
                  <a:schemeClr val="tx1"/>
                </a:solidFill>
                <a:effectLst/>
                <a:latin typeface="+mn-lt"/>
                <a:ea typeface="+mn-ea"/>
                <a:cs typeface="+mn-cs"/>
              </a:rPr>
              <a:t>當</a:t>
            </a:r>
            <a:r>
              <a:rPr kumimoji="1" lang="en-US" altLang="zh-CN" sz="1200" kern="1200" dirty="0">
                <a:solidFill>
                  <a:schemeClr val="tx1"/>
                </a:solidFill>
                <a:effectLst/>
                <a:latin typeface="+mn-lt"/>
                <a:ea typeface="+mn-ea"/>
                <a:cs typeface="+mn-cs"/>
              </a:rPr>
              <a:t>n</a:t>
            </a:r>
            <a:r>
              <a:rPr kumimoji="1" lang="zh-CN" altLang="en-US" sz="1200" kern="1200" dirty="0">
                <a:solidFill>
                  <a:schemeClr val="tx1"/>
                </a:solidFill>
                <a:effectLst/>
                <a:latin typeface="+mn-lt"/>
                <a:ea typeface="+mn-ea"/>
                <a:cs typeface="+mn-cs"/>
              </a:rPr>
              <a:t>增加時，標準化後的連續複利的報酬率會是</a:t>
            </a:r>
            <a:r>
              <a:rPr kumimoji="1" lang="en-US" altLang="zh-CN" sz="1200" kern="1200" dirty="0">
                <a:solidFill>
                  <a:schemeClr val="tx1"/>
                </a:solidFill>
                <a:effectLst/>
                <a:latin typeface="+mn-lt"/>
                <a:ea typeface="+mn-ea"/>
                <a:cs typeface="+mn-cs"/>
              </a:rPr>
              <a:t> log normal</a:t>
            </a:r>
          </a:p>
          <a:p>
            <a:endParaRPr kumimoji="1" lang="en-US" altLang="zh-CN" dirty="0"/>
          </a:p>
          <a:p>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28</a:t>
            </a:fld>
            <a:endParaRPr kumimoji="1" lang="zh-TW" altLang="en-US"/>
          </a:p>
        </p:txBody>
      </p:sp>
    </p:spTree>
    <p:extLst>
      <p:ext uri="{BB962C8B-B14F-4D97-AF65-F5344CB8AC3E}">
        <p14:creationId xmlns:p14="http://schemas.microsoft.com/office/powerpoint/2010/main" val="301508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BS </a:t>
            </a:r>
            <a:r>
              <a:rPr kumimoji="1" lang="zh-CN" altLang="en-US" dirty="0"/>
              <a:t>的模型一開始就假設報酬率是</a:t>
            </a:r>
            <a:r>
              <a:rPr kumimoji="1" lang="en-US" altLang="zh-CN" dirty="0"/>
              <a:t> log normal</a:t>
            </a:r>
          </a:p>
          <a:p>
            <a:r>
              <a:rPr kumimoji="1" lang="zh-CN" altLang="en-US" dirty="0"/>
              <a:t>也因此，因為他們的模型假設都一樣，所以他們得到的公式也應該一樣。</a:t>
            </a:r>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29</a:t>
            </a:fld>
            <a:endParaRPr kumimoji="1" lang="zh-TW" altLang="en-US"/>
          </a:p>
        </p:txBody>
      </p:sp>
    </p:spTree>
    <p:extLst>
      <p:ext uri="{BB962C8B-B14F-4D97-AF65-F5344CB8AC3E}">
        <p14:creationId xmlns:p14="http://schemas.microsoft.com/office/powerpoint/2010/main" val="381754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接下來開始講目錄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a:t>
            </a:r>
            <a:r>
              <a:rPr lang="en-US" altLang="zh-TW" sz="1200" dirty="0"/>
              <a:t>Sections 2 and 3 </a:t>
            </a:r>
            <a:r>
              <a:rPr lang="zh-CN" altLang="en-US" sz="1200" dirty="0"/>
              <a:t>講了如何用導出這個公式，在這邊先假定沒有股利</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a:t>
            </a:r>
            <a:r>
              <a:rPr lang="en-US" altLang="zh-TW" sz="1200" dirty="0"/>
              <a:t>Section 4 </a:t>
            </a:r>
            <a:r>
              <a:rPr lang="zh-CN" altLang="en-US" sz="1200" dirty="0"/>
              <a:t>講了如果市場的選擇權價格不同於這個模型的理論價格，我們可以套利</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S</a:t>
            </a:r>
            <a:r>
              <a:rPr lang="en-US" altLang="zh-TW" sz="1200" dirty="0"/>
              <a:t>ection 5 </a:t>
            </a:r>
            <a:r>
              <a:rPr lang="zh-CN" altLang="en-US" sz="1200" dirty="0"/>
              <a:t>講了這個模型在極限的情況下可以導出</a:t>
            </a:r>
            <a:r>
              <a:rPr lang="en-US" altLang="zh-CN" sz="1200" dirty="0"/>
              <a:t>BS </a:t>
            </a:r>
            <a:r>
              <a:rPr lang="zh-CN" altLang="en-US" sz="1200" dirty="0"/>
              <a:t>的公式，另外在極限的情況下也可以推導出</a:t>
            </a:r>
            <a:r>
              <a:rPr lang="en-US" altLang="zh-TW" sz="1200" kern="1200" dirty="0">
                <a:solidFill>
                  <a:schemeClr val="tx1"/>
                </a:solidFill>
                <a:effectLst/>
                <a:latin typeface="+mn-lt"/>
                <a:ea typeface="+mn-ea"/>
                <a:cs typeface="+mn-cs"/>
              </a:rPr>
              <a:t>) jump process model </a:t>
            </a:r>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3</a:t>
            </a:fld>
            <a:endParaRPr kumimoji="1" lang="zh-TW" altLang="en-US"/>
          </a:p>
        </p:txBody>
      </p:sp>
    </p:spTree>
    <p:extLst>
      <p:ext uri="{BB962C8B-B14F-4D97-AF65-F5344CB8AC3E}">
        <p14:creationId xmlns:p14="http://schemas.microsoft.com/office/powerpoint/2010/main" val="2769040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我們要證明上下兩個公式是一樣的。</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Therefore to show the two formulas converge, we need only show that as n -&gt; </a:t>
                </a:r>
                <a14:m>
                  <m:oMath xmlns:m="http://schemas.openxmlformats.org/officeDocument/2006/math">
                    <m:r>
                      <a:rPr lang="en-US" altLang="zh-TW" sz="1200" i="1" kern="1200" smtClean="0">
                        <a:solidFill>
                          <a:schemeClr val="tx1"/>
                        </a:solidFill>
                        <a:effectLst/>
                        <a:latin typeface="Cambria Math" panose="02040503050406030204" pitchFamily="18" charset="0"/>
                        <a:ea typeface="Cambria Math" panose="02040503050406030204" pitchFamily="18" charset="0"/>
                        <a:cs typeface="+mn-cs"/>
                      </a:rPr>
                      <m:t>∞</m:t>
                    </m:r>
                  </m:oMath>
                </a14:m>
                <a:r>
                  <a:rPr lang="en-US" altLang="zh-TW" dirty="0"/>
                  <a:t> </a:t>
                </a:r>
                <a:r>
                  <a:rPr lang="zh-TW" altLang="en-US" dirty="0"/>
                  <a:t>下面的會趨近於上面的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因為我看不懂，也覺得太繁瑣，所以我略過這段證明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文章中也提到</a:t>
                </a:r>
                <a:r>
                  <a:rPr lang="zh-TW" altLang="en-US" dirty="0"/>
                  <a:t> </a:t>
                </a:r>
                <a:r>
                  <a:rPr lang="en-US" altLang="zh-TW" dirty="0"/>
                  <a:t>continuous jump process </a:t>
                </a:r>
                <a:r>
                  <a:rPr lang="zh-CN" altLang="en-US" dirty="0"/>
                  <a:t>也可以被</a:t>
                </a:r>
                <a:r>
                  <a:rPr lang="en-US" altLang="zh-CN" dirty="0"/>
                  <a:t> </a:t>
                </a:r>
                <a:r>
                  <a:rPr lang="zh-CN" altLang="en-US" dirty="0"/>
                  <a:t>下面的導出</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endParaRPr kumimoji="1"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我們要證明上下兩個公式是一樣的。</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Therefore to show the two formulas converge, we need only show that as n -&gt; </a:t>
                </a:r>
                <a:r>
                  <a:rPr lang="en-US" altLang="zh-TW" sz="1200" i="0" kern="1200">
                    <a:solidFill>
                      <a:schemeClr val="tx1"/>
                    </a:solidFill>
                    <a:effectLst/>
                    <a:latin typeface="Cambria Math" panose="02040503050406030204" pitchFamily="18" charset="0"/>
                    <a:ea typeface="Cambria Math" panose="02040503050406030204" pitchFamily="18" charset="0"/>
                    <a:cs typeface="+mn-cs"/>
                  </a:rPr>
                  <a:t>∞</a:t>
                </a:r>
                <a:r>
                  <a:rPr lang="en-US" altLang="zh-TW" dirty="0"/>
                  <a:t> </a:t>
                </a:r>
                <a:r>
                  <a:rPr lang="zh-TW" altLang="en-US" dirty="0"/>
                  <a:t>下面的會趨近於上面的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因為我看不懂，也覺得太繁瑣，所以我略過這段證明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文章中也提到</a:t>
                </a:r>
                <a:r>
                  <a:rPr lang="zh-TW" altLang="en-US" dirty="0"/>
                  <a:t> </a:t>
                </a:r>
                <a:r>
                  <a:rPr lang="en-US" altLang="zh-TW" dirty="0"/>
                  <a:t>continuous jump process </a:t>
                </a:r>
                <a:r>
                  <a:rPr lang="zh-CN" altLang="en-US" dirty="0"/>
                  <a:t>也可以被</a:t>
                </a:r>
                <a:r>
                  <a:rPr lang="en-US" altLang="zh-CN" dirty="0"/>
                  <a:t> </a:t>
                </a:r>
                <a:r>
                  <a:rPr lang="zh-CN" altLang="en-US" dirty="0"/>
                  <a:t>下面的導出</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endParaRPr kumimoji="1" lang="zh-TW" altLang="en-US" dirty="0"/>
              </a:p>
            </p:txBody>
          </p:sp>
        </mc:Fallback>
      </mc:AlternateContent>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30</a:t>
            </a:fld>
            <a:endParaRPr kumimoji="1" lang="zh-TW" altLang="en-US"/>
          </a:p>
        </p:txBody>
      </p:sp>
    </p:spTree>
    <p:extLst>
      <p:ext uri="{BB962C8B-B14F-4D97-AF65-F5344CB8AC3E}">
        <p14:creationId xmlns:p14="http://schemas.microsoft.com/office/powerpoint/2010/main" val="3361836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接下來是</a:t>
            </a:r>
            <a:r>
              <a:rPr kumimoji="1" lang="zh-TW" altLang="en-US" dirty="0"/>
              <a:t> </a:t>
            </a:r>
            <a:r>
              <a:rPr kumimoji="1" lang="en-US" altLang="zh-TW" dirty="0"/>
              <a:t>dividend </a:t>
            </a:r>
            <a:r>
              <a:rPr kumimoji="1" lang="zh-CN" altLang="en-US" dirty="0"/>
              <a:t>的部分，我們先假設我們知道</a:t>
            </a:r>
            <a:r>
              <a:rPr lang="en-US" altLang="zh-TW" sz="1200" dirty="0"/>
              <a:t>dividend yield </a:t>
            </a:r>
            <a:r>
              <a:rPr lang="zh-CN" altLang="en-US" sz="1200" dirty="0"/>
              <a:t>以及什麼時候發股利，</a:t>
            </a:r>
            <a:endParaRPr lang="en-US" altLang="zh-CN" sz="1200" dirty="0"/>
          </a:p>
          <a:p>
            <a:r>
              <a:rPr lang="zh-CN" altLang="en-US" sz="1200" dirty="0"/>
              <a:t>也因此</a:t>
            </a:r>
            <a:r>
              <a:rPr lang="en-US" altLang="zh-CN" sz="1200" dirty="0"/>
              <a:t>call </a:t>
            </a:r>
            <a:r>
              <a:rPr lang="zh-CN" altLang="en-US" sz="1200" dirty="0"/>
              <a:t>的價值變成上面那樣</a:t>
            </a:r>
            <a:endParaRPr lang="en-US" altLang="zh-TW" sz="1200"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31</a:t>
            </a:fld>
            <a:endParaRPr kumimoji="1" lang="zh-TW" altLang="en-US"/>
          </a:p>
        </p:txBody>
      </p:sp>
    </p:spTree>
    <p:extLst>
      <p:ext uri="{BB962C8B-B14F-4D97-AF65-F5344CB8AC3E}">
        <p14:creationId xmlns:p14="http://schemas.microsoft.com/office/powerpoint/2010/main" val="2176220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kumimoji="1" lang="zh-TW" altLang="en-US" sz="1200" i="1" smtClean="0">
                            <a:latin typeface="Cambria Math" panose="02040503050406030204" pitchFamily="18" charset="0"/>
                          </a:rPr>
                        </m:ctrlPr>
                      </m:accPr>
                      <m:e>
                        <m:r>
                          <a:rPr kumimoji="1" lang="en-US" altLang="zh-TW" sz="1200" b="0" i="1" smtClean="0">
                            <a:latin typeface="Cambria Math" panose="02040503050406030204" pitchFamily="18" charset="0"/>
                          </a:rPr>
                          <m:t>𝑠</m:t>
                        </m:r>
                      </m:e>
                    </m:acc>
                  </m:oMath>
                </a14:m>
                <a:r>
                  <a:rPr kumimoji="1" lang="en-US" altLang="zh-TW" sz="1200" dirty="0"/>
                  <a:t> </a:t>
                </a:r>
                <a:r>
                  <a:rPr kumimoji="1" lang="zh-TW" altLang="en-US" sz="1200" dirty="0"/>
                  <a:t>是 </a:t>
                </a:r>
                <a:r>
                  <a:rPr kumimoji="1" lang="en-US" altLang="zh-TW" sz="1200" dirty="0"/>
                  <a:t>critical stock price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200" dirty="0"/>
                  <a:t>如果 </a:t>
                </a:r>
                <a:r>
                  <a:rPr kumimoji="1" lang="en-US" altLang="zh-TW" sz="1200" dirty="0"/>
                  <a:t>S &gt; </a:t>
                </a:r>
                <a14:m>
                  <m:oMath xmlns:m="http://schemas.openxmlformats.org/officeDocument/2006/math">
                    <m:acc>
                      <m:accPr>
                        <m:chr m:val="̂"/>
                        <m:ctrlPr>
                          <a:rPr kumimoji="1" lang="zh-TW" altLang="en-US" sz="1200" i="1">
                            <a:latin typeface="Cambria Math" panose="02040503050406030204" pitchFamily="18" charset="0"/>
                          </a:rPr>
                        </m:ctrlPr>
                      </m:accPr>
                      <m:e>
                        <m:r>
                          <a:rPr kumimoji="1" lang="en-US" altLang="zh-TW" sz="1200" i="1">
                            <a:latin typeface="Cambria Math" panose="02040503050406030204" pitchFamily="18" charset="0"/>
                          </a:rPr>
                          <m:t>𝑠</m:t>
                        </m:r>
                      </m:e>
                    </m:acc>
                  </m:oMath>
                </a14:m>
                <a:r>
                  <a:rPr kumimoji="1" lang="en-US" altLang="zh-TW" sz="1200" dirty="0"/>
                  <a:t>, call</a:t>
                </a:r>
                <a:r>
                  <a:rPr kumimoji="1" lang="en-US" altLang="zh-TW" sz="1200" baseline="0" dirty="0"/>
                  <a:t> </a:t>
                </a:r>
                <a:r>
                  <a:rPr kumimoji="1" lang="zh-TW" altLang="en-US" sz="1200" baseline="0" dirty="0"/>
                  <a:t>會被提早執行</a:t>
                </a:r>
                <a:endParaRPr kumimoji="1"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kumimoji="1" lang="en-US" altLang="zh-TW" sz="1200" i="1" smtClean="0">
                            <a:solidFill>
                              <a:schemeClr val="tx1">
                                <a:lumMod val="65000"/>
                                <a:lumOff val="35000"/>
                              </a:schemeClr>
                            </a:solidFill>
                            <a:latin typeface="Cambria Math" panose="02040503050406030204" pitchFamily="18" charset="0"/>
                          </a:rPr>
                        </m:ctrlPr>
                      </m:accPr>
                      <m:e>
                        <m:r>
                          <a:rPr kumimoji="1" lang="en-US" altLang="zh-TW" sz="1200">
                            <a:solidFill>
                              <a:schemeClr val="tx1">
                                <a:lumMod val="65000"/>
                                <a:lumOff val="35000"/>
                              </a:schemeClr>
                            </a:solidFill>
                            <a:latin typeface="Cambria Math" panose="02040503050406030204" pitchFamily="18" charset="0"/>
                          </a:rPr>
                          <m:t>𝑣</m:t>
                        </m:r>
                      </m:e>
                    </m:acc>
                    <m:d>
                      <m:dPr>
                        <m:ctrlPr>
                          <a:rPr kumimoji="1" lang="en-US" altLang="zh-TW" sz="1200" i="1">
                            <a:solidFill>
                              <a:schemeClr val="tx1">
                                <a:lumMod val="65000"/>
                                <a:lumOff val="35000"/>
                              </a:schemeClr>
                            </a:solidFill>
                            <a:latin typeface="Cambria Math" panose="02040503050406030204" pitchFamily="18" charset="0"/>
                          </a:rPr>
                        </m:ctrlPr>
                      </m:dPr>
                      <m:e>
                        <m:r>
                          <a:rPr kumimoji="1" lang="en-US" altLang="zh-TW" sz="1200">
                            <a:solidFill>
                              <a:schemeClr val="tx1">
                                <a:lumMod val="65000"/>
                                <a:lumOff val="35000"/>
                              </a:schemeClr>
                            </a:solidFill>
                            <a:latin typeface="Cambria Math" panose="02040503050406030204" pitchFamily="18" charset="0"/>
                          </a:rPr>
                          <m:t>𝑛</m:t>
                        </m:r>
                        <m:r>
                          <a:rPr kumimoji="1" lang="en-US" altLang="zh-TW" sz="1200">
                            <a:solidFill>
                              <a:schemeClr val="tx1">
                                <a:lumMod val="65000"/>
                                <a:lumOff val="35000"/>
                              </a:schemeClr>
                            </a:solidFill>
                            <a:latin typeface="Cambria Math" panose="02040503050406030204" pitchFamily="18" charset="0"/>
                          </a:rPr>
                          <m:t>,</m:t>
                        </m:r>
                        <m:r>
                          <a:rPr kumimoji="1" lang="en-US" altLang="zh-TW" sz="1200">
                            <a:solidFill>
                              <a:schemeClr val="tx1">
                                <a:lumMod val="65000"/>
                                <a:lumOff val="35000"/>
                              </a:schemeClr>
                            </a:solidFill>
                            <a:latin typeface="Cambria Math" panose="02040503050406030204" pitchFamily="18" charset="0"/>
                          </a:rPr>
                          <m:t>𝑖</m:t>
                        </m:r>
                      </m:e>
                    </m:d>
                    <m:r>
                      <a:rPr kumimoji="1" lang="en-US" altLang="zh-TW" sz="1200" b="0" i="0" smtClean="0">
                        <a:solidFill>
                          <a:schemeClr val="tx1">
                            <a:lumMod val="65000"/>
                            <a:lumOff val="35000"/>
                          </a:schemeClr>
                        </a:solidFill>
                        <a:latin typeface="Cambria Math" panose="02040503050406030204" pitchFamily="18" charset="0"/>
                      </a:rPr>
                      <m:t> </m:t>
                    </m:r>
                    <m:r>
                      <a:rPr kumimoji="1" lang="zh-TW" altLang="en-US" sz="1200" b="0" i="1" smtClean="0">
                        <a:solidFill>
                          <a:schemeClr val="tx1">
                            <a:lumMod val="65000"/>
                            <a:lumOff val="35000"/>
                          </a:schemeClr>
                        </a:solidFill>
                        <a:latin typeface="Cambria Math" panose="02040503050406030204" pitchFamily="18" charset="0"/>
                      </a:rPr>
                      <m:t>在下個</m:t>
                    </m:r>
                    <m:r>
                      <a:rPr kumimoji="1" lang="en-US" altLang="zh-TW" sz="1200" b="0" i="1" smtClean="0">
                        <a:solidFill>
                          <a:schemeClr val="tx1">
                            <a:lumMod val="65000"/>
                            <a:lumOff val="35000"/>
                          </a:schemeClr>
                        </a:solidFill>
                        <a:latin typeface="Cambria Math" panose="02040503050406030204" pitchFamily="18" charset="0"/>
                      </a:rPr>
                      <m:t>𝑛</m:t>
                    </m:r>
                    <m:r>
                      <a:rPr kumimoji="1" lang="en-US" altLang="zh-TW" sz="1200" b="0" i="1" smtClean="0">
                        <a:solidFill>
                          <a:schemeClr val="tx1">
                            <a:lumMod val="65000"/>
                            <a:lumOff val="35000"/>
                          </a:schemeClr>
                        </a:solidFill>
                        <a:latin typeface="Cambria Math" panose="02040503050406030204" pitchFamily="18" charset="0"/>
                      </a:rPr>
                      <m:t>−</m:t>
                    </m:r>
                    <m:r>
                      <a:rPr kumimoji="1" lang="en-US" altLang="zh-TW" sz="1200" b="0" i="1" smtClean="0">
                        <a:solidFill>
                          <a:schemeClr val="tx1">
                            <a:lumMod val="65000"/>
                            <a:lumOff val="35000"/>
                          </a:schemeClr>
                        </a:solidFill>
                        <a:latin typeface="Cambria Math" panose="02040503050406030204" pitchFamily="18" charset="0"/>
                      </a:rPr>
                      <m:t>𝑖</m:t>
                    </m:r>
                    <m:r>
                      <a:rPr kumimoji="1" lang="en-US" altLang="zh-TW" sz="1200" b="0" i="1" smtClean="0">
                        <a:solidFill>
                          <a:schemeClr val="tx1">
                            <a:lumMod val="65000"/>
                            <a:lumOff val="35000"/>
                          </a:schemeClr>
                        </a:solidFill>
                        <a:latin typeface="Cambria Math" panose="02040503050406030204" pitchFamily="18" charset="0"/>
                      </a:rPr>
                      <m:t> </m:t>
                    </m:r>
                    <m:r>
                      <a:rPr kumimoji="1" lang="zh-TW" altLang="en-US" sz="1200" b="0" i="1" smtClean="0">
                        <a:solidFill>
                          <a:schemeClr val="tx1">
                            <a:lumMod val="65000"/>
                            <a:lumOff val="35000"/>
                          </a:schemeClr>
                        </a:solidFill>
                        <a:latin typeface="Cambria Math" panose="02040503050406030204" pitchFamily="18" charset="0"/>
                      </a:rPr>
                      <m:t>期</m:t>
                    </m:r>
                  </m:oMath>
                </a14:m>
                <a:r>
                  <a:rPr lang="en-US" altLang="zh-TW" sz="1200" kern="1200" dirty="0">
                    <a:solidFill>
                      <a:schemeClr val="tx1"/>
                    </a:solidFill>
                    <a:effectLst/>
                    <a:latin typeface="+mn-lt"/>
                    <a:ea typeface="+mn-ea"/>
                    <a:cs typeface="+mn-cs"/>
                  </a:rPr>
                  <a:t> </a:t>
                </a:r>
                <a:r>
                  <a:rPr lang="zh-TW" altLang="en-US" sz="1200" kern="1200" dirty="0">
                    <a:solidFill>
                      <a:schemeClr val="tx1"/>
                    </a:solidFill>
                    <a:effectLst/>
                    <a:latin typeface="+mn-lt"/>
                    <a:ea typeface="+mn-ea"/>
                    <a:cs typeface="+mn-cs"/>
                  </a:rPr>
                  <a:t>中會發放的股利次數</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j = o,1,2 ,..., n-</a:t>
                </a:r>
                <a:r>
                  <a:rPr lang="en-US" altLang="zh-TW" sz="1200" kern="1200" dirty="0" err="1">
                    <a:solidFill>
                      <a:schemeClr val="tx1"/>
                    </a:solidFill>
                    <a:effectLst/>
                    <a:latin typeface="+mn-lt"/>
                    <a:ea typeface="+mn-ea"/>
                    <a:cs typeface="+mn-cs"/>
                  </a:rPr>
                  <a:t>i</a:t>
                </a:r>
                <a:r>
                  <a:rPr lang="en-US" altLang="zh-TW"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kumimoji="1"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200" b="0" i="0">
                    <a:latin typeface="Cambria Math" panose="02040503050406030204" pitchFamily="18" charset="0"/>
                  </a:rPr>
                  <a:t>𝑠</a:t>
                </a:r>
                <a:r>
                  <a:rPr kumimoji="1" lang="zh-TW" altLang="en-US" sz="1200" b="0" i="0">
                    <a:latin typeface="Cambria Math" panose="02040503050406030204" pitchFamily="18" charset="0"/>
                  </a:rPr>
                  <a:t> ̂</a:t>
                </a:r>
                <a:r>
                  <a:rPr kumimoji="1" lang="en-US" altLang="zh-TW" sz="1200" dirty="0"/>
                  <a:t> </a:t>
                </a:r>
                <a:r>
                  <a:rPr kumimoji="1" lang="zh-TW" altLang="en-US" sz="1200" dirty="0"/>
                  <a:t>是 </a:t>
                </a:r>
                <a:r>
                  <a:rPr kumimoji="1" lang="en-US" altLang="zh-TW" sz="1200" dirty="0"/>
                  <a:t>critical stock price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200" dirty="0"/>
                  <a:t>如果 </a:t>
                </a:r>
                <a:r>
                  <a:rPr kumimoji="1" lang="en-US" altLang="zh-TW" sz="1200" dirty="0"/>
                  <a:t>S &gt; </a:t>
                </a:r>
                <a:r>
                  <a:rPr kumimoji="1" lang="en-US" altLang="zh-TW" sz="1200" i="0">
                    <a:latin typeface="Cambria Math" panose="02040503050406030204" pitchFamily="18" charset="0"/>
                  </a:rPr>
                  <a:t>𝑠</a:t>
                </a:r>
                <a:r>
                  <a:rPr kumimoji="1" lang="zh-TW" altLang="en-US" sz="1200" i="0">
                    <a:latin typeface="Cambria Math" panose="02040503050406030204" pitchFamily="18" charset="0"/>
                  </a:rPr>
                  <a:t> ̂</a:t>
                </a:r>
                <a:r>
                  <a:rPr kumimoji="1" lang="en-US" altLang="zh-TW" sz="1200" dirty="0"/>
                  <a:t>, call</a:t>
                </a:r>
                <a:r>
                  <a:rPr kumimoji="1" lang="en-US" altLang="zh-TW" sz="1200" baseline="0" dirty="0"/>
                  <a:t> </a:t>
                </a:r>
                <a:r>
                  <a:rPr kumimoji="1" lang="zh-TW" altLang="en-US" sz="1200" baseline="0" dirty="0"/>
                  <a:t>會被提早執行</a:t>
                </a:r>
                <a:endParaRPr kumimoji="1"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200" i="0">
                    <a:solidFill>
                      <a:schemeClr val="tx1">
                        <a:lumMod val="65000"/>
                        <a:lumOff val="35000"/>
                      </a:schemeClr>
                    </a:solidFill>
                    <a:latin typeface="Cambria Math" panose="02040503050406030204" pitchFamily="18" charset="0"/>
                  </a:rPr>
                  <a:t>𝑣 ̅(𝑛,𝑖</a:t>
                </a:r>
                <a:r>
                  <a:rPr kumimoji="1" lang="en-US" altLang="zh-TW" sz="1200" b="0" i="0">
                    <a:solidFill>
                      <a:schemeClr val="tx1">
                        <a:lumMod val="65000"/>
                        <a:lumOff val="35000"/>
                      </a:schemeClr>
                    </a:solidFill>
                    <a:latin typeface="Cambria Math" panose="02040503050406030204" pitchFamily="18" charset="0"/>
                  </a:rPr>
                  <a:t>)  </a:t>
                </a:r>
                <a:r>
                  <a:rPr kumimoji="1" lang="zh-TW" altLang="en-US" sz="1200" b="0" i="0">
                    <a:solidFill>
                      <a:schemeClr val="tx1">
                        <a:lumMod val="65000"/>
                        <a:lumOff val="35000"/>
                      </a:schemeClr>
                    </a:solidFill>
                    <a:latin typeface="Cambria Math" panose="02040503050406030204" pitchFamily="18" charset="0"/>
                  </a:rPr>
                  <a:t>在下個</a:t>
                </a:r>
                <a:r>
                  <a:rPr kumimoji="1" lang="en-US" altLang="zh-TW" sz="1200" b="0" i="0">
                    <a:solidFill>
                      <a:schemeClr val="tx1">
                        <a:lumMod val="65000"/>
                        <a:lumOff val="35000"/>
                      </a:schemeClr>
                    </a:solidFill>
                    <a:latin typeface="Cambria Math" panose="02040503050406030204" pitchFamily="18" charset="0"/>
                  </a:rPr>
                  <a:t>𝑛−𝑖 </a:t>
                </a:r>
                <a:r>
                  <a:rPr kumimoji="1" lang="zh-TW" altLang="en-US" sz="1200" b="0" i="0">
                    <a:solidFill>
                      <a:schemeClr val="tx1">
                        <a:lumMod val="65000"/>
                        <a:lumOff val="35000"/>
                      </a:schemeClr>
                    </a:solidFill>
                    <a:latin typeface="Cambria Math" panose="02040503050406030204" pitchFamily="18" charset="0"/>
                  </a:rPr>
                  <a:t>期</a:t>
                </a:r>
                <a:r>
                  <a:rPr lang="en-US" altLang="zh-TW" sz="1200" kern="1200" dirty="0">
                    <a:solidFill>
                      <a:schemeClr val="tx1"/>
                    </a:solidFill>
                    <a:effectLst/>
                    <a:latin typeface="+mn-lt"/>
                    <a:ea typeface="+mn-ea"/>
                    <a:cs typeface="+mn-cs"/>
                  </a:rPr>
                  <a:t> </a:t>
                </a:r>
                <a:r>
                  <a:rPr lang="zh-TW" altLang="en-US" sz="1200" kern="1200" dirty="0">
                    <a:solidFill>
                      <a:schemeClr val="tx1"/>
                    </a:solidFill>
                    <a:effectLst/>
                    <a:latin typeface="+mn-lt"/>
                    <a:ea typeface="+mn-ea"/>
                    <a:cs typeface="+mn-cs"/>
                  </a:rPr>
                  <a:t>中會發放的股利次數</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j = o,1,2 ,..., n-</a:t>
                </a:r>
                <a:r>
                  <a:rPr lang="en-US" altLang="zh-TW" sz="1200" kern="1200" dirty="0" err="1">
                    <a:solidFill>
                      <a:schemeClr val="tx1"/>
                    </a:solidFill>
                    <a:effectLst/>
                    <a:latin typeface="+mn-lt"/>
                    <a:ea typeface="+mn-ea"/>
                    <a:cs typeface="+mn-cs"/>
                  </a:rPr>
                  <a:t>i</a:t>
                </a:r>
                <a:r>
                  <a:rPr lang="en-US" altLang="zh-TW"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kumimoji="1" lang="zh-TW" altLang="en-US" dirty="0"/>
              </a:p>
            </p:txBody>
          </p:sp>
        </mc:Fallback>
      </mc:AlternateContent>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32</a:t>
            </a:fld>
            <a:endParaRPr kumimoji="1" lang="zh-TW" altLang="en-US"/>
          </a:p>
        </p:txBody>
      </p:sp>
    </p:spTree>
    <p:extLst>
      <p:ext uri="{BB962C8B-B14F-4D97-AF65-F5344CB8AC3E}">
        <p14:creationId xmlns:p14="http://schemas.microsoft.com/office/powerpoint/2010/main" val="3944062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也因此，</a:t>
            </a:r>
            <a:r>
              <a:rPr kumimoji="1" lang="en-US" altLang="zh-CN" dirty="0"/>
              <a:t>n-1  </a:t>
            </a:r>
            <a:r>
              <a:rPr kumimoji="1" lang="zh-CN" altLang="en-US" dirty="0"/>
              <a:t>的</a:t>
            </a:r>
            <a:r>
              <a:rPr kumimoji="1" lang="en-US" altLang="zh-CN" dirty="0"/>
              <a:t>call </a:t>
            </a:r>
            <a:r>
              <a:rPr kumimoji="1" lang="zh-TW" altLang="en-US" dirty="0"/>
              <a:t> 等於        當下</a:t>
            </a:r>
            <a:r>
              <a:rPr kumimoji="1" lang="en-US" altLang="zh-TW" dirty="0"/>
              <a:t>call </a:t>
            </a:r>
            <a:r>
              <a:rPr kumimoji="1" lang="zh-CN" altLang="en-US" dirty="0"/>
              <a:t>被執行的價格</a:t>
            </a:r>
            <a:r>
              <a:rPr kumimoji="1" lang="zh-TW" altLang="en-US" dirty="0"/>
              <a:t> 與 沒被執行放到 </a:t>
            </a:r>
            <a:r>
              <a:rPr kumimoji="1" lang="en-US" altLang="zh-TW" dirty="0"/>
              <a:t>n </a:t>
            </a:r>
            <a:r>
              <a:rPr kumimoji="1" lang="zh-CN" altLang="en-US" dirty="0"/>
              <a:t>期的價格的折現</a:t>
            </a:r>
            <a:endParaRPr kumimoji="1" lang="en-US" altLang="zh-CN" dirty="0"/>
          </a:p>
          <a:p>
            <a:r>
              <a:rPr kumimoji="1" lang="zh-CN" altLang="en-US" dirty="0"/>
              <a:t>也由此可以推出</a:t>
            </a:r>
            <a:r>
              <a:rPr kumimoji="1" lang="zh-TW" altLang="en-US" dirty="0"/>
              <a:t> </a:t>
            </a:r>
            <a:r>
              <a:rPr kumimoji="1" lang="en-US" altLang="zh-TW" dirty="0"/>
              <a:t>C(</a:t>
            </a:r>
            <a:r>
              <a:rPr kumimoji="1" lang="en-US" altLang="zh-TW" dirty="0" err="1"/>
              <a:t>n,i,j</a:t>
            </a:r>
            <a:r>
              <a:rPr kumimoji="1" lang="en-US" altLang="zh-TW" dirty="0"/>
              <a:t>) </a:t>
            </a:r>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33</a:t>
            </a:fld>
            <a:endParaRPr kumimoji="1" lang="zh-TW" altLang="en-US"/>
          </a:p>
        </p:txBody>
      </p:sp>
    </p:spTree>
    <p:extLst>
      <p:ext uri="{BB962C8B-B14F-4D97-AF65-F5344CB8AC3E}">
        <p14:creationId xmlns:p14="http://schemas.microsoft.com/office/powerpoint/2010/main" val="962202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Put </a:t>
            </a:r>
            <a:r>
              <a:rPr lang="zh-CN" altLang="en-US" sz="1200" kern="1200" dirty="0">
                <a:solidFill>
                  <a:schemeClr val="tx1"/>
                </a:solidFill>
                <a:effectLst/>
                <a:latin typeface="+mn-lt"/>
                <a:ea typeface="+mn-ea"/>
                <a:cs typeface="+mn-cs"/>
              </a:rPr>
              <a:t>在有</a:t>
            </a:r>
            <a:r>
              <a:rPr lang="en-US" altLang="zh-CN" sz="1200" kern="1200" dirty="0">
                <a:solidFill>
                  <a:schemeClr val="tx1"/>
                </a:solidFill>
                <a:effectLst/>
                <a:latin typeface="+mn-lt"/>
                <a:ea typeface="+mn-ea"/>
                <a:cs typeface="+mn-cs"/>
              </a:rPr>
              <a:t>dividend </a:t>
            </a:r>
            <a:r>
              <a:rPr lang="zh-CN" altLang="en-US" sz="1200" kern="1200" dirty="0">
                <a:solidFill>
                  <a:schemeClr val="tx1"/>
                </a:solidFill>
                <a:effectLst/>
                <a:latin typeface="+mn-lt"/>
                <a:ea typeface="+mn-ea"/>
                <a:cs typeface="+mn-cs"/>
              </a:rPr>
              <a:t>的情況也是一樣的方法處理，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唯一的區別是我們要改變成</a:t>
            </a:r>
            <a:r>
              <a:rPr lang="en-US" altLang="zh-CN" sz="1200" kern="1200" dirty="0">
                <a:solidFill>
                  <a:schemeClr val="tx1"/>
                </a:solidFill>
                <a:effectLst/>
                <a:latin typeface="+mn-lt"/>
                <a:ea typeface="+mn-ea"/>
                <a:cs typeface="+mn-cs"/>
              </a:rPr>
              <a:t>k - s</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Reversing the difference between the stock price and the striking price at each stage is the only change.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34</a:t>
            </a:fld>
            <a:endParaRPr kumimoji="1" lang="zh-TW" altLang="en-US"/>
          </a:p>
        </p:txBody>
      </p:sp>
    </p:spTree>
    <p:extLst>
      <p:ext uri="{BB962C8B-B14F-4D97-AF65-F5344CB8AC3E}">
        <p14:creationId xmlns:p14="http://schemas.microsoft.com/office/powerpoint/2010/main" val="1488037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這是股票的價格</a:t>
            </a:r>
            <a:endParaRPr kumimoji="1" lang="en-US" altLang="zh-CN" dirty="0"/>
          </a:p>
          <a:p>
            <a:r>
              <a:rPr kumimoji="1" lang="zh-CN" altLang="en-US" dirty="0"/>
              <a:t>括號內分別是</a:t>
            </a:r>
            <a:r>
              <a:rPr kumimoji="1" lang="en-US" altLang="zh-CN" dirty="0"/>
              <a:t>put </a:t>
            </a:r>
            <a:r>
              <a:rPr kumimoji="1" lang="zh-CN" altLang="en-US" dirty="0"/>
              <a:t>的價值和</a:t>
            </a:r>
            <a:r>
              <a:rPr kumimoji="1" lang="en-US" altLang="zh-CN" dirty="0"/>
              <a:t>hedge ratio</a:t>
            </a:r>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35</a:t>
            </a:fld>
            <a:endParaRPr kumimoji="1" lang="zh-TW" altLang="en-US"/>
          </a:p>
        </p:txBody>
      </p:sp>
    </p:spTree>
    <p:extLst>
      <p:ext uri="{BB962C8B-B14F-4D97-AF65-F5344CB8AC3E}">
        <p14:creationId xmlns:p14="http://schemas.microsoft.com/office/powerpoint/2010/main" val="3739970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也因此經由這個模型，我們可以發現可以用無風險套利來定價選擇權。</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要定價一個選擇權時，一定要有一個</a:t>
            </a:r>
            <a:r>
              <a:rPr lang="en-US" altLang="zh-TW" sz="1200" kern="1200" dirty="0">
                <a:solidFill>
                  <a:schemeClr val="tx1"/>
                </a:solidFill>
                <a:effectLst/>
                <a:latin typeface="+mn-lt"/>
                <a:ea typeface="+mn-ea"/>
                <a:cs typeface="+mn-cs"/>
              </a:rPr>
              <a:t> </a:t>
            </a:r>
            <a:r>
              <a:rPr lang="en-US" altLang="zh-TW" sz="1200" dirty="0"/>
              <a:t>portfolio </a:t>
            </a:r>
            <a:r>
              <a:rPr lang="zh-TW" altLang="en-US" sz="1200" dirty="0"/>
              <a:t> </a:t>
            </a:r>
            <a:r>
              <a:rPr lang="zh-CN" altLang="en-US" sz="1200" dirty="0"/>
              <a:t>可以複製</a:t>
            </a:r>
            <a:r>
              <a:rPr lang="zh-TW" altLang="en-US" sz="1200" dirty="0"/>
              <a:t> </a:t>
            </a:r>
            <a:r>
              <a:rPr lang="en-US" altLang="zh-TW" sz="1200" dirty="0"/>
              <a:t>option</a:t>
            </a:r>
            <a:r>
              <a:rPr lang="zh-TW" altLang="en-US" sz="1200" dirty="0"/>
              <a:t>。</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而這個定價模型有經濟意義並且數學用得比較少，</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在無風險定價中佔了很重要的部分！</a:t>
            </a:r>
            <a:endParaRPr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36</a:t>
            </a:fld>
            <a:endParaRPr kumimoji="1" lang="zh-TW" altLang="en-US"/>
          </a:p>
        </p:txBody>
      </p:sp>
    </p:spTree>
    <p:extLst>
      <p:ext uri="{BB962C8B-B14F-4D97-AF65-F5344CB8AC3E}">
        <p14:creationId xmlns:p14="http://schemas.microsoft.com/office/powerpoint/2010/main" val="2106984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a:t>
            </a:r>
            <a:r>
              <a:rPr lang="en-US" altLang="zh-TW" sz="1200" dirty="0"/>
              <a:t>Section 6 </a:t>
            </a:r>
            <a:r>
              <a:rPr lang="zh-CN" altLang="en-US" sz="1200" dirty="0"/>
              <a:t>講了如何計算有股利的</a:t>
            </a:r>
            <a:r>
              <a:rPr lang="en-US" altLang="zh-CN" sz="1200" dirty="0"/>
              <a:t>puts and calls</a:t>
            </a:r>
            <a:endParaRPr kumimoji="1" lang="en-US" altLang="zh-CN" sz="1200" dirty="0"/>
          </a:p>
          <a:p>
            <a:r>
              <a:rPr kumimoji="1" lang="zh-CN" altLang="en-US" sz="1200" dirty="0"/>
              <a:t>在</a:t>
            </a:r>
            <a:r>
              <a:rPr lang="en-US" altLang="zh-TW" sz="1200" dirty="0"/>
              <a:t>Section 7 </a:t>
            </a:r>
            <a:r>
              <a:rPr lang="zh-CN" altLang="en-US" sz="1200" dirty="0"/>
              <a:t>總結了這個模型的重要性，以及如何被改得適用於一般情況</a:t>
            </a:r>
            <a:endParaRPr lang="en-US" altLang="zh-CN" sz="1200"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4</a:t>
            </a:fld>
            <a:endParaRPr kumimoji="1" lang="zh-TW" altLang="en-US"/>
          </a:p>
        </p:txBody>
      </p:sp>
    </p:spTree>
    <p:extLst>
      <p:ext uri="{BB962C8B-B14F-4D97-AF65-F5344CB8AC3E}">
        <p14:creationId xmlns:p14="http://schemas.microsoft.com/office/powerpoint/2010/main" val="232946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接下來開始最基本的模型，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首先先做了上面那些假設，</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接下來他們宣稱，如果在沒有套利的情況下，</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call </a:t>
            </a:r>
            <a:r>
              <a:rPr lang="zh-CN" altLang="en-US" sz="1200" kern="1200" dirty="0">
                <a:solidFill>
                  <a:schemeClr val="tx1"/>
                </a:solidFill>
                <a:effectLst/>
                <a:latin typeface="+mn-lt"/>
                <a:ea typeface="+mn-ea"/>
                <a:cs typeface="+mn-cs"/>
              </a:rPr>
              <a:t>的價值可被導出。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首先先假設投資者做了如下</a:t>
            </a:r>
            <a:r>
              <a:rPr lang="en-US" altLang="zh-CN" sz="1200" kern="1200" dirty="0">
                <a:solidFill>
                  <a:schemeClr val="tx1"/>
                </a:solidFill>
                <a:effectLst/>
                <a:latin typeface="+mn-lt"/>
                <a:ea typeface="+mn-ea"/>
                <a:cs typeface="+mn-cs"/>
              </a:rPr>
              <a:t>1~3</a:t>
            </a:r>
            <a:r>
              <a:rPr lang="zh-CN" altLang="en-US" sz="1200" kern="1200" dirty="0">
                <a:solidFill>
                  <a:schemeClr val="tx1"/>
                </a:solidFill>
                <a:effectLst/>
                <a:latin typeface="+mn-lt"/>
                <a:ea typeface="+mn-ea"/>
                <a:cs typeface="+mn-cs"/>
              </a:rPr>
              <a:t>的事情</a:t>
            </a:r>
            <a:endParaRPr lang="en-US"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5</a:t>
            </a:fld>
            <a:endParaRPr kumimoji="1" lang="zh-TW" altLang="en-US"/>
          </a:p>
        </p:txBody>
      </p:sp>
    </p:spTree>
    <p:extLst>
      <p:ext uri="{BB962C8B-B14F-4D97-AF65-F5344CB8AC3E}">
        <p14:creationId xmlns:p14="http://schemas.microsoft.com/office/powerpoint/2010/main" val="425696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這是剛剛做的事情產生的報酬，可以發現在每個情況下報酬都是零。因此</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portofolio</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的期初價格也應該是零，也因此</a:t>
            </a:r>
            <a:r>
              <a:rPr lang="en-US" altLang="zh-CN" sz="1200" kern="1200" dirty="0">
                <a:solidFill>
                  <a:schemeClr val="tx1"/>
                </a:solidFill>
                <a:effectLst/>
                <a:latin typeface="+mn-lt"/>
                <a:ea typeface="+mn-ea"/>
                <a:cs typeface="+mn-cs"/>
              </a:rPr>
              <a:t> call </a:t>
            </a:r>
            <a:r>
              <a:rPr lang="zh-CN" altLang="en-US" sz="1200" kern="1200" dirty="0">
                <a:solidFill>
                  <a:schemeClr val="tx1"/>
                </a:solidFill>
                <a:effectLst/>
                <a:latin typeface="+mn-lt"/>
                <a:ea typeface="+mn-ea"/>
                <a:cs typeface="+mn-cs"/>
              </a:rPr>
              <a:t>的價格應該是</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20</a:t>
            </a:r>
          </a:p>
          <a:p>
            <a:r>
              <a:rPr kumimoji="1" lang="zh-TW" altLang="en-US" dirty="0"/>
              <a:t>如果不是的話， </a:t>
            </a:r>
            <a:r>
              <a:rPr kumimoji="1" lang="zh-CN" altLang="en-US" dirty="0"/>
              <a:t>將會產生套利的機會，</a:t>
            </a:r>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6</a:t>
            </a:fld>
            <a:endParaRPr kumimoji="1" lang="zh-TW" altLang="en-US"/>
          </a:p>
        </p:txBody>
      </p:sp>
    </p:spTree>
    <p:extLst>
      <p:ext uri="{BB962C8B-B14F-4D97-AF65-F5344CB8AC3E}">
        <p14:creationId xmlns:p14="http://schemas.microsoft.com/office/powerpoint/2010/main" val="41124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所以我們發現，只要知道上面那些資訊，</a:t>
            </a:r>
            <a:r>
              <a:rPr lang="en-US" altLang="zh-CN" sz="1200" kern="1200" dirty="0">
                <a:solidFill>
                  <a:schemeClr val="tx1"/>
                </a:solidFill>
                <a:effectLst/>
                <a:latin typeface="+mn-lt"/>
                <a:ea typeface="+mn-ea"/>
                <a:cs typeface="+mn-cs"/>
              </a:rPr>
              <a:t>call </a:t>
            </a:r>
            <a:r>
              <a:rPr lang="zh-CN" altLang="en-US" sz="1200" kern="1200" dirty="0">
                <a:solidFill>
                  <a:schemeClr val="tx1"/>
                </a:solidFill>
                <a:effectLst/>
                <a:latin typeface="+mn-lt"/>
                <a:ea typeface="+mn-ea"/>
                <a:cs typeface="+mn-cs"/>
              </a:rPr>
              <a:t>的價格即可以被決定出來，特別注意的是，我們不用知道股票上升或下降的機率。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在接下來中我們會使這個簡單模型推廣到現實的應用</a:t>
            </a:r>
            <a:endParaRPr lang="en-US"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7</a:t>
            </a:fld>
            <a:endParaRPr kumimoji="1" lang="zh-TW" altLang="en-US"/>
          </a:p>
        </p:txBody>
      </p:sp>
    </p:spTree>
    <p:extLst>
      <p:ext uri="{BB962C8B-B14F-4D97-AF65-F5344CB8AC3E}">
        <p14:creationId xmlns:p14="http://schemas.microsoft.com/office/powerpoint/2010/main" val="4012739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kern="1200" dirty="0">
                <a:solidFill>
                  <a:schemeClr val="tx1"/>
                </a:solidFill>
                <a:effectLst/>
                <a:latin typeface="+mn-lt"/>
                <a:ea typeface="+mn-ea"/>
                <a:cs typeface="+mn-cs"/>
              </a:rPr>
              <a:t>我們先假設股價會服從一個重複的</a:t>
            </a:r>
            <a:r>
              <a:rPr lang="en-US" altLang="zh-TW" sz="1200" dirty="0"/>
              <a:t>binomial process</a:t>
            </a:r>
            <a:r>
              <a:rPr lang="zh-TW" altLang="en-US" sz="1200" dirty="0"/>
              <a:t>，</a:t>
            </a:r>
            <a:endParaRPr lang="en-US" altLang="zh-TW" sz="1200" dirty="0"/>
          </a:p>
          <a:p>
            <a:r>
              <a:rPr lang="zh-TW" altLang="en-US" sz="1200" dirty="0"/>
              <a:t>我們也假設利率是不變的，個人可以在這個利率借貸</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因此股票報酬率有</a:t>
            </a:r>
            <a:r>
              <a:rPr lang="en-US" altLang="zh-TW" sz="1200" kern="1200" dirty="0">
                <a:solidFill>
                  <a:schemeClr val="tx1"/>
                </a:solidFill>
                <a:effectLst/>
                <a:latin typeface="+mn-lt"/>
                <a:ea typeface="+mn-ea"/>
                <a:cs typeface="+mn-cs"/>
              </a:rPr>
              <a:t>probability q</a:t>
            </a:r>
            <a:r>
              <a:rPr lang="zh-TW" alt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是</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u- 1</a:t>
            </a:r>
            <a:r>
              <a:rPr lang="zh-TW" altLang="en-US" sz="1200" kern="1200" dirty="0">
                <a:solidFill>
                  <a:schemeClr val="tx1"/>
                </a:solidFill>
                <a:effectLst/>
                <a:latin typeface="+mn-lt"/>
                <a:ea typeface="+mn-ea"/>
                <a:cs typeface="+mn-cs"/>
              </a:rPr>
              <a:t> ，也有 </a:t>
            </a:r>
            <a:r>
              <a:rPr lang="en-US" altLang="zh-TW" sz="1200" kern="1200" dirty="0">
                <a:solidFill>
                  <a:schemeClr val="tx1"/>
                </a:solidFill>
                <a:effectLst/>
                <a:latin typeface="+mn-lt"/>
                <a:ea typeface="+mn-ea"/>
                <a:cs typeface="+mn-cs"/>
              </a:rPr>
              <a:t>probability l-q</a:t>
            </a:r>
            <a:r>
              <a:rPr lang="zh-TW" alt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是</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d - 1 </a:t>
            </a:r>
          </a:p>
          <a:p>
            <a:r>
              <a:rPr lang="zh-CN" altLang="en-US" dirty="0"/>
              <a:t>我們也假設沒有税、交易成本、</a:t>
            </a:r>
            <a:r>
              <a:rPr lang="en-US" altLang="zh-TW" sz="1200" kern="1200" dirty="0">
                <a:solidFill>
                  <a:schemeClr val="tx1"/>
                </a:solidFill>
                <a:effectLst/>
                <a:latin typeface="+mn-lt"/>
                <a:ea typeface="+mn-ea"/>
                <a:cs typeface="+mn-cs"/>
              </a:rPr>
              <a:t>margin requirements</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因此個人可以</a:t>
            </a:r>
            <a:r>
              <a:rPr lang="en-US" altLang="zh-TW" sz="1200" kern="1200" dirty="0">
                <a:solidFill>
                  <a:schemeClr val="tx1"/>
                </a:solidFill>
                <a:effectLst/>
                <a:latin typeface="+mn-lt"/>
                <a:ea typeface="+mn-ea"/>
                <a:cs typeface="+mn-cs"/>
              </a:rPr>
              <a:t>short sell</a:t>
            </a:r>
            <a:r>
              <a:rPr lang="zh-TW" altLang="en-US" sz="1200" kern="1200" dirty="0">
                <a:solidFill>
                  <a:schemeClr val="tx1"/>
                </a:solidFill>
                <a:effectLst/>
                <a:latin typeface="+mn-lt"/>
                <a:ea typeface="+mn-ea"/>
                <a:cs typeface="+mn-cs"/>
              </a:rPr>
              <a:t> 任何的證券</a:t>
            </a:r>
            <a:endParaRPr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8</a:t>
            </a:fld>
            <a:endParaRPr kumimoji="1" lang="zh-TW" altLang="en-US"/>
          </a:p>
        </p:txBody>
      </p:sp>
    </p:spTree>
    <p:extLst>
      <p:ext uri="{BB962C8B-B14F-4D97-AF65-F5344CB8AC3E}">
        <p14:creationId xmlns:p14="http://schemas.microsoft.com/office/powerpoint/2010/main" val="917645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R </a:t>
            </a:r>
            <a:r>
              <a:rPr lang="zh-CN" altLang="en-US" sz="1200" kern="1200" dirty="0">
                <a:solidFill>
                  <a:schemeClr val="tx1"/>
                </a:solidFill>
                <a:effectLst/>
                <a:latin typeface="+mn-lt"/>
                <a:ea typeface="+mn-ea"/>
                <a:cs typeface="+mn-cs"/>
              </a:rPr>
              <a:t>代表一期的無風險利率加上ㄧ，如果要沒有套利機會的話，我們必須要求</a:t>
            </a:r>
            <a:r>
              <a:rPr lang="en-US" altLang="zh-TW" sz="1200" kern="1200" dirty="0">
                <a:solidFill>
                  <a:schemeClr val="tx1"/>
                </a:solidFill>
                <a:effectLst/>
                <a:latin typeface="+mn-lt"/>
                <a:ea typeface="+mn-ea"/>
                <a:cs typeface="+mn-cs"/>
              </a:rPr>
              <a:t>u &gt; r &gt;d</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Let C be the current value of the call, C, be its value at the end of the period if the stock price goes to US, and C, be its value at the end of the period if the stock price goes to </a:t>
            </a:r>
            <a:r>
              <a:rPr lang="en-US" altLang="zh-TW" sz="1200" kern="1200" dirty="0" err="1">
                <a:solidFill>
                  <a:schemeClr val="tx1"/>
                </a:solidFill>
                <a:effectLst/>
                <a:latin typeface="+mn-lt"/>
                <a:ea typeface="+mn-ea"/>
                <a:cs typeface="+mn-cs"/>
              </a:rPr>
              <a:t>dS</a:t>
            </a:r>
            <a:r>
              <a:rPr lang="en-US" altLang="zh-TW" sz="1200" kern="1200" dirty="0">
                <a:solidFill>
                  <a:schemeClr val="tx1"/>
                </a:solidFill>
                <a:effectLst/>
                <a:latin typeface="+mn-lt"/>
                <a:ea typeface="+mn-ea"/>
                <a:cs typeface="+mn-cs"/>
              </a:rPr>
              <a:t>.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443737A-DD44-9A40-8ABE-93C1CA664B71}" type="slidenum">
              <a:rPr kumimoji="1" lang="zh-TW" altLang="en-US" smtClean="0"/>
              <a:t>9</a:t>
            </a:fld>
            <a:endParaRPr kumimoji="1" lang="zh-TW" altLang="en-US"/>
          </a:p>
        </p:txBody>
      </p:sp>
    </p:spTree>
    <p:extLst>
      <p:ext uri="{BB962C8B-B14F-4D97-AF65-F5344CB8AC3E}">
        <p14:creationId xmlns:p14="http://schemas.microsoft.com/office/powerpoint/2010/main" val="2908849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4214926-3EF5-F44B-86F0-1E2A20BA5E43}" type="datetime1">
              <a:rPr lang="zh-TW" altLang="en-US" smtClean="0"/>
              <a:t>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4F45B53-E42C-D441-BBEF-E3852BD64B31}" type="datetime1">
              <a:rPr lang="zh-TW" altLang="en-US" smtClean="0"/>
              <a:t>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BC8C733-456A-714A-8930-CF543F3C21E0}" type="datetime1">
              <a:rPr lang="zh-TW" altLang="en-US" smtClean="0"/>
              <a:t>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BB2B72-27D7-4F46-A70C-F4AC30CE9B3E}"/>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75A93FA4-547B-B74B-96B8-55453131E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5268A8A1-2C5B-D943-8A94-72FDEBB0C684}"/>
              </a:ext>
            </a:extLst>
          </p:cNvPr>
          <p:cNvSpPr>
            <a:spLocks noGrp="1"/>
          </p:cNvSpPr>
          <p:nvPr>
            <p:ph type="dt" sz="half" idx="10"/>
          </p:nvPr>
        </p:nvSpPr>
        <p:spPr/>
        <p:txBody>
          <a:bodyPr/>
          <a:lstStyle/>
          <a:p>
            <a:fld id="{FD359E9F-1319-FD4F-A1C2-4D556D37D723}" type="datetime1">
              <a:rPr lang="zh-TW" altLang="en-US" smtClean="0"/>
              <a:t>2020/1/9</a:t>
            </a:fld>
            <a:endParaRPr lang="en-US" dirty="0"/>
          </a:p>
        </p:txBody>
      </p:sp>
      <p:sp>
        <p:nvSpPr>
          <p:cNvPr id="5" name="頁尾版面配置區 4">
            <a:extLst>
              <a:ext uri="{FF2B5EF4-FFF2-40B4-BE49-F238E27FC236}">
                <a16:creationId xmlns:a16="http://schemas.microsoft.com/office/drawing/2014/main" id="{AD393F35-F847-4445-B012-CDE18BFBDDCA}"/>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47588D26-6EA0-6E4D-804B-C94B76E967F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2334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14C528-4570-5647-8C6D-431B87FF3728}"/>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4EB517AF-59CE-E447-BAE1-68A310435214}"/>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05CC43A-C414-FA4E-A5E9-16457C10E421}"/>
              </a:ext>
            </a:extLst>
          </p:cNvPr>
          <p:cNvSpPr>
            <a:spLocks noGrp="1"/>
          </p:cNvSpPr>
          <p:nvPr>
            <p:ph type="dt" sz="half" idx="10"/>
          </p:nvPr>
        </p:nvSpPr>
        <p:spPr/>
        <p:txBody>
          <a:bodyPr/>
          <a:lstStyle/>
          <a:p>
            <a:fld id="{70B63D1B-2804-0345-A64A-CA60934A9030}" type="datetime1">
              <a:rPr lang="zh-TW" altLang="en-US" smtClean="0"/>
              <a:t>2020/1/9</a:t>
            </a:fld>
            <a:endParaRPr lang="en-US" dirty="0"/>
          </a:p>
        </p:txBody>
      </p:sp>
      <p:sp>
        <p:nvSpPr>
          <p:cNvPr id="5" name="頁尾版面配置區 4">
            <a:extLst>
              <a:ext uri="{FF2B5EF4-FFF2-40B4-BE49-F238E27FC236}">
                <a16:creationId xmlns:a16="http://schemas.microsoft.com/office/drawing/2014/main" id="{C319C301-B373-E346-A66B-F3CA5EED85E7}"/>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035EA7CA-7667-B741-9669-03B7E153244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5335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1FFE3-66BA-3543-869D-9221390E469A}"/>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A5AD3A30-CFA2-4445-B159-C28F99553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18E09B85-2245-2549-B406-89EF21CDCEE2}"/>
              </a:ext>
            </a:extLst>
          </p:cNvPr>
          <p:cNvSpPr>
            <a:spLocks noGrp="1"/>
          </p:cNvSpPr>
          <p:nvPr>
            <p:ph type="dt" sz="half" idx="10"/>
          </p:nvPr>
        </p:nvSpPr>
        <p:spPr/>
        <p:txBody>
          <a:bodyPr/>
          <a:lstStyle/>
          <a:p>
            <a:fld id="{112FB748-6CF2-0F42-98D3-2C575E918341}" type="datetime1">
              <a:rPr lang="zh-TW" altLang="en-US" smtClean="0"/>
              <a:t>2020/1/9</a:t>
            </a:fld>
            <a:endParaRPr lang="en-US" dirty="0"/>
          </a:p>
        </p:txBody>
      </p:sp>
      <p:sp>
        <p:nvSpPr>
          <p:cNvPr id="5" name="頁尾版面配置區 4">
            <a:extLst>
              <a:ext uri="{FF2B5EF4-FFF2-40B4-BE49-F238E27FC236}">
                <a16:creationId xmlns:a16="http://schemas.microsoft.com/office/drawing/2014/main" id="{398F51D2-A39D-4948-B365-466CAB297421}"/>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33B56887-331E-984E-9595-E14F31F7B66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7925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BE6DCD-C05E-4244-8625-505BE8D86157}"/>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29E9B9A5-A696-7D41-8F66-5DB5BB438353}"/>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85D65547-2A25-BE46-98BB-2AB494493829}"/>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6D30271B-654C-A941-BE9F-13C75770AAE7}"/>
              </a:ext>
            </a:extLst>
          </p:cNvPr>
          <p:cNvSpPr>
            <a:spLocks noGrp="1"/>
          </p:cNvSpPr>
          <p:nvPr>
            <p:ph type="dt" sz="half" idx="10"/>
          </p:nvPr>
        </p:nvSpPr>
        <p:spPr/>
        <p:txBody>
          <a:bodyPr/>
          <a:lstStyle/>
          <a:p>
            <a:fld id="{8F67A592-5F28-DE4B-8D68-AD25570693A1}" type="datetime1">
              <a:rPr lang="zh-TW" altLang="en-US" smtClean="0"/>
              <a:t>2020/1/9</a:t>
            </a:fld>
            <a:endParaRPr lang="en-US" dirty="0"/>
          </a:p>
        </p:txBody>
      </p:sp>
      <p:sp>
        <p:nvSpPr>
          <p:cNvPr id="6" name="頁尾版面配置區 5">
            <a:extLst>
              <a:ext uri="{FF2B5EF4-FFF2-40B4-BE49-F238E27FC236}">
                <a16:creationId xmlns:a16="http://schemas.microsoft.com/office/drawing/2014/main" id="{FBA50906-5C78-2841-B347-6510254417F0}"/>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B696616C-77B9-654F-90D4-D9C50176BD9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9345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683089-7A6B-E04F-BCE2-4F5125D2CF2C}"/>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5036231-8EDD-324D-9660-4DF0EF54B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B4C1A159-240F-D548-B1E2-18DBAB3C7DA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B7546F72-DBE4-7C49-AF1E-41961AB12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5EBA4115-861A-B449-8785-887811111F3A}"/>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67BDCD4E-11FD-F445-8B68-839898DD8EDE}"/>
              </a:ext>
            </a:extLst>
          </p:cNvPr>
          <p:cNvSpPr>
            <a:spLocks noGrp="1"/>
          </p:cNvSpPr>
          <p:nvPr>
            <p:ph type="dt" sz="half" idx="10"/>
          </p:nvPr>
        </p:nvSpPr>
        <p:spPr/>
        <p:txBody>
          <a:bodyPr/>
          <a:lstStyle/>
          <a:p>
            <a:fld id="{9F3631DC-38DB-4945-9ACA-C2DE2ADBAFCE}" type="datetime1">
              <a:rPr lang="zh-TW" altLang="en-US" smtClean="0"/>
              <a:t>2020/1/9</a:t>
            </a:fld>
            <a:endParaRPr lang="en-US" dirty="0"/>
          </a:p>
        </p:txBody>
      </p:sp>
      <p:sp>
        <p:nvSpPr>
          <p:cNvPr id="8" name="頁尾版面配置區 7">
            <a:extLst>
              <a:ext uri="{FF2B5EF4-FFF2-40B4-BE49-F238E27FC236}">
                <a16:creationId xmlns:a16="http://schemas.microsoft.com/office/drawing/2014/main" id="{8F93C63B-ED7E-904F-B56F-5DD31ED82C48}"/>
              </a:ext>
            </a:extLst>
          </p:cNvPr>
          <p:cNvSpPr>
            <a:spLocks noGrp="1"/>
          </p:cNvSpPr>
          <p:nvPr>
            <p:ph type="ftr" sz="quarter" idx="11"/>
          </p:nvPr>
        </p:nvSpPr>
        <p:spPr/>
        <p:txBody>
          <a:bodyPr/>
          <a:lstStyle/>
          <a:p>
            <a:endParaRPr lang="en-US" dirty="0"/>
          </a:p>
        </p:txBody>
      </p:sp>
      <p:sp>
        <p:nvSpPr>
          <p:cNvPr id="9" name="投影片編號版面配置區 8">
            <a:extLst>
              <a:ext uri="{FF2B5EF4-FFF2-40B4-BE49-F238E27FC236}">
                <a16:creationId xmlns:a16="http://schemas.microsoft.com/office/drawing/2014/main" id="{C5279226-BEE7-3342-83AD-525EE0DA929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7875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E48A-D6CD-FC42-B521-28EA1EC8957E}"/>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C3CEEC32-F911-5947-BBAB-11CA6C4575F1}"/>
              </a:ext>
            </a:extLst>
          </p:cNvPr>
          <p:cNvSpPr>
            <a:spLocks noGrp="1"/>
          </p:cNvSpPr>
          <p:nvPr>
            <p:ph type="dt" sz="half" idx="10"/>
          </p:nvPr>
        </p:nvSpPr>
        <p:spPr/>
        <p:txBody>
          <a:bodyPr/>
          <a:lstStyle/>
          <a:p>
            <a:fld id="{8BBF207B-5D91-CC4F-A252-7C46149DA5BE}" type="datetime1">
              <a:rPr lang="zh-TW" altLang="en-US" smtClean="0"/>
              <a:t>2020/1/9</a:t>
            </a:fld>
            <a:endParaRPr lang="en-US" dirty="0"/>
          </a:p>
        </p:txBody>
      </p:sp>
      <p:sp>
        <p:nvSpPr>
          <p:cNvPr id="4" name="頁尾版面配置區 3">
            <a:extLst>
              <a:ext uri="{FF2B5EF4-FFF2-40B4-BE49-F238E27FC236}">
                <a16:creationId xmlns:a16="http://schemas.microsoft.com/office/drawing/2014/main" id="{A8815CCA-4226-1043-94DA-4353E6234107}"/>
              </a:ext>
            </a:extLst>
          </p:cNvPr>
          <p:cNvSpPr>
            <a:spLocks noGrp="1"/>
          </p:cNvSpPr>
          <p:nvPr>
            <p:ph type="ftr" sz="quarter" idx="11"/>
          </p:nvPr>
        </p:nvSpPr>
        <p:spPr/>
        <p:txBody>
          <a:bodyPr/>
          <a:lstStyle/>
          <a:p>
            <a:endParaRPr lang="en-US" dirty="0"/>
          </a:p>
        </p:txBody>
      </p:sp>
      <p:sp>
        <p:nvSpPr>
          <p:cNvPr id="5" name="投影片編號版面配置區 4">
            <a:extLst>
              <a:ext uri="{FF2B5EF4-FFF2-40B4-BE49-F238E27FC236}">
                <a16:creationId xmlns:a16="http://schemas.microsoft.com/office/drawing/2014/main" id="{80D8B00E-F4BA-6243-ADDE-88DD496AD09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28968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E6C90C3-7C9E-5C4A-BC42-9D93DB903695}"/>
              </a:ext>
            </a:extLst>
          </p:cNvPr>
          <p:cNvSpPr>
            <a:spLocks noGrp="1"/>
          </p:cNvSpPr>
          <p:nvPr>
            <p:ph type="dt" sz="half" idx="10"/>
          </p:nvPr>
        </p:nvSpPr>
        <p:spPr/>
        <p:txBody>
          <a:bodyPr/>
          <a:lstStyle/>
          <a:p>
            <a:fld id="{927235FE-05EE-7F4C-B313-A3668627628B}" type="datetime1">
              <a:rPr lang="zh-TW" altLang="en-US" smtClean="0"/>
              <a:t>2020/1/9</a:t>
            </a:fld>
            <a:endParaRPr lang="en-US" dirty="0"/>
          </a:p>
        </p:txBody>
      </p:sp>
      <p:sp>
        <p:nvSpPr>
          <p:cNvPr id="3" name="頁尾版面配置區 2">
            <a:extLst>
              <a:ext uri="{FF2B5EF4-FFF2-40B4-BE49-F238E27FC236}">
                <a16:creationId xmlns:a16="http://schemas.microsoft.com/office/drawing/2014/main" id="{6C11FC08-CF39-E84B-B59D-C4FE3161D8FF}"/>
              </a:ext>
            </a:extLst>
          </p:cNvPr>
          <p:cNvSpPr>
            <a:spLocks noGrp="1"/>
          </p:cNvSpPr>
          <p:nvPr>
            <p:ph type="ftr" sz="quarter" idx="11"/>
          </p:nvPr>
        </p:nvSpPr>
        <p:spPr/>
        <p:txBody>
          <a:bodyPr/>
          <a:lstStyle/>
          <a:p>
            <a:endParaRPr lang="en-US" dirty="0"/>
          </a:p>
        </p:txBody>
      </p:sp>
      <p:sp>
        <p:nvSpPr>
          <p:cNvPr id="4" name="投影片編號版面配置區 3">
            <a:extLst>
              <a:ext uri="{FF2B5EF4-FFF2-40B4-BE49-F238E27FC236}">
                <a16:creationId xmlns:a16="http://schemas.microsoft.com/office/drawing/2014/main" id="{80FB98E0-7F0C-974B-8EC7-4404C43E7C5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3442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CE0E5-B1D1-9C4D-BA71-C92A48D4D612}"/>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B7154C0-BEC9-FA40-B2AC-0FE6B0413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A6BF2105-C92D-7643-9DC9-7220A91BE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6D61B91D-4CB6-024A-9B45-C8FE88502DA3}"/>
              </a:ext>
            </a:extLst>
          </p:cNvPr>
          <p:cNvSpPr>
            <a:spLocks noGrp="1"/>
          </p:cNvSpPr>
          <p:nvPr>
            <p:ph type="dt" sz="half" idx="10"/>
          </p:nvPr>
        </p:nvSpPr>
        <p:spPr/>
        <p:txBody>
          <a:bodyPr/>
          <a:lstStyle/>
          <a:p>
            <a:fld id="{AA225636-52AB-1D48-A29B-C4F9F700C47A}" type="datetime1">
              <a:rPr lang="zh-TW" altLang="en-US" smtClean="0"/>
              <a:t>2020/1/9</a:t>
            </a:fld>
            <a:endParaRPr lang="en-US" dirty="0"/>
          </a:p>
        </p:txBody>
      </p:sp>
      <p:sp>
        <p:nvSpPr>
          <p:cNvPr id="6" name="頁尾版面配置區 5">
            <a:extLst>
              <a:ext uri="{FF2B5EF4-FFF2-40B4-BE49-F238E27FC236}">
                <a16:creationId xmlns:a16="http://schemas.microsoft.com/office/drawing/2014/main" id="{91363753-7E8D-8346-BE2C-74D9C8B5750F}"/>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855150AC-A14F-F547-836B-AA422BE17C5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175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FC0EBF-3D36-5D46-81AB-3AD600FCD68B}" type="datetime1">
              <a:rPr lang="zh-TW" altLang="en-US" smtClean="0"/>
              <a:t>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ED4C5D-4711-1646-A179-F435C3750D86}"/>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747D87B1-7937-6E45-911F-69F2171B17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F6E7FED6-B40D-5C44-95D2-038B0E159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F94A202B-0321-A046-BD80-757AE64EAE7A}"/>
              </a:ext>
            </a:extLst>
          </p:cNvPr>
          <p:cNvSpPr>
            <a:spLocks noGrp="1"/>
          </p:cNvSpPr>
          <p:nvPr>
            <p:ph type="dt" sz="half" idx="10"/>
          </p:nvPr>
        </p:nvSpPr>
        <p:spPr/>
        <p:txBody>
          <a:bodyPr/>
          <a:lstStyle/>
          <a:p>
            <a:fld id="{2028EDE4-BDBD-B048-A4AE-3F82781576F8}" type="datetime1">
              <a:rPr lang="zh-TW" altLang="en-US" smtClean="0"/>
              <a:t>2020/1/9</a:t>
            </a:fld>
            <a:endParaRPr lang="en-US" dirty="0"/>
          </a:p>
        </p:txBody>
      </p:sp>
      <p:sp>
        <p:nvSpPr>
          <p:cNvPr id="6" name="頁尾版面配置區 5">
            <a:extLst>
              <a:ext uri="{FF2B5EF4-FFF2-40B4-BE49-F238E27FC236}">
                <a16:creationId xmlns:a16="http://schemas.microsoft.com/office/drawing/2014/main" id="{7762EF9F-C3CC-DD47-A63F-18A3091CF1A1}"/>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A3364FDA-6736-8C44-9B7A-607A984E11E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5877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E848C5-6B24-E44D-A0E9-E2AEC57D95E8}"/>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176B98B2-A4BA-AF44-87F4-863B4079BC23}"/>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E6CD3D6-1A12-C94A-B73E-622DCBC33443}"/>
              </a:ext>
            </a:extLst>
          </p:cNvPr>
          <p:cNvSpPr>
            <a:spLocks noGrp="1"/>
          </p:cNvSpPr>
          <p:nvPr>
            <p:ph type="dt" sz="half" idx="10"/>
          </p:nvPr>
        </p:nvSpPr>
        <p:spPr/>
        <p:txBody>
          <a:bodyPr/>
          <a:lstStyle/>
          <a:p>
            <a:fld id="{0A1D8605-85C4-4A41-8B7D-70B8AF89D2F7}" type="datetime1">
              <a:rPr lang="zh-TW" altLang="en-US" smtClean="0"/>
              <a:t>2020/1/9</a:t>
            </a:fld>
            <a:endParaRPr lang="en-US" dirty="0"/>
          </a:p>
        </p:txBody>
      </p:sp>
      <p:sp>
        <p:nvSpPr>
          <p:cNvPr id="5" name="頁尾版面配置區 4">
            <a:extLst>
              <a:ext uri="{FF2B5EF4-FFF2-40B4-BE49-F238E27FC236}">
                <a16:creationId xmlns:a16="http://schemas.microsoft.com/office/drawing/2014/main" id="{10C8C2FF-0DAC-1D4B-BC5A-88F48DC28792}"/>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E9DEAD49-DB0E-8E46-AEF6-28C30DB4D27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2720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23D47EF-D0F5-9B47-888C-477A31A2F8A4}"/>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82DAEC7D-03F3-0F41-A69E-16AA2284CF89}"/>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91CB294-5F3A-5440-AAD5-081F7B6CB07A}"/>
              </a:ext>
            </a:extLst>
          </p:cNvPr>
          <p:cNvSpPr>
            <a:spLocks noGrp="1"/>
          </p:cNvSpPr>
          <p:nvPr>
            <p:ph type="dt" sz="half" idx="10"/>
          </p:nvPr>
        </p:nvSpPr>
        <p:spPr/>
        <p:txBody>
          <a:bodyPr/>
          <a:lstStyle/>
          <a:p>
            <a:fld id="{3AE47446-37E4-C240-B553-19A8AF87B488}" type="datetime1">
              <a:rPr lang="zh-TW" altLang="en-US" smtClean="0"/>
              <a:t>2020/1/9</a:t>
            </a:fld>
            <a:endParaRPr lang="en-US" dirty="0"/>
          </a:p>
        </p:txBody>
      </p:sp>
      <p:sp>
        <p:nvSpPr>
          <p:cNvPr id="5" name="頁尾版面配置區 4">
            <a:extLst>
              <a:ext uri="{FF2B5EF4-FFF2-40B4-BE49-F238E27FC236}">
                <a16:creationId xmlns:a16="http://schemas.microsoft.com/office/drawing/2014/main" id="{61C7622E-9F83-3C4F-8EC9-EDD8BB06C5F4}"/>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BABCBAA0-9384-0F4A-A345-305E2005262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3782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6AC753F-A9CF-9148-8BDD-934A34301A0B}" type="datetime1">
              <a:rPr lang="zh-TW" altLang="en-US" smtClean="0"/>
              <a:t>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F9C78D25-3DEB-FB43-B9E4-1FB76095A110}" type="datetime1">
              <a:rPr lang="zh-TW" altLang="en-US" smtClean="0"/>
              <a:t>2020/1/9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2" name="Date Placeholder 1"/>
          <p:cNvSpPr>
            <a:spLocks noGrp="1"/>
          </p:cNvSpPr>
          <p:nvPr>
            <p:ph type="dt" sz="half" idx="10"/>
          </p:nvPr>
        </p:nvSpPr>
        <p:spPr/>
        <p:txBody>
          <a:bodyPr/>
          <a:lstStyle/>
          <a:p>
            <a:fld id="{C8C494FB-522E-744F-8E2F-BEC92550CBBA}" type="datetime1">
              <a:rPr lang="zh-TW" altLang="en-US" smtClean="0"/>
              <a:t>2020/1/9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2" name="Date Placeholder 1"/>
          <p:cNvSpPr>
            <a:spLocks noGrp="1"/>
          </p:cNvSpPr>
          <p:nvPr>
            <p:ph type="dt" sz="half" idx="10"/>
          </p:nvPr>
        </p:nvSpPr>
        <p:spPr/>
        <p:txBody>
          <a:bodyPr/>
          <a:lstStyle/>
          <a:p>
            <a:fld id="{DC43E443-11CF-374D-B94D-39B9CF3520A7}" type="datetime1">
              <a:rPr lang="zh-TW" altLang="en-US" smtClean="0"/>
              <a:t>2020/1/9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21BDD70-22F4-4641-B734-DE4D9857BFB0}" type="datetime1">
              <a:rPr lang="zh-TW" altLang="en-US" smtClean="0"/>
              <a:t>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TW" altLang="en-US"/>
              <a:t>按一下以編輯母片標題樣式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p>
            <a:fld id="{5539D4B1-8A0E-BF4F-B677-797A97C7B231}" type="datetime1">
              <a:rPr lang="zh-TW" altLang="en-US" smtClean="0"/>
              <a:t>2020/1/9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p>
            <a:fld id="{9C710853-3AF0-EA44-9827-85069514F253}" type="datetime1">
              <a:rPr lang="zh-TW" altLang="en-US" smtClean="0"/>
              <a:t>2020/1/9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792E51-5DD2-2946-B35A-FF5F13EA0D29}" type="datetime1">
              <a:rPr lang="zh-TW" altLang="en-US" smtClean="0"/>
              <a:t>2020/1/9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D8FA96A-035E-6046-8B7A-C81485E8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4506163-BA29-2E40-A841-74825D589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49E0C74-9332-1543-9008-F583D3E055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A1769-3FC5-8542-A1D2-C60665B7D305}" type="datetime1">
              <a:rPr lang="zh-TW" altLang="en-US" smtClean="0"/>
              <a:t>2020/1/9</a:t>
            </a:fld>
            <a:endParaRPr lang="en-US" dirty="0"/>
          </a:p>
        </p:txBody>
      </p:sp>
      <p:sp>
        <p:nvSpPr>
          <p:cNvPr id="5" name="頁尾版面配置區 4">
            <a:extLst>
              <a:ext uri="{FF2B5EF4-FFF2-40B4-BE49-F238E27FC236}">
                <a16:creationId xmlns:a16="http://schemas.microsoft.com/office/drawing/2014/main" id="{B2510AA8-C46A-BA4D-B32B-2E7B3322F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投影片編號版面配置區 5">
            <a:extLst>
              <a:ext uri="{FF2B5EF4-FFF2-40B4-BE49-F238E27FC236}">
                <a16:creationId xmlns:a16="http://schemas.microsoft.com/office/drawing/2014/main" id="{80FC5420-B30E-EA44-955F-566F5229E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869907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F886B2-7AF6-E94B-AFA7-3757A446FD2F}"/>
              </a:ext>
            </a:extLst>
          </p:cNvPr>
          <p:cNvSpPr>
            <a:spLocks noGrp="1"/>
          </p:cNvSpPr>
          <p:nvPr>
            <p:ph type="ctrTitle"/>
          </p:nvPr>
        </p:nvSpPr>
        <p:spPr/>
        <p:txBody>
          <a:bodyPr/>
          <a:lstStyle/>
          <a:p>
            <a:r>
              <a:rPr kumimoji="1" lang="en-US" altLang="zh-TW" dirty="0"/>
              <a:t>Option Pricing: </a:t>
            </a:r>
            <a:br>
              <a:rPr kumimoji="1" lang="en-US" altLang="zh-TW" dirty="0"/>
            </a:br>
            <a:r>
              <a:rPr kumimoji="1" lang="en-US" altLang="zh-TW" dirty="0"/>
              <a:t>A Simplified approach</a:t>
            </a:r>
            <a:endParaRPr kumimoji="1" lang="zh-TW" altLang="en-US" dirty="0"/>
          </a:p>
        </p:txBody>
      </p:sp>
      <p:sp>
        <p:nvSpPr>
          <p:cNvPr id="3" name="副標題 2">
            <a:extLst>
              <a:ext uri="{FF2B5EF4-FFF2-40B4-BE49-F238E27FC236}">
                <a16:creationId xmlns:a16="http://schemas.microsoft.com/office/drawing/2014/main" id="{54882754-BA07-8846-9C5D-4B6DC35A7D03}"/>
              </a:ext>
            </a:extLst>
          </p:cNvPr>
          <p:cNvSpPr>
            <a:spLocks noGrp="1"/>
          </p:cNvSpPr>
          <p:nvPr>
            <p:ph type="subTitle" idx="1"/>
          </p:nvPr>
        </p:nvSpPr>
        <p:spPr/>
        <p:txBody>
          <a:bodyPr>
            <a:normAutofit fontScale="70000" lnSpcReduction="20000"/>
          </a:bodyPr>
          <a:lstStyle/>
          <a:p>
            <a:r>
              <a:rPr kumimoji="1" lang="en-US" altLang="zh-TW" dirty="0"/>
              <a:t>Cox, Ross, Rubinstein</a:t>
            </a:r>
          </a:p>
          <a:p>
            <a:r>
              <a:rPr kumimoji="1" lang="en-US" altLang="zh-TW" dirty="0"/>
              <a:t>Journal of Financial Economics</a:t>
            </a:r>
          </a:p>
          <a:p>
            <a:r>
              <a:rPr kumimoji="1" lang="zh-TW" altLang="en-US" dirty="0"/>
              <a:t>專題生：</a:t>
            </a:r>
            <a:r>
              <a:rPr kumimoji="1" lang="en-US" altLang="zh-TW" dirty="0"/>
              <a:t>b04303117</a:t>
            </a:r>
            <a:endParaRPr kumimoji="1" lang="zh-TW" altLang="en-US" dirty="0"/>
          </a:p>
        </p:txBody>
      </p:sp>
      <p:sp>
        <p:nvSpPr>
          <p:cNvPr id="4" name="投影片編號版面配置區 3">
            <a:extLst>
              <a:ext uri="{FF2B5EF4-FFF2-40B4-BE49-F238E27FC236}">
                <a16:creationId xmlns:a16="http://schemas.microsoft.com/office/drawing/2014/main" id="{C1098A9F-3DF5-324C-B273-EBE8CFBD0095}"/>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0505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A14FD2-90EE-6041-B04A-F50F007C1015}"/>
              </a:ext>
            </a:extLst>
          </p:cNvPr>
          <p:cNvSpPr>
            <a:spLocks noGrp="1"/>
          </p:cNvSpPr>
          <p:nvPr>
            <p:ph type="title"/>
          </p:nvPr>
        </p:nvSpPr>
        <p:spPr/>
        <p:txBody>
          <a:bodyPr/>
          <a:lstStyle/>
          <a:p>
            <a:r>
              <a:rPr lang="en-US" altLang="zh-TW" dirty="0"/>
              <a:t>The binomial option pricing formula</a:t>
            </a:r>
            <a:endParaRPr kumimoji="1" lang="zh-TW" altLang="en-US" dirty="0"/>
          </a:p>
        </p:txBody>
      </p:sp>
      <p:sp>
        <p:nvSpPr>
          <p:cNvPr id="3" name="內容版面配置區 2">
            <a:extLst>
              <a:ext uri="{FF2B5EF4-FFF2-40B4-BE49-F238E27FC236}">
                <a16:creationId xmlns:a16="http://schemas.microsoft.com/office/drawing/2014/main" id="{CB6CFB34-1D16-B340-891F-A9BA146C95F1}"/>
              </a:ext>
            </a:extLst>
          </p:cNvPr>
          <p:cNvSpPr>
            <a:spLocks noGrp="1"/>
          </p:cNvSpPr>
          <p:nvPr>
            <p:ph idx="1"/>
          </p:nvPr>
        </p:nvSpPr>
        <p:spPr>
          <a:xfrm>
            <a:off x="3869268" y="864108"/>
            <a:ext cx="7315200" cy="1433322"/>
          </a:xfrm>
        </p:spPr>
        <p:txBody>
          <a:bodyPr>
            <a:normAutofit lnSpcReduction="10000"/>
          </a:bodyPr>
          <a:lstStyle/>
          <a:p>
            <a:r>
              <a:rPr lang="en-US" altLang="zh-TW" sz="3600" dirty="0"/>
              <a:t>Suppose we form a portfolio containing d shares of stock and the dollar amount B in riskless bonds</a:t>
            </a:r>
          </a:p>
        </p:txBody>
      </p:sp>
      <p:pic>
        <p:nvPicPr>
          <p:cNvPr id="4" name="圖片 3">
            <a:extLst>
              <a:ext uri="{FF2B5EF4-FFF2-40B4-BE49-F238E27FC236}">
                <a16:creationId xmlns:a16="http://schemas.microsoft.com/office/drawing/2014/main" id="{AEE469D5-E361-584C-BA74-6741FBA92632}"/>
              </a:ext>
            </a:extLst>
          </p:cNvPr>
          <p:cNvPicPr>
            <a:picLocks noChangeAspect="1"/>
          </p:cNvPicPr>
          <p:nvPr/>
        </p:nvPicPr>
        <p:blipFill>
          <a:blip r:embed="rId3"/>
          <a:stretch>
            <a:fillRect/>
          </a:stretch>
        </p:blipFill>
        <p:spPr>
          <a:xfrm>
            <a:off x="4122420" y="2138680"/>
            <a:ext cx="7353300" cy="2032000"/>
          </a:xfrm>
          <a:prstGeom prst="rect">
            <a:avLst/>
          </a:prstGeom>
        </p:spPr>
      </p:pic>
      <p:pic>
        <p:nvPicPr>
          <p:cNvPr id="5" name="圖片 4">
            <a:extLst>
              <a:ext uri="{FF2B5EF4-FFF2-40B4-BE49-F238E27FC236}">
                <a16:creationId xmlns:a16="http://schemas.microsoft.com/office/drawing/2014/main" id="{DD41E599-68FE-3540-B294-634236C1B37F}"/>
              </a:ext>
            </a:extLst>
          </p:cNvPr>
          <p:cNvPicPr>
            <a:picLocks noChangeAspect="1"/>
          </p:cNvPicPr>
          <p:nvPr/>
        </p:nvPicPr>
        <p:blipFill>
          <a:blip r:embed="rId4"/>
          <a:stretch>
            <a:fillRect/>
          </a:stretch>
        </p:blipFill>
        <p:spPr>
          <a:xfrm>
            <a:off x="4122420" y="4464050"/>
            <a:ext cx="2781300" cy="1358900"/>
          </a:xfrm>
          <a:prstGeom prst="rect">
            <a:avLst/>
          </a:prstGeom>
        </p:spPr>
      </p:pic>
      <p:pic>
        <p:nvPicPr>
          <p:cNvPr id="6" name="圖片 5">
            <a:extLst>
              <a:ext uri="{FF2B5EF4-FFF2-40B4-BE49-F238E27FC236}">
                <a16:creationId xmlns:a16="http://schemas.microsoft.com/office/drawing/2014/main" id="{9A86E4B2-D25E-964B-9EE6-B98D51C64FDB}"/>
              </a:ext>
            </a:extLst>
          </p:cNvPr>
          <p:cNvPicPr>
            <a:picLocks noChangeAspect="1"/>
          </p:cNvPicPr>
          <p:nvPr/>
        </p:nvPicPr>
        <p:blipFill>
          <a:blip r:embed="rId5"/>
          <a:stretch>
            <a:fillRect/>
          </a:stretch>
        </p:blipFill>
        <p:spPr>
          <a:xfrm>
            <a:off x="6535420" y="4495800"/>
            <a:ext cx="4940300" cy="1295400"/>
          </a:xfrm>
          <a:prstGeom prst="rect">
            <a:avLst/>
          </a:prstGeom>
        </p:spPr>
      </p:pic>
      <p:sp>
        <p:nvSpPr>
          <p:cNvPr id="7" name="投影片編號版面配置區 6">
            <a:extLst>
              <a:ext uri="{FF2B5EF4-FFF2-40B4-BE49-F238E27FC236}">
                <a16:creationId xmlns:a16="http://schemas.microsoft.com/office/drawing/2014/main" id="{FB224F8D-E52D-824B-977A-44C19B51DBE6}"/>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53091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The binomial option pricing formula</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a:xfrm>
            <a:off x="3869268" y="431622"/>
            <a:ext cx="7315200" cy="2882900"/>
          </a:xfrm>
        </p:spPr>
        <p:txBody>
          <a:bodyPr>
            <a:normAutofit/>
          </a:bodyPr>
          <a:lstStyle/>
          <a:p>
            <a:r>
              <a:rPr lang="en-US" altLang="zh-TW" sz="3200" dirty="0"/>
              <a:t>If there are to be no riskless arbitrage opportunities, the current value of the call, C, cannot be less than the current value of the hedging portfolio</a:t>
            </a:r>
          </a:p>
          <a:p>
            <a:r>
              <a:rPr lang="en-US" altLang="zh-TW" sz="3200" dirty="0"/>
              <a:t>If C &gt; S-K, it must be true that</a:t>
            </a:r>
          </a:p>
        </p:txBody>
      </p:sp>
      <p:pic>
        <p:nvPicPr>
          <p:cNvPr id="5" name="圖片 4">
            <a:extLst>
              <a:ext uri="{FF2B5EF4-FFF2-40B4-BE49-F238E27FC236}">
                <a16:creationId xmlns:a16="http://schemas.microsoft.com/office/drawing/2014/main" id="{21C953F0-85B4-0F49-9A46-6F924741B679}"/>
              </a:ext>
            </a:extLst>
          </p:cNvPr>
          <p:cNvPicPr>
            <a:picLocks noChangeAspect="1"/>
          </p:cNvPicPr>
          <p:nvPr/>
        </p:nvPicPr>
        <p:blipFill>
          <a:blip r:embed="rId3"/>
          <a:stretch>
            <a:fillRect/>
          </a:stretch>
        </p:blipFill>
        <p:spPr>
          <a:xfrm>
            <a:off x="3869268" y="3123349"/>
            <a:ext cx="5384800" cy="2882900"/>
          </a:xfrm>
          <a:prstGeom prst="rect">
            <a:avLst/>
          </a:prstGeom>
        </p:spPr>
      </p:pic>
      <p:sp>
        <p:nvSpPr>
          <p:cNvPr id="4" name="投影片編號版面配置區 3">
            <a:extLst>
              <a:ext uri="{FF2B5EF4-FFF2-40B4-BE49-F238E27FC236}">
                <a16:creationId xmlns:a16="http://schemas.microsoft.com/office/drawing/2014/main" id="{BEDBC376-15FF-584E-B1AB-A330C57C1861}"/>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54238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The binomial option pricing formula</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a:xfrm>
            <a:off x="3835401" y="3029851"/>
            <a:ext cx="7315200" cy="3447262"/>
          </a:xfrm>
        </p:spPr>
        <p:txBody>
          <a:bodyPr>
            <a:normAutofit fontScale="92500" lnSpcReduction="10000"/>
          </a:bodyPr>
          <a:lstStyle/>
          <a:p>
            <a:r>
              <a:rPr lang="en-US" altLang="zh-TW" sz="3200" dirty="0"/>
              <a:t>It is easy to see that in the present case, with no dividends, this will always be greater than   S-K as long as the interest rate is positive. </a:t>
            </a:r>
          </a:p>
          <a:p>
            <a:r>
              <a:rPr lang="en-US" altLang="zh-TW" sz="3200" dirty="0"/>
              <a:t>This formula has a number of notable features.</a:t>
            </a:r>
          </a:p>
          <a:p>
            <a:r>
              <a:rPr lang="en-US" altLang="zh-TW" sz="3200" dirty="0"/>
              <a:t>p is the value q would have in equilibrium if investors were risk-neutral.  </a:t>
            </a:r>
          </a:p>
          <a:p>
            <a:endParaRPr lang="en-US" altLang="zh-TW" sz="2800" dirty="0"/>
          </a:p>
          <a:p>
            <a:endParaRPr kumimoji="1" lang="zh-TW" altLang="en-US" dirty="0"/>
          </a:p>
        </p:txBody>
      </p:sp>
      <p:pic>
        <p:nvPicPr>
          <p:cNvPr id="4" name="圖片 3">
            <a:extLst>
              <a:ext uri="{FF2B5EF4-FFF2-40B4-BE49-F238E27FC236}">
                <a16:creationId xmlns:a16="http://schemas.microsoft.com/office/drawing/2014/main" id="{3B81A08E-0573-B241-B5E7-B3DC7A7A80F9}"/>
              </a:ext>
            </a:extLst>
          </p:cNvPr>
          <p:cNvPicPr>
            <a:picLocks noChangeAspect="1"/>
          </p:cNvPicPr>
          <p:nvPr/>
        </p:nvPicPr>
        <p:blipFill>
          <a:blip r:embed="rId3"/>
          <a:stretch>
            <a:fillRect/>
          </a:stretch>
        </p:blipFill>
        <p:spPr>
          <a:xfrm>
            <a:off x="3835401" y="380887"/>
            <a:ext cx="5156200" cy="1485900"/>
          </a:xfrm>
          <a:prstGeom prst="rect">
            <a:avLst/>
          </a:prstGeom>
        </p:spPr>
      </p:pic>
      <p:pic>
        <p:nvPicPr>
          <p:cNvPr id="5" name="圖片 4">
            <a:extLst>
              <a:ext uri="{FF2B5EF4-FFF2-40B4-BE49-F238E27FC236}">
                <a16:creationId xmlns:a16="http://schemas.microsoft.com/office/drawing/2014/main" id="{B612F3F7-B163-994B-A85D-3C3E03B80D67}"/>
              </a:ext>
            </a:extLst>
          </p:cNvPr>
          <p:cNvPicPr>
            <a:picLocks noChangeAspect="1"/>
          </p:cNvPicPr>
          <p:nvPr/>
        </p:nvPicPr>
        <p:blipFill>
          <a:blip r:embed="rId4"/>
          <a:stretch>
            <a:fillRect/>
          </a:stretch>
        </p:blipFill>
        <p:spPr>
          <a:xfrm>
            <a:off x="4114800" y="1751287"/>
            <a:ext cx="3962400" cy="901700"/>
          </a:xfrm>
          <a:prstGeom prst="rect">
            <a:avLst/>
          </a:prstGeom>
        </p:spPr>
      </p:pic>
      <p:sp>
        <p:nvSpPr>
          <p:cNvPr id="6" name="投影片編號版面配置區 5">
            <a:extLst>
              <a:ext uri="{FF2B5EF4-FFF2-40B4-BE49-F238E27FC236}">
                <a16:creationId xmlns:a16="http://schemas.microsoft.com/office/drawing/2014/main" id="{CA534BFB-5878-C64E-A4FC-1271D6BE6483}"/>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718762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6">
            <a:extLst>
              <a:ext uri="{FF2B5EF4-FFF2-40B4-BE49-F238E27FC236}">
                <a16:creationId xmlns:a16="http://schemas.microsoft.com/office/drawing/2014/main" id="{575B8F29-AB0B-9344-A8BA-EC3A51A3D14D}"/>
              </a:ext>
            </a:extLst>
          </p:cNvPr>
          <p:cNvPicPr>
            <a:picLocks noChangeAspect="1"/>
          </p:cNvPicPr>
          <p:nvPr/>
        </p:nvPicPr>
        <p:blipFill>
          <a:blip r:embed="rId3"/>
          <a:stretch>
            <a:fillRect/>
          </a:stretch>
        </p:blipFill>
        <p:spPr>
          <a:xfrm>
            <a:off x="3483729" y="873252"/>
            <a:ext cx="3454400" cy="3505200"/>
          </a:xfrm>
          <a:prstGeom prst="rect">
            <a:avLst/>
          </a:prstGeom>
        </p:spPr>
      </p:pic>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The binomial option pricing formula</a:t>
            </a:r>
            <a:endParaRPr kumimoji="1" lang="zh-TW" altLang="en-US" dirty="0"/>
          </a:p>
        </p:txBody>
      </p:sp>
      <p:sp>
        <p:nvSpPr>
          <p:cNvPr id="11" name="內容版面配置區 10">
            <a:extLst>
              <a:ext uri="{FF2B5EF4-FFF2-40B4-BE49-F238E27FC236}">
                <a16:creationId xmlns:a16="http://schemas.microsoft.com/office/drawing/2014/main" id="{B0760C96-7CB4-FE46-92E9-736C45E1A9B1}"/>
              </a:ext>
            </a:extLst>
          </p:cNvPr>
          <p:cNvSpPr>
            <a:spLocks noGrp="1"/>
          </p:cNvSpPr>
          <p:nvPr>
            <p:ph idx="1"/>
          </p:nvPr>
        </p:nvSpPr>
        <p:spPr>
          <a:xfrm>
            <a:off x="3983568" y="873252"/>
            <a:ext cx="7315200" cy="5120640"/>
          </a:xfrm>
        </p:spPr>
        <p:txBody>
          <a:bodyPr/>
          <a:lstStyle/>
          <a:p>
            <a:pPr marL="0" indent="0">
              <a:buNone/>
            </a:pPr>
            <a:endParaRPr lang="zh-TW" altLang="en-US" dirty="0"/>
          </a:p>
        </p:txBody>
      </p:sp>
      <p:pic>
        <p:nvPicPr>
          <p:cNvPr id="13" name="圖片 12">
            <a:extLst>
              <a:ext uri="{FF2B5EF4-FFF2-40B4-BE49-F238E27FC236}">
                <a16:creationId xmlns:a16="http://schemas.microsoft.com/office/drawing/2014/main" id="{393F8386-1B2A-A341-8F45-023313D8573E}"/>
              </a:ext>
            </a:extLst>
          </p:cNvPr>
          <p:cNvPicPr>
            <a:picLocks noChangeAspect="1"/>
          </p:cNvPicPr>
          <p:nvPr/>
        </p:nvPicPr>
        <p:blipFill>
          <a:blip r:embed="rId4"/>
          <a:stretch>
            <a:fillRect/>
          </a:stretch>
        </p:blipFill>
        <p:spPr>
          <a:xfrm>
            <a:off x="6552589" y="873252"/>
            <a:ext cx="5080000" cy="3124200"/>
          </a:xfrm>
          <a:prstGeom prst="rect">
            <a:avLst/>
          </a:prstGeom>
        </p:spPr>
      </p:pic>
      <p:pic>
        <p:nvPicPr>
          <p:cNvPr id="14" name="圖片 13">
            <a:extLst>
              <a:ext uri="{FF2B5EF4-FFF2-40B4-BE49-F238E27FC236}">
                <a16:creationId xmlns:a16="http://schemas.microsoft.com/office/drawing/2014/main" id="{2C72ED77-2BDC-654F-9BE7-CA33FD3A7114}"/>
              </a:ext>
            </a:extLst>
          </p:cNvPr>
          <p:cNvPicPr>
            <a:picLocks noChangeAspect="1"/>
          </p:cNvPicPr>
          <p:nvPr/>
        </p:nvPicPr>
        <p:blipFill>
          <a:blip r:embed="rId5"/>
          <a:stretch>
            <a:fillRect/>
          </a:stretch>
        </p:blipFill>
        <p:spPr>
          <a:xfrm>
            <a:off x="3869268" y="4187399"/>
            <a:ext cx="3860800" cy="736600"/>
          </a:xfrm>
          <a:prstGeom prst="rect">
            <a:avLst/>
          </a:prstGeom>
        </p:spPr>
      </p:pic>
      <p:pic>
        <p:nvPicPr>
          <p:cNvPr id="15" name="圖片 14">
            <a:extLst>
              <a:ext uri="{FF2B5EF4-FFF2-40B4-BE49-F238E27FC236}">
                <a16:creationId xmlns:a16="http://schemas.microsoft.com/office/drawing/2014/main" id="{DEE3DAF6-F280-DD43-8DCF-2C88218AD0F5}"/>
              </a:ext>
            </a:extLst>
          </p:cNvPr>
          <p:cNvPicPr>
            <a:picLocks noChangeAspect="1"/>
          </p:cNvPicPr>
          <p:nvPr/>
        </p:nvPicPr>
        <p:blipFill>
          <a:blip r:embed="rId6"/>
          <a:stretch>
            <a:fillRect/>
          </a:stretch>
        </p:blipFill>
        <p:spPr>
          <a:xfrm>
            <a:off x="3869268" y="5228822"/>
            <a:ext cx="3771900" cy="685800"/>
          </a:xfrm>
          <a:prstGeom prst="rect">
            <a:avLst/>
          </a:prstGeom>
        </p:spPr>
      </p:pic>
      <p:sp>
        <p:nvSpPr>
          <p:cNvPr id="3" name="投影片編號版面配置區 2">
            <a:extLst>
              <a:ext uri="{FF2B5EF4-FFF2-40B4-BE49-F238E27FC236}">
                <a16:creationId xmlns:a16="http://schemas.microsoft.com/office/drawing/2014/main" id="{4D2DAA5E-30A4-5F46-B275-2993F73DDA25}"/>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04755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The binomial option pricing formula</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a:xfrm>
            <a:off x="3869268" y="3863514"/>
            <a:ext cx="7315200" cy="2130378"/>
          </a:xfrm>
        </p:spPr>
        <p:txBody>
          <a:bodyPr/>
          <a:lstStyle/>
          <a:p>
            <a:r>
              <a:rPr lang="en-US" altLang="zh-TW" sz="2800" dirty="0"/>
              <a:t>Let a stands for the minimum number of upward moves which the stock must make over the next n periods for the call to finish in-the-money. </a:t>
            </a:r>
          </a:p>
        </p:txBody>
      </p:sp>
      <p:pic>
        <p:nvPicPr>
          <p:cNvPr id="4" name="圖片 3">
            <a:extLst>
              <a:ext uri="{FF2B5EF4-FFF2-40B4-BE49-F238E27FC236}">
                <a16:creationId xmlns:a16="http://schemas.microsoft.com/office/drawing/2014/main" id="{BA551F09-7C34-6444-ABE5-71A42F4C7BD1}"/>
              </a:ext>
            </a:extLst>
          </p:cNvPr>
          <p:cNvPicPr>
            <a:picLocks noChangeAspect="1"/>
          </p:cNvPicPr>
          <p:nvPr/>
        </p:nvPicPr>
        <p:blipFill>
          <a:blip r:embed="rId3"/>
          <a:stretch>
            <a:fillRect/>
          </a:stretch>
        </p:blipFill>
        <p:spPr>
          <a:xfrm>
            <a:off x="4017435" y="864108"/>
            <a:ext cx="7835900" cy="1917700"/>
          </a:xfrm>
          <a:prstGeom prst="rect">
            <a:avLst/>
          </a:prstGeom>
        </p:spPr>
      </p:pic>
      <p:pic>
        <p:nvPicPr>
          <p:cNvPr id="6" name="圖片 5">
            <a:extLst>
              <a:ext uri="{FF2B5EF4-FFF2-40B4-BE49-F238E27FC236}">
                <a16:creationId xmlns:a16="http://schemas.microsoft.com/office/drawing/2014/main" id="{A9EB7AB8-C211-DC46-AF08-E088A04F4F6E}"/>
              </a:ext>
            </a:extLst>
          </p:cNvPr>
          <p:cNvPicPr>
            <a:picLocks noChangeAspect="1"/>
          </p:cNvPicPr>
          <p:nvPr/>
        </p:nvPicPr>
        <p:blipFill>
          <a:blip r:embed="rId4"/>
          <a:stretch>
            <a:fillRect/>
          </a:stretch>
        </p:blipFill>
        <p:spPr>
          <a:xfrm>
            <a:off x="4283492" y="2781808"/>
            <a:ext cx="6794500" cy="965200"/>
          </a:xfrm>
          <a:prstGeom prst="rect">
            <a:avLst/>
          </a:prstGeom>
        </p:spPr>
      </p:pic>
      <p:sp>
        <p:nvSpPr>
          <p:cNvPr id="5" name="投影片編號版面配置區 4">
            <a:extLst>
              <a:ext uri="{FF2B5EF4-FFF2-40B4-BE49-F238E27FC236}">
                <a16:creationId xmlns:a16="http://schemas.microsoft.com/office/drawing/2014/main" id="{6900D941-5827-024E-A4F2-18997D8CB68A}"/>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3511984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The binomial option pricing formula</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a:xfrm>
            <a:off x="3869268" y="864108"/>
            <a:ext cx="7315200" cy="2564891"/>
          </a:xfrm>
        </p:spPr>
        <p:txBody>
          <a:bodyPr/>
          <a:lstStyle/>
          <a:p>
            <a:r>
              <a:rPr lang="en-US" altLang="zh-TW" sz="3200" dirty="0"/>
              <a:t>Thus a will be the smallest non-negative integer such that</a:t>
            </a:r>
          </a:p>
          <a:p>
            <a:r>
              <a:rPr lang="en-US" altLang="zh-TW" sz="3200" dirty="0"/>
              <a:t>Therefore, if j &lt; a, </a:t>
            </a:r>
          </a:p>
          <a:p>
            <a:r>
              <a:rPr lang="en-US" altLang="zh-TW" sz="3200" dirty="0"/>
              <a:t>If j &gt;= a,</a:t>
            </a:r>
          </a:p>
        </p:txBody>
      </p:sp>
      <p:pic>
        <p:nvPicPr>
          <p:cNvPr id="4" name="圖片 3">
            <a:extLst>
              <a:ext uri="{FF2B5EF4-FFF2-40B4-BE49-F238E27FC236}">
                <a16:creationId xmlns:a16="http://schemas.microsoft.com/office/drawing/2014/main" id="{04428189-693E-F94E-8CEB-BD2814530A17}"/>
              </a:ext>
            </a:extLst>
          </p:cNvPr>
          <p:cNvPicPr>
            <a:picLocks noChangeAspect="1"/>
          </p:cNvPicPr>
          <p:nvPr/>
        </p:nvPicPr>
        <p:blipFill>
          <a:blip r:embed="rId3"/>
          <a:stretch>
            <a:fillRect/>
          </a:stretch>
        </p:blipFill>
        <p:spPr>
          <a:xfrm>
            <a:off x="7067550" y="1559381"/>
            <a:ext cx="1803400" cy="419100"/>
          </a:xfrm>
          <a:prstGeom prst="rect">
            <a:avLst/>
          </a:prstGeom>
        </p:spPr>
      </p:pic>
      <p:pic>
        <p:nvPicPr>
          <p:cNvPr id="6" name="圖片 5">
            <a:extLst>
              <a:ext uri="{FF2B5EF4-FFF2-40B4-BE49-F238E27FC236}">
                <a16:creationId xmlns:a16="http://schemas.microsoft.com/office/drawing/2014/main" id="{8DFDF7C5-534D-C948-86A5-12CB1E8BB905}"/>
              </a:ext>
            </a:extLst>
          </p:cNvPr>
          <p:cNvPicPr>
            <a:picLocks noChangeAspect="1"/>
          </p:cNvPicPr>
          <p:nvPr/>
        </p:nvPicPr>
        <p:blipFill>
          <a:blip r:embed="rId4"/>
          <a:stretch>
            <a:fillRect/>
          </a:stretch>
        </p:blipFill>
        <p:spPr>
          <a:xfrm>
            <a:off x="7067550" y="1911350"/>
            <a:ext cx="3746500" cy="825500"/>
          </a:xfrm>
          <a:prstGeom prst="rect">
            <a:avLst/>
          </a:prstGeom>
        </p:spPr>
      </p:pic>
      <p:pic>
        <p:nvPicPr>
          <p:cNvPr id="7" name="圖片 6">
            <a:extLst>
              <a:ext uri="{FF2B5EF4-FFF2-40B4-BE49-F238E27FC236}">
                <a16:creationId xmlns:a16="http://schemas.microsoft.com/office/drawing/2014/main" id="{5F0E2046-5CF2-694B-AF02-6482C105D745}"/>
              </a:ext>
            </a:extLst>
          </p:cNvPr>
          <p:cNvPicPr>
            <a:picLocks noChangeAspect="1"/>
          </p:cNvPicPr>
          <p:nvPr/>
        </p:nvPicPr>
        <p:blipFill>
          <a:blip r:embed="rId5"/>
          <a:stretch>
            <a:fillRect/>
          </a:stretch>
        </p:blipFill>
        <p:spPr>
          <a:xfrm>
            <a:off x="5619456" y="2669719"/>
            <a:ext cx="5156200" cy="622300"/>
          </a:xfrm>
          <a:prstGeom prst="rect">
            <a:avLst/>
          </a:prstGeom>
        </p:spPr>
      </p:pic>
      <p:pic>
        <p:nvPicPr>
          <p:cNvPr id="8" name="圖片 7">
            <a:extLst>
              <a:ext uri="{FF2B5EF4-FFF2-40B4-BE49-F238E27FC236}">
                <a16:creationId xmlns:a16="http://schemas.microsoft.com/office/drawing/2014/main" id="{A9774B4A-5C98-C945-828A-FFCF35521A7E}"/>
              </a:ext>
            </a:extLst>
          </p:cNvPr>
          <p:cNvPicPr>
            <a:picLocks noChangeAspect="1"/>
          </p:cNvPicPr>
          <p:nvPr/>
        </p:nvPicPr>
        <p:blipFill>
          <a:blip r:embed="rId6"/>
          <a:stretch>
            <a:fillRect/>
          </a:stretch>
        </p:blipFill>
        <p:spPr>
          <a:xfrm>
            <a:off x="4034368" y="3667199"/>
            <a:ext cx="6985000" cy="1257300"/>
          </a:xfrm>
          <a:prstGeom prst="rect">
            <a:avLst/>
          </a:prstGeom>
        </p:spPr>
      </p:pic>
      <p:sp>
        <p:nvSpPr>
          <p:cNvPr id="5" name="投影片編號版面配置區 4">
            <a:extLst>
              <a:ext uri="{FF2B5EF4-FFF2-40B4-BE49-F238E27FC236}">
                <a16:creationId xmlns:a16="http://schemas.microsoft.com/office/drawing/2014/main" id="{50C3E164-DB8E-BD40-B3BD-C3D1B4CECFA5}"/>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292840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The binomial option pricing formula</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p:txBody>
          <a:bodyPr/>
          <a:lstStyle/>
          <a:p>
            <a:endParaRPr kumimoji="1" lang="zh-TW" altLang="en-US"/>
          </a:p>
        </p:txBody>
      </p:sp>
      <p:pic>
        <p:nvPicPr>
          <p:cNvPr id="4" name="圖片 3">
            <a:extLst>
              <a:ext uri="{FF2B5EF4-FFF2-40B4-BE49-F238E27FC236}">
                <a16:creationId xmlns:a16="http://schemas.microsoft.com/office/drawing/2014/main" id="{D7AE783E-0A2D-EB46-B05C-621EA999E120}"/>
              </a:ext>
            </a:extLst>
          </p:cNvPr>
          <p:cNvPicPr>
            <a:picLocks noChangeAspect="1"/>
          </p:cNvPicPr>
          <p:nvPr/>
        </p:nvPicPr>
        <p:blipFill>
          <a:blip r:embed="rId3"/>
          <a:stretch>
            <a:fillRect/>
          </a:stretch>
        </p:blipFill>
        <p:spPr>
          <a:xfrm>
            <a:off x="4036671" y="1284478"/>
            <a:ext cx="6248400" cy="4279900"/>
          </a:xfrm>
          <a:prstGeom prst="rect">
            <a:avLst/>
          </a:prstGeom>
        </p:spPr>
      </p:pic>
      <p:sp>
        <p:nvSpPr>
          <p:cNvPr id="5" name="投影片編號版面配置區 4">
            <a:extLst>
              <a:ext uri="{FF2B5EF4-FFF2-40B4-BE49-F238E27FC236}">
                <a16:creationId xmlns:a16="http://schemas.microsoft.com/office/drawing/2014/main" id="{CC2DE8E2-541A-1941-BAE5-38C516BA4C16}"/>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1103255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Riskless trading strategies </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a:xfrm>
            <a:off x="3903993" y="5104434"/>
            <a:ext cx="7867460" cy="880313"/>
          </a:xfrm>
        </p:spPr>
        <p:txBody>
          <a:bodyPr>
            <a:normAutofit/>
          </a:bodyPr>
          <a:lstStyle/>
          <a:p>
            <a:r>
              <a:rPr lang="en-US" altLang="zh-TW" sz="2400" dirty="0"/>
              <a:t>C=0.751[0.064(0)+0.288(0)+0.432(90- 80)+0.216(270-go)] = 34.065. </a:t>
            </a:r>
          </a:p>
        </p:txBody>
      </p:sp>
      <p:pic>
        <p:nvPicPr>
          <p:cNvPr id="5" name="圖片 4">
            <a:extLst>
              <a:ext uri="{FF2B5EF4-FFF2-40B4-BE49-F238E27FC236}">
                <a16:creationId xmlns:a16="http://schemas.microsoft.com/office/drawing/2014/main" id="{0A247074-5043-034D-8D61-8197673FE5B1}"/>
              </a:ext>
            </a:extLst>
          </p:cNvPr>
          <p:cNvPicPr>
            <a:picLocks noChangeAspect="1"/>
          </p:cNvPicPr>
          <p:nvPr/>
        </p:nvPicPr>
        <p:blipFill>
          <a:blip r:embed="rId3"/>
          <a:stretch>
            <a:fillRect/>
          </a:stretch>
        </p:blipFill>
        <p:spPr>
          <a:xfrm>
            <a:off x="4452323" y="567160"/>
            <a:ext cx="3055230" cy="4641448"/>
          </a:xfrm>
          <a:prstGeom prst="rect">
            <a:avLst/>
          </a:prstGeom>
        </p:spPr>
      </p:pic>
      <p:pic>
        <p:nvPicPr>
          <p:cNvPr id="6" name="圖片 5">
            <a:extLst>
              <a:ext uri="{FF2B5EF4-FFF2-40B4-BE49-F238E27FC236}">
                <a16:creationId xmlns:a16="http://schemas.microsoft.com/office/drawing/2014/main" id="{F1DB8F7B-E209-B548-B745-4C698505E458}"/>
              </a:ext>
            </a:extLst>
          </p:cNvPr>
          <p:cNvPicPr>
            <a:picLocks noChangeAspect="1"/>
          </p:cNvPicPr>
          <p:nvPr/>
        </p:nvPicPr>
        <p:blipFill>
          <a:blip r:embed="rId4"/>
          <a:stretch>
            <a:fillRect/>
          </a:stretch>
        </p:blipFill>
        <p:spPr>
          <a:xfrm>
            <a:off x="7768738" y="567160"/>
            <a:ext cx="3741529" cy="4331188"/>
          </a:xfrm>
          <a:prstGeom prst="rect">
            <a:avLst/>
          </a:prstGeom>
        </p:spPr>
      </p:pic>
      <p:sp>
        <p:nvSpPr>
          <p:cNvPr id="4" name="投影片編號版面配置區 3">
            <a:extLst>
              <a:ext uri="{FF2B5EF4-FFF2-40B4-BE49-F238E27FC236}">
                <a16:creationId xmlns:a16="http://schemas.microsoft.com/office/drawing/2014/main" id="{FD69EDF7-469F-EA46-8DB9-BD964D24414E}"/>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298271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Riskless trading strategies </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a:xfrm>
            <a:off x="3822969" y="783084"/>
            <a:ext cx="7315200" cy="5050557"/>
          </a:xfrm>
        </p:spPr>
        <p:txBody>
          <a:bodyPr>
            <a:normAutofit/>
          </a:bodyPr>
          <a:lstStyle/>
          <a:p>
            <a:r>
              <a:rPr lang="en-US" altLang="zh-TW" sz="3200" dirty="0"/>
              <a:t>Suppose that when n=3, the market price of the call is 36. </a:t>
            </a:r>
          </a:p>
          <a:p>
            <a:r>
              <a:rPr lang="en-US" altLang="zh-TW" sz="3200" dirty="0"/>
              <a:t>The option is overpriced, so we could plan to sell it and assure ourselves of a profit equal to the mispricing differential. </a:t>
            </a:r>
          </a:p>
        </p:txBody>
      </p:sp>
      <p:sp>
        <p:nvSpPr>
          <p:cNvPr id="4" name="投影片編號版面配置區 3">
            <a:extLst>
              <a:ext uri="{FF2B5EF4-FFF2-40B4-BE49-F238E27FC236}">
                <a16:creationId xmlns:a16="http://schemas.microsoft.com/office/drawing/2014/main" id="{0BB092C1-9CFF-EB49-9396-2BF67CE9A7E1}"/>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3446137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97465AC-373F-AC4B-AB18-8875A5AA86D8}"/>
              </a:ext>
            </a:extLst>
          </p:cNvPr>
          <p:cNvSpPr>
            <a:spLocks noGrp="1"/>
          </p:cNvSpPr>
          <p:nvPr>
            <p:ph idx="1"/>
          </p:nvPr>
        </p:nvSpPr>
        <p:spPr>
          <a:xfrm>
            <a:off x="4884516" y="431800"/>
            <a:ext cx="7002684" cy="6119471"/>
          </a:xfrm>
        </p:spPr>
        <p:txBody>
          <a:bodyPr>
            <a:normAutofit fontScale="92500" lnSpcReduction="10000"/>
          </a:bodyPr>
          <a:lstStyle/>
          <a:p>
            <a:r>
              <a:rPr lang="en-US" altLang="zh-TW" dirty="0">
                <a:solidFill>
                  <a:schemeClr val="tx1">
                    <a:lumMod val="65000"/>
                    <a:lumOff val="35000"/>
                  </a:schemeClr>
                </a:solidFill>
              </a:rPr>
              <a:t>Step 1 (n=3): Sell the call for 36,  buy  0.719 shares of stock by borrowing 0.719(80) - 34.065 =23.455.  lend the remainder 36- 34.065 = 1.935</a:t>
            </a:r>
          </a:p>
          <a:p>
            <a:r>
              <a:rPr lang="en-US" altLang="zh-TW" dirty="0">
                <a:solidFill>
                  <a:schemeClr val="tx1">
                    <a:lumMod val="65000"/>
                    <a:lumOff val="35000"/>
                  </a:schemeClr>
                </a:solidFill>
              </a:rPr>
              <a:t>Step 2 (n=2): Suppose the stock goes to 120. Buy 0.848 -0.719 =0.129 more shares of stock at 120 per share for a total expenditure of 15.480. Owe 25.801 + 15.480=41.281. </a:t>
            </a:r>
            <a:endParaRPr lang="zh-TW" altLang="en-US" dirty="0">
              <a:solidFill>
                <a:schemeClr val="tx1">
                  <a:lumMod val="65000"/>
                  <a:lumOff val="35000"/>
                </a:schemeClr>
              </a:solidFill>
            </a:endParaRPr>
          </a:p>
          <a:p>
            <a:r>
              <a:rPr lang="en-US" altLang="zh-TW" dirty="0">
                <a:solidFill>
                  <a:schemeClr val="tx1">
                    <a:lumMod val="65000"/>
                    <a:lumOff val="35000"/>
                  </a:schemeClr>
                </a:solidFill>
              </a:rPr>
              <a:t>Step 3 (n= 1): Suppose the stock price now goes to 60. Sell 0.848 -0.167 =0.681 shares at 60 per share, taking in 0.681(60)=40.860. 45.409 -40.860=4.549. </a:t>
            </a:r>
          </a:p>
          <a:p>
            <a:r>
              <a:rPr lang="en-US" altLang="zh-TW" dirty="0">
                <a:solidFill>
                  <a:schemeClr val="tx1">
                    <a:lumMod val="65000"/>
                    <a:lumOff val="35000"/>
                  </a:schemeClr>
                </a:solidFill>
              </a:rPr>
              <a:t>Step 4d (n=O): Suppose the stock price now goes to 30. The call is worthless. You own 0.167 shares of stock selling at 30 per share for 0.167(30)= 5. Sell the stock and repay the 4.549(1.1)= 5 that you now owe on the borrowing </a:t>
            </a:r>
            <a:endParaRPr lang="zh-TW" altLang="en-US" sz="2400" dirty="0">
              <a:solidFill>
                <a:schemeClr val="tx1">
                  <a:lumMod val="65000"/>
                  <a:lumOff val="35000"/>
                </a:schemeClr>
              </a:solidFill>
            </a:endParaRPr>
          </a:p>
          <a:p>
            <a:endParaRPr lang="en-US" altLang="zh-TW" sz="2400" dirty="0">
              <a:solidFill>
                <a:schemeClr val="tx1">
                  <a:lumMod val="65000"/>
                  <a:lumOff val="35000"/>
                </a:schemeClr>
              </a:solidFill>
            </a:endParaRPr>
          </a:p>
          <a:p>
            <a:endParaRPr kumimoji="1" lang="zh-TW" altLang="en-US" dirty="0"/>
          </a:p>
        </p:txBody>
      </p:sp>
      <p:pic>
        <p:nvPicPr>
          <p:cNvPr id="4" name="圖片 3">
            <a:extLst>
              <a:ext uri="{FF2B5EF4-FFF2-40B4-BE49-F238E27FC236}">
                <a16:creationId xmlns:a16="http://schemas.microsoft.com/office/drawing/2014/main" id="{28688F3F-CC1F-3C45-849B-73271C333E4C}"/>
              </a:ext>
            </a:extLst>
          </p:cNvPr>
          <p:cNvPicPr>
            <a:picLocks noChangeAspect="1"/>
          </p:cNvPicPr>
          <p:nvPr/>
        </p:nvPicPr>
        <p:blipFill>
          <a:blip r:embed="rId3"/>
          <a:stretch>
            <a:fillRect/>
          </a:stretch>
        </p:blipFill>
        <p:spPr>
          <a:xfrm>
            <a:off x="0" y="668438"/>
            <a:ext cx="4769463" cy="5521123"/>
          </a:xfrm>
          <a:prstGeom prst="rect">
            <a:avLst/>
          </a:prstGeom>
        </p:spPr>
      </p:pic>
      <p:sp>
        <p:nvSpPr>
          <p:cNvPr id="2" name="投影片編號版面配置區 1">
            <a:extLst>
              <a:ext uri="{FF2B5EF4-FFF2-40B4-BE49-F238E27FC236}">
                <a16:creationId xmlns:a16="http://schemas.microsoft.com/office/drawing/2014/main" id="{3381A347-F50A-974A-A1DB-6D5214C09534}"/>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62377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1DF93A-3447-2B4C-9B53-2DC1674E5DDB}"/>
              </a:ext>
            </a:extLst>
          </p:cNvPr>
          <p:cNvSpPr>
            <a:spLocks noGrp="1"/>
          </p:cNvSpPr>
          <p:nvPr>
            <p:ph type="title"/>
          </p:nvPr>
        </p:nvSpPr>
        <p:spPr/>
        <p:txBody>
          <a:bodyPr/>
          <a:lstStyle/>
          <a:p>
            <a:r>
              <a:rPr kumimoji="1" lang="en-US" altLang="zh-TW" dirty="0"/>
              <a:t>Introduction</a:t>
            </a:r>
            <a:endParaRPr kumimoji="1" lang="zh-TW" altLang="en-US" dirty="0"/>
          </a:p>
        </p:txBody>
      </p:sp>
      <p:sp>
        <p:nvSpPr>
          <p:cNvPr id="3" name="內容版面配置區 2">
            <a:extLst>
              <a:ext uri="{FF2B5EF4-FFF2-40B4-BE49-F238E27FC236}">
                <a16:creationId xmlns:a16="http://schemas.microsoft.com/office/drawing/2014/main" id="{34EE2800-BC27-2348-8AC0-D3A2CBD1D112}"/>
              </a:ext>
            </a:extLst>
          </p:cNvPr>
          <p:cNvSpPr>
            <a:spLocks noGrp="1"/>
          </p:cNvSpPr>
          <p:nvPr>
            <p:ph idx="1"/>
          </p:nvPr>
        </p:nvSpPr>
        <p:spPr/>
        <p:txBody>
          <a:bodyPr/>
          <a:lstStyle/>
          <a:p>
            <a:r>
              <a:rPr kumimoji="1" lang="en-US" altLang="zh-TW" sz="3600" dirty="0"/>
              <a:t>Fischer Black and Myron Scholes (1973) presented the first satisfactory equilibrium option pricing model</a:t>
            </a:r>
          </a:p>
          <a:p>
            <a:r>
              <a:rPr kumimoji="1" lang="en-US" altLang="zh-TW" sz="3600" dirty="0"/>
              <a:t> In this article the author presented a simple discrete-time option pricing formula</a:t>
            </a:r>
          </a:p>
          <a:p>
            <a:endParaRPr kumimoji="1" lang="en-US" altLang="zh-TW" dirty="0"/>
          </a:p>
        </p:txBody>
      </p:sp>
      <p:sp>
        <p:nvSpPr>
          <p:cNvPr id="4" name="投影片編號版面配置區 3">
            <a:extLst>
              <a:ext uri="{FF2B5EF4-FFF2-40B4-BE49-F238E27FC236}">
                <a16:creationId xmlns:a16="http://schemas.microsoft.com/office/drawing/2014/main" id="{97F16E44-AFBE-D741-8D9B-6D54DC521C6A}"/>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555818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Riskless trading strategies </a:t>
            </a:r>
            <a:endParaRPr kumimoji="1"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a:xfrm>
                <a:off x="3869268" y="864107"/>
                <a:ext cx="7315200" cy="5594565"/>
              </a:xfrm>
            </p:spPr>
            <p:txBody>
              <a:bodyPr>
                <a:normAutofit fontScale="92500" lnSpcReduction="10000"/>
              </a:bodyPr>
              <a:lstStyle/>
              <a:p>
                <a:r>
                  <a:rPr lang="en-US" altLang="zh-TW" sz="3200" dirty="0"/>
                  <a:t>We can be confident that things will eventually work out right no matter what the other party does. </a:t>
                </a:r>
              </a:p>
              <a:p>
                <a:r>
                  <a:rPr lang="en-US" altLang="zh-TW" sz="3200" dirty="0"/>
                  <a:t>For each call we are short, we hold  </a:t>
                </a:r>
                <a14:m>
                  <m:oMath xmlns:m="http://schemas.openxmlformats.org/officeDocument/2006/math">
                    <m:r>
                      <a:rPr lang="en-US" altLang="zh-TW" sz="3200" i="1" smtClean="0">
                        <a:latin typeface="Cambria Math" panose="02040503050406030204" pitchFamily="18" charset="0"/>
                        <a:ea typeface="Cambria Math" panose="02040503050406030204" pitchFamily="18" charset="0"/>
                      </a:rPr>
                      <m:t>∆</m:t>
                    </m:r>
                  </m:oMath>
                </a14:m>
                <a:r>
                  <a:rPr lang="en-US" altLang="zh-TW" sz="3200" dirty="0"/>
                  <a:t> shares of stock and the dollar amount B in bonds in the hedging portfolio. To emphasize this, we will refer to the number of shares held for each call as the hedge ratio. </a:t>
                </a:r>
              </a:p>
              <a:p>
                <a:r>
                  <a:rPr lang="en-US" altLang="zh-TW" sz="3200" dirty="0"/>
                  <a:t> In our example, we kept the number of calls constant and made adjustments by buying or selling stock and bonds. </a:t>
                </a:r>
              </a:p>
              <a:p>
                <a:r>
                  <a:rPr lang="en-US" altLang="zh-TW" sz="3200" dirty="0"/>
                  <a:t>The reverse is dangerous if the call has become even more overpriced. </a:t>
                </a:r>
              </a:p>
              <a:p>
                <a:endParaRPr lang="en-US" altLang="zh-TW" dirty="0"/>
              </a:p>
            </p:txBody>
          </p:sp>
        </mc:Choice>
        <mc:Fallback xmlns="">
          <p:sp>
            <p:nvSpPr>
              <p:cNvPr id="3" name="內容版面配置區 2">
                <a:extLst>
                  <a:ext uri="{FF2B5EF4-FFF2-40B4-BE49-F238E27FC236}">
                    <a16:creationId xmlns:a16="http://schemas.microsoft.com/office/drawing/2014/main" id="{D97C1D81-697B-B14F-BB68-322E76D04B3D}"/>
                  </a:ext>
                </a:extLst>
              </p:cNvPr>
              <p:cNvSpPr>
                <a:spLocks noGrp="1" noRot="1" noChangeAspect="1" noMove="1" noResize="1" noEditPoints="1" noAdjustHandles="1" noChangeArrowheads="1" noChangeShapeType="1" noTextEdit="1"/>
              </p:cNvSpPr>
              <p:nvPr>
                <p:ph idx="1"/>
              </p:nvPr>
            </p:nvSpPr>
            <p:spPr>
              <a:xfrm>
                <a:off x="3869268" y="864107"/>
                <a:ext cx="7315200" cy="5594565"/>
              </a:xfrm>
              <a:blipFill>
                <a:blip r:embed="rId3"/>
                <a:stretch>
                  <a:fillRect l="-1560" t="-3394" r="-277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F0D2662-D8B9-E749-9189-13F31E1089F4}"/>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2171012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Riskless trading strategies </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p:txBody>
          <a:bodyPr>
            <a:normAutofit/>
          </a:bodyPr>
          <a:lstStyle/>
          <a:p>
            <a:r>
              <a:rPr lang="en-US" altLang="zh-TW" sz="3200" dirty="0"/>
              <a:t>To adjust a hedged position, never buy an overpriced option or sell an underpriced option. </a:t>
            </a:r>
          </a:p>
          <a:p>
            <a:r>
              <a:rPr lang="en-US" altLang="zh-TW" sz="3200" dirty="0"/>
              <a:t>By choosing the right side of the position to adjust at intermediate dates, at a minimum we can be assured of earning the original differential and its accumulated interest, and we may earn considerably more. </a:t>
            </a:r>
          </a:p>
          <a:p>
            <a:endParaRPr lang="en-US" altLang="zh-TW" dirty="0"/>
          </a:p>
          <a:p>
            <a:endParaRPr kumimoji="1" lang="zh-TW" altLang="en-US" dirty="0"/>
          </a:p>
        </p:txBody>
      </p:sp>
      <p:sp>
        <p:nvSpPr>
          <p:cNvPr id="4" name="投影片編號版面配置區 3">
            <a:extLst>
              <a:ext uri="{FF2B5EF4-FFF2-40B4-BE49-F238E27FC236}">
                <a16:creationId xmlns:a16="http://schemas.microsoft.com/office/drawing/2014/main" id="{24917C5D-4B98-B34C-8A6E-2900F51557DA}"/>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129004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Limiting cases </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p:txBody>
          <a:bodyPr/>
          <a:lstStyle/>
          <a:p>
            <a:r>
              <a:rPr lang="en-US" altLang="zh-TW" sz="3200" dirty="0"/>
              <a:t>We could have taken time interval to be a much shorter - say an hour - or even a minute. </a:t>
            </a:r>
          </a:p>
          <a:p>
            <a:r>
              <a:rPr lang="en-US" altLang="zh-TW" sz="3200" dirty="0"/>
              <a:t>However, if we do this, we have to make some other adjustments to keep the probability small in case that the stock price will change by a large amount over a minute. </a:t>
            </a:r>
          </a:p>
          <a:p>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45BF7FEC-B444-FF4E-A0C3-BF4A4564455F}"/>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2506480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Limiting cases </a:t>
            </a:r>
            <a:endParaRPr kumimoji="1"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p:txBody>
              <a:bodyPr>
                <a:normAutofit fontScale="92500" lnSpcReduction="20000"/>
              </a:bodyPr>
              <a:lstStyle/>
              <a:p>
                <a:r>
                  <a:rPr lang="en-US" altLang="zh-TW" sz="3200" dirty="0"/>
                  <a:t>h represents the elapsed time between successive stock price changes. </a:t>
                </a:r>
              </a:p>
              <a:p>
                <a:r>
                  <a:rPr lang="en-US" altLang="zh-TW" sz="3200" dirty="0"/>
                  <a:t>t is the fixed length of calendar time to expiration, </a:t>
                </a:r>
              </a:p>
              <a:p>
                <a:r>
                  <a:rPr lang="en-US" altLang="zh-TW" sz="3200" dirty="0"/>
                  <a:t>n is the number of periods of length h prior to expiration, then </a:t>
                </a:r>
              </a:p>
              <a:p>
                <a:r>
                  <a:rPr lang="en-US" altLang="zh-TW" sz="3200" dirty="0"/>
                  <a:t>h  </a:t>
                </a:r>
                <a14:m>
                  <m:oMath xmlns:m="http://schemas.openxmlformats.org/officeDocument/2006/math">
                    <m:r>
                      <a:rPr lang="en-US" altLang="zh-TW" sz="3200" i="1" smtClean="0">
                        <a:latin typeface="Cambria Math" panose="02040503050406030204" pitchFamily="18" charset="0"/>
                        <a:ea typeface="Cambria Math" panose="02040503050406030204" pitchFamily="18" charset="0"/>
                      </a:rPr>
                      <m:t>≡</m:t>
                    </m:r>
                    <m:r>
                      <a:rPr lang="en-US" altLang="zh-TW" sz="3200" b="0" i="1" smtClean="0">
                        <a:latin typeface="Cambria Math" panose="02040503050406030204" pitchFamily="18" charset="0"/>
                        <a:ea typeface="Cambria Math" panose="02040503050406030204" pitchFamily="18" charset="0"/>
                      </a:rPr>
                      <m:t> </m:t>
                    </m:r>
                  </m:oMath>
                </a14:m>
                <a:r>
                  <a:rPr lang="en-US" altLang="zh-TW" sz="3200" dirty="0"/>
                  <a:t> t/n. </a:t>
                </a:r>
              </a:p>
              <a:p>
                <a:r>
                  <a:rPr lang="en-US" altLang="zh-TW" sz="3200" dirty="0"/>
                  <a:t>r continue to mean one plus the interest rate over a fixed length of calendar time.</a:t>
                </a:r>
              </a:p>
              <a:p>
                <a:r>
                  <a:rPr lang="en-US" altLang="zh-TW" sz="3200" dirty="0"/>
                  <a:t> </a:t>
                </a:r>
                <a14:m>
                  <m:oMath xmlns:m="http://schemas.openxmlformats.org/officeDocument/2006/math">
                    <m:sSup>
                      <m:sSupPr>
                        <m:ctrlPr>
                          <a:rPr lang="en-US" altLang="zh-TW" sz="3200" b="0" i="1" smtClean="0">
                            <a:latin typeface="Cambria Math" panose="02040503050406030204" pitchFamily="18" charset="0"/>
                          </a:rPr>
                        </m:ctrlPr>
                      </m:sSupPr>
                      <m:e>
                        <m:r>
                          <a:rPr lang="en-US" altLang="zh-TW" sz="3200" b="0" i="1" smtClean="0">
                            <a:latin typeface="Cambria Math" panose="02040503050406030204" pitchFamily="18" charset="0"/>
                          </a:rPr>
                          <m:t>𝑟</m:t>
                        </m:r>
                      </m:e>
                      <m:sup>
                        <m:r>
                          <a:rPr lang="en-US" altLang="zh-TW" sz="3200" b="0" i="1" smtClean="0">
                            <a:latin typeface="Cambria Math" panose="02040503050406030204" pitchFamily="18" charset="0"/>
                          </a:rPr>
                          <m:t>𝑡</m:t>
                        </m:r>
                      </m:sup>
                    </m:sSup>
                  </m:oMath>
                </a14:m>
                <a:r>
                  <a:rPr lang="en-US" altLang="zh-TW" sz="3200" dirty="0"/>
                  <a:t> is the return over the option contract</a:t>
                </a:r>
              </a:p>
              <a:p>
                <a14:m>
                  <m:oMath xmlns:m="http://schemas.openxmlformats.org/officeDocument/2006/math">
                    <m:acc>
                      <m:accPr>
                        <m:chr m:val="̂"/>
                        <m:ctrlPr>
                          <a:rPr lang="en-US" altLang="zh-TW" sz="3200" b="0" i="1" smtClean="0">
                            <a:latin typeface="Cambria Math" panose="02040503050406030204" pitchFamily="18" charset="0"/>
                          </a:rPr>
                        </m:ctrlPr>
                      </m:accPr>
                      <m:e>
                        <m:r>
                          <a:rPr lang="en-US" altLang="zh-TW" sz="3200" b="0" i="1" smtClean="0">
                            <a:latin typeface="Cambria Math" panose="02040503050406030204" pitchFamily="18" charset="0"/>
                          </a:rPr>
                          <m:t>𝑟</m:t>
                        </m:r>
                      </m:e>
                    </m:acc>
                  </m:oMath>
                </a14:m>
                <a:r>
                  <a:rPr lang="en-US" altLang="zh-TW" sz="3200" b="0" dirty="0"/>
                  <a:t>  denot</a:t>
                </a:r>
                <a:r>
                  <a:rPr lang="en-US" altLang="zh-TW" sz="3200" dirty="0"/>
                  <a:t>e the one plus interest rate in each time interval</a:t>
                </a:r>
                <a:endParaRPr lang="en-US" altLang="zh-TW" dirty="0"/>
              </a:p>
            </p:txBody>
          </p:sp>
        </mc:Choice>
        <mc:Fallback>
          <p:sp>
            <p:nvSpPr>
              <p:cNvPr id="3" name="內容版面配置區 2">
                <a:extLst>
                  <a:ext uri="{FF2B5EF4-FFF2-40B4-BE49-F238E27FC236}">
                    <a16:creationId xmlns:a16="http://schemas.microsoft.com/office/drawing/2014/main" id="{D97C1D81-697B-B14F-BB68-322E76D04B3D}"/>
                  </a:ext>
                </a:extLst>
              </p:cNvPr>
              <p:cNvSpPr>
                <a:spLocks noGrp="1" noRot="1" noChangeAspect="1" noMove="1" noResize="1" noEditPoints="1" noAdjustHandles="1" noChangeArrowheads="1" noChangeShapeType="1" noTextEdit="1"/>
              </p:cNvSpPr>
              <p:nvPr>
                <p:ph idx="1"/>
              </p:nvPr>
            </p:nvSpPr>
            <p:spPr>
              <a:blipFill>
                <a:blip r:embed="rId3"/>
                <a:stretch>
                  <a:fillRect l="-1560" t="-990" b="-99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0889DB9-089E-5547-A414-E4E9562CD198}"/>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1533992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Limiting cases </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p:txBody>
          <a:bodyPr/>
          <a:lstStyle/>
          <a:p>
            <a:r>
              <a:rPr lang="en-US" altLang="zh-TW" sz="3200" dirty="0"/>
              <a:t>as n getting large, we can have either a continuous or a jump stochastic process. </a:t>
            </a:r>
          </a:p>
          <a:p>
            <a:r>
              <a:rPr lang="en-US" altLang="zh-TW" sz="3200" dirty="0"/>
              <a:t>We examine in detail only the continuous process which leads to the option pricing formula originally derived by Fischer Black and Myron Sholes. </a:t>
            </a:r>
          </a:p>
          <a:p>
            <a:r>
              <a:rPr lang="en-US" altLang="zh-TW" sz="3200" dirty="0" err="1"/>
              <a:t>logu</a:t>
            </a:r>
            <a:r>
              <a:rPr lang="en-US" altLang="zh-TW" sz="3200" dirty="0"/>
              <a:t> or </a:t>
            </a:r>
            <a:r>
              <a:rPr lang="en-US" altLang="zh-TW" sz="3200" dirty="0" err="1"/>
              <a:t>logd</a:t>
            </a:r>
            <a:r>
              <a:rPr lang="en-US" altLang="zh-TW" sz="3200" dirty="0"/>
              <a:t> gives the continuously compounded rate of return on the stock over each period. </a:t>
            </a:r>
          </a:p>
          <a:p>
            <a:endParaRPr kumimoji="1" lang="zh-TW" altLang="en-US" dirty="0"/>
          </a:p>
        </p:txBody>
      </p:sp>
      <p:sp>
        <p:nvSpPr>
          <p:cNvPr id="4" name="投影片編號版面配置區 3">
            <a:extLst>
              <a:ext uri="{FF2B5EF4-FFF2-40B4-BE49-F238E27FC236}">
                <a16:creationId xmlns:a16="http://schemas.microsoft.com/office/drawing/2014/main" id="{08C1D530-72A3-DB43-BECA-E80FF285975E}"/>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2326425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Limiting cases </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a:xfrm>
            <a:off x="3869268" y="273799"/>
            <a:ext cx="7315200" cy="5120640"/>
          </a:xfrm>
        </p:spPr>
        <p:txBody>
          <a:bodyPr/>
          <a:lstStyle/>
          <a:p>
            <a:r>
              <a:rPr lang="en-US" altLang="zh-TW" sz="3200" dirty="0"/>
              <a:t>Over n periods, </a:t>
            </a:r>
          </a:p>
          <a:p>
            <a:endParaRPr lang="en-US" altLang="zh-TW" sz="3200" dirty="0"/>
          </a:p>
          <a:p>
            <a:r>
              <a:rPr lang="en-US" altLang="zh-TW" sz="3200" dirty="0"/>
              <a:t>j is the random number of upward movement in n periods</a:t>
            </a:r>
          </a:p>
          <a:p>
            <a:endParaRPr kumimoji="1" lang="zh-TW" altLang="en-US" dirty="0"/>
          </a:p>
        </p:txBody>
      </p:sp>
      <p:pic>
        <p:nvPicPr>
          <p:cNvPr id="4" name="圖片 3">
            <a:extLst>
              <a:ext uri="{FF2B5EF4-FFF2-40B4-BE49-F238E27FC236}">
                <a16:creationId xmlns:a16="http://schemas.microsoft.com/office/drawing/2014/main" id="{31A4CF05-28C6-4C40-8501-E5DBACDA04F1}"/>
              </a:ext>
            </a:extLst>
          </p:cNvPr>
          <p:cNvPicPr>
            <a:picLocks noChangeAspect="1"/>
          </p:cNvPicPr>
          <p:nvPr/>
        </p:nvPicPr>
        <p:blipFill>
          <a:blip r:embed="rId3"/>
          <a:stretch>
            <a:fillRect/>
          </a:stretch>
        </p:blipFill>
        <p:spPr>
          <a:xfrm>
            <a:off x="3869268" y="2161019"/>
            <a:ext cx="6997700" cy="673100"/>
          </a:xfrm>
          <a:prstGeom prst="rect">
            <a:avLst/>
          </a:prstGeom>
        </p:spPr>
      </p:pic>
      <p:pic>
        <p:nvPicPr>
          <p:cNvPr id="5" name="圖片 4">
            <a:extLst>
              <a:ext uri="{FF2B5EF4-FFF2-40B4-BE49-F238E27FC236}">
                <a16:creationId xmlns:a16="http://schemas.microsoft.com/office/drawing/2014/main" id="{85A6EBB5-C0BD-754C-9529-4D08B9257AB2}"/>
              </a:ext>
            </a:extLst>
          </p:cNvPr>
          <p:cNvPicPr>
            <a:picLocks noChangeAspect="1"/>
          </p:cNvPicPr>
          <p:nvPr/>
        </p:nvPicPr>
        <p:blipFill>
          <a:blip r:embed="rId4"/>
          <a:stretch>
            <a:fillRect/>
          </a:stretch>
        </p:blipFill>
        <p:spPr>
          <a:xfrm>
            <a:off x="3869268" y="3669577"/>
            <a:ext cx="6248400" cy="1231900"/>
          </a:xfrm>
          <a:prstGeom prst="rect">
            <a:avLst/>
          </a:prstGeom>
        </p:spPr>
      </p:pic>
      <p:sp>
        <p:nvSpPr>
          <p:cNvPr id="6" name="投影片編號版面配置區 5">
            <a:extLst>
              <a:ext uri="{FF2B5EF4-FFF2-40B4-BE49-F238E27FC236}">
                <a16:creationId xmlns:a16="http://schemas.microsoft.com/office/drawing/2014/main" id="{439ACE94-26D8-614F-9541-9FEDABB47447}"/>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395310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FB9A90-BB7B-CD42-A21C-0BB951C05BBB}"/>
              </a:ext>
            </a:extLst>
          </p:cNvPr>
          <p:cNvSpPr>
            <a:spLocks noGrp="1"/>
          </p:cNvSpPr>
          <p:nvPr>
            <p:ph type="title"/>
          </p:nvPr>
        </p:nvSpPr>
        <p:spPr/>
        <p:txBody>
          <a:bodyPr/>
          <a:lstStyle/>
          <a:p>
            <a:r>
              <a:rPr lang="en-US" altLang="zh-TW" dirty="0"/>
              <a:t>Limiting cases </a:t>
            </a:r>
            <a:endParaRPr kumimoji="1" lang="zh-TW" altLang="en-US" dirty="0"/>
          </a:p>
        </p:txBody>
      </p:sp>
      <p:sp>
        <p:nvSpPr>
          <p:cNvPr id="3" name="內容版面配置區 2">
            <a:extLst>
              <a:ext uri="{FF2B5EF4-FFF2-40B4-BE49-F238E27FC236}">
                <a16:creationId xmlns:a16="http://schemas.microsoft.com/office/drawing/2014/main" id="{D97C1D81-697B-B14F-BB68-322E76D04B3D}"/>
              </a:ext>
            </a:extLst>
          </p:cNvPr>
          <p:cNvSpPr>
            <a:spLocks noGrp="1"/>
          </p:cNvSpPr>
          <p:nvPr>
            <p:ph idx="1"/>
          </p:nvPr>
        </p:nvSpPr>
        <p:spPr/>
        <p:txBody>
          <a:bodyPr/>
          <a:lstStyle/>
          <a:p>
            <a:r>
              <a:rPr lang="en-US" altLang="zh-TW" sz="2800" dirty="0"/>
              <a:t>We would want the mean and variance of the continuously compounded rate of return of the assumed stock price movement to coincide with that of the actual stock price as n getting large </a:t>
            </a:r>
          </a:p>
          <a:p>
            <a:r>
              <a:rPr lang="en-US" altLang="zh-TW" sz="2800" dirty="0"/>
              <a:t>Then we would want to choose u, d, and q, so that </a:t>
            </a:r>
          </a:p>
          <a:p>
            <a:endParaRPr lang="en-US" altLang="zh-TW" dirty="0"/>
          </a:p>
          <a:p>
            <a:pPr marL="0" indent="0">
              <a:buNone/>
            </a:pPr>
            <a:endParaRPr lang="en-US" altLang="zh-TW" dirty="0"/>
          </a:p>
          <a:p>
            <a:endParaRPr kumimoji="1" lang="zh-TW" altLang="en-US" dirty="0"/>
          </a:p>
        </p:txBody>
      </p:sp>
      <p:pic>
        <p:nvPicPr>
          <p:cNvPr id="4" name="圖片 3">
            <a:extLst>
              <a:ext uri="{FF2B5EF4-FFF2-40B4-BE49-F238E27FC236}">
                <a16:creationId xmlns:a16="http://schemas.microsoft.com/office/drawing/2014/main" id="{633FA5B2-3179-B245-A30D-1A9BF9C71718}"/>
              </a:ext>
            </a:extLst>
          </p:cNvPr>
          <p:cNvPicPr>
            <a:picLocks noChangeAspect="1"/>
          </p:cNvPicPr>
          <p:nvPr/>
        </p:nvPicPr>
        <p:blipFill>
          <a:blip r:embed="rId3"/>
          <a:stretch>
            <a:fillRect/>
          </a:stretch>
        </p:blipFill>
        <p:spPr>
          <a:xfrm>
            <a:off x="3869268" y="4226493"/>
            <a:ext cx="5689600" cy="1308100"/>
          </a:xfrm>
          <a:prstGeom prst="rect">
            <a:avLst/>
          </a:prstGeom>
        </p:spPr>
      </p:pic>
      <p:sp>
        <p:nvSpPr>
          <p:cNvPr id="5" name="投影片編號版面配置區 4">
            <a:extLst>
              <a:ext uri="{FF2B5EF4-FFF2-40B4-BE49-F238E27FC236}">
                <a16:creationId xmlns:a16="http://schemas.microsoft.com/office/drawing/2014/main" id="{183CB2D8-3FB7-A34D-BFA9-70A60822A5E5}"/>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3617792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B694F8-54E9-B143-9E6B-29010A86DD0C}"/>
              </a:ext>
            </a:extLst>
          </p:cNvPr>
          <p:cNvSpPr>
            <a:spLocks noGrp="1"/>
          </p:cNvSpPr>
          <p:nvPr>
            <p:ph type="title"/>
          </p:nvPr>
        </p:nvSpPr>
        <p:spPr/>
        <p:txBody>
          <a:bodyPr/>
          <a:lstStyle/>
          <a:p>
            <a:r>
              <a:rPr lang="en-US" altLang="zh-TW" dirty="0"/>
              <a:t>Limiting cases </a:t>
            </a:r>
            <a:endParaRPr kumimoji="1" lang="zh-TW" altLang="en-US" dirty="0"/>
          </a:p>
        </p:txBody>
      </p:sp>
      <p:sp>
        <p:nvSpPr>
          <p:cNvPr id="3" name="內容版面配置區 2">
            <a:extLst>
              <a:ext uri="{FF2B5EF4-FFF2-40B4-BE49-F238E27FC236}">
                <a16:creationId xmlns:a16="http://schemas.microsoft.com/office/drawing/2014/main" id="{BE343FC1-7FBD-B04F-8D2A-DEBD24D96375}"/>
              </a:ext>
            </a:extLst>
          </p:cNvPr>
          <p:cNvSpPr>
            <a:spLocks noGrp="1"/>
          </p:cNvSpPr>
          <p:nvPr>
            <p:ph idx="1"/>
          </p:nvPr>
        </p:nvSpPr>
        <p:spPr/>
        <p:txBody>
          <a:bodyPr>
            <a:normAutofit/>
          </a:bodyPr>
          <a:lstStyle/>
          <a:p>
            <a:pPr marL="0" indent="0">
              <a:buNone/>
            </a:pPr>
            <a:endParaRPr lang="en-US" altLang="zh-TW" sz="3200" dirty="0"/>
          </a:p>
          <a:p>
            <a:pPr marL="0" indent="0">
              <a:buNone/>
            </a:pPr>
            <a:endParaRPr lang="en-US" altLang="zh-TW" sz="3200" dirty="0"/>
          </a:p>
          <a:p>
            <a:pPr marL="0" indent="0">
              <a:buNone/>
            </a:pPr>
            <a:endParaRPr lang="en-US" altLang="zh-TW" sz="3200" dirty="0"/>
          </a:p>
          <a:p>
            <a:endParaRPr lang="en-US" altLang="zh-TW" sz="3200" dirty="0"/>
          </a:p>
          <a:p>
            <a:r>
              <a:rPr lang="en-US" altLang="zh-TW" sz="3200" dirty="0"/>
              <a:t>This satisfies our initial requirement that the limiting means and variances coincide, but we still need to verify that we are arriving at a sensible limiting probability distribution of the continuously compounded rate of return. </a:t>
            </a:r>
          </a:p>
          <a:p>
            <a:endParaRPr lang="en-US" altLang="zh-TW" sz="3200" dirty="0"/>
          </a:p>
          <a:p>
            <a:endParaRPr kumimoji="1" lang="zh-TW" altLang="en-US" dirty="0"/>
          </a:p>
        </p:txBody>
      </p:sp>
      <p:pic>
        <p:nvPicPr>
          <p:cNvPr id="4" name="圖片 3">
            <a:extLst>
              <a:ext uri="{FF2B5EF4-FFF2-40B4-BE49-F238E27FC236}">
                <a16:creationId xmlns:a16="http://schemas.microsoft.com/office/drawing/2014/main" id="{180D7432-77FA-294A-8B4E-598E8C1498E3}"/>
              </a:ext>
            </a:extLst>
          </p:cNvPr>
          <p:cNvPicPr>
            <a:picLocks noChangeAspect="1"/>
          </p:cNvPicPr>
          <p:nvPr/>
        </p:nvPicPr>
        <p:blipFill>
          <a:blip r:embed="rId3"/>
          <a:stretch>
            <a:fillRect/>
          </a:stretch>
        </p:blipFill>
        <p:spPr>
          <a:xfrm>
            <a:off x="3869268" y="873252"/>
            <a:ext cx="6667500" cy="927100"/>
          </a:xfrm>
          <a:prstGeom prst="rect">
            <a:avLst/>
          </a:prstGeom>
        </p:spPr>
      </p:pic>
      <p:pic>
        <p:nvPicPr>
          <p:cNvPr id="5" name="圖片 4">
            <a:extLst>
              <a:ext uri="{FF2B5EF4-FFF2-40B4-BE49-F238E27FC236}">
                <a16:creationId xmlns:a16="http://schemas.microsoft.com/office/drawing/2014/main" id="{CD7FE4B4-602A-0B48-96AE-29CC32AA0351}"/>
              </a:ext>
            </a:extLst>
          </p:cNvPr>
          <p:cNvPicPr>
            <a:picLocks noChangeAspect="1"/>
          </p:cNvPicPr>
          <p:nvPr/>
        </p:nvPicPr>
        <p:blipFill>
          <a:blip r:embed="rId4"/>
          <a:stretch>
            <a:fillRect/>
          </a:stretch>
        </p:blipFill>
        <p:spPr>
          <a:xfrm>
            <a:off x="3869268" y="1913337"/>
            <a:ext cx="4813300" cy="609600"/>
          </a:xfrm>
          <a:prstGeom prst="rect">
            <a:avLst/>
          </a:prstGeom>
        </p:spPr>
      </p:pic>
      <p:sp>
        <p:nvSpPr>
          <p:cNvPr id="6" name="投影片編號版面配置區 5">
            <a:extLst>
              <a:ext uri="{FF2B5EF4-FFF2-40B4-BE49-F238E27FC236}">
                <a16:creationId xmlns:a16="http://schemas.microsoft.com/office/drawing/2014/main" id="{9A6C1175-F086-C540-93F7-ED0B0221239F}"/>
              </a:ext>
            </a:extLst>
          </p:cNvPr>
          <p:cNvSpPr>
            <a:spLocks noGrp="1"/>
          </p:cNvSpPr>
          <p:nvPr>
            <p:ph type="sldNum" sz="quarter" idx="12"/>
          </p:nvPr>
        </p:nvSpPr>
        <p:spPr/>
        <p:txBody>
          <a:bodyPr/>
          <a:lstStyle/>
          <a:p>
            <a:fld id="{4FAB73BC-B049-4115-A692-8D63A059BFB8}" type="slidenum">
              <a:rPr lang="en-US" smtClean="0"/>
              <a:pPr/>
              <a:t>27</a:t>
            </a:fld>
            <a:endParaRPr lang="en-US" dirty="0"/>
          </a:p>
        </p:txBody>
      </p:sp>
    </p:spTree>
    <p:extLst>
      <p:ext uri="{BB962C8B-B14F-4D97-AF65-F5344CB8AC3E}">
        <p14:creationId xmlns:p14="http://schemas.microsoft.com/office/powerpoint/2010/main" val="1414070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B694F8-54E9-B143-9E6B-29010A86DD0C}"/>
              </a:ext>
            </a:extLst>
          </p:cNvPr>
          <p:cNvSpPr>
            <a:spLocks noGrp="1"/>
          </p:cNvSpPr>
          <p:nvPr>
            <p:ph type="title"/>
          </p:nvPr>
        </p:nvSpPr>
        <p:spPr/>
        <p:txBody>
          <a:bodyPr/>
          <a:lstStyle/>
          <a:p>
            <a:r>
              <a:rPr lang="en-US" altLang="zh-TW" dirty="0"/>
              <a:t>Limiting cases </a:t>
            </a:r>
            <a:endParaRPr kumimoji="1"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E343FC1-7FBD-B04F-8D2A-DEBD24D96375}"/>
                  </a:ext>
                </a:extLst>
              </p:cNvPr>
              <p:cNvSpPr>
                <a:spLocks noGrp="1"/>
              </p:cNvSpPr>
              <p:nvPr>
                <p:ph idx="1"/>
              </p:nvPr>
            </p:nvSpPr>
            <p:spPr/>
            <p:txBody>
              <a:bodyPr>
                <a:normAutofit/>
              </a:bodyPr>
              <a:lstStyle/>
              <a:p>
                <a:pPr marL="0" indent="0">
                  <a:buNone/>
                </a:pPr>
                <a:r>
                  <a:rPr lang="en-US" altLang="zh-TW" sz="3200" dirty="0"/>
                  <a:t>At this point, we can rely on a form of the central limit theorem which, when applied to our problem, says that, as </a:t>
                </a:r>
                <a14:m>
                  <m:oMath xmlns:m="http://schemas.openxmlformats.org/officeDocument/2006/math">
                    <m:r>
                      <a:rPr lang="en-US" altLang="zh-TW" sz="3200" b="0" i="1" smtClean="0">
                        <a:latin typeface="Cambria Math" panose="02040503050406030204" pitchFamily="18" charset="0"/>
                      </a:rPr>
                      <m:t>𝑛</m:t>
                    </m:r>
                    <m:r>
                      <a:rPr lang="en-US" altLang="zh-TW" sz="3200" b="0" i="1" smtClean="0">
                        <a:latin typeface="Cambria Math" panose="02040503050406030204" pitchFamily="18" charset="0"/>
                        <a:ea typeface="Cambria Math" panose="02040503050406030204" pitchFamily="18" charset="0"/>
                      </a:rPr>
                      <m:t>→∞,</m:t>
                    </m:r>
                  </m:oMath>
                </a14:m>
                <a:r>
                  <a:rPr lang="en-US" altLang="zh-TW" sz="3200" dirty="0"/>
                  <a:t> if</a:t>
                </a:r>
              </a:p>
              <a:p>
                <a:pPr marL="0" indent="0">
                  <a:buNone/>
                </a:pPr>
                <a:endParaRPr lang="en-US" altLang="zh-TW" sz="3200" dirty="0"/>
              </a:p>
              <a:p>
                <a:pPr marL="0" indent="0">
                  <a:buNone/>
                </a:pPr>
                <a:endParaRPr lang="en-US" altLang="zh-TW" sz="3200" dirty="0"/>
              </a:p>
              <a:p>
                <a:pPr marL="0" indent="0">
                  <a:buNone/>
                </a:pPr>
                <a:r>
                  <a:rPr lang="en-US" altLang="zh-TW" sz="3200" dirty="0"/>
                  <a:t>then</a:t>
                </a:r>
              </a:p>
              <a:p>
                <a:pPr marL="0" indent="0">
                  <a:buNone/>
                </a:pPr>
                <a:endParaRPr lang="en-US" altLang="zh-TW" sz="3200" dirty="0"/>
              </a:p>
              <a:p>
                <a:pPr marL="0" indent="0">
                  <a:buNone/>
                </a:pPr>
                <a:endParaRPr lang="en-US" altLang="zh-TW" sz="3200" dirty="0"/>
              </a:p>
            </p:txBody>
          </p:sp>
        </mc:Choice>
        <mc:Fallback xmlns="">
          <p:sp>
            <p:nvSpPr>
              <p:cNvPr id="3" name="內容版面配置區 2">
                <a:extLst>
                  <a:ext uri="{FF2B5EF4-FFF2-40B4-BE49-F238E27FC236}">
                    <a16:creationId xmlns:a16="http://schemas.microsoft.com/office/drawing/2014/main" id="{BE343FC1-7FBD-B04F-8D2A-DEBD24D96375}"/>
                  </a:ext>
                </a:extLst>
              </p:cNvPr>
              <p:cNvSpPr>
                <a:spLocks noGrp="1" noRot="1" noChangeAspect="1" noMove="1" noResize="1" noEditPoints="1" noAdjustHandles="1" noChangeArrowheads="1" noChangeShapeType="1" noTextEdit="1"/>
              </p:cNvSpPr>
              <p:nvPr>
                <p:ph idx="1"/>
              </p:nvPr>
            </p:nvSpPr>
            <p:spPr>
              <a:blipFill>
                <a:blip r:embed="rId3"/>
                <a:stretch>
                  <a:fillRect l="-2080" r="-1733"/>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8E5D8774-FAF0-5E4B-B0BC-991FCFDA6A78}"/>
              </a:ext>
            </a:extLst>
          </p:cNvPr>
          <p:cNvPicPr>
            <a:picLocks noChangeAspect="1"/>
          </p:cNvPicPr>
          <p:nvPr/>
        </p:nvPicPr>
        <p:blipFill>
          <a:blip r:embed="rId4"/>
          <a:stretch>
            <a:fillRect/>
          </a:stretch>
        </p:blipFill>
        <p:spPr>
          <a:xfrm>
            <a:off x="3869268" y="2556328"/>
            <a:ext cx="4965700" cy="1295400"/>
          </a:xfrm>
          <a:prstGeom prst="rect">
            <a:avLst/>
          </a:prstGeom>
        </p:spPr>
      </p:pic>
      <p:pic>
        <p:nvPicPr>
          <p:cNvPr id="7" name="圖片 6">
            <a:extLst>
              <a:ext uri="{FF2B5EF4-FFF2-40B4-BE49-F238E27FC236}">
                <a16:creationId xmlns:a16="http://schemas.microsoft.com/office/drawing/2014/main" id="{22067024-96D4-E242-AFA9-DAC1809726E1}"/>
              </a:ext>
            </a:extLst>
          </p:cNvPr>
          <p:cNvPicPr>
            <a:picLocks noChangeAspect="1"/>
          </p:cNvPicPr>
          <p:nvPr/>
        </p:nvPicPr>
        <p:blipFill>
          <a:blip r:embed="rId5"/>
          <a:stretch>
            <a:fillRect/>
          </a:stretch>
        </p:blipFill>
        <p:spPr>
          <a:xfrm>
            <a:off x="3869268" y="4419278"/>
            <a:ext cx="4813300" cy="1422400"/>
          </a:xfrm>
          <a:prstGeom prst="rect">
            <a:avLst/>
          </a:prstGeom>
        </p:spPr>
      </p:pic>
      <p:sp>
        <p:nvSpPr>
          <p:cNvPr id="4" name="投影片編號版面配置區 3">
            <a:extLst>
              <a:ext uri="{FF2B5EF4-FFF2-40B4-BE49-F238E27FC236}">
                <a16:creationId xmlns:a16="http://schemas.microsoft.com/office/drawing/2014/main" id="{F8053F49-F6C1-CE47-9A59-00EE4DA73C7B}"/>
              </a:ext>
            </a:extLst>
          </p:cNvPr>
          <p:cNvSpPr>
            <a:spLocks noGrp="1"/>
          </p:cNvSpPr>
          <p:nvPr>
            <p:ph type="sldNum" sz="quarter" idx="12"/>
          </p:nvPr>
        </p:nvSpPr>
        <p:spPr/>
        <p:txBody>
          <a:bodyPr/>
          <a:lstStyle/>
          <a:p>
            <a:fld id="{4FAB73BC-B049-4115-A692-8D63A059BFB8}" type="slidenum">
              <a:rPr lang="en-US" smtClean="0"/>
              <a:pPr/>
              <a:t>28</a:t>
            </a:fld>
            <a:endParaRPr lang="en-US" dirty="0"/>
          </a:p>
        </p:txBody>
      </p:sp>
    </p:spTree>
    <p:extLst>
      <p:ext uri="{BB962C8B-B14F-4D97-AF65-F5344CB8AC3E}">
        <p14:creationId xmlns:p14="http://schemas.microsoft.com/office/powerpoint/2010/main" val="397549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E0F29-BB8D-4546-A4D6-43C0F405D45E}"/>
              </a:ext>
            </a:extLst>
          </p:cNvPr>
          <p:cNvSpPr>
            <a:spLocks noGrp="1"/>
          </p:cNvSpPr>
          <p:nvPr>
            <p:ph type="title"/>
          </p:nvPr>
        </p:nvSpPr>
        <p:spPr/>
        <p:txBody>
          <a:bodyPr/>
          <a:lstStyle/>
          <a:p>
            <a:r>
              <a:rPr lang="en-US" altLang="zh-TW" dirty="0"/>
              <a:t>Limiting cases </a:t>
            </a:r>
            <a:endParaRPr kumimoji="1" lang="zh-TW" altLang="en-US" dirty="0"/>
          </a:p>
        </p:txBody>
      </p:sp>
      <p:sp>
        <p:nvSpPr>
          <p:cNvPr id="3" name="內容版面配置區 2">
            <a:extLst>
              <a:ext uri="{FF2B5EF4-FFF2-40B4-BE49-F238E27FC236}">
                <a16:creationId xmlns:a16="http://schemas.microsoft.com/office/drawing/2014/main" id="{E6B06299-312C-A944-A586-A7E76817E9B6}"/>
              </a:ext>
            </a:extLst>
          </p:cNvPr>
          <p:cNvSpPr>
            <a:spLocks noGrp="1"/>
          </p:cNvSpPr>
          <p:nvPr>
            <p:ph idx="1"/>
          </p:nvPr>
        </p:nvSpPr>
        <p:spPr/>
        <p:txBody>
          <a:bodyPr>
            <a:normAutofit/>
          </a:bodyPr>
          <a:lstStyle/>
          <a:p>
            <a:r>
              <a:rPr kumimoji="1" lang="en-US" altLang="zh-TW" sz="3200" dirty="0"/>
              <a:t>Black and Scholes begin directly with continuously trading and the assumption of lognormal distribution for stock prices.</a:t>
            </a:r>
          </a:p>
          <a:p>
            <a:r>
              <a:rPr kumimoji="1" lang="en-US" altLang="zh-TW" sz="3200" dirty="0"/>
              <a:t>Since their approach make the same assumption, the two resulting formula should then coincide. </a:t>
            </a:r>
            <a:endParaRPr kumimoji="1" lang="zh-TW" altLang="en-US" sz="3200" dirty="0"/>
          </a:p>
        </p:txBody>
      </p:sp>
      <p:sp>
        <p:nvSpPr>
          <p:cNvPr id="4" name="投影片編號版面配置區 3">
            <a:extLst>
              <a:ext uri="{FF2B5EF4-FFF2-40B4-BE49-F238E27FC236}">
                <a16:creationId xmlns:a16="http://schemas.microsoft.com/office/drawing/2014/main" id="{FDCC52D4-2446-DB46-8D4B-8ADBBCA7EAEA}"/>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Tree>
    <p:extLst>
      <p:ext uri="{BB962C8B-B14F-4D97-AF65-F5344CB8AC3E}">
        <p14:creationId xmlns:p14="http://schemas.microsoft.com/office/powerpoint/2010/main" val="376245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4E8494-EEC2-714A-9D93-C2DE073D998C}"/>
              </a:ext>
            </a:extLst>
          </p:cNvPr>
          <p:cNvSpPr>
            <a:spLocks noGrp="1"/>
          </p:cNvSpPr>
          <p:nvPr>
            <p:ph type="title"/>
          </p:nvPr>
        </p:nvSpPr>
        <p:spPr/>
        <p:txBody>
          <a:bodyPr/>
          <a:lstStyle/>
          <a:p>
            <a:r>
              <a:rPr kumimoji="1" lang="en-US" altLang="zh-TW" dirty="0"/>
              <a:t>Introduction</a:t>
            </a:r>
            <a:endParaRPr kumimoji="1" lang="zh-TW" altLang="en-US" dirty="0"/>
          </a:p>
        </p:txBody>
      </p:sp>
      <p:sp>
        <p:nvSpPr>
          <p:cNvPr id="3" name="內容版面配置區 2">
            <a:extLst>
              <a:ext uri="{FF2B5EF4-FFF2-40B4-BE49-F238E27FC236}">
                <a16:creationId xmlns:a16="http://schemas.microsoft.com/office/drawing/2014/main" id="{9C75CFE0-F285-CE48-A168-5BEEB08FBB58}"/>
              </a:ext>
            </a:extLst>
          </p:cNvPr>
          <p:cNvSpPr>
            <a:spLocks noGrp="1"/>
          </p:cNvSpPr>
          <p:nvPr>
            <p:ph idx="1"/>
          </p:nvPr>
        </p:nvSpPr>
        <p:spPr/>
        <p:txBody>
          <a:bodyPr>
            <a:normAutofit fontScale="92500" lnSpcReduction="10000"/>
          </a:bodyPr>
          <a:lstStyle/>
          <a:p>
            <a:r>
              <a:rPr lang="en-US" altLang="zh-TW" sz="3600" dirty="0"/>
              <a:t>Sections 2 and 3 illustrate and develop this model for a call option on a stock which pays no dividends. </a:t>
            </a:r>
          </a:p>
          <a:p>
            <a:r>
              <a:rPr lang="en-US" altLang="zh-TW" sz="3600" dirty="0"/>
              <a:t>Section 4 shows exactly how the model can be used to lock in pure arbitrage profits if the market price of an option differs from the value given by the model. </a:t>
            </a:r>
          </a:p>
          <a:p>
            <a:r>
              <a:rPr lang="en-US" altLang="zh-TW" sz="3600" dirty="0"/>
              <a:t>In section 5,</a:t>
            </a:r>
            <a:r>
              <a:rPr lang="zh-TW" altLang="en-US" sz="3600" dirty="0"/>
              <a:t> </a:t>
            </a:r>
            <a:r>
              <a:rPr lang="en-US" altLang="zh-TW" sz="3600" dirty="0"/>
              <a:t>we will show that their approach includes the Black- Scholes model as a special limiting case. </a:t>
            </a:r>
          </a:p>
          <a:p>
            <a:endParaRPr kumimoji="1" lang="zh-TW" altLang="en-US" dirty="0"/>
          </a:p>
        </p:txBody>
      </p:sp>
      <p:sp>
        <p:nvSpPr>
          <p:cNvPr id="4" name="投影片編號版面配置區 3">
            <a:extLst>
              <a:ext uri="{FF2B5EF4-FFF2-40B4-BE49-F238E27FC236}">
                <a16:creationId xmlns:a16="http://schemas.microsoft.com/office/drawing/2014/main" id="{AA9C52C5-DDEA-E84D-999D-6F3B5E07E7F5}"/>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2612553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E0F29-BB8D-4546-A4D6-43C0F405D45E}"/>
              </a:ext>
            </a:extLst>
          </p:cNvPr>
          <p:cNvSpPr>
            <a:spLocks noGrp="1"/>
          </p:cNvSpPr>
          <p:nvPr>
            <p:ph type="title"/>
          </p:nvPr>
        </p:nvSpPr>
        <p:spPr/>
        <p:txBody>
          <a:bodyPr/>
          <a:lstStyle/>
          <a:p>
            <a:r>
              <a:rPr lang="en-US" altLang="zh-TW" dirty="0"/>
              <a:t>Limiting cases </a:t>
            </a:r>
            <a:endParaRPr kumimoji="1" lang="zh-TW" altLang="en-US" dirty="0"/>
          </a:p>
        </p:txBody>
      </p:sp>
      <p:sp>
        <p:nvSpPr>
          <p:cNvPr id="3" name="內容版面配置區 2">
            <a:extLst>
              <a:ext uri="{FF2B5EF4-FFF2-40B4-BE49-F238E27FC236}">
                <a16:creationId xmlns:a16="http://schemas.microsoft.com/office/drawing/2014/main" id="{E6B06299-312C-A944-A586-A7E76817E9B6}"/>
              </a:ext>
            </a:extLst>
          </p:cNvPr>
          <p:cNvSpPr>
            <a:spLocks noGrp="1"/>
          </p:cNvSpPr>
          <p:nvPr>
            <p:ph idx="1"/>
          </p:nvPr>
        </p:nvSpPr>
        <p:spPr/>
        <p:txBody>
          <a:bodyPr>
            <a:normAutofit/>
          </a:bodyPr>
          <a:lstStyle/>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endParaRPr lang="en-US" altLang="zh-TW" sz="3200" dirty="0"/>
          </a:p>
          <a:p>
            <a:endParaRPr kumimoji="1" lang="zh-TW" altLang="en-US" dirty="0"/>
          </a:p>
        </p:txBody>
      </p:sp>
      <p:pic>
        <p:nvPicPr>
          <p:cNvPr id="4" name="圖片 3">
            <a:extLst>
              <a:ext uri="{FF2B5EF4-FFF2-40B4-BE49-F238E27FC236}">
                <a16:creationId xmlns:a16="http://schemas.microsoft.com/office/drawing/2014/main" id="{B4F91372-B620-574D-8F64-C98A5C721C82}"/>
              </a:ext>
            </a:extLst>
          </p:cNvPr>
          <p:cNvPicPr>
            <a:picLocks noChangeAspect="1"/>
          </p:cNvPicPr>
          <p:nvPr/>
        </p:nvPicPr>
        <p:blipFill>
          <a:blip r:embed="rId3"/>
          <a:stretch>
            <a:fillRect/>
          </a:stretch>
        </p:blipFill>
        <p:spPr>
          <a:xfrm>
            <a:off x="4061830" y="1123837"/>
            <a:ext cx="5549900" cy="3213100"/>
          </a:xfrm>
          <a:prstGeom prst="rect">
            <a:avLst/>
          </a:prstGeom>
        </p:spPr>
      </p:pic>
      <p:pic>
        <p:nvPicPr>
          <p:cNvPr id="5" name="圖片 4">
            <a:extLst>
              <a:ext uri="{FF2B5EF4-FFF2-40B4-BE49-F238E27FC236}">
                <a16:creationId xmlns:a16="http://schemas.microsoft.com/office/drawing/2014/main" id="{CB0B238C-9B01-AC40-A36A-1F2A63B1CB8D}"/>
              </a:ext>
            </a:extLst>
          </p:cNvPr>
          <p:cNvPicPr>
            <a:picLocks noChangeAspect="1"/>
          </p:cNvPicPr>
          <p:nvPr/>
        </p:nvPicPr>
        <p:blipFill>
          <a:blip r:embed="rId4"/>
          <a:stretch>
            <a:fillRect/>
          </a:stretch>
        </p:blipFill>
        <p:spPr>
          <a:xfrm>
            <a:off x="4061830" y="4596666"/>
            <a:ext cx="4432300" cy="774700"/>
          </a:xfrm>
          <a:prstGeom prst="rect">
            <a:avLst/>
          </a:prstGeom>
        </p:spPr>
      </p:pic>
      <p:sp>
        <p:nvSpPr>
          <p:cNvPr id="6" name="投影片編號版面配置區 5">
            <a:extLst>
              <a:ext uri="{FF2B5EF4-FFF2-40B4-BE49-F238E27FC236}">
                <a16:creationId xmlns:a16="http://schemas.microsoft.com/office/drawing/2014/main" id="{3A71EEFD-789C-AB43-836E-BA1C5A336D3F}"/>
              </a:ext>
            </a:extLst>
          </p:cNvPr>
          <p:cNvSpPr>
            <a:spLocks noGrp="1"/>
          </p:cNvSpPr>
          <p:nvPr>
            <p:ph type="sldNum" sz="quarter" idx="12"/>
          </p:nvPr>
        </p:nvSpPr>
        <p:spPr/>
        <p:txBody>
          <a:bodyPr/>
          <a:lstStyle/>
          <a:p>
            <a:fld id="{4FAB73BC-B049-4115-A692-8D63A059BFB8}" type="slidenum">
              <a:rPr lang="en-US" smtClean="0"/>
              <a:pPr/>
              <a:t>30</a:t>
            </a:fld>
            <a:endParaRPr lang="en-US" dirty="0"/>
          </a:p>
        </p:txBody>
      </p:sp>
    </p:spTree>
    <p:extLst>
      <p:ext uri="{BB962C8B-B14F-4D97-AF65-F5344CB8AC3E}">
        <p14:creationId xmlns:p14="http://schemas.microsoft.com/office/powerpoint/2010/main" val="3489734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E0F29-BB8D-4546-A4D6-43C0F405D45E}"/>
              </a:ext>
            </a:extLst>
          </p:cNvPr>
          <p:cNvSpPr>
            <a:spLocks noGrp="1"/>
          </p:cNvSpPr>
          <p:nvPr>
            <p:ph type="title"/>
          </p:nvPr>
        </p:nvSpPr>
        <p:spPr/>
        <p:txBody>
          <a:bodyPr/>
          <a:lstStyle/>
          <a:p>
            <a:r>
              <a:rPr lang="en-US" altLang="zh-TW" dirty="0"/>
              <a:t>Dividends and put pricing </a:t>
            </a:r>
            <a:endParaRPr kumimoji="1"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6B06299-312C-A944-A586-A7E76817E9B6}"/>
                  </a:ext>
                </a:extLst>
              </p:cNvPr>
              <p:cNvSpPr>
                <a:spLocks noGrp="1"/>
              </p:cNvSpPr>
              <p:nvPr>
                <p:ph idx="1"/>
              </p:nvPr>
            </p:nvSpPr>
            <p:spPr>
              <a:xfrm>
                <a:off x="3869268" y="864108"/>
                <a:ext cx="7315200" cy="2374392"/>
              </a:xfrm>
            </p:spPr>
            <p:txBody>
              <a:bodyPr>
                <a:normAutofit/>
              </a:bodyPr>
              <a:lstStyle/>
              <a:p>
                <a14:m>
                  <m:oMath xmlns:m="http://schemas.openxmlformats.org/officeDocument/2006/math">
                    <m:r>
                      <a:rPr lang="zh-TW" altLang="en-US" sz="3200" i="1" smtClean="0">
                        <a:latin typeface="Cambria Math" panose="02040503050406030204" pitchFamily="18" charset="0"/>
                      </a:rPr>
                      <m:t>𝛿</m:t>
                    </m:r>
                  </m:oMath>
                </a14:m>
                <a:r>
                  <a:rPr lang="zh-TW" altLang="en-US" sz="3200" dirty="0"/>
                  <a:t> </a:t>
                </a:r>
                <a:r>
                  <a:rPr lang="en-US" altLang="zh-TW" sz="3200" dirty="0"/>
                  <a:t>is the dividend yield on each ex-dividend date. </a:t>
                </a:r>
              </a:p>
              <a:p>
                <a:r>
                  <a:rPr lang="en-US" altLang="zh-TW" sz="3200" dirty="0"/>
                  <a:t>v = 1 if the end of the period is an ex-dividend date and v = 0 otherwise. </a:t>
                </a:r>
              </a:p>
            </p:txBody>
          </p:sp>
        </mc:Choice>
        <mc:Fallback xmlns="">
          <p:sp>
            <p:nvSpPr>
              <p:cNvPr id="3" name="內容版面配置區 2">
                <a:extLst>
                  <a:ext uri="{FF2B5EF4-FFF2-40B4-BE49-F238E27FC236}">
                    <a16:creationId xmlns:a16="http://schemas.microsoft.com/office/drawing/2014/main" id="{E6B06299-312C-A944-A586-A7E76817E9B6}"/>
                  </a:ext>
                </a:extLst>
              </p:cNvPr>
              <p:cNvSpPr>
                <a:spLocks noGrp="1" noRot="1" noChangeAspect="1" noMove="1" noResize="1" noEditPoints="1" noAdjustHandles="1" noChangeArrowheads="1" noChangeShapeType="1" noTextEdit="1"/>
              </p:cNvSpPr>
              <p:nvPr>
                <p:ph idx="1"/>
              </p:nvPr>
            </p:nvSpPr>
            <p:spPr>
              <a:xfrm>
                <a:off x="3869268" y="864108"/>
                <a:ext cx="7315200" cy="2374392"/>
              </a:xfrm>
              <a:blipFill>
                <a:blip r:embed="rId3"/>
                <a:stretch>
                  <a:fillRect l="-1733"/>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5DAD3E0D-7E58-A842-ADAE-7DEB53A92CAC}"/>
              </a:ext>
            </a:extLst>
          </p:cNvPr>
          <p:cNvPicPr>
            <a:picLocks noChangeAspect="1"/>
          </p:cNvPicPr>
          <p:nvPr/>
        </p:nvPicPr>
        <p:blipFill>
          <a:blip r:embed="rId4"/>
          <a:stretch>
            <a:fillRect/>
          </a:stretch>
        </p:blipFill>
        <p:spPr>
          <a:xfrm>
            <a:off x="4229100" y="3477120"/>
            <a:ext cx="4978400" cy="2247900"/>
          </a:xfrm>
          <a:prstGeom prst="rect">
            <a:avLst/>
          </a:prstGeom>
        </p:spPr>
      </p:pic>
      <p:sp>
        <p:nvSpPr>
          <p:cNvPr id="5" name="投影片編號版面配置區 4">
            <a:extLst>
              <a:ext uri="{FF2B5EF4-FFF2-40B4-BE49-F238E27FC236}">
                <a16:creationId xmlns:a16="http://schemas.microsoft.com/office/drawing/2014/main" id="{89D72BE7-FDFC-914D-BE5C-1F8C6C16AB02}"/>
              </a:ext>
            </a:extLst>
          </p:cNvPr>
          <p:cNvSpPr>
            <a:spLocks noGrp="1"/>
          </p:cNvSpPr>
          <p:nvPr>
            <p:ph type="sldNum" sz="quarter" idx="12"/>
          </p:nvPr>
        </p:nvSpPr>
        <p:spPr/>
        <p:txBody>
          <a:bodyPr/>
          <a:lstStyle/>
          <a:p>
            <a:fld id="{4FAB73BC-B049-4115-A692-8D63A059BFB8}" type="slidenum">
              <a:rPr lang="en-US" smtClean="0"/>
              <a:pPr/>
              <a:t>31</a:t>
            </a:fld>
            <a:endParaRPr lang="en-US" dirty="0"/>
          </a:p>
        </p:txBody>
      </p:sp>
    </p:spTree>
    <p:extLst>
      <p:ext uri="{BB962C8B-B14F-4D97-AF65-F5344CB8AC3E}">
        <p14:creationId xmlns:p14="http://schemas.microsoft.com/office/powerpoint/2010/main" val="7340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E0F29-BB8D-4546-A4D6-43C0F405D45E}"/>
              </a:ext>
            </a:extLst>
          </p:cNvPr>
          <p:cNvSpPr>
            <a:spLocks noGrp="1"/>
          </p:cNvSpPr>
          <p:nvPr>
            <p:ph type="title"/>
          </p:nvPr>
        </p:nvSpPr>
        <p:spPr/>
        <p:txBody>
          <a:bodyPr/>
          <a:lstStyle/>
          <a:p>
            <a:r>
              <a:rPr lang="en-US" altLang="zh-TW" dirty="0"/>
              <a:t>Dividends and put pricing </a:t>
            </a:r>
            <a:endParaRPr kumimoji="1"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6B06299-312C-A944-A586-A7E76817E9B6}"/>
                  </a:ext>
                </a:extLst>
              </p:cNvPr>
              <p:cNvSpPr>
                <a:spLocks noGrp="1"/>
              </p:cNvSpPr>
              <p:nvPr>
                <p:ph idx="1"/>
              </p:nvPr>
            </p:nvSpPr>
            <p:spPr>
              <a:xfrm>
                <a:off x="3869268" y="864108"/>
                <a:ext cx="7315200" cy="1675892"/>
              </a:xfrm>
            </p:spPr>
            <p:txBody>
              <a:bodyPr>
                <a:normAutofit/>
              </a:bodyPr>
              <a:lstStyle/>
              <a:p>
                <a14:m>
                  <m:oMath xmlns:m="http://schemas.openxmlformats.org/officeDocument/2006/math">
                    <m:acc>
                      <m:accPr>
                        <m:chr m:val="̂"/>
                        <m:ctrlPr>
                          <a:rPr kumimoji="1" lang="zh-TW" altLang="en-US" sz="3200" i="1" smtClean="0">
                            <a:latin typeface="Cambria Math" panose="02040503050406030204" pitchFamily="18" charset="0"/>
                          </a:rPr>
                        </m:ctrlPr>
                      </m:accPr>
                      <m:e>
                        <m:r>
                          <a:rPr kumimoji="1" lang="en-US" altLang="zh-TW" sz="3200" i="1">
                            <a:latin typeface="Cambria Math" panose="02040503050406030204" pitchFamily="18" charset="0"/>
                          </a:rPr>
                          <m:t>𝑠</m:t>
                        </m:r>
                        <m:r>
                          <a:rPr kumimoji="1" lang="en-US" altLang="zh-TW" sz="3200" b="0" i="1" smtClean="0">
                            <a:latin typeface="Cambria Math" panose="02040503050406030204" pitchFamily="18" charset="0"/>
                          </a:rPr>
                          <m:t> </m:t>
                        </m:r>
                      </m:e>
                    </m:acc>
                  </m:oMath>
                </a14:m>
                <a:r>
                  <a:rPr kumimoji="1" lang="en-US" altLang="zh-TW" sz="3200" dirty="0"/>
                  <a:t> will satisfy S-K = [</a:t>
                </a:r>
                <a14:m>
                  <m:oMath xmlns:m="http://schemas.openxmlformats.org/officeDocument/2006/math">
                    <m:r>
                      <m:rPr>
                        <m:sty m:val="p"/>
                      </m:rPr>
                      <a:rPr kumimoji="1" lang="en-US" altLang="zh-TW" sz="3200" b="0" i="0" smtClean="0">
                        <a:latin typeface="Cambria Math" panose="02040503050406030204" pitchFamily="18" charset="0"/>
                      </a:rPr>
                      <m:t>p</m:t>
                    </m:r>
                    <m:sSub>
                      <m:sSubPr>
                        <m:ctrlPr>
                          <a:rPr kumimoji="1" lang="en-US" altLang="zh-TW" sz="3200" i="1" smtClean="0">
                            <a:latin typeface="Cambria Math" panose="02040503050406030204" pitchFamily="18" charset="0"/>
                          </a:rPr>
                        </m:ctrlPr>
                      </m:sSubPr>
                      <m:e>
                        <m:r>
                          <a:rPr kumimoji="1" lang="en-US" altLang="zh-TW" sz="3200" b="0" i="1" smtClean="0">
                            <a:latin typeface="Cambria Math" panose="02040503050406030204" pitchFamily="18" charset="0"/>
                          </a:rPr>
                          <m:t>𝑐</m:t>
                        </m:r>
                      </m:e>
                      <m:sub>
                        <m:r>
                          <a:rPr kumimoji="1" lang="en-US" altLang="zh-TW" sz="3200" b="0" i="1" smtClean="0">
                            <a:latin typeface="Cambria Math" panose="02040503050406030204" pitchFamily="18" charset="0"/>
                          </a:rPr>
                          <m:t>𝑢</m:t>
                        </m:r>
                      </m:sub>
                    </m:sSub>
                    <m:r>
                      <a:rPr kumimoji="1" lang="en-US" altLang="zh-TW" sz="3200" b="0" i="1" smtClean="0">
                        <a:latin typeface="Cambria Math" panose="02040503050406030204" pitchFamily="18" charset="0"/>
                      </a:rPr>
                      <m:t>+</m:t>
                    </m:r>
                    <m:d>
                      <m:dPr>
                        <m:ctrlPr>
                          <a:rPr kumimoji="1" lang="en-US" altLang="zh-TW" sz="3200" b="0" i="1" smtClean="0">
                            <a:latin typeface="Cambria Math" panose="02040503050406030204" pitchFamily="18" charset="0"/>
                          </a:rPr>
                        </m:ctrlPr>
                      </m:dPr>
                      <m:e>
                        <m:r>
                          <a:rPr kumimoji="1" lang="en-US" altLang="zh-TW" sz="3200" b="0" i="1" smtClean="0">
                            <a:latin typeface="Cambria Math" panose="02040503050406030204" pitchFamily="18" charset="0"/>
                          </a:rPr>
                          <m:t>1−</m:t>
                        </m:r>
                        <m:r>
                          <a:rPr kumimoji="1" lang="en-US" altLang="zh-TW" sz="3200" b="0" i="1" smtClean="0">
                            <a:latin typeface="Cambria Math" panose="02040503050406030204" pitchFamily="18" charset="0"/>
                          </a:rPr>
                          <m:t>𝑝</m:t>
                        </m:r>
                      </m:e>
                    </m:d>
                    <m:sSub>
                      <m:sSubPr>
                        <m:ctrlPr>
                          <a:rPr kumimoji="1" lang="en-US" altLang="zh-TW" sz="3200" b="0" i="1" smtClean="0">
                            <a:latin typeface="Cambria Math" panose="02040503050406030204" pitchFamily="18" charset="0"/>
                          </a:rPr>
                        </m:ctrlPr>
                      </m:sSubPr>
                      <m:e>
                        <m:r>
                          <a:rPr kumimoji="1" lang="en-US" altLang="zh-TW" sz="3200" b="0" i="1" smtClean="0">
                            <a:latin typeface="Cambria Math" panose="02040503050406030204" pitchFamily="18" charset="0"/>
                          </a:rPr>
                          <m:t>𝑐</m:t>
                        </m:r>
                      </m:e>
                      <m:sub>
                        <m:r>
                          <a:rPr kumimoji="1" lang="en-US" altLang="zh-TW" sz="3200" b="0" i="1" smtClean="0">
                            <a:latin typeface="Cambria Math" panose="02040503050406030204" pitchFamily="18" charset="0"/>
                          </a:rPr>
                          <m:t>𝑑</m:t>
                        </m:r>
                      </m:sub>
                    </m:sSub>
                  </m:oMath>
                </a14:m>
                <a:r>
                  <a:rPr kumimoji="1" lang="en-US" altLang="zh-TW" sz="3200" dirty="0"/>
                  <a:t>]/</a:t>
                </a:r>
                <a14:m>
                  <m:oMath xmlns:m="http://schemas.openxmlformats.org/officeDocument/2006/math">
                    <m:acc>
                      <m:accPr>
                        <m:chr m:val="̂"/>
                        <m:ctrlPr>
                          <a:rPr kumimoji="1" lang="en-US" altLang="zh-TW" sz="3200" i="1" dirty="0" smtClean="0">
                            <a:latin typeface="Cambria Math" panose="02040503050406030204" pitchFamily="18" charset="0"/>
                          </a:rPr>
                        </m:ctrlPr>
                      </m:accPr>
                      <m:e>
                        <m:r>
                          <a:rPr kumimoji="1" lang="en-US" altLang="zh-TW" sz="3200" b="0" i="1" dirty="0" smtClean="0">
                            <a:latin typeface="Cambria Math" panose="02040503050406030204" pitchFamily="18" charset="0"/>
                          </a:rPr>
                          <m:t>𝑟</m:t>
                        </m:r>
                      </m:e>
                    </m:acc>
                  </m:oMath>
                </a14:m>
                <a:endParaRPr kumimoji="1" lang="zh-TW" altLang="en-US" sz="3200" dirty="0"/>
              </a:p>
            </p:txBody>
          </p:sp>
        </mc:Choice>
        <mc:Fallback xmlns="">
          <p:sp>
            <p:nvSpPr>
              <p:cNvPr id="3" name="內容版面配置區 2">
                <a:extLst>
                  <a:ext uri="{FF2B5EF4-FFF2-40B4-BE49-F238E27FC236}">
                    <a16:creationId xmlns:a16="http://schemas.microsoft.com/office/drawing/2014/main" id="{E6B06299-312C-A944-A586-A7E76817E9B6}"/>
                  </a:ext>
                </a:extLst>
              </p:cNvPr>
              <p:cNvSpPr>
                <a:spLocks noGrp="1" noRot="1" noChangeAspect="1" noMove="1" noResize="1" noEditPoints="1" noAdjustHandles="1" noChangeArrowheads="1" noChangeShapeType="1" noTextEdit="1"/>
              </p:cNvSpPr>
              <p:nvPr>
                <p:ph idx="1"/>
              </p:nvPr>
            </p:nvSpPr>
            <p:spPr>
              <a:xfrm>
                <a:off x="3869268" y="864108"/>
                <a:ext cx="7315200" cy="1675892"/>
              </a:xfrm>
              <a:blipFill>
                <a:blip r:embed="rId3"/>
                <a:stretch>
                  <a:fillRect l="-1733"/>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2D974EAE-D9AA-2844-B430-4D14DE1BFA07}"/>
              </a:ext>
            </a:extLst>
          </p:cNvPr>
          <p:cNvPicPr>
            <a:picLocks noChangeAspect="1"/>
          </p:cNvPicPr>
          <p:nvPr/>
        </p:nvPicPr>
        <p:blipFill>
          <a:blip r:embed="rId4"/>
          <a:stretch>
            <a:fillRect/>
          </a:stretch>
        </p:blipFill>
        <p:spPr>
          <a:xfrm>
            <a:off x="3869268" y="2256028"/>
            <a:ext cx="2349500" cy="1117600"/>
          </a:xfrm>
          <a:prstGeom prst="rect">
            <a:avLst/>
          </a:prstGeom>
        </p:spPr>
      </p:pic>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B157E087-FEB9-7947-9501-1DFC95144ED1}"/>
                  </a:ext>
                </a:extLst>
              </p:cNvPr>
              <p:cNvSpPr txBox="1"/>
              <p:nvPr/>
            </p:nvSpPr>
            <p:spPr>
              <a:xfrm>
                <a:off x="4127500" y="3424428"/>
                <a:ext cx="6629400" cy="1867178"/>
              </a:xfrm>
              <a:prstGeom prst="rect">
                <a:avLst/>
              </a:prstGeom>
              <a:noFill/>
            </p:spPr>
            <p:txBody>
              <a:bodyPr wrap="square" rtlCol="0">
                <a:spAutoFit/>
              </a:bodyPr>
              <a:lstStyle/>
              <a:p>
                <a:r>
                  <a:rPr kumimoji="1" lang="en-US" altLang="zh-TW" sz="3200" dirty="0">
                    <a:solidFill>
                      <a:schemeClr val="tx1">
                        <a:lumMod val="65000"/>
                        <a:lumOff val="35000"/>
                      </a:schemeClr>
                    </a:solidFill>
                  </a:rPr>
                  <a:t>Let C(n, </a:t>
                </a:r>
                <a:r>
                  <a:rPr kumimoji="1" lang="en-US" altLang="zh-TW" sz="3200" dirty="0" err="1">
                    <a:solidFill>
                      <a:schemeClr val="tx1">
                        <a:lumMod val="65000"/>
                        <a:lumOff val="35000"/>
                      </a:schemeClr>
                    </a:solidFill>
                  </a:rPr>
                  <a:t>i</a:t>
                </a:r>
                <a:r>
                  <a:rPr kumimoji="1" lang="en-US" altLang="zh-TW" sz="3200" dirty="0">
                    <a:solidFill>
                      <a:schemeClr val="tx1">
                        <a:lumMod val="65000"/>
                        <a:lumOff val="35000"/>
                      </a:schemeClr>
                    </a:solidFill>
                  </a:rPr>
                  <a:t>, j) be the value of the call n - </a:t>
                </a:r>
                <a:r>
                  <a:rPr kumimoji="1" lang="en-US" altLang="zh-TW" sz="3200" dirty="0" err="1">
                    <a:solidFill>
                      <a:schemeClr val="tx1">
                        <a:lumMod val="65000"/>
                        <a:lumOff val="35000"/>
                      </a:schemeClr>
                    </a:solidFill>
                  </a:rPr>
                  <a:t>i</a:t>
                </a:r>
                <a:r>
                  <a:rPr kumimoji="1" lang="en-US" altLang="zh-TW" sz="3200" dirty="0">
                    <a:solidFill>
                      <a:schemeClr val="tx1">
                        <a:lumMod val="65000"/>
                        <a:lumOff val="35000"/>
                      </a:schemeClr>
                    </a:solidFill>
                  </a:rPr>
                  <a:t> periods from now,  given that S has changed to </a:t>
                </a:r>
                <a14:m>
                  <m:oMath xmlns:m="http://schemas.openxmlformats.org/officeDocument/2006/math">
                    <m:sSup>
                      <m:sSupPr>
                        <m:ctrlPr>
                          <a:rPr kumimoji="1" lang="en-US" altLang="zh-TW" sz="3200" i="1">
                            <a:solidFill>
                              <a:schemeClr val="tx1">
                                <a:lumMod val="65000"/>
                                <a:lumOff val="35000"/>
                              </a:schemeClr>
                            </a:solidFill>
                            <a:latin typeface="Cambria Math" panose="02040503050406030204" pitchFamily="18" charset="0"/>
                          </a:rPr>
                        </m:ctrlPr>
                      </m:sSupPr>
                      <m:e>
                        <m:r>
                          <a:rPr kumimoji="1" lang="en-US" altLang="zh-TW" sz="3200">
                            <a:solidFill>
                              <a:schemeClr val="tx1">
                                <a:lumMod val="65000"/>
                                <a:lumOff val="35000"/>
                              </a:schemeClr>
                            </a:solidFill>
                            <a:latin typeface="Cambria Math" panose="02040503050406030204" pitchFamily="18" charset="0"/>
                          </a:rPr>
                          <m:t>𝑢</m:t>
                        </m:r>
                      </m:e>
                      <m:sup>
                        <m:r>
                          <a:rPr kumimoji="1" lang="en-US" altLang="zh-TW" sz="3200">
                            <a:solidFill>
                              <a:schemeClr val="tx1">
                                <a:lumMod val="65000"/>
                                <a:lumOff val="35000"/>
                              </a:schemeClr>
                            </a:solidFill>
                            <a:latin typeface="Cambria Math" panose="02040503050406030204" pitchFamily="18" charset="0"/>
                          </a:rPr>
                          <m:t>𝑗</m:t>
                        </m:r>
                      </m:sup>
                    </m:sSup>
                    <m:sSup>
                      <m:sSupPr>
                        <m:ctrlPr>
                          <a:rPr kumimoji="1" lang="en-US" altLang="zh-TW" sz="3200" i="1">
                            <a:solidFill>
                              <a:schemeClr val="tx1">
                                <a:lumMod val="65000"/>
                                <a:lumOff val="35000"/>
                              </a:schemeClr>
                            </a:solidFill>
                            <a:latin typeface="Cambria Math" panose="02040503050406030204" pitchFamily="18" charset="0"/>
                          </a:rPr>
                        </m:ctrlPr>
                      </m:sSupPr>
                      <m:e>
                        <m:r>
                          <a:rPr kumimoji="1" lang="en-US" altLang="zh-TW" sz="3200">
                            <a:solidFill>
                              <a:schemeClr val="tx1">
                                <a:lumMod val="65000"/>
                                <a:lumOff val="35000"/>
                              </a:schemeClr>
                            </a:solidFill>
                            <a:latin typeface="Cambria Math" panose="02040503050406030204" pitchFamily="18" charset="0"/>
                          </a:rPr>
                          <m:t>𝑑</m:t>
                        </m:r>
                      </m:e>
                      <m:sup>
                        <m:r>
                          <a:rPr kumimoji="1" lang="en-US" altLang="zh-TW" sz="3200">
                            <a:solidFill>
                              <a:schemeClr val="tx1">
                                <a:lumMod val="65000"/>
                                <a:lumOff val="35000"/>
                              </a:schemeClr>
                            </a:solidFill>
                            <a:latin typeface="Cambria Math" panose="02040503050406030204" pitchFamily="18" charset="0"/>
                          </a:rPr>
                          <m:t>𝑛</m:t>
                        </m:r>
                        <m:r>
                          <a:rPr kumimoji="1" lang="en-US" altLang="zh-TW" sz="3200">
                            <a:solidFill>
                              <a:schemeClr val="tx1">
                                <a:lumMod val="65000"/>
                                <a:lumOff val="35000"/>
                              </a:schemeClr>
                            </a:solidFill>
                            <a:latin typeface="Cambria Math" panose="02040503050406030204" pitchFamily="18" charset="0"/>
                          </a:rPr>
                          <m:t>−</m:t>
                        </m:r>
                        <m:r>
                          <a:rPr kumimoji="1" lang="en-US" altLang="zh-TW" sz="3200">
                            <a:solidFill>
                              <a:schemeClr val="tx1">
                                <a:lumMod val="65000"/>
                                <a:lumOff val="35000"/>
                              </a:schemeClr>
                            </a:solidFill>
                            <a:latin typeface="Cambria Math" panose="02040503050406030204" pitchFamily="18" charset="0"/>
                          </a:rPr>
                          <m:t>𝑖</m:t>
                        </m:r>
                        <m:r>
                          <a:rPr kumimoji="1" lang="en-US" altLang="zh-TW" sz="3200">
                            <a:solidFill>
                              <a:schemeClr val="tx1">
                                <a:lumMod val="65000"/>
                                <a:lumOff val="35000"/>
                              </a:schemeClr>
                            </a:solidFill>
                            <a:latin typeface="Cambria Math" panose="02040503050406030204" pitchFamily="18" charset="0"/>
                          </a:rPr>
                          <m:t>−</m:t>
                        </m:r>
                        <m:r>
                          <a:rPr kumimoji="1" lang="en-US" altLang="zh-TW" sz="3200">
                            <a:solidFill>
                              <a:schemeClr val="tx1">
                                <a:lumMod val="65000"/>
                                <a:lumOff val="35000"/>
                              </a:schemeClr>
                            </a:solidFill>
                            <a:latin typeface="Cambria Math" panose="02040503050406030204" pitchFamily="18" charset="0"/>
                          </a:rPr>
                          <m:t>𝑗</m:t>
                        </m:r>
                      </m:sup>
                    </m:sSup>
                    <m:sSup>
                      <m:sSupPr>
                        <m:ctrlPr>
                          <a:rPr kumimoji="1" lang="en-US" altLang="zh-TW" sz="3200" i="1">
                            <a:solidFill>
                              <a:schemeClr val="tx1">
                                <a:lumMod val="65000"/>
                                <a:lumOff val="35000"/>
                              </a:schemeClr>
                            </a:solidFill>
                            <a:latin typeface="Cambria Math" panose="02040503050406030204" pitchFamily="18" charset="0"/>
                          </a:rPr>
                        </m:ctrlPr>
                      </m:sSupPr>
                      <m:e>
                        <m:r>
                          <a:rPr kumimoji="1" lang="en-US" altLang="zh-TW" sz="3200">
                            <a:solidFill>
                              <a:schemeClr val="tx1">
                                <a:lumMod val="65000"/>
                                <a:lumOff val="35000"/>
                              </a:schemeClr>
                            </a:solidFill>
                            <a:latin typeface="Cambria Math" panose="02040503050406030204" pitchFamily="18" charset="0"/>
                          </a:rPr>
                          <m:t>(1−</m:t>
                        </m:r>
                        <m:r>
                          <a:rPr kumimoji="1" lang="en-US" altLang="zh-TW" sz="3200">
                            <a:solidFill>
                              <a:schemeClr val="tx1">
                                <a:lumMod val="65000"/>
                                <a:lumOff val="35000"/>
                              </a:schemeClr>
                            </a:solidFill>
                            <a:latin typeface="Cambria Math" panose="02040503050406030204" pitchFamily="18" charset="0"/>
                          </a:rPr>
                          <m:t>𝛿</m:t>
                        </m:r>
                        <m:r>
                          <a:rPr kumimoji="1" lang="en-US" altLang="zh-TW" sz="3200">
                            <a:solidFill>
                              <a:schemeClr val="tx1">
                                <a:lumMod val="65000"/>
                                <a:lumOff val="35000"/>
                              </a:schemeClr>
                            </a:solidFill>
                            <a:latin typeface="Cambria Math" panose="02040503050406030204" pitchFamily="18" charset="0"/>
                          </a:rPr>
                          <m:t>)</m:t>
                        </m:r>
                      </m:e>
                      <m:sup>
                        <m:acc>
                          <m:accPr>
                            <m:chr m:val="̅"/>
                            <m:ctrlPr>
                              <a:rPr kumimoji="1" lang="en-US" altLang="zh-TW" sz="3200" i="1">
                                <a:solidFill>
                                  <a:schemeClr val="tx1">
                                    <a:lumMod val="65000"/>
                                    <a:lumOff val="35000"/>
                                  </a:schemeClr>
                                </a:solidFill>
                                <a:latin typeface="Cambria Math" panose="02040503050406030204" pitchFamily="18" charset="0"/>
                              </a:rPr>
                            </m:ctrlPr>
                          </m:accPr>
                          <m:e>
                            <m:r>
                              <a:rPr kumimoji="1" lang="en-US" altLang="zh-TW" sz="3200">
                                <a:solidFill>
                                  <a:schemeClr val="tx1">
                                    <a:lumMod val="65000"/>
                                    <a:lumOff val="35000"/>
                                  </a:schemeClr>
                                </a:solidFill>
                                <a:latin typeface="Cambria Math" panose="02040503050406030204" pitchFamily="18" charset="0"/>
                              </a:rPr>
                              <m:t>𝑣</m:t>
                            </m:r>
                          </m:e>
                        </m:acc>
                        <m:r>
                          <a:rPr kumimoji="1" lang="en-US" altLang="zh-TW" sz="3200">
                            <a:solidFill>
                              <a:schemeClr val="tx1">
                                <a:lumMod val="65000"/>
                                <a:lumOff val="35000"/>
                              </a:schemeClr>
                            </a:solidFill>
                            <a:latin typeface="Cambria Math" panose="02040503050406030204" pitchFamily="18" charset="0"/>
                          </a:rPr>
                          <m:t>(</m:t>
                        </m:r>
                        <m:r>
                          <a:rPr kumimoji="1" lang="en-US" altLang="zh-TW" sz="3200">
                            <a:solidFill>
                              <a:schemeClr val="tx1">
                                <a:lumMod val="65000"/>
                                <a:lumOff val="35000"/>
                              </a:schemeClr>
                            </a:solidFill>
                            <a:latin typeface="Cambria Math" panose="02040503050406030204" pitchFamily="18" charset="0"/>
                          </a:rPr>
                          <m:t>𝑛</m:t>
                        </m:r>
                        <m:r>
                          <a:rPr kumimoji="1" lang="en-US" altLang="zh-TW" sz="3200">
                            <a:solidFill>
                              <a:schemeClr val="tx1">
                                <a:lumMod val="65000"/>
                                <a:lumOff val="35000"/>
                              </a:schemeClr>
                            </a:solidFill>
                            <a:latin typeface="Cambria Math" panose="02040503050406030204" pitchFamily="18" charset="0"/>
                          </a:rPr>
                          <m:t>,</m:t>
                        </m:r>
                        <m:r>
                          <a:rPr kumimoji="1" lang="en-US" altLang="zh-TW" sz="3200">
                            <a:solidFill>
                              <a:schemeClr val="tx1">
                                <a:lumMod val="65000"/>
                                <a:lumOff val="35000"/>
                              </a:schemeClr>
                            </a:solidFill>
                            <a:latin typeface="Cambria Math" panose="02040503050406030204" pitchFamily="18" charset="0"/>
                          </a:rPr>
                          <m:t>𝑖</m:t>
                        </m:r>
                        <m:r>
                          <a:rPr kumimoji="1" lang="en-US" altLang="zh-TW" sz="3200">
                            <a:solidFill>
                              <a:schemeClr val="tx1">
                                <a:lumMod val="65000"/>
                                <a:lumOff val="35000"/>
                              </a:schemeClr>
                            </a:solidFill>
                            <a:latin typeface="Cambria Math" panose="02040503050406030204" pitchFamily="18" charset="0"/>
                          </a:rPr>
                          <m:t>)</m:t>
                        </m:r>
                      </m:sup>
                    </m:sSup>
                    <m:r>
                      <a:rPr kumimoji="1" lang="en-US" altLang="zh-TW" sz="3200">
                        <a:solidFill>
                          <a:schemeClr val="tx1">
                            <a:lumMod val="65000"/>
                            <a:lumOff val="35000"/>
                          </a:schemeClr>
                        </a:solidFill>
                        <a:latin typeface="Cambria Math" panose="02040503050406030204" pitchFamily="18" charset="0"/>
                      </a:rPr>
                      <m:t>𝑆</m:t>
                    </m:r>
                  </m:oMath>
                </a14:m>
                <a:endParaRPr kumimoji="1" lang="en-US" altLang="zh-TW" sz="3200" dirty="0">
                  <a:solidFill>
                    <a:schemeClr val="tx1">
                      <a:lumMod val="65000"/>
                      <a:lumOff val="35000"/>
                    </a:schemeClr>
                  </a:solidFill>
                </a:endParaRPr>
              </a:p>
              <a:p>
                <a:endParaRPr kumimoji="1" lang="zh-TW" altLang="en-US" dirty="0"/>
              </a:p>
            </p:txBody>
          </p:sp>
        </mc:Choice>
        <mc:Fallback xmlns="">
          <p:sp>
            <p:nvSpPr>
              <p:cNvPr id="7" name="文字方塊 6">
                <a:extLst>
                  <a:ext uri="{FF2B5EF4-FFF2-40B4-BE49-F238E27FC236}">
                    <a16:creationId xmlns:a16="http://schemas.microsoft.com/office/drawing/2014/main" id="{B157E087-FEB9-7947-9501-1DFC95144ED1}"/>
                  </a:ext>
                </a:extLst>
              </p:cNvPr>
              <p:cNvSpPr txBox="1">
                <a:spLocks noRot="1" noChangeAspect="1" noMove="1" noResize="1" noEditPoints="1" noAdjustHandles="1" noChangeArrowheads="1" noChangeShapeType="1" noTextEdit="1"/>
              </p:cNvSpPr>
              <p:nvPr/>
            </p:nvSpPr>
            <p:spPr>
              <a:xfrm>
                <a:off x="4127500" y="3424428"/>
                <a:ext cx="6629400" cy="1867178"/>
              </a:xfrm>
              <a:prstGeom prst="rect">
                <a:avLst/>
              </a:prstGeom>
              <a:blipFill>
                <a:blip r:embed="rId5"/>
                <a:stretch>
                  <a:fillRect l="-2294" t="-4054" r="-133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DEBAEE8-AB5F-4C48-9624-356485B06DE8}"/>
              </a:ext>
            </a:extLst>
          </p:cNvPr>
          <p:cNvSpPr>
            <a:spLocks noGrp="1"/>
          </p:cNvSpPr>
          <p:nvPr>
            <p:ph type="sldNum" sz="quarter" idx="12"/>
          </p:nvPr>
        </p:nvSpPr>
        <p:spPr/>
        <p:txBody>
          <a:bodyPr/>
          <a:lstStyle/>
          <a:p>
            <a:fld id="{4FAB73BC-B049-4115-A692-8D63A059BFB8}" type="slidenum">
              <a:rPr lang="en-US" smtClean="0"/>
              <a:pPr/>
              <a:t>32</a:t>
            </a:fld>
            <a:endParaRPr lang="en-US" dirty="0"/>
          </a:p>
        </p:txBody>
      </p:sp>
    </p:spTree>
    <p:extLst>
      <p:ext uri="{BB962C8B-B14F-4D97-AF65-F5344CB8AC3E}">
        <p14:creationId xmlns:p14="http://schemas.microsoft.com/office/powerpoint/2010/main" val="1907857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E0F29-BB8D-4546-A4D6-43C0F405D45E}"/>
              </a:ext>
            </a:extLst>
          </p:cNvPr>
          <p:cNvSpPr>
            <a:spLocks noGrp="1"/>
          </p:cNvSpPr>
          <p:nvPr>
            <p:ph type="title"/>
          </p:nvPr>
        </p:nvSpPr>
        <p:spPr/>
        <p:txBody>
          <a:bodyPr/>
          <a:lstStyle/>
          <a:p>
            <a:r>
              <a:rPr lang="en-US" altLang="zh-TW" dirty="0"/>
              <a:t>Dividends and put pricing </a:t>
            </a:r>
            <a:endParaRPr kumimoji="1" lang="zh-TW" altLang="en-US" dirty="0"/>
          </a:p>
        </p:txBody>
      </p:sp>
      <p:sp>
        <p:nvSpPr>
          <p:cNvPr id="3" name="內容版面配置區 2">
            <a:extLst>
              <a:ext uri="{FF2B5EF4-FFF2-40B4-BE49-F238E27FC236}">
                <a16:creationId xmlns:a16="http://schemas.microsoft.com/office/drawing/2014/main" id="{E6B06299-312C-A944-A586-A7E76817E9B6}"/>
              </a:ext>
            </a:extLst>
          </p:cNvPr>
          <p:cNvSpPr>
            <a:spLocks noGrp="1"/>
          </p:cNvSpPr>
          <p:nvPr>
            <p:ph idx="1"/>
          </p:nvPr>
        </p:nvSpPr>
        <p:spPr/>
        <p:txBody>
          <a:bodyPr/>
          <a:lstStyle/>
          <a:p>
            <a:endParaRPr kumimoji="1" lang="zh-TW" altLang="en-US" dirty="0"/>
          </a:p>
        </p:txBody>
      </p:sp>
      <p:pic>
        <p:nvPicPr>
          <p:cNvPr id="4" name="圖片 3">
            <a:extLst>
              <a:ext uri="{FF2B5EF4-FFF2-40B4-BE49-F238E27FC236}">
                <a16:creationId xmlns:a16="http://schemas.microsoft.com/office/drawing/2014/main" id="{62A79AAC-7E35-764E-8D92-2AA4D7FF3042}"/>
              </a:ext>
            </a:extLst>
          </p:cNvPr>
          <p:cNvPicPr>
            <a:picLocks noChangeAspect="1"/>
          </p:cNvPicPr>
          <p:nvPr/>
        </p:nvPicPr>
        <p:blipFill>
          <a:blip r:embed="rId3"/>
          <a:stretch>
            <a:fillRect/>
          </a:stretch>
        </p:blipFill>
        <p:spPr>
          <a:xfrm>
            <a:off x="4019550" y="1441450"/>
            <a:ext cx="6769100" cy="622300"/>
          </a:xfrm>
          <a:prstGeom prst="rect">
            <a:avLst/>
          </a:prstGeom>
        </p:spPr>
      </p:pic>
      <p:pic>
        <p:nvPicPr>
          <p:cNvPr id="5" name="圖片 4">
            <a:extLst>
              <a:ext uri="{FF2B5EF4-FFF2-40B4-BE49-F238E27FC236}">
                <a16:creationId xmlns:a16="http://schemas.microsoft.com/office/drawing/2014/main" id="{B1CE498A-5128-A24E-A147-B9D1D63C3A89}"/>
              </a:ext>
            </a:extLst>
          </p:cNvPr>
          <p:cNvPicPr>
            <a:picLocks noChangeAspect="1"/>
          </p:cNvPicPr>
          <p:nvPr/>
        </p:nvPicPr>
        <p:blipFill>
          <a:blip r:embed="rId4"/>
          <a:stretch>
            <a:fillRect/>
          </a:stretch>
        </p:blipFill>
        <p:spPr>
          <a:xfrm>
            <a:off x="4019550" y="2525649"/>
            <a:ext cx="7112000" cy="1498600"/>
          </a:xfrm>
          <a:prstGeom prst="rect">
            <a:avLst/>
          </a:prstGeom>
        </p:spPr>
      </p:pic>
      <p:pic>
        <p:nvPicPr>
          <p:cNvPr id="6" name="圖片 5">
            <a:extLst>
              <a:ext uri="{FF2B5EF4-FFF2-40B4-BE49-F238E27FC236}">
                <a16:creationId xmlns:a16="http://schemas.microsoft.com/office/drawing/2014/main" id="{93C48EE2-C4DD-6C44-858C-2627FFF0D652}"/>
              </a:ext>
            </a:extLst>
          </p:cNvPr>
          <p:cNvPicPr>
            <a:picLocks noChangeAspect="1"/>
          </p:cNvPicPr>
          <p:nvPr/>
        </p:nvPicPr>
        <p:blipFill>
          <a:blip r:embed="rId5"/>
          <a:stretch>
            <a:fillRect/>
          </a:stretch>
        </p:blipFill>
        <p:spPr>
          <a:xfrm>
            <a:off x="4171950" y="4024249"/>
            <a:ext cx="7162800" cy="1574800"/>
          </a:xfrm>
          <a:prstGeom prst="rect">
            <a:avLst/>
          </a:prstGeom>
        </p:spPr>
      </p:pic>
      <p:sp>
        <p:nvSpPr>
          <p:cNvPr id="7" name="投影片編號版面配置區 6">
            <a:extLst>
              <a:ext uri="{FF2B5EF4-FFF2-40B4-BE49-F238E27FC236}">
                <a16:creationId xmlns:a16="http://schemas.microsoft.com/office/drawing/2014/main" id="{E5723B83-D649-7B40-9302-8CF16F754C7E}"/>
              </a:ext>
            </a:extLst>
          </p:cNvPr>
          <p:cNvSpPr>
            <a:spLocks noGrp="1"/>
          </p:cNvSpPr>
          <p:nvPr>
            <p:ph type="sldNum" sz="quarter" idx="12"/>
          </p:nvPr>
        </p:nvSpPr>
        <p:spPr/>
        <p:txBody>
          <a:bodyPr/>
          <a:lstStyle/>
          <a:p>
            <a:fld id="{4FAB73BC-B049-4115-A692-8D63A059BFB8}" type="slidenum">
              <a:rPr lang="en-US" smtClean="0"/>
              <a:pPr/>
              <a:t>33</a:t>
            </a:fld>
            <a:endParaRPr lang="en-US" dirty="0"/>
          </a:p>
        </p:txBody>
      </p:sp>
    </p:spTree>
    <p:extLst>
      <p:ext uri="{BB962C8B-B14F-4D97-AF65-F5344CB8AC3E}">
        <p14:creationId xmlns:p14="http://schemas.microsoft.com/office/powerpoint/2010/main" val="3439071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E0F29-BB8D-4546-A4D6-43C0F405D45E}"/>
              </a:ext>
            </a:extLst>
          </p:cNvPr>
          <p:cNvSpPr>
            <a:spLocks noGrp="1"/>
          </p:cNvSpPr>
          <p:nvPr>
            <p:ph type="title"/>
          </p:nvPr>
        </p:nvSpPr>
        <p:spPr/>
        <p:txBody>
          <a:bodyPr/>
          <a:lstStyle/>
          <a:p>
            <a:r>
              <a:rPr lang="en-US" altLang="zh-TW" dirty="0"/>
              <a:t>Dividends and put pricing </a:t>
            </a:r>
            <a:endParaRPr kumimoji="1"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6B06299-312C-A944-A586-A7E76817E9B6}"/>
                  </a:ext>
                </a:extLst>
              </p:cNvPr>
              <p:cNvSpPr>
                <a:spLocks noGrp="1"/>
              </p:cNvSpPr>
              <p:nvPr>
                <p:ph idx="1"/>
              </p:nvPr>
            </p:nvSpPr>
            <p:spPr/>
            <p:txBody>
              <a:bodyPr/>
              <a:lstStyle/>
              <a:p>
                <a14:m>
                  <m:oMath xmlns:m="http://schemas.openxmlformats.org/officeDocument/2006/math">
                    <m:acc>
                      <m:accPr>
                        <m:chr m:val="̂"/>
                        <m:ctrlPr>
                          <a:rPr kumimoji="1" lang="en-US" altLang="zh-TW" b="0" i="1" smtClean="0">
                            <a:latin typeface="Cambria Math" panose="02040503050406030204" pitchFamily="18" charset="0"/>
                          </a:rPr>
                        </m:ctrlPr>
                      </m:accPr>
                      <m:e>
                        <m:r>
                          <a:rPr kumimoji="1" lang="en-US" altLang="zh-TW" b="0" i="1" smtClean="0">
                            <a:latin typeface="Cambria Math" panose="02040503050406030204" pitchFamily="18" charset="0"/>
                          </a:rPr>
                          <m:t>𝑃</m:t>
                        </m:r>
                      </m:e>
                    </m:acc>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𝑠𝑎𝑡𝑖𝑠𝑓𝑦</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𝑡h𝑎𝑡</m:t>
                    </m:r>
                  </m:oMath>
                </a14:m>
                <a:r>
                  <a:rPr kumimoji="1" lang="en-US" altLang="zh-TW" b="0" dirty="0"/>
                  <a:t> </a:t>
                </a:r>
                <a14:m>
                  <m:oMath xmlns:m="http://schemas.openxmlformats.org/officeDocument/2006/math">
                    <m:f>
                      <m:fPr>
                        <m:ctrlPr>
                          <a:rPr kumimoji="1" lang="en-US" altLang="zh-TW" b="0" i="1" smtClean="0">
                            <a:latin typeface="Cambria Math" panose="02040503050406030204" pitchFamily="18" charset="0"/>
                          </a:rPr>
                        </m:ctrlPr>
                      </m:fPr>
                      <m:num>
                        <m:r>
                          <a:rPr kumimoji="1" lang="en-US" altLang="zh-TW" b="0" i="1" smtClean="0">
                            <a:latin typeface="Cambria Math" panose="02040503050406030204" pitchFamily="18" charset="0"/>
                          </a:rPr>
                          <m:t>𝑝</m:t>
                        </m:r>
                        <m:sSub>
                          <m:sSubPr>
                            <m:ctrlPr>
                              <a:rPr kumimoji="1" lang="en-US" altLang="zh-TW" b="0" i="1" smtClean="0">
                                <a:latin typeface="Cambria Math" panose="02040503050406030204" pitchFamily="18" charset="0"/>
                              </a:rPr>
                            </m:ctrlPr>
                          </m:sSubPr>
                          <m:e>
                            <m:r>
                              <a:rPr kumimoji="1" lang="en-US" altLang="zh-TW" b="0" i="1" smtClean="0">
                                <a:latin typeface="Cambria Math" panose="02040503050406030204" pitchFamily="18" charset="0"/>
                              </a:rPr>
                              <m:t>𝑃</m:t>
                            </m:r>
                          </m:e>
                          <m:sub>
                            <m:r>
                              <a:rPr kumimoji="1" lang="en-US" altLang="zh-TW" b="0" i="1" smtClean="0">
                                <a:latin typeface="Cambria Math" panose="02040503050406030204" pitchFamily="18" charset="0"/>
                              </a:rPr>
                              <m:t>𝑢</m:t>
                            </m:r>
                          </m:sub>
                        </m:sSub>
                        <m:r>
                          <a:rPr kumimoji="1" lang="en-US" altLang="zh-TW" b="0" i="1" smtClean="0">
                            <a:latin typeface="Cambria Math" panose="02040503050406030204" pitchFamily="18" charset="0"/>
                          </a:rPr>
                          <m:t>+</m:t>
                        </m:r>
                        <m:d>
                          <m:dPr>
                            <m:ctrlPr>
                              <a:rPr kumimoji="1" lang="en-US" altLang="zh-TW" b="0" i="1" smtClean="0">
                                <a:latin typeface="Cambria Math" panose="02040503050406030204" pitchFamily="18" charset="0"/>
                              </a:rPr>
                            </m:ctrlPr>
                          </m:dPr>
                          <m:e>
                            <m:r>
                              <a:rPr kumimoji="1" lang="en-US" altLang="zh-TW" b="0" i="1" smtClean="0">
                                <a:latin typeface="Cambria Math" panose="02040503050406030204" pitchFamily="18" charset="0"/>
                              </a:rPr>
                              <m:t>1−</m:t>
                            </m:r>
                            <m:r>
                              <a:rPr kumimoji="1" lang="en-US" altLang="zh-TW" b="0" i="1" smtClean="0">
                                <a:latin typeface="Cambria Math" panose="02040503050406030204" pitchFamily="18" charset="0"/>
                              </a:rPr>
                              <m:t>𝑝</m:t>
                            </m:r>
                          </m:e>
                        </m:d>
                        <m:sSub>
                          <m:sSubPr>
                            <m:ctrlPr>
                              <a:rPr kumimoji="1" lang="en-US" altLang="zh-TW" b="0" i="1" smtClean="0">
                                <a:latin typeface="Cambria Math" panose="02040503050406030204" pitchFamily="18" charset="0"/>
                              </a:rPr>
                            </m:ctrlPr>
                          </m:sSubPr>
                          <m:e>
                            <m:r>
                              <a:rPr kumimoji="1" lang="en-US" altLang="zh-TW" b="0" i="1" smtClean="0">
                                <a:latin typeface="Cambria Math" panose="02040503050406030204" pitchFamily="18" charset="0"/>
                              </a:rPr>
                              <m:t>𝑃</m:t>
                            </m:r>
                          </m:e>
                          <m:sub>
                            <m:r>
                              <a:rPr kumimoji="1" lang="en-US" altLang="zh-TW" b="0" i="1" smtClean="0">
                                <a:latin typeface="Cambria Math" panose="02040503050406030204" pitchFamily="18" charset="0"/>
                              </a:rPr>
                              <m:t>𝑑</m:t>
                            </m:r>
                          </m:sub>
                        </m:sSub>
                      </m:num>
                      <m:den>
                        <m:acc>
                          <m:accPr>
                            <m:chr m:val="̂"/>
                            <m:ctrlPr>
                              <a:rPr kumimoji="1" lang="en-US" altLang="zh-TW" b="0" i="1" smtClean="0">
                                <a:latin typeface="Cambria Math" panose="02040503050406030204" pitchFamily="18" charset="0"/>
                              </a:rPr>
                            </m:ctrlPr>
                          </m:accPr>
                          <m:e>
                            <m:r>
                              <a:rPr kumimoji="1" lang="en-US" altLang="zh-TW" b="0" i="1" smtClean="0">
                                <a:latin typeface="Cambria Math" panose="02040503050406030204" pitchFamily="18" charset="0"/>
                              </a:rPr>
                              <m:t>𝑟</m:t>
                            </m:r>
                          </m:e>
                        </m:acc>
                      </m:den>
                    </m:f>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𝐾</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𝑆</m:t>
                    </m:r>
                  </m:oMath>
                </a14:m>
                <a:endParaRPr kumimoji="1" lang="zh-TW" altLang="en-US" dirty="0"/>
              </a:p>
            </p:txBody>
          </p:sp>
        </mc:Choice>
        <mc:Fallback xmlns="">
          <p:sp>
            <p:nvSpPr>
              <p:cNvPr id="3" name="內容版面配置區 2">
                <a:extLst>
                  <a:ext uri="{FF2B5EF4-FFF2-40B4-BE49-F238E27FC236}">
                    <a16:creationId xmlns:a16="http://schemas.microsoft.com/office/drawing/2014/main" id="{E6B06299-312C-A944-A586-A7E76817E9B6}"/>
                  </a:ext>
                </a:extLst>
              </p:cNvPr>
              <p:cNvSpPr>
                <a:spLocks noGrp="1" noRot="1" noChangeAspect="1" noMove="1" noResize="1" noEditPoints="1" noAdjustHandles="1" noChangeArrowheads="1" noChangeShapeType="1" noTextEdit="1"/>
              </p:cNvSpPr>
              <p:nvPr>
                <p:ph idx="1"/>
              </p:nvPr>
            </p:nvSpPr>
            <p:spPr>
              <a:blipFill>
                <a:blip r:embed="rId3"/>
                <a:stretch>
                  <a:fillRect l="-693"/>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37278FAE-D9F3-9E45-AD33-F0A4941F09EE}"/>
              </a:ext>
            </a:extLst>
          </p:cNvPr>
          <p:cNvPicPr>
            <a:picLocks noChangeAspect="1"/>
          </p:cNvPicPr>
          <p:nvPr/>
        </p:nvPicPr>
        <p:blipFill>
          <a:blip r:embed="rId4"/>
          <a:stretch>
            <a:fillRect/>
          </a:stretch>
        </p:blipFill>
        <p:spPr>
          <a:xfrm>
            <a:off x="4089400" y="1123837"/>
            <a:ext cx="4013200" cy="1562100"/>
          </a:xfrm>
          <a:prstGeom prst="rect">
            <a:avLst/>
          </a:prstGeom>
        </p:spPr>
      </p:pic>
      <p:sp>
        <p:nvSpPr>
          <p:cNvPr id="5" name="投影片編號版面配置區 4">
            <a:extLst>
              <a:ext uri="{FF2B5EF4-FFF2-40B4-BE49-F238E27FC236}">
                <a16:creationId xmlns:a16="http://schemas.microsoft.com/office/drawing/2014/main" id="{CE2B3F95-8125-A344-AE05-794E565AC770}"/>
              </a:ext>
            </a:extLst>
          </p:cNvPr>
          <p:cNvSpPr>
            <a:spLocks noGrp="1"/>
          </p:cNvSpPr>
          <p:nvPr>
            <p:ph type="sldNum" sz="quarter" idx="12"/>
          </p:nvPr>
        </p:nvSpPr>
        <p:spPr/>
        <p:txBody>
          <a:bodyPr/>
          <a:lstStyle/>
          <a:p>
            <a:fld id="{4FAB73BC-B049-4115-A692-8D63A059BFB8}" type="slidenum">
              <a:rPr lang="en-US" smtClean="0"/>
              <a:pPr/>
              <a:t>34</a:t>
            </a:fld>
            <a:endParaRPr lang="en-US" dirty="0"/>
          </a:p>
        </p:txBody>
      </p:sp>
    </p:spTree>
    <p:extLst>
      <p:ext uri="{BB962C8B-B14F-4D97-AF65-F5344CB8AC3E}">
        <p14:creationId xmlns:p14="http://schemas.microsoft.com/office/powerpoint/2010/main" val="866566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E0F29-BB8D-4546-A4D6-43C0F405D45E}"/>
              </a:ext>
            </a:extLst>
          </p:cNvPr>
          <p:cNvSpPr>
            <a:spLocks noGrp="1"/>
          </p:cNvSpPr>
          <p:nvPr>
            <p:ph type="title"/>
          </p:nvPr>
        </p:nvSpPr>
        <p:spPr/>
        <p:txBody>
          <a:bodyPr/>
          <a:lstStyle/>
          <a:p>
            <a:r>
              <a:rPr lang="en-US" altLang="zh-TW" dirty="0"/>
              <a:t>Dividends and put pricing </a:t>
            </a:r>
            <a:endParaRPr kumimoji="1" lang="zh-TW" altLang="en-US" dirty="0"/>
          </a:p>
        </p:txBody>
      </p:sp>
      <p:sp>
        <p:nvSpPr>
          <p:cNvPr id="3" name="內容版面配置區 2">
            <a:extLst>
              <a:ext uri="{FF2B5EF4-FFF2-40B4-BE49-F238E27FC236}">
                <a16:creationId xmlns:a16="http://schemas.microsoft.com/office/drawing/2014/main" id="{E6B06299-312C-A944-A586-A7E76817E9B6}"/>
              </a:ext>
            </a:extLst>
          </p:cNvPr>
          <p:cNvSpPr>
            <a:spLocks noGrp="1"/>
          </p:cNvSpPr>
          <p:nvPr>
            <p:ph idx="1"/>
          </p:nvPr>
        </p:nvSpPr>
        <p:spPr/>
        <p:txBody>
          <a:bodyPr>
            <a:normAutofit lnSpcReduction="10000"/>
          </a:bodyPr>
          <a:lstStyle/>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r>
              <a:rPr lang="en-US" altLang="zh-TW" sz="3200" dirty="0"/>
              <a:t>Put values in italics indicate that immediate exercise is optimal. </a:t>
            </a:r>
          </a:p>
          <a:p>
            <a:endParaRPr kumimoji="1" lang="zh-TW" altLang="en-US" dirty="0"/>
          </a:p>
        </p:txBody>
      </p:sp>
      <p:pic>
        <p:nvPicPr>
          <p:cNvPr id="4" name="圖片 3">
            <a:extLst>
              <a:ext uri="{FF2B5EF4-FFF2-40B4-BE49-F238E27FC236}">
                <a16:creationId xmlns:a16="http://schemas.microsoft.com/office/drawing/2014/main" id="{3174DCE2-9987-1446-868B-FA1F3A8A7CFF}"/>
              </a:ext>
            </a:extLst>
          </p:cNvPr>
          <p:cNvPicPr>
            <a:picLocks noChangeAspect="1"/>
          </p:cNvPicPr>
          <p:nvPr/>
        </p:nvPicPr>
        <p:blipFill>
          <a:blip r:embed="rId3"/>
          <a:stretch>
            <a:fillRect/>
          </a:stretch>
        </p:blipFill>
        <p:spPr>
          <a:xfrm>
            <a:off x="4229100" y="432308"/>
            <a:ext cx="4381500" cy="4203390"/>
          </a:xfrm>
          <a:prstGeom prst="rect">
            <a:avLst/>
          </a:prstGeom>
        </p:spPr>
      </p:pic>
      <p:sp>
        <p:nvSpPr>
          <p:cNvPr id="5" name="投影片編號版面配置區 4">
            <a:extLst>
              <a:ext uri="{FF2B5EF4-FFF2-40B4-BE49-F238E27FC236}">
                <a16:creationId xmlns:a16="http://schemas.microsoft.com/office/drawing/2014/main" id="{2E982793-9CC1-8540-AD1E-CF7F414416D0}"/>
              </a:ext>
            </a:extLst>
          </p:cNvPr>
          <p:cNvSpPr>
            <a:spLocks noGrp="1"/>
          </p:cNvSpPr>
          <p:nvPr>
            <p:ph type="sldNum" sz="quarter" idx="12"/>
          </p:nvPr>
        </p:nvSpPr>
        <p:spPr/>
        <p:txBody>
          <a:bodyPr/>
          <a:lstStyle/>
          <a:p>
            <a:fld id="{4FAB73BC-B049-4115-A692-8D63A059BFB8}" type="slidenum">
              <a:rPr lang="en-US" smtClean="0"/>
              <a:pPr/>
              <a:t>35</a:t>
            </a:fld>
            <a:endParaRPr lang="en-US" dirty="0"/>
          </a:p>
        </p:txBody>
      </p:sp>
    </p:spTree>
    <p:extLst>
      <p:ext uri="{BB962C8B-B14F-4D97-AF65-F5344CB8AC3E}">
        <p14:creationId xmlns:p14="http://schemas.microsoft.com/office/powerpoint/2010/main" val="3650636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E0F29-BB8D-4546-A4D6-43C0F405D45E}"/>
              </a:ext>
            </a:extLst>
          </p:cNvPr>
          <p:cNvSpPr>
            <a:spLocks noGrp="1"/>
          </p:cNvSpPr>
          <p:nvPr>
            <p:ph type="title"/>
          </p:nvPr>
        </p:nvSpPr>
        <p:spPr/>
        <p:txBody>
          <a:bodyPr/>
          <a:lstStyle/>
          <a:p>
            <a:r>
              <a:rPr lang="en-US" altLang="zh-TW" dirty="0"/>
              <a:t>Conclusion </a:t>
            </a:r>
            <a:endParaRPr kumimoji="1" lang="zh-TW" altLang="en-US" dirty="0"/>
          </a:p>
        </p:txBody>
      </p:sp>
      <p:sp>
        <p:nvSpPr>
          <p:cNvPr id="3" name="內容版面配置區 2">
            <a:extLst>
              <a:ext uri="{FF2B5EF4-FFF2-40B4-BE49-F238E27FC236}">
                <a16:creationId xmlns:a16="http://schemas.microsoft.com/office/drawing/2014/main" id="{E6B06299-312C-A944-A586-A7E76817E9B6}"/>
              </a:ext>
            </a:extLst>
          </p:cNvPr>
          <p:cNvSpPr>
            <a:spLocks noGrp="1"/>
          </p:cNvSpPr>
          <p:nvPr>
            <p:ph idx="1"/>
          </p:nvPr>
        </p:nvSpPr>
        <p:spPr/>
        <p:txBody>
          <a:bodyPr/>
          <a:lstStyle/>
          <a:p>
            <a:r>
              <a:rPr lang="en-US" altLang="zh-TW" sz="3200" dirty="0"/>
              <a:t>Options can be priced solely on the basis of arbitrage considerations. </a:t>
            </a:r>
          </a:p>
          <a:p>
            <a:r>
              <a:rPr lang="en-US" altLang="zh-TW" sz="3200" dirty="0"/>
              <a:t>To price an option by arbitrage methods, there must exist a portfolio of other assets which exactly replicates in every state of nature the payoff received by an optimally exercised option. </a:t>
            </a:r>
          </a:p>
          <a:p>
            <a:r>
              <a:rPr lang="en-US" altLang="zh-TW" sz="3200" dirty="0"/>
              <a:t>The simple two- state process is really the essential ingredient of option pricing by arbitrage methods. </a:t>
            </a:r>
          </a:p>
          <a:p>
            <a:endParaRPr kumimoji="1" lang="zh-TW" altLang="en-US" dirty="0"/>
          </a:p>
        </p:txBody>
      </p:sp>
      <p:sp>
        <p:nvSpPr>
          <p:cNvPr id="4" name="投影片編號版面配置區 3">
            <a:extLst>
              <a:ext uri="{FF2B5EF4-FFF2-40B4-BE49-F238E27FC236}">
                <a16:creationId xmlns:a16="http://schemas.microsoft.com/office/drawing/2014/main" id="{A183DE76-7C4F-AE4E-A67E-E6BDE6686A6C}"/>
              </a:ext>
            </a:extLst>
          </p:cNvPr>
          <p:cNvSpPr>
            <a:spLocks noGrp="1"/>
          </p:cNvSpPr>
          <p:nvPr>
            <p:ph type="sldNum" sz="quarter" idx="12"/>
          </p:nvPr>
        </p:nvSpPr>
        <p:spPr/>
        <p:txBody>
          <a:bodyPr/>
          <a:lstStyle/>
          <a:p>
            <a:fld id="{4FAB73BC-B049-4115-A692-8D63A059BFB8}" type="slidenum">
              <a:rPr lang="en-US" smtClean="0"/>
              <a:pPr/>
              <a:t>36</a:t>
            </a:fld>
            <a:endParaRPr lang="en-US" dirty="0"/>
          </a:p>
        </p:txBody>
      </p:sp>
    </p:spTree>
    <p:extLst>
      <p:ext uri="{BB962C8B-B14F-4D97-AF65-F5344CB8AC3E}">
        <p14:creationId xmlns:p14="http://schemas.microsoft.com/office/powerpoint/2010/main" val="102383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51FB9-C25F-E94C-B4DA-6DD079AC4B37}"/>
              </a:ext>
            </a:extLst>
          </p:cNvPr>
          <p:cNvSpPr>
            <a:spLocks noGrp="1"/>
          </p:cNvSpPr>
          <p:nvPr>
            <p:ph type="title"/>
          </p:nvPr>
        </p:nvSpPr>
        <p:spPr/>
        <p:txBody>
          <a:bodyPr/>
          <a:lstStyle/>
          <a:p>
            <a:r>
              <a:rPr kumimoji="1" lang="en-US" altLang="zh-TW" dirty="0"/>
              <a:t>Introduction</a:t>
            </a:r>
            <a:endParaRPr kumimoji="1" lang="zh-TW" altLang="en-US" dirty="0"/>
          </a:p>
        </p:txBody>
      </p:sp>
      <p:sp>
        <p:nvSpPr>
          <p:cNvPr id="3" name="內容版面配置區 2">
            <a:extLst>
              <a:ext uri="{FF2B5EF4-FFF2-40B4-BE49-F238E27FC236}">
                <a16:creationId xmlns:a16="http://schemas.microsoft.com/office/drawing/2014/main" id="{82B81F53-2AFC-604E-A949-1CFD59EEE8A3}"/>
              </a:ext>
            </a:extLst>
          </p:cNvPr>
          <p:cNvSpPr>
            <a:spLocks noGrp="1"/>
          </p:cNvSpPr>
          <p:nvPr>
            <p:ph idx="1"/>
          </p:nvPr>
        </p:nvSpPr>
        <p:spPr/>
        <p:txBody>
          <a:bodyPr/>
          <a:lstStyle/>
          <a:p>
            <a:r>
              <a:rPr lang="en-US" altLang="zh-TW" sz="3600" dirty="0"/>
              <a:t>Section 6 introduces their numerical procedures and extends the model to include puts and calls on stocks which pay dividends. </a:t>
            </a:r>
          </a:p>
          <a:p>
            <a:r>
              <a:rPr lang="en-US" altLang="zh-TW" sz="3600" dirty="0"/>
              <a:t>Section 7 concludes the paper by showing how the model can be generalized in other important ways and discussing its essential role in valuation by arbitrage methods. </a:t>
            </a:r>
          </a:p>
          <a:p>
            <a:endParaRPr kumimoji="1" lang="zh-TW" altLang="en-US" dirty="0"/>
          </a:p>
        </p:txBody>
      </p:sp>
      <p:sp>
        <p:nvSpPr>
          <p:cNvPr id="4" name="投影片編號版面配置區 3">
            <a:extLst>
              <a:ext uri="{FF2B5EF4-FFF2-40B4-BE49-F238E27FC236}">
                <a16:creationId xmlns:a16="http://schemas.microsoft.com/office/drawing/2014/main" id="{B98A3105-5722-0246-A693-B066D9D4B293}"/>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8409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F193E-26AC-B949-8C38-4B1C6003498D}"/>
              </a:ext>
            </a:extLst>
          </p:cNvPr>
          <p:cNvSpPr>
            <a:spLocks noGrp="1"/>
          </p:cNvSpPr>
          <p:nvPr>
            <p:ph type="title"/>
          </p:nvPr>
        </p:nvSpPr>
        <p:spPr/>
        <p:txBody>
          <a:bodyPr/>
          <a:lstStyle/>
          <a:p>
            <a:r>
              <a:rPr lang="en-US" altLang="zh-TW" dirty="0"/>
              <a:t>The basic idea </a:t>
            </a:r>
            <a:endParaRPr kumimoji="1" lang="zh-TW" altLang="en-US" dirty="0"/>
          </a:p>
        </p:txBody>
      </p:sp>
      <p:sp>
        <p:nvSpPr>
          <p:cNvPr id="3" name="內容版面配置區 2">
            <a:extLst>
              <a:ext uri="{FF2B5EF4-FFF2-40B4-BE49-F238E27FC236}">
                <a16:creationId xmlns:a16="http://schemas.microsoft.com/office/drawing/2014/main" id="{EBB05BFE-0F11-1A45-A878-C7606E42FD4E}"/>
              </a:ext>
            </a:extLst>
          </p:cNvPr>
          <p:cNvSpPr>
            <a:spLocks noGrp="1"/>
          </p:cNvSpPr>
          <p:nvPr>
            <p:ph idx="1"/>
          </p:nvPr>
        </p:nvSpPr>
        <p:spPr>
          <a:xfrm>
            <a:off x="3869268" y="1236726"/>
            <a:ext cx="7315200" cy="2187702"/>
          </a:xfrm>
        </p:spPr>
        <p:txBody>
          <a:bodyPr>
            <a:noAutofit/>
          </a:bodyPr>
          <a:lstStyle/>
          <a:p>
            <a:r>
              <a:rPr kumimoji="1" lang="en-US" altLang="zh-TW" sz="3600" dirty="0"/>
              <a:t>S = 50, S* = 25 or S* = 100  borrow and lend at r = 25% </a:t>
            </a:r>
          </a:p>
          <a:p>
            <a:r>
              <a:rPr kumimoji="1" lang="en-US" altLang="zh-TW" sz="3600" dirty="0"/>
              <a:t>a call  with K = 50. </a:t>
            </a:r>
          </a:p>
          <a:p>
            <a:r>
              <a:rPr kumimoji="1" lang="en-US" altLang="zh-TW" sz="3600" dirty="0"/>
              <a:t>If no riskless profitable arbitrage opportunity, the value of the call can be derived.</a:t>
            </a:r>
          </a:p>
        </p:txBody>
      </p:sp>
      <p:pic>
        <p:nvPicPr>
          <p:cNvPr id="4" name="圖片 3">
            <a:extLst>
              <a:ext uri="{FF2B5EF4-FFF2-40B4-BE49-F238E27FC236}">
                <a16:creationId xmlns:a16="http://schemas.microsoft.com/office/drawing/2014/main" id="{183A7059-B4C2-CF4E-8323-875E4C4C828C}"/>
              </a:ext>
            </a:extLst>
          </p:cNvPr>
          <p:cNvPicPr>
            <a:picLocks noChangeAspect="1"/>
          </p:cNvPicPr>
          <p:nvPr/>
        </p:nvPicPr>
        <p:blipFill>
          <a:blip r:embed="rId3"/>
          <a:stretch>
            <a:fillRect/>
          </a:stretch>
        </p:blipFill>
        <p:spPr>
          <a:xfrm>
            <a:off x="3869268" y="4095610"/>
            <a:ext cx="5448300" cy="2006600"/>
          </a:xfrm>
          <a:prstGeom prst="rect">
            <a:avLst/>
          </a:prstGeom>
        </p:spPr>
      </p:pic>
      <p:sp>
        <p:nvSpPr>
          <p:cNvPr id="5" name="投影片編號版面配置區 4">
            <a:extLst>
              <a:ext uri="{FF2B5EF4-FFF2-40B4-BE49-F238E27FC236}">
                <a16:creationId xmlns:a16="http://schemas.microsoft.com/office/drawing/2014/main" id="{14FE8CE0-8C55-8940-B39C-262A989F6B84}"/>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344143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9F3C1C-4F88-B24C-86AE-D8BBA7473BD5}"/>
              </a:ext>
            </a:extLst>
          </p:cNvPr>
          <p:cNvSpPr>
            <a:spLocks noGrp="1"/>
          </p:cNvSpPr>
          <p:nvPr>
            <p:ph type="title"/>
          </p:nvPr>
        </p:nvSpPr>
        <p:spPr/>
        <p:txBody>
          <a:bodyPr/>
          <a:lstStyle/>
          <a:p>
            <a:r>
              <a:rPr lang="en-US" altLang="zh-TW" dirty="0"/>
              <a:t>The basic idea </a:t>
            </a:r>
            <a:endParaRPr kumimoji="1" lang="zh-TW" altLang="en-US" dirty="0"/>
          </a:p>
        </p:txBody>
      </p:sp>
      <p:sp>
        <p:nvSpPr>
          <p:cNvPr id="3" name="內容版面配置區 2">
            <a:extLst>
              <a:ext uri="{FF2B5EF4-FFF2-40B4-BE49-F238E27FC236}">
                <a16:creationId xmlns:a16="http://schemas.microsoft.com/office/drawing/2014/main" id="{9BAD7F08-AC3E-8F4D-8E42-E00D6B8D5EFD}"/>
              </a:ext>
            </a:extLst>
          </p:cNvPr>
          <p:cNvSpPr>
            <a:spLocks noGrp="1"/>
          </p:cNvSpPr>
          <p:nvPr>
            <p:ph idx="1"/>
          </p:nvPr>
        </p:nvSpPr>
        <p:spPr>
          <a:xfrm>
            <a:off x="4040718" y="873488"/>
            <a:ext cx="7315200" cy="685800"/>
          </a:xfrm>
        </p:spPr>
        <p:txBody>
          <a:bodyPr>
            <a:noAutofit/>
          </a:bodyPr>
          <a:lstStyle/>
          <a:p>
            <a:r>
              <a:rPr kumimoji="1" lang="en-US" altLang="zh-TW" sz="3600" dirty="0"/>
              <a:t>3C – 100 +40 = 0</a:t>
            </a:r>
          </a:p>
          <a:p>
            <a:pPr marL="0" indent="0">
              <a:buNone/>
            </a:pPr>
            <a:r>
              <a:rPr kumimoji="1" lang="en-US" altLang="zh-TW" sz="3600" dirty="0"/>
              <a:t>  C = 20</a:t>
            </a:r>
            <a:endParaRPr kumimoji="1" lang="zh-TW" altLang="en-US" sz="3600" dirty="0"/>
          </a:p>
        </p:txBody>
      </p:sp>
      <p:pic>
        <p:nvPicPr>
          <p:cNvPr id="5" name="圖片 4">
            <a:extLst>
              <a:ext uri="{FF2B5EF4-FFF2-40B4-BE49-F238E27FC236}">
                <a16:creationId xmlns:a16="http://schemas.microsoft.com/office/drawing/2014/main" id="{1C22790D-4F52-FE4E-AC38-C260227CEBDB}"/>
              </a:ext>
            </a:extLst>
          </p:cNvPr>
          <p:cNvPicPr>
            <a:picLocks noChangeAspect="1"/>
          </p:cNvPicPr>
          <p:nvPr/>
        </p:nvPicPr>
        <p:blipFill>
          <a:blip r:embed="rId3"/>
          <a:stretch>
            <a:fillRect/>
          </a:stretch>
        </p:blipFill>
        <p:spPr>
          <a:xfrm>
            <a:off x="3672418" y="2111012"/>
            <a:ext cx="8051800" cy="3873500"/>
          </a:xfrm>
          <a:prstGeom prst="rect">
            <a:avLst/>
          </a:prstGeom>
        </p:spPr>
      </p:pic>
      <p:pic>
        <p:nvPicPr>
          <p:cNvPr id="6" name="圖片 5">
            <a:extLst>
              <a:ext uri="{FF2B5EF4-FFF2-40B4-BE49-F238E27FC236}">
                <a16:creationId xmlns:a16="http://schemas.microsoft.com/office/drawing/2014/main" id="{F156D941-68BB-4E4C-ADAB-5813B140A0FB}"/>
              </a:ext>
            </a:extLst>
          </p:cNvPr>
          <p:cNvPicPr>
            <a:picLocks noChangeAspect="1"/>
          </p:cNvPicPr>
          <p:nvPr/>
        </p:nvPicPr>
        <p:blipFill>
          <a:blip r:embed="rId4"/>
          <a:stretch>
            <a:fillRect/>
          </a:stretch>
        </p:blipFill>
        <p:spPr>
          <a:xfrm>
            <a:off x="0" y="4292599"/>
            <a:ext cx="3569288" cy="1314563"/>
          </a:xfrm>
          <a:prstGeom prst="rect">
            <a:avLst/>
          </a:prstGeom>
        </p:spPr>
      </p:pic>
      <p:sp>
        <p:nvSpPr>
          <p:cNvPr id="4" name="投影片編號版面配置區 3">
            <a:extLst>
              <a:ext uri="{FF2B5EF4-FFF2-40B4-BE49-F238E27FC236}">
                <a16:creationId xmlns:a16="http://schemas.microsoft.com/office/drawing/2014/main" id="{591F5C98-2D78-3E4E-9A6D-BC4B87799135}"/>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339931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47B2D0-9214-8948-92C3-758E517BF764}"/>
              </a:ext>
            </a:extLst>
          </p:cNvPr>
          <p:cNvSpPr>
            <a:spLocks noGrp="1"/>
          </p:cNvSpPr>
          <p:nvPr>
            <p:ph type="title"/>
          </p:nvPr>
        </p:nvSpPr>
        <p:spPr/>
        <p:txBody>
          <a:bodyPr/>
          <a:lstStyle/>
          <a:p>
            <a:r>
              <a:rPr lang="en-US" altLang="zh-TW" dirty="0"/>
              <a:t>The basic idea </a:t>
            </a:r>
            <a:endParaRPr kumimoji="1" lang="zh-TW" altLang="en-US" dirty="0"/>
          </a:p>
        </p:txBody>
      </p:sp>
      <p:sp>
        <p:nvSpPr>
          <p:cNvPr id="3" name="內容版面配置區 2">
            <a:extLst>
              <a:ext uri="{FF2B5EF4-FFF2-40B4-BE49-F238E27FC236}">
                <a16:creationId xmlns:a16="http://schemas.microsoft.com/office/drawing/2014/main" id="{CA5D67B2-7624-E144-8FCC-5B65C51BB2C5}"/>
              </a:ext>
            </a:extLst>
          </p:cNvPr>
          <p:cNvSpPr>
            <a:spLocks noGrp="1"/>
          </p:cNvSpPr>
          <p:nvPr>
            <p:ph idx="1"/>
          </p:nvPr>
        </p:nvSpPr>
        <p:spPr>
          <a:xfrm>
            <a:off x="3846408" y="868680"/>
            <a:ext cx="7903632" cy="5120640"/>
          </a:xfrm>
        </p:spPr>
        <p:txBody>
          <a:bodyPr>
            <a:normAutofit/>
          </a:bodyPr>
          <a:lstStyle/>
          <a:p>
            <a:r>
              <a:rPr lang="en-US" altLang="zh-TW" sz="3600" dirty="0"/>
              <a:t>In view of this, it should seem less surprising that all we needed to determine the exact value of the call was its striking price, underlying stock price, range of movement in the underlying stock price, and the rate of interest. </a:t>
            </a:r>
          </a:p>
          <a:p>
            <a:r>
              <a:rPr lang="en-US" altLang="zh-TW" sz="3600" dirty="0"/>
              <a:t>We do not need to know the probability that the stock price will rise or fall!</a:t>
            </a:r>
          </a:p>
          <a:p>
            <a:endParaRPr kumimoji="1" lang="zh-TW" altLang="en-US" dirty="0"/>
          </a:p>
        </p:txBody>
      </p:sp>
      <p:sp>
        <p:nvSpPr>
          <p:cNvPr id="4" name="投影片編號版面配置區 3">
            <a:extLst>
              <a:ext uri="{FF2B5EF4-FFF2-40B4-BE49-F238E27FC236}">
                <a16:creationId xmlns:a16="http://schemas.microsoft.com/office/drawing/2014/main" id="{9897298D-E3CC-BE46-AA06-FBF764FFC955}"/>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208852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2B75A3-4361-EE46-A500-9B1AAF01DEB0}"/>
              </a:ext>
            </a:extLst>
          </p:cNvPr>
          <p:cNvSpPr>
            <a:spLocks noGrp="1"/>
          </p:cNvSpPr>
          <p:nvPr>
            <p:ph type="title"/>
          </p:nvPr>
        </p:nvSpPr>
        <p:spPr/>
        <p:txBody>
          <a:bodyPr/>
          <a:lstStyle/>
          <a:p>
            <a:r>
              <a:rPr lang="en-US" altLang="zh-TW" dirty="0"/>
              <a:t>The binomial option pricing formula </a:t>
            </a:r>
            <a:endParaRPr kumimoji="1" lang="zh-TW" altLang="en-US" dirty="0"/>
          </a:p>
        </p:txBody>
      </p:sp>
      <p:sp>
        <p:nvSpPr>
          <p:cNvPr id="3" name="內容版面配置區 2">
            <a:extLst>
              <a:ext uri="{FF2B5EF4-FFF2-40B4-BE49-F238E27FC236}">
                <a16:creationId xmlns:a16="http://schemas.microsoft.com/office/drawing/2014/main" id="{EB5CFD98-7C93-814A-8173-65FCEFD8B3B7}"/>
              </a:ext>
            </a:extLst>
          </p:cNvPr>
          <p:cNvSpPr>
            <a:spLocks noGrp="1"/>
          </p:cNvSpPr>
          <p:nvPr>
            <p:ph idx="1"/>
          </p:nvPr>
        </p:nvSpPr>
        <p:spPr>
          <a:xfrm>
            <a:off x="3869268" y="864108"/>
            <a:ext cx="7800762" cy="2987802"/>
          </a:xfrm>
        </p:spPr>
        <p:txBody>
          <a:bodyPr>
            <a:normAutofit/>
          </a:bodyPr>
          <a:lstStyle/>
          <a:p>
            <a:r>
              <a:rPr lang="en-US" altLang="zh-TW" sz="3600" dirty="0"/>
              <a:t>We begin by assuming that the stock price follows a multiplicative binomial process over discrete periods. </a:t>
            </a:r>
          </a:p>
          <a:p>
            <a:r>
              <a:rPr lang="en-US" altLang="zh-TW" sz="3600" dirty="0"/>
              <a:t>We also assume that the interest rate is constant. </a:t>
            </a:r>
          </a:p>
          <a:p>
            <a:endParaRPr kumimoji="1" lang="zh-TW" altLang="en-US" dirty="0"/>
          </a:p>
        </p:txBody>
      </p:sp>
      <p:pic>
        <p:nvPicPr>
          <p:cNvPr id="4" name="圖片 3">
            <a:extLst>
              <a:ext uri="{FF2B5EF4-FFF2-40B4-BE49-F238E27FC236}">
                <a16:creationId xmlns:a16="http://schemas.microsoft.com/office/drawing/2014/main" id="{954CBC1F-C2BF-C24A-87B0-D9CD909504A6}"/>
              </a:ext>
            </a:extLst>
          </p:cNvPr>
          <p:cNvPicPr>
            <a:picLocks noChangeAspect="1"/>
          </p:cNvPicPr>
          <p:nvPr/>
        </p:nvPicPr>
        <p:blipFill>
          <a:blip r:embed="rId3"/>
          <a:stretch>
            <a:fillRect/>
          </a:stretch>
        </p:blipFill>
        <p:spPr>
          <a:xfrm>
            <a:off x="4367530" y="3680320"/>
            <a:ext cx="5651500" cy="2044700"/>
          </a:xfrm>
          <a:prstGeom prst="rect">
            <a:avLst/>
          </a:prstGeom>
        </p:spPr>
      </p:pic>
      <p:sp>
        <p:nvSpPr>
          <p:cNvPr id="5" name="投影片編號版面配置區 4">
            <a:extLst>
              <a:ext uri="{FF2B5EF4-FFF2-40B4-BE49-F238E27FC236}">
                <a16:creationId xmlns:a16="http://schemas.microsoft.com/office/drawing/2014/main" id="{3DFC14A3-E5AF-254A-90C9-D918BA1A1C08}"/>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241434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9C3738-659A-7849-AE86-988DFAFF2A7E}"/>
              </a:ext>
            </a:extLst>
          </p:cNvPr>
          <p:cNvSpPr>
            <a:spLocks noGrp="1"/>
          </p:cNvSpPr>
          <p:nvPr>
            <p:ph type="title"/>
          </p:nvPr>
        </p:nvSpPr>
        <p:spPr/>
        <p:txBody>
          <a:bodyPr/>
          <a:lstStyle/>
          <a:p>
            <a:r>
              <a:rPr lang="en-US" altLang="zh-TW" dirty="0"/>
              <a:t>The binomial option pricing formula</a:t>
            </a:r>
            <a:endParaRPr kumimoji="1" lang="zh-TW" altLang="en-US" dirty="0"/>
          </a:p>
        </p:txBody>
      </p:sp>
      <p:sp>
        <p:nvSpPr>
          <p:cNvPr id="3" name="內容版面配置區 2">
            <a:extLst>
              <a:ext uri="{FF2B5EF4-FFF2-40B4-BE49-F238E27FC236}">
                <a16:creationId xmlns:a16="http://schemas.microsoft.com/office/drawing/2014/main" id="{CF63E392-1716-FA41-B9B7-8997EF466A91}"/>
              </a:ext>
            </a:extLst>
          </p:cNvPr>
          <p:cNvSpPr>
            <a:spLocks noGrp="1"/>
          </p:cNvSpPr>
          <p:nvPr>
            <p:ph idx="1"/>
          </p:nvPr>
        </p:nvSpPr>
        <p:spPr>
          <a:xfrm>
            <a:off x="3869268" y="749808"/>
            <a:ext cx="7315200" cy="1844802"/>
          </a:xfrm>
        </p:spPr>
        <p:txBody>
          <a:bodyPr/>
          <a:lstStyle/>
          <a:p>
            <a:r>
              <a:rPr lang="en-US" altLang="zh-TW" sz="3600" dirty="0"/>
              <a:t>Letting r denote one plus the riskless interest rate over one period, we require u &gt; r &gt;d. </a:t>
            </a:r>
            <a:endParaRPr lang="en-US" altLang="zh-TW" dirty="0"/>
          </a:p>
        </p:txBody>
      </p:sp>
      <p:pic>
        <p:nvPicPr>
          <p:cNvPr id="4" name="圖片 3">
            <a:extLst>
              <a:ext uri="{FF2B5EF4-FFF2-40B4-BE49-F238E27FC236}">
                <a16:creationId xmlns:a16="http://schemas.microsoft.com/office/drawing/2014/main" id="{A3EE881E-774E-3E45-84AA-21E9BCF32EC7}"/>
              </a:ext>
            </a:extLst>
          </p:cNvPr>
          <p:cNvPicPr>
            <a:picLocks noChangeAspect="1"/>
          </p:cNvPicPr>
          <p:nvPr/>
        </p:nvPicPr>
        <p:blipFill>
          <a:blip r:embed="rId3"/>
          <a:stretch>
            <a:fillRect/>
          </a:stretch>
        </p:blipFill>
        <p:spPr>
          <a:xfrm>
            <a:off x="3869268" y="3424428"/>
            <a:ext cx="7594600" cy="2006600"/>
          </a:xfrm>
          <a:prstGeom prst="rect">
            <a:avLst/>
          </a:prstGeom>
        </p:spPr>
      </p:pic>
      <p:sp>
        <p:nvSpPr>
          <p:cNvPr id="5" name="投影片編號版面配置區 4">
            <a:extLst>
              <a:ext uri="{FF2B5EF4-FFF2-40B4-BE49-F238E27FC236}">
                <a16:creationId xmlns:a16="http://schemas.microsoft.com/office/drawing/2014/main" id="{FBAE27C1-D019-DD45-AACD-2731D6397475}"/>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2399382501"/>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722</TotalTime>
  <Words>3521</Words>
  <Application>Microsoft Macintosh PowerPoint</Application>
  <PresentationFormat>寬螢幕</PresentationFormat>
  <Paragraphs>313</Paragraphs>
  <Slides>36</Slides>
  <Notes>36</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36</vt:i4>
      </vt:variant>
    </vt:vector>
  </HeadingPairs>
  <TitlesOfParts>
    <vt:vector size="44" baseType="lpstr">
      <vt:lpstr>Arial</vt:lpstr>
      <vt:lpstr>Calibri</vt:lpstr>
      <vt:lpstr>Calibri Light</vt:lpstr>
      <vt:lpstr>Cambria Math</vt:lpstr>
      <vt:lpstr>Corbel</vt:lpstr>
      <vt:lpstr>Wingdings 2</vt:lpstr>
      <vt:lpstr>框架</vt:lpstr>
      <vt:lpstr>Office 佈景主題</vt:lpstr>
      <vt:lpstr>Option Pricing:  A Simplified approach</vt:lpstr>
      <vt:lpstr>Introduction</vt:lpstr>
      <vt:lpstr>Introduction</vt:lpstr>
      <vt:lpstr>Introduction</vt:lpstr>
      <vt:lpstr>The basic idea </vt:lpstr>
      <vt:lpstr>The basic idea </vt:lpstr>
      <vt:lpstr>The basic idea </vt:lpstr>
      <vt:lpstr>The binomial option pricing formula </vt:lpstr>
      <vt:lpstr>The binomial option pricing formula</vt:lpstr>
      <vt:lpstr>The binomial option pricing formula</vt:lpstr>
      <vt:lpstr>The binomial option pricing formula</vt:lpstr>
      <vt:lpstr>The binomial option pricing formula</vt:lpstr>
      <vt:lpstr>The binomial option pricing formula</vt:lpstr>
      <vt:lpstr>The binomial option pricing formula</vt:lpstr>
      <vt:lpstr>The binomial option pricing formula</vt:lpstr>
      <vt:lpstr>The binomial option pricing formula</vt:lpstr>
      <vt:lpstr>Riskless trading strategies </vt:lpstr>
      <vt:lpstr>Riskless trading strategies </vt:lpstr>
      <vt:lpstr>PowerPoint 簡報</vt:lpstr>
      <vt:lpstr>Riskless trading strategies </vt:lpstr>
      <vt:lpstr>Riskless trading strategies </vt:lpstr>
      <vt:lpstr>Limiting cases </vt:lpstr>
      <vt:lpstr>Limiting cases </vt:lpstr>
      <vt:lpstr>Limiting cases </vt:lpstr>
      <vt:lpstr>Limiting cases </vt:lpstr>
      <vt:lpstr>Limiting cases </vt:lpstr>
      <vt:lpstr>Limiting cases </vt:lpstr>
      <vt:lpstr>Limiting cases </vt:lpstr>
      <vt:lpstr>Limiting cases </vt:lpstr>
      <vt:lpstr>Limiting cases </vt:lpstr>
      <vt:lpstr>Dividends and put pricing </vt:lpstr>
      <vt:lpstr>Dividends and put pricing </vt:lpstr>
      <vt:lpstr>Dividends and put pricing </vt:lpstr>
      <vt:lpstr>Dividends and put pricing </vt:lpstr>
      <vt:lpstr>Dividends and put pricing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 Pricing: A Simplified approach</dc:title>
  <dc:creator>Microsoft Office User</dc:creator>
  <cp:lastModifiedBy>Microsoft Office User</cp:lastModifiedBy>
  <cp:revision>62</cp:revision>
  <dcterms:created xsi:type="dcterms:W3CDTF">2020-01-07T10:57:25Z</dcterms:created>
  <dcterms:modified xsi:type="dcterms:W3CDTF">2020-01-09T05:57:51Z</dcterms:modified>
</cp:coreProperties>
</file>