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81be3a4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81be3a4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4a2577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84a2577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6afd5c70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6afd5c70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afd5c70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6afd5c70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4a2577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84a2577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afd5c70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6afd5c70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4a257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4a257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Predictive Models for Pricing at Acme Foods</a:t>
            </a:r>
            <a:endParaRPr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and Recommendations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37925" y="42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/>
              <a:t>    Key </a:t>
            </a:r>
            <a:r>
              <a:rPr lang="en" sz="2420"/>
              <a:t>Data Points Used in Analysis and Predictive Modeling</a:t>
            </a:r>
            <a:endParaRPr sz="232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FF"/>
              </a:solidFill>
            </a:endParaRPr>
          </a:p>
          <a:p>
            <a:pPr indent="-31718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395"/>
              <a:buChar char="●"/>
            </a:pPr>
            <a:r>
              <a:rPr b="1" lang="en" sz="1395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" sz="1395">
                <a:latin typeface="Montserrat"/>
                <a:ea typeface="Montserrat"/>
                <a:cs typeface="Montserrat"/>
                <a:sym typeface="Montserrat"/>
              </a:rPr>
              <a:t>tem_Outlet_Sales:    </a:t>
            </a:r>
            <a:r>
              <a:rPr lang="en" sz="1395">
                <a:latin typeface="Montserrat"/>
                <a:ea typeface="Montserrat"/>
                <a:cs typeface="Montserrat"/>
                <a:sym typeface="Montserrat"/>
              </a:rPr>
              <a:t>Sales of the product in the particular store. This is the target variable to be predicted.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" sz="1395">
                <a:latin typeface="Montserrat"/>
                <a:ea typeface="Montserrat"/>
                <a:cs typeface="Montserrat"/>
                <a:sym typeface="Montserrat"/>
              </a:rPr>
              <a:t>Item_Type :   </a:t>
            </a:r>
            <a:r>
              <a:rPr lang="en" sz="1395">
                <a:latin typeface="Montserrat"/>
                <a:ea typeface="Montserrat"/>
                <a:cs typeface="Montserrat"/>
                <a:sym typeface="Montserrat"/>
              </a:rPr>
              <a:t>The product’s category (i.e. Dairy, Meat, etc.)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" sz="1395">
                <a:latin typeface="Montserrat"/>
                <a:ea typeface="Montserrat"/>
                <a:cs typeface="Montserrat"/>
                <a:sym typeface="Montserrat"/>
              </a:rPr>
              <a:t>Item_MRP:     </a:t>
            </a:r>
            <a:r>
              <a:rPr lang="en" sz="1395">
                <a:latin typeface="Montserrat"/>
                <a:ea typeface="Montserrat"/>
                <a:cs typeface="Montserrat"/>
                <a:sym typeface="Montserrat"/>
              </a:rPr>
              <a:t>The product’s ‘Max Retail’ (list) price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" sz="1395">
                <a:latin typeface="Montserrat"/>
                <a:ea typeface="Montserrat"/>
                <a:cs typeface="Montserrat"/>
                <a:sym typeface="Montserrat"/>
              </a:rPr>
              <a:t>Outlet_Size:   </a:t>
            </a:r>
            <a:r>
              <a:rPr lang="en" sz="1395">
                <a:latin typeface="Montserrat"/>
                <a:ea typeface="Montserrat"/>
                <a:cs typeface="Montserrat"/>
                <a:sym typeface="Montserrat"/>
              </a:rPr>
              <a:t>The size of the store in terms of ground area covered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" sz="1395">
                <a:latin typeface="Montserrat"/>
                <a:ea typeface="Montserrat"/>
                <a:cs typeface="Montserrat"/>
                <a:sym typeface="Montserrat"/>
              </a:rPr>
              <a:t>Outlet_Location_Type :   </a:t>
            </a:r>
            <a:r>
              <a:rPr lang="en" sz="1395">
                <a:latin typeface="Montserrat"/>
                <a:ea typeface="Montserrat"/>
                <a:cs typeface="Montserrat"/>
                <a:sym typeface="Montserrat"/>
              </a:rPr>
              <a:t>The type of area in which the store is located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5"/>
              <a:buFont typeface="Montserrat"/>
              <a:buChar char="●"/>
            </a:pPr>
            <a:r>
              <a:rPr b="1" lang="en" sz="1395">
                <a:latin typeface="Montserrat"/>
                <a:ea typeface="Montserrat"/>
                <a:cs typeface="Montserrat"/>
                <a:sym typeface="Montserrat"/>
              </a:rPr>
              <a:t>Item_Weight: </a:t>
            </a:r>
            <a:r>
              <a:rPr lang="en" sz="1395">
                <a:latin typeface="Montserrat"/>
                <a:ea typeface="Montserrat"/>
                <a:cs typeface="Montserrat"/>
                <a:sym typeface="Montserrat"/>
              </a:rPr>
              <a:t>  Weight of product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" sz="1395">
                <a:latin typeface="Montserrat"/>
                <a:ea typeface="Montserrat"/>
                <a:cs typeface="Montserrat"/>
                <a:sym typeface="Montserrat"/>
              </a:rPr>
              <a:t>Item_Visibility:   </a:t>
            </a:r>
            <a:r>
              <a:rPr lang="en" sz="1395">
                <a:latin typeface="Montserrat"/>
                <a:ea typeface="Montserrat"/>
                <a:cs typeface="Montserrat"/>
                <a:sym typeface="Montserrat"/>
              </a:rPr>
              <a:t>The percentage of total display area of all products in a store allocated to the particular product</a:t>
            </a:r>
            <a:endParaRPr sz="139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addressing?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revenue in under-performing stores.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 customer satisfaction by customizing the sales floor to their needs.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Assist management in determining key areas of opportunity.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the Data - Item Visibility and Sales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253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44"/>
              <a:t>Too Much on the Shelves</a:t>
            </a:r>
            <a:endParaRPr b="1" sz="33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44"/>
              <a:t>Item visibility for most items is 5% or less, then drops suddenly.</a:t>
            </a:r>
            <a:endParaRPr sz="33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44"/>
              <a:t>Optimal space:  7% - 18% visibility.</a:t>
            </a:r>
            <a:endParaRPr sz="33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44"/>
              <a:t>Current utilization: 6.9% average.</a:t>
            </a:r>
            <a:endParaRPr sz="33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400" y="1460250"/>
            <a:ext cx="4349999" cy="310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the Data - Best Selling Categories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13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49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54"/>
              <a:t>Meat, seafood, and starchy foods have high sales averages with significantly fewer stocked units.</a:t>
            </a:r>
            <a:endParaRPr sz="175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4"/>
          </a:p>
          <a:p>
            <a:pPr indent="-3149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754"/>
              <a:t>‘Fruits and vegetables” and “snack foods” are the only </a:t>
            </a:r>
            <a:r>
              <a:rPr lang="en" sz="1754"/>
              <a:t>categories</a:t>
            </a:r>
            <a:r>
              <a:rPr lang="en" sz="1754"/>
              <a:t> that appear in both top fives. </a:t>
            </a:r>
            <a:endParaRPr sz="175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000" y="1567550"/>
            <a:ext cx="375059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Item Visibility Correlate with Overall Sales?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53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3"/>
              <a:t>Top 10 Categories (Average Sales)</a:t>
            </a:r>
            <a:endParaRPr b="1" sz="1523"/>
          </a:p>
          <a:p>
            <a:pPr indent="-32532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Starchy Foods                     2374.33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Seafood                                  2326.07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Fruits and Vegetables    2289.01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Snack Foods                         2277.32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Household                            2258.78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Dairy                     		    2232.54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Canned                   	                2225.19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Breads                                    2204.13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Meat                                        2158.98</a:t>
            </a:r>
            <a:endParaRPr sz="1523"/>
          </a:p>
          <a:p>
            <a:pPr indent="-32532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23"/>
              <a:buAutoNum type="arabicPeriod"/>
            </a:pPr>
            <a:r>
              <a:rPr lang="en" sz="1523"/>
              <a:t>Hard Drinks                        2139.22</a:t>
            </a:r>
            <a:endParaRPr sz="1523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00" y="1460250"/>
            <a:ext cx="3776275" cy="27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Comparison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51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Model Performance on Test Data (metric: r^2)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Linear Regression model: 56.6% accuracy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Decision Tree model:  59.5% accuracy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Random Forest model: 60.3% accuracy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Recommendation: </a:t>
            </a:r>
            <a:r>
              <a:rPr lang="en" sz="1500"/>
              <a:t>Using the random forest model will continue to  produce the most accurate predictions on this dataset. However, the scores indicate we may need more data to develop a more robust model.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Encourage store managers to increase visibility of top-selling food categories.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Increase stock in top-selling categories: meat, starchy foods, and seafood.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Capture more sales data to help better tune future predictive models.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