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2" r:id="rId6"/>
    <p:sldId id="271" r:id="rId7"/>
    <p:sldId id="272" r:id="rId8"/>
    <p:sldId id="263" r:id="rId9"/>
    <p:sldId id="269" r:id="rId10"/>
    <p:sldId id="270" r:id="rId11"/>
    <p:sldId id="277" r:id="rId12"/>
    <p:sldId id="278" r:id="rId13"/>
    <p:sldId id="279" r:id="rId14"/>
    <p:sldId id="281" r:id="rId15"/>
    <p:sldId id="282" r:id="rId16"/>
    <p:sldId id="265" r:id="rId17"/>
    <p:sldId id="286" r:id="rId18"/>
    <p:sldId id="28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m-Z G" userId="32481394ff460d6b" providerId="Windows Live" clId="Web-{A40DD607-7482-4DB2-80E9-CC9E287BB9D6}"/>
    <pc:docChg chg="modSld">
      <pc:chgData name="Rum-Z G" userId="32481394ff460d6b" providerId="Windows Live" clId="Web-{A40DD607-7482-4DB2-80E9-CC9E287BB9D6}" dt="2018-06-03T22:52:09.605" v="9" actId="20577"/>
      <pc:docMkLst>
        <pc:docMk/>
      </pc:docMkLst>
      <pc:sldChg chg="modSp">
        <pc:chgData name="Rum-Z G" userId="32481394ff460d6b" providerId="Windows Live" clId="Web-{A40DD607-7482-4DB2-80E9-CC9E287BB9D6}" dt="2018-06-03T22:52:09.605" v="8" actId="20577"/>
        <pc:sldMkLst>
          <pc:docMk/>
          <pc:sldMk cId="4031993031" sldId="261"/>
        </pc:sldMkLst>
        <pc:spChg chg="mod">
          <ac:chgData name="Rum-Z G" userId="32481394ff460d6b" providerId="Windows Live" clId="Web-{A40DD607-7482-4DB2-80E9-CC9E287BB9D6}" dt="2018-06-03T22:52:09.605" v="8" actId="20577"/>
          <ac:spMkLst>
            <pc:docMk/>
            <pc:sldMk cId="4031993031" sldId="261"/>
            <ac:spMk id="3" creationId="{00000000-0000-0000-0000-000000000000}"/>
          </ac:spMkLst>
        </pc:spChg>
      </pc:sldChg>
    </pc:docChg>
  </pc:docChgLst>
  <pc:docChgLst>
    <pc:chgData name="Guest User" providerId="Windows Live" clId="Web-{754F468F-4780-40DC-A4AB-40658CAC37FD}"/>
    <pc:docChg chg="modSld">
      <pc:chgData name="Guest User" userId="" providerId="Windows Live" clId="Web-{754F468F-4780-40DC-A4AB-40658CAC37FD}" dt="2018-06-04T18:05:23.100" v="12"/>
      <pc:docMkLst>
        <pc:docMk/>
      </pc:docMkLst>
      <pc:sldChg chg="delSp">
        <pc:chgData name="Guest User" userId="" providerId="Windows Live" clId="Web-{754F468F-4780-40DC-A4AB-40658CAC37FD}" dt="2018-06-04T18:04:53.303" v="8"/>
        <pc:sldMkLst>
          <pc:docMk/>
          <pc:sldMk cId="3134722904" sldId="269"/>
        </pc:sldMkLst>
        <pc:spChg chg="del">
          <ac:chgData name="Guest User" userId="" providerId="Windows Live" clId="Web-{754F468F-4780-40DC-A4AB-40658CAC37FD}" dt="2018-06-04T18:04:53.303" v="8"/>
          <ac:spMkLst>
            <pc:docMk/>
            <pc:sldMk cId="3134722904" sldId="269"/>
            <ac:spMk id="11" creationId="{00000000-0000-0000-0000-000000000000}"/>
          </ac:spMkLst>
        </pc:spChg>
      </pc:sldChg>
      <pc:sldChg chg="modTransition addAnim delAnim modAnim">
        <pc:chgData name="Guest User" userId="" providerId="Windows Live" clId="Web-{754F468F-4780-40DC-A4AB-40658CAC37FD}" dt="2018-06-04T18:05:23.100" v="12"/>
        <pc:sldMkLst>
          <pc:docMk/>
          <pc:sldMk cId="1109587796" sldId="277"/>
        </pc:sldMkLst>
      </pc:sldChg>
    </pc:docChg>
  </pc:docChgLst>
  <pc:docChgLst>
    <pc:chgData name="Guest User" providerId="Windows Live" clId="Web-{B6EE151F-6452-41DB-81ED-111D885D3BE6}"/>
    <pc:docChg chg="modSld">
      <pc:chgData name="Guest User" userId="" providerId="Windows Live" clId="Web-{B6EE151F-6452-41DB-81ED-111D885D3BE6}" dt="2018-06-04T18:07:07.869" v="2" actId="1076"/>
      <pc:docMkLst>
        <pc:docMk/>
      </pc:docMkLst>
      <pc:sldChg chg="delAnim modAnim">
        <pc:chgData name="Guest User" userId="" providerId="Windows Live" clId="Web-{B6EE151F-6452-41DB-81ED-111D885D3BE6}" dt="2018-06-04T18:06:40.619" v="1"/>
        <pc:sldMkLst>
          <pc:docMk/>
          <pc:sldMk cId="1109587796" sldId="277"/>
        </pc:sldMkLst>
      </pc:sldChg>
      <pc:sldChg chg="modSp">
        <pc:chgData name="Guest User" userId="" providerId="Windows Live" clId="Web-{B6EE151F-6452-41DB-81ED-111D885D3BE6}" dt="2018-06-04T18:07:07.869" v="2" actId="1076"/>
        <pc:sldMkLst>
          <pc:docMk/>
          <pc:sldMk cId="1298931367" sldId="278"/>
        </pc:sldMkLst>
        <pc:picChg chg="mod">
          <ac:chgData name="Guest User" userId="" providerId="Windows Live" clId="Web-{B6EE151F-6452-41DB-81ED-111D885D3BE6}" dt="2018-06-04T18:07:07.869" v="2" actId="1076"/>
          <ac:picMkLst>
            <pc:docMk/>
            <pc:sldMk cId="1298931367" sldId="278"/>
            <ac:picMk id="29" creationId="{E9E8B30A-466F-49C2-9234-2D9EBFDAAFBE}"/>
          </ac:picMkLst>
        </pc:picChg>
      </pc:sldChg>
    </pc:docChg>
  </pc:docChgLst>
  <pc:docChgLst>
    <pc:chgData name="Rum-Z G" userId="32481394ff460d6b" providerId="Windows Live" clId="Web-{046B6328-CEAB-4647-9C24-BD9143F29285}"/>
    <pc:docChg chg="modSld">
      <pc:chgData name="Rum-Z G" userId="32481394ff460d6b" providerId="Windows Live" clId="Web-{046B6328-CEAB-4647-9C24-BD9143F29285}" dt="2018-05-31T18:34:33.860" v="140" actId="1076"/>
      <pc:docMkLst>
        <pc:docMk/>
      </pc:docMkLst>
      <pc:sldChg chg="delSp modSp">
        <pc:chgData name="Rum-Z G" userId="32481394ff460d6b" providerId="Windows Live" clId="Web-{046B6328-CEAB-4647-9C24-BD9143F29285}" dt="2018-05-31T18:08:10.576" v="55"/>
        <pc:sldMkLst>
          <pc:docMk/>
          <pc:sldMk cId="1250382080" sldId="257"/>
        </pc:sldMkLst>
        <pc:spChg chg="mod">
          <ac:chgData name="Rum-Z G" userId="32481394ff460d6b" providerId="Windows Live" clId="Web-{046B6328-CEAB-4647-9C24-BD9143F29285}" dt="2018-05-31T18:07:48.701" v="49" actId="20577"/>
          <ac:spMkLst>
            <pc:docMk/>
            <pc:sldMk cId="1250382080" sldId="257"/>
            <ac:spMk id="10" creationId="{00000000-0000-0000-0000-000000000000}"/>
          </ac:spMkLst>
        </pc:spChg>
        <pc:picChg chg="del mod">
          <ac:chgData name="Rum-Z G" userId="32481394ff460d6b" providerId="Windows Live" clId="Web-{046B6328-CEAB-4647-9C24-BD9143F29285}" dt="2018-05-31T18:08:10.576" v="55"/>
          <ac:picMkLst>
            <pc:docMk/>
            <pc:sldMk cId="1250382080" sldId="257"/>
            <ac:picMk id="4" creationId="{24E5F990-94BD-47CB-AB79-4B72572CC144}"/>
          </ac:picMkLst>
        </pc:picChg>
      </pc:sldChg>
      <pc:sldChg chg="addSp modSp addAnim">
        <pc:chgData name="Rum-Z G" userId="32481394ff460d6b" providerId="Windows Live" clId="Web-{046B6328-CEAB-4647-9C24-BD9143F29285}" dt="2018-05-31T18:31:49.596" v="107" actId="20577"/>
        <pc:sldMkLst>
          <pc:docMk/>
          <pc:sldMk cId="2151381247" sldId="260"/>
        </pc:sldMkLst>
        <pc:spChg chg="mod">
          <ac:chgData name="Rum-Z G" userId="32481394ff460d6b" providerId="Windows Live" clId="Web-{046B6328-CEAB-4647-9C24-BD9143F29285}" dt="2018-05-31T18:31:49.596" v="107" actId="20577"/>
          <ac:spMkLst>
            <pc:docMk/>
            <pc:sldMk cId="2151381247" sldId="260"/>
            <ac:spMk id="3" creationId="{00000000-0000-0000-0000-000000000000}"/>
          </ac:spMkLst>
        </pc:spChg>
        <pc:spChg chg="mod">
          <ac:chgData name="Rum-Z G" userId="32481394ff460d6b" providerId="Windows Live" clId="Web-{046B6328-CEAB-4647-9C24-BD9143F29285}" dt="2018-05-31T18:03:49.508" v="0" actId="14100"/>
          <ac:spMkLst>
            <pc:docMk/>
            <pc:sldMk cId="2151381247" sldId="260"/>
            <ac:spMk id="10" creationId="{00000000-0000-0000-0000-000000000000}"/>
          </ac:spMkLst>
        </pc:spChg>
        <pc:spChg chg="add mod">
          <ac:chgData name="Rum-Z G" userId="32481394ff460d6b" providerId="Windows Live" clId="Web-{046B6328-CEAB-4647-9C24-BD9143F29285}" dt="2018-05-31T18:04:11.961" v="9" actId="1076"/>
          <ac:spMkLst>
            <pc:docMk/>
            <pc:sldMk cId="2151381247" sldId="260"/>
            <ac:spMk id="12" creationId="{94E619C4-7884-4B90-B70F-D48F70F91A26}"/>
          </ac:spMkLst>
        </pc:spChg>
      </pc:sldChg>
      <pc:sldChg chg="addSp delSp modSp">
        <pc:chgData name="Rum-Z G" userId="32481394ff460d6b" providerId="Windows Live" clId="Web-{046B6328-CEAB-4647-9C24-BD9143F29285}" dt="2018-05-31T18:34:33.860" v="140" actId="1076"/>
        <pc:sldMkLst>
          <pc:docMk/>
          <pc:sldMk cId="2260543410" sldId="263"/>
        </pc:sldMkLst>
        <pc:spChg chg="add del mod">
          <ac:chgData name="Rum-Z G" userId="32481394ff460d6b" providerId="Windows Live" clId="Web-{046B6328-CEAB-4647-9C24-BD9143F29285}" dt="2018-05-31T18:32:42.752" v="111"/>
          <ac:spMkLst>
            <pc:docMk/>
            <pc:sldMk cId="2260543410" sldId="263"/>
            <ac:spMk id="2" creationId="{445C1A8D-F199-4F7D-AA3B-69C5A25E2C0E}"/>
          </ac:spMkLst>
        </pc:spChg>
        <pc:spChg chg="add mod">
          <ac:chgData name="Rum-Z G" userId="32481394ff460d6b" providerId="Windows Live" clId="Web-{046B6328-CEAB-4647-9C24-BD9143F29285}" dt="2018-05-31T18:34:33.860" v="140" actId="1076"/>
          <ac:spMkLst>
            <pc:docMk/>
            <pc:sldMk cId="2260543410" sldId="263"/>
            <ac:spMk id="18" creationId="{7B066D6A-E0E6-44C3-8F9B-2BD0170E0770}"/>
          </ac:spMkLst>
        </pc:spChg>
        <pc:cxnChg chg="add mod">
          <ac:chgData name="Rum-Z G" userId="32481394ff460d6b" providerId="Windows Live" clId="Web-{046B6328-CEAB-4647-9C24-BD9143F29285}" dt="2018-05-31T18:34:32.392" v="139" actId="14100"/>
          <ac:cxnSpMkLst>
            <pc:docMk/>
            <pc:sldMk cId="2260543410" sldId="263"/>
            <ac:cxnSpMk id="5" creationId="{E85CA004-A9B3-4D64-9BF5-B4926FCFF59D}"/>
          </ac:cxnSpMkLst>
        </pc:cxnChg>
        <pc:cxnChg chg="add del mod">
          <ac:chgData name="Rum-Z G" userId="32481394ff460d6b" providerId="Windows Live" clId="Web-{046B6328-CEAB-4647-9C24-BD9143F29285}" dt="2018-05-31T18:34:06.798" v="134"/>
          <ac:cxnSpMkLst>
            <pc:docMk/>
            <pc:sldMk cId="2260543410" sldId="263"/>
            <ac:cxnSpMk id="19" creationId="{65936367-7303-49F4-8BC3-7AD0707AB75C}"/>
          </ac:cxnSpMkLst>
        </pc:cxnChg>
      </pc:sldChg>
      <pc:sldChg chg="modSp">
        <pc:chgData name="Rum-Z G" userId="32481394ff460d6b" providerId="Windows Live" clId="Web-{046B6328-CEAB-4647-9C24-BD9143F29285}" dt="2018-05-31T18:11:26.081" v="100" actId="20577"/>
        <pc:sldMkLst>
          <pc:docMk/>
          <pc:sldMk cId="4176892188" sldId="265"/>
        </pc:sldMkLst>
        <pc:spChg chg="mod">
          <ac:chgData name="Rum-Z G" userId="32481394ff460d6b" providerId="Windows Live" clId="Web-{046B6328-CEAB-4647-9C24-BD9143F29285}" dt="2018-05-31T18:11:26.081" v="100" actId="20577"/>
          <ac:spMkLst>
            <pc:docMk/>
            <pc:sldMk cId="4176892188" sldId="265"/>
            <ac:spMk id="10" creationId="{00000000-0000-0000-0000-000000000000}"/>
          </ac:spMkLst>
        </pc:spChg>
      </pc:sldChg>
    </pc:docChg>
  </pc:docChgLst>
  <pc:docChgLst>
    <pc:chgData name="Guest User" providerId="Windows Live" clId="Web-{BB8EE40F-A020-4732-B387-4F1E9441C2C8}"/>
    <pc:docChg chg="addSld modSld">
      <pc:chgData name="Guest User" userId="" providerId="Windows Live" clId="Web-{BB8EE40F-A020-4732-B387-4F1E9441C2C8}" dt="2018-06-01T20:01:59.133" v="469" actId="20577"/>
      <pc:docMkLst>
        <pc:docMk/>
      </pc:docMkLst>
      <pc:sldChg chg="modSp">
        <pc:chgData name="Guest User" userId="" providerId="Windows Live" clId="Web-{BB8EE40F-A020-4732-B387-4F1E9441C2C8}" dt="2018-06-01T19:19:09.317" v="114" actId="20577"/>
        <pc:sldMkLst>
          <pc:docMk/>
          <pc:sldMk cId="824199403" sldId="275"/>
        </pc:sldMkLst>
        <pc:spChg chg="mod">
          <ac:chgData name="Guest User" userId="" providerId="Windows Live" clId="Web-{BB8EE40F-A020-4732-B387-4F1E9441C2C8}" dt="2018-06-01T19:19:09.317" v="114" actId="20577"/>
          <ac:spMkLst>
            <pc:docMk/>
            <pc:sldMk cId="824199403" sldId="275"/>
            <ac:spMk id="11" creationId="{AA51E605-0802-41D6-947F-C7278A8EEE52}"/>
          </ac:spMkLst>
        </pc:spChg>
      </pc:sldChg>
      <pc:sldChg chg="addSp modSp new">
        <pc:chgData name="Guest User" userId="" providerId="Windows Live" clId="Web-{BB8EE40F-A020-4732-B387-4F1E9441C2C8}" dt="2018-06-01T19:40:17.844" v="410" actId="20577"/>
        <pc:sldMkLst>
          <pc:docMk/>
          <pc:sldMk cId="3550934399" sldId="276"/>
        </pc:sldMkLst>
        <pc:spChg chg="add mod">
          <ac:chgData name="Guest User" userId="" providerId="Windows Live" clId="Web-{BB8EE40F-A020-4732-B387-4F1E9441C2C8}" dt="2018-06-01T19:40:17.844" v="410" actId="20577"/>
          <ac:spMkLst>
            <pc:docMk/>
            <pc:sldMk cId="3550934399" sldId="276"/>
            <ac:spMk id="4" creationId="{85F12BDB-9394-467C-91F9-1FAE54C8E3B4}"/>
          </ac:spMkLst>
        </pc:spChg>
      </pc:sldChg>
      <pc:sldChg chg="addSp modSp new">
        <pc:chgData name="Guest User" userId="" providerId="Windows Live" clId="Web-{BB8EE40F-A020-4732-B387-4F1E9441C2C8}" dt="2018-06-01T20:01:59.133" v="469" actId="20577"/>
        <pc:sldMkLst>
          <pc:docMk/>
          <pc:sldMk cId="1109587796" sldId="277"/>
        </pc:sldMkLst>
        <pc:spChg chg="add mod">
          <ac:chgData name="Guest User" userId="" providerId="Windows Live" clId="Web-{BB8EE40F-A020-4732-B387-4F1E9441C2C8}" dt="2018-06-01T20:01:59.133" v="469" actId="20577"/>
          <ac:spMkLst>
            <pc:docMk/>
            <pc:sldMk cId="1109587796" sldId="277"/>
            <ac:spMk id="4" creationId="{A1152C23-C796-46A0-8E9D-AF97AAF7584C}"/>
          </ac:spMkLst>
        </pc:spChg>
      </pc:sldChg>
    </pc:docChg>
  </pc:docChgLst>
  <pc:docChgLst>
    <pc:chgData name="Guest User" providerId="Windows Live" clId="Web-{17110A37-0D97-4ADD-85B8-FB80EB3C2FF9}"/>
    <pc:docChg chg="modSld">
      <pc:chgData name="Guest User" userId="" providerId="Windows Live" clId="Web-{17110A37-0D97-4ADD-85B8-FB80EB3C2FF9}" dt="2018-06-03T01:00:37.376" v="3" actId="20577"/>
      <pc:docMkLst>
        <pc:docMk/>
      </pc:docMkLst>
      <pc:sldChg chg="modSp">
        <pc:chgData name="Guest User" userId="" providerId="Windows Live" clId="Web-{17110A37-0D97-4ADD-85B8-FB80EB3C2FF9}" dt="2018-06-03T01:00:32.189" v="2" actId="20577"/>
        <pc:sldMkLst>
          <pc:docMk/>
          <pc:sldMk cId="503577817" sldId="264"/>
        </pc:sldMkLst>
        <pc:spChg chg="mod">
          <ac:chgData name="Guest User" userId="" providerId="Windows Live" clId="Web-{17110A37-0D97-4ADD-85B8-FB80EB3C2FF9}" dt="2018-06-03T01:00:32.189" v="2" actId="20577"/>
          <ac:spMkLst>
            <pc:docMk/>
            <pc:sldMk cId="503577817" sldId="264"/>
            <ac:spMk id="10" creationId="{00000000-0000-0000-0000-000000000000}"/>
          </ac:spMkLst>
        </pc:spChg>
      </pc:sldChg>
      <pc:sldChg chg="modSp">
        <pc:chgData name="Guest User" userId="" providerId="Windows Live" clId="Web-{17110A37-0D97-4ADD-85B8-FB80EB3C2FF9}" dt="2018-06-03T01:00:37.376" v="3" actId="20577"/>
        <pc:sldMkLst>
          <pc:docMk/>
          <pc:sldMk cId="1109587796" sldId="277"/>
        </pc:sldMkLst>
        <pc:spChg chg="mod">
          <ac:chgData name="Guest User" userId="" providerId="Windows Live" clId="Web-{17110A37-0D97-4ADD-85B8-FB80EB3C2FF9}" dt="2018-06-03T01:00:37.376" v="3" actId="20577"/>
          <ac:spMkLst>
            <pc:docMk/>
            <pc:sldMk cId="1109587796" sldId="277"/>
            <ac:spMk id="4" creationId="{A1152C23-C796-46A0-8E9D-AF97AAF7584C}"/>
          </ac:spMkLst>
        </pc:spChg>
      </pc:sldChg>
    </pc:docChg>
  </pc:docChgLst>
  <pc:docChgLst>
    <pc:chgData name="Guest User" providerId="Windows Live" clId="Web-{9A43AFFA-28D1-4F20-A91C-101E203A1F7B}"/>
    <pc:docChg chg="modSld">
      <pc:chgData name="Guest User" userId="" providerId="Windows Live" clId="Web-{9A43AFFA-28D1-4F20-A91C-101E203A1F7B}" dt="2018-06-04T09:50:55.189" v="6" actId="1076"/>
      <pc:docMkLst>
        <pc:docMk/>
      </pc:docMkLst>
      <pc:sldChg chg="addSp delSp modSp">
        <pc:chgData name="Guest User" userId="" providerId="Windows Live" clId="Web-{9A43AFFA-28D1-4F20-A91C-101E203A1F7B}" dt="2018-06-04T09:50:55.189" v="6" actId="1076"/>
        <pc:sldMkLst>
          <pc:docMk/>
          <pc:sldMk cId="3488360670" sldId="256"/>
        </pc:sldMkLst>
        <pc:picChg chg="add mod">
          <ac:chgData name="Guest User" userId="" providerId="Windows Live" clId="Web-{9A43AFFA-28D1-4F20-A91C-101E203A1F7B}" dt="2018-06-04T09:50:55.189" v="6" actId="1076"/>
          <ac:picMkLst>
            <pc:docMk/>
            <pc:sldMk cId="3488360670" sldId="256"/>
            <ac:picMk id="3" creationId="{97CFC0FE-3D75-4407-8902-9A39177924A3}"/>
          </ac:picMkLst>
        </pc:picChg>
        <pc:picChg chg="add del mod">
          <ac:chgData name="Guest User" userId="" providerId="Windows Live" clId="Web-{9A43AFFA-28D1-4F20-A91C-101E203A1F7B}" dt="2018-06-04T09:50:48.283" v="4" actId="1076"/>
          <ac:picMkLst>
            <pc:docMk/>
            <pc:sldMk cId="3488360670" sldId="256"/>
            <ac:picMk id="10" creationId="{5DCF8010-6534-421C-B4F3-E93751C58E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121920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/>
              <a:t>Specialize Parking Oriented Technology</a:t>
            </a:r>
            <a:r>
              <a:rPr lang="en-US" sz="6000" dirty="0">
                <a:cs typeface="Calibri Light"/>
              </a:rPr>
              <a:t/>
            </a:r>
            <a:br>
              <a:rPr lang="en-US" sz="6000" dirty="0">
                <a:cs typeface="Calibri Light"/>
              </a:rPr>
            </a:br>
            <a:r>
              <a:rPr lang="en-US" sz="4000" dirty="0">
                <a:cs typeface="Calibri Light"/>
              </a:rPr>
              <a:t>(S.P.O.T.)</a:t>
            </a:r>
            <a:br>
              <a:rPr lang="en-US" sz="4000" dirty="0">
                <a:cs typeface="Calibri Light"/>
              </a:rPr>
            </a:br>
            <a:r>
              <a:rPr lang="en-US" sz="1000" dirty="0"/>
              <a:t> </a:t>
            </a:r>
            <a:r>
              <a:rPr lang="en-US" sz="1000" dirty="0">
                <a:cs typeface="Calibri Light"/>
              </a:rPr>
              <a:t/>
            </a:r>
            <a:br>
              <a:rPr lang="en-US" sz="1000" dirty="0">
                <a:cs typeface="Calibri Light"/>
              </a:rPr>
            </a:b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/>
            </a:r>
            <a:b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</a:br>
            <a:r>
              <a:rPr lang="en-US" sz="3000" dirty="0">
                <a:solidFill>
                  <a:srgbClr val="7F7F7F"/>
                </a:solidFill>
                <a:cs typeface="Calibri Light"/>
              </a:rPr>
              <a:t/>
            </a:r>
            <a:br>
              <a:rPr lang="en-US" sz="3000" dirty="0">
                <a:solidFill>
                  <a:srgbClr val="7F7F7F"/>
                </a:solidFill>
                <a:cs typeface="Calibri Light"/>
              </a:rPr>
            </a:br>
            <a:r>
              <a:rPr lang="en-US" sz="3000" dirty="0"/>
              <a:t>June </a:t>
            </a:r>
            <a:r>
              <a:rPr lang="en-US" sz="3000" dirty="0" smtClean="0"/>
              <a:t>4, </a:t>
            </a:r>
            <a:r>
              <a:rPr lang="en-US" sz="3000" dirty="0"/>
              <a:t>2018</a:t>
            </a: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44" y="3586481"/>
            <a:ext cx="4153396" cy="644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Team Members:</a:t>
            </a:r>
          </a:p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Ramsey Ghanaim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Jonathan 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Mario Cabrera</a:t>
            </a: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Travis Rogers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993F3-CAEA-4D82-AD0E-115CD82E3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99" t="36396" r="15960" b="36297"/>
          <a:stretch/>
        </p:blipFill>
        <p:spPr>
          <a:xfrm>
            <a:off x="863267" y="3350922"/>
            <a:ext cx="2718871" cy="11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884580" y="505699"/>
            <a:ext cx="10071100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Implementation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Information sent through HTTP GET/POST messages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Data encoded in JSON objects</a:t>
            </a:r>
            <a:endParaRPr lang="en-US" dirty="0">
              <a:solidFill>
                <a:schemeClr val="tx1"/>
              </a:solidFill>
              <a:latin typeface="+mj-lt"/>
              <a:ea typeface="+mj-lt"/>
              <a:cs typeface="+mj-l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Gateway, Mobile App, Website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App Engine forwards messages to custom HTTP handlers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Hosts admin website and provides functionality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6962" y="3018962"/>
            <a:ext cx="9486180" cy="3149211"/>
            <a:chOff x="1316962" y="3018962"/>
            <a:chExt cx="9486180" cy="314921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FAC1EC5-8BA8-4D27-888A-AD2DAEA5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2" y="3018962"/>
              <a:ext cx="9486180" cy="314921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2250C-326D-4CC7-B8D4-051A0454E8F8}"/>
                </a:ext>
              </a:extLst>
            </p:cNvPr>
            <p:cNvSpPr/>
            <p:nvPr/>
          </p:nvSpPr>
          <p:spPr>
            <a:xfrm>
              <a:off x="7378458" y="3036495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Verify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1F54A-9BE8-43B1-AE28-C5A34855C08C}"/>
                </a:ext>
              </a:extLst>
            </p:cNvPr>
            <p:cNvSpPr/>
            <p:nvPr/>
          </p:nvSpPr>
          <p:spPr>
            <a:xfrm>
              <a:off x="2691437" y="3237779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Sensor Updates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69B2FC-DEC5-4883-AA92-F4383BAA9CC9}"/>
                </a:ext>
              </a:extLst>
            </p:cNvPr>
            <p:cNvSpPr/>
            <p:nvPr/>
          </p:nvSpPr>
          <p:spPr>
            <a:xfrm>
              <a:off x="7378458" y="4833663"/>
              <a:ext cx="1834551" cy="51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Payment POST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62620-4428-44F1-A46A-8EAFB05BA322}"/>
                </a:ext>
              </a:extLst>
            </p:cNvPr>
            <p:cNvSpPr/>
            <p:nvPr/>
          </p:nvSpPr>
          <p:spPr>
            <a:xfrm>
              <a:off x="2777701" y="4618002"/>
              <a:ext cx="1618891" cy="45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GET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LED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9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E0803-BD7B-4AC0-A186-10BA53DC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52C23-C796-46A0-8E9D-AF97AAF7584C}"/>
              </a:ext>
            </a:extLst>
          </p:cNvPr>
          <p:cNvSpPr txBox="1">
            <a:spLocks/>
          </p:cNvSpPr>
          <p:nvPr/>
        </p:nvSpPr>
        <p:spPr>
          <a:xfrm>
            <a:off x="942089" y="318792"/>
            <a:ext cx="5462033" cy="48115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User Interface and Layout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Activities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Each activity contains its own data and functions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Usually isolated from other activities in terms of functionality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Currently have one specific activity to hold core processes within the app (HTTPS and Bluetooth)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Fragments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An extension of an activity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Behaves similarly to an activity, also isolated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We utilize fragments to provide app navigation while still maintaining HTTPS and Bluetooth functionality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+mj-lt"/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006A-E515-49C2-948D-A2FE0CCFF8D9}"/>
              </a:ext>
            </a:extLst>
          </p:cNvPr>
          <p:cNvSpPr/>
          <p:nvPr/>
        </p:nvSpPr>
        <p:spPr>
          <a:xfrm>
            <a:off x="7055642" y="721518"/>
            <a:ext cx="2914649" cy="45815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B9E1C041-2923-464B-9FD3-75268182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71" y="121444"/>
            <a:ext cx="3051334" cy="6091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9A90F5-9C3C-49CD-A05F-4FF1A0102314}"/>
              </a:ext>
            </a:extLst>
          </p:cNvPr>
          <p:cNvSpPr/>
          <p:nvPr/>
        </p:nvSpPr>
        <p:spPr>
          <a:xfrm>
            <a:off x="7269956" y="2245520"/>
            <a:ext cx="2366961" cy="1533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7A6F4-B4E6-4577-A110-E51CD8071318}"/>
              </a:ext>
            </a:extLst>
          </p:cNvPr>
          <p:cNvSpPr/>
          <p:nvPr/>
        </p:nvSpPr>
        <p:spPr>
          <a:xfrm>
            <a:off x="7484271" y="3281363"/>
            <a:ext cx="2366961" cy="15335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1B742-92FF-4F3B-8F58-B4593C3E0CA9}"/>
              </a:ext>
            </a:extLst>
          </p:cNvPr>
          <p:cNvSpPr txBox="1"/>
          <p:nvPr/>
        </p:nvSpPr>
        <p:spPr>
          <a:xfrm>
            <a:off x="7558086" y="926306"/>
            <a:ext cx="179070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Main Activity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E1A53-C70E-4C85-8DF8-69C1743E81B2}"/>
              </a:ext>
            </a:extLst>
          </p:cNvPr>
          <p:cNvSpPr txBox="1"/>
          <p:nvPr/>
        </p:nvSpPr>
        <p:spPr>
          <a:xfrm>
            <a:off x="7724773" y="2402680"/>
            <a:ext cx="14454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Fragment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6FE46-1DD2-4426-B21C-8446E4418244}"/>
              </a:ext>
            </a:extLst>
          </p:cNvPr>
          <p:cNvSpPr txBox="1"/>
          <p:nvPr/>
        </p:nvSpPr>
        <p:spPr>
          <a:xfrm>
            <a:off x="7939085" y="3402805"/>
            <a:ext cx="14454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Fragment 2</a:t>
            </a:r>
          </a:p>
        </p:txBody>
      </p:sp>
    </p:spTree>
    <p:extLst>
      <p:ext uri="{BB962C8B-B14F-4D97-AF65-F5344CB8AC3E}">
        <p14:creationId xmlns:p14="http://schemas.microsoft.com/office/powerpoint/2010/main" val="1109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AD6EA-479C-4322-83C3-A93BA752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12</a:t>
            </a:fld>
            <a:endParaRPr lang="en-US" dirty="0"/>
          </a:p>
        </p:txBody>
      </p:sp>
      <p:pic>
        <p:nvPicPr>
          <p:cNvPr id="7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704299-6204-43F2-AE59-8ADEC17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38" y="180976"/>
            <a:ext cx="3398043" cy="604361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CA0B3CC-5E58-4177-8B2D-D822FAF8D143}"/>
              </a:ext>
            </a:extLst>
          </p:cNvPr>
          <p:cNvSpPr/>
          <p:nvPr/>
        </p:nvSpPr>
        <p:spPr>
          <a:xfrm>
            <a:off x="7127081" y="316706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975D4-AF99-41B0-819C-79BE708B8C8D}"/>
              </a:ext>
            </a:extLst>
          </p:cNvPr>
          <p:cNvSpPr/>
          <p:nvPr/>
        </p:nvSpPr>
        <p:spPr>
          <a:xfrm>
            <a:off x="10091736" y="316705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489BF1-5EA5-426E-94AE-2C52AE4CDCCF}"/>
              </a:ext>
            </a:extLst>
          </p:cNvPr>
          <p:cNvSpPr/>
          <p:nvPr/>
        </p:nvSpPr>
        <p:spPr>
          <a:xfrm>
            <a:off x="9841706" y="5353049"/>
            <a:ext cx="914400" cy="89058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8D6E1-F223-4784-B00E-574D9312B9E4}"/>
              </a:ext>
            </a:extLst>
          </p:cNvPr>
          <p:cNvSpPr txBox="1"/>
          <p:nvPr/>
        </p:nvSpPr>
        <p:spPr>
          <a:xfrm>
            <a:off x="10987086" y="497680"/>
            <a:ext cx="1088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FBE7F-E968-4A4D-91F7-4C97C14EA087}"/>
              </a:ext>
            </a:extLst>
          </p:cNvPr>
          <p:cNvSpPr txBox="1"/>
          <p:nvPr/>
        </p:nvSpPr>
        <p:spPr>
          <a:xfrm>
            <a:off x="5748336" y="450055"/>
            <a:ext cx="1600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>
                <a:cs typeface="Calibri"/>
              </a:rPr>
              <a:t>Drawer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6C502-7AA7-4AD0-B67E-5F0FFC8634C3}"/>
              </a:ext>
            </a:extLst>
          </p:cNvPr>
          <p:cNvSpPr txBox="1"/>
          <p:nvPr/>
        </p:nvSpPr>
        <p:spPr>
          <a:xfrm>
            <a:off x="10629898" y="5474493"/>
            <a:ext cx="156448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Scan for</a:t>
            </a:r>
          </a:p>
          <a:p>
            <a:pPr algn="ctr"/>
            <a:r>
              <a:rPr lang="en-US" dirty="0"/>
              <a:t>Beacons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EC52-93DD-4F4D-9F94-EB1F4FCA45D1}"/>
              </a:ext>
            </a:extLst>
          </p:cNvPr>
          <p:cNvSpPr txBox="1">
            <a:spLocks/>
          </p:cNvSpPr>
          <p:nvPr/>
        </p:nvSpPr>
        <p:spPr>
          <a:xfrm>
            <a:off x="487562" y="372263"/>
            <a:ext cx="6531952" cy="610892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Main Activity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HTTPS POST and GET requests</a:t>
            </a:r>
            <a:endParaRPr lang="en-US" dirty="0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Utilize the android Volley library rather than the standard method</a:t>
            </a: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Using the volley is a faster protocol with many requests being called at once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Handles all communication between the database and the mobile app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Bluetooth Scanner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Utilize the standard Bluetooth Adaptor library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Reads iBeacon formatted Bluetooth low-energy devices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Can read multiple beacons at once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D66B-A670-4174-A1BA-DAEC8B6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E67A3-7BF9-43C7-8EA6-71FA7AD23A3F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9422297" cy="594687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Permit Verification/Payment</a:t>
            </a:r>
            <a:endParaRPr lang="en-US" dirty="0" err="1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8BED54-2A51-40F5-B330-0D23AE57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76" r="1130" b="23323"/>
          <a:stretch/>
        </p:blipFill>
        <p:spPr>
          <a:xfrm>
            <a:off x="143366" y="2737945"/>
            <a:ext cx="2288427" cy="202455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9D09D-318B-4761-8CC9-14BB495A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1130" b="23323"/>
          <a:stretch/>
        </p:blipFill>
        <p:spPr>
          <a:xfrm>
            <a:off x="6357607" y="2737945"/>
            <a:ext cx="2288427" cy="2024551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205AC8-E16D-4274-8AA6-155D19F88C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76" b="23642"/>
          <a:stretch/>
        </p:blipFill>
        <p:spPr>
          <a:xfrm>
            <a:off x="9366195" y="806669"/>
            <a:ext cx="2314575" cy="2011384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D87A2-8113-48FB-B8A9-514F2E9E7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476" r="1130" b="23642"/>
          <a:stretch/>
        </p:blipFill>
        <p:spPr>
          <a:xfrm>
            <a:off x="9366195" y="4169980"/>
            <a:ext cx="2288427" cy="2011390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6BDF6D-B5D6-4621-90D3-C0D6CA385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476" r="1130" b="23323"/>
          <a:stretch/>
        </p:blipFill>
        <p:spPr>
          <a:xfrm>
            <a:off x="3243917" y="4169979"/>
            <a:ext cx="2288427" cy="2024551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3ED3B0-42CD-4F4E-8301-69C8830A1D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601" r="1130" b="26198"/>
          <a:stretch/>
        </p:blipFill>
        <p:spPr>
          <a:xfrm>
            <a:off x="3243918" y="1200807"/>
            <a:ext cx="2288427" cy="20245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1074B-3543-4CA9-A648-31C81C699CE2}"/>
              </a:ext>
            </a:extLst>
          </p:cNvPr>
          <p:cNvCxnSpPr/>
          <p:nvPr/>
        </p:nvCxnSpPr>
        <p:spPr>
          <a:xfrm flipV="1">
            <a:off x="1382108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3C21-F734-420A-9C4D-BF043E495627}"/>
              </a:ext>
            </a:extLst>
          </p:cNvPr>
          <p:cNvCxnSpPr>
            <a:cxnSpLocks/>
          </p:cNvCxnSpPr>
          <p:nvPr/>
        </p:nvCxnSpPr>
        <p:spPr>
          <a:xfrm flipV="1">
            <a:off x="7530659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C149A-7E3C-44B8-832E-4C0F5B03F216}"/>
              </a:ext>
            </a:extLst>
          </p:cNvPr>
          <p:cNvCxnSpPr/>
          <p:nvPr/>
        </p:nvCxnSpPr>
        <p:spPr>
          <a:xfrm>
            <a:off x="1395247" y="4719145"/>
            <a:ext cx="1807779" cy="12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670D9-F964-4568-AB9D-C570AC0FCACB}"/>
              </a:ext>
            </a:extLst>
          </p:cNvPr>
          <p:cNvCxnSpPr>
            <a:cxnSpLocks/>
          </p:cNvCxnSpPr>
          <p:nvPr/>
        </p:nvCxnSpPr>
        <p:spPr>
          <a:xfrm>
            <a:off x="7517523" y="4758558"/>
            <a:ext cx="1807779" cy="12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DDB58-5F8C-4B2F-9689-6B0B5FD876CB}"/>
              </a:ext>
            </a:extLst>
          </p:cNvPr>
          <p:cNvCxnSpPr/>
          <p:nvPr/>
        </p:nvCxnSpPr>
        <p:spPr>
          <a:xfrm>
            <a:off x="2380594" y="3707523"/>
            <a:ext cx="3975537" cy="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13DBB-527E-4B09-A620-6B98BAFA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1949B-36C5-4A75-BB0F-8CE846D2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0" y="1304269"/>
            <a:ext cx="2838449" cy="500776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9FC2B6-E6C1-40C9-B329-D99E1F59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2" y="1304269"/>
            <a:ext cx="2802730" cy="5007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48027-6850-491D-BB52-C7A0313BED96}"/>
              </a:ext>
            </a:extLst>
          </p:cNvPr>
          <p:cNvSpPr txBox="1"/>
          <p:nvPr/>
        </p:nvSpPr>
        <p:spPr>
          <a:xfrm>
            <a:off x="287471" y="937801"/>
            <a:ext cx="32145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Navigation Drawer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CB85E-7B74-44A5-8B28-F4349EE5916C}"/>
              </a:ext>
            </a:extLst>
          </p:cNvPr>
          <p:cNvSpPr txBox="1"/>
          <p:nvPr/>
        </p:nvSpPr>
        <p:spPr>
          <a:xfrm>
            <a:off x="4236245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Account Fragment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E05079-3AAD-4DFE-9F05-2691D5B533EC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5569188" cy="501490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User Interface and Layout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4263F5-85AE-488D-BD2D-849D7B04F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747" y="1305910"/>
            <a:ext cx="2800678" cy="49950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CE6EC1-4BAC-4218-8842-C3E5B1B40364}"/>
              </a:ext>
            </a:extLst>
          </p:cNvPr>
          <p:cNvSpPr txBox="1"/>
          <p:nvPr/>
        </p:nvSpPr>
        <p:spPr>
          <a:xfrm>
            <a:off x="8243312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Settings Activity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4FB05D-757A-4942-B670-A0D9C220E70C}"/>
              </a:ext>
            </a:extLst>
          </p:cNvPr>
          <p:cNvSpPr/>
          <p:nvPr/>
        </p:nvSpPr>
        <p:spPr>
          <a:xfrm>
            <a:off x="475591" y="3904593"/>
            <a:ext cx="1820916" cy="3757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2DE809-80F7-45C9-A429-5B94265A558B}"/>
              </a:ext>
            </a:extLst>
          </p:cNvPr>
          <p:cNvSpPr/>
          <p:nvPr/>
        </p:nvSpPr>
        <p:spPr>
          <a:xfrm>
            <a:off x="475591" y="4325005"/>
            <a:ext cx="1820916" cy="37574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D56C7-C7D6-45BD-91BD-CCCE7DC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C3E92-5DCF-41AC-883B-FE9B1DCEEE03}"/>
              </a:ext>
            </a:extLst>
          </p:cNvPr>
          <p:cNvSpPr txBox="1">
            <a:spLocks/>
          </p:cNvSpPr>
          <p:nvPr/>
        </p:nvSpPr>
        <p:spPr>
          <a:xfrm>
            <a:off x="942088" y="318790"/>
            <a:ext cx="6531952" cy="458492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Login Activity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 POST requests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404040"/>
                </a:solidFill>
                <a:latin typeface="Calibri Light"/>
                <a:cs typeface="Calibri Light"/>
              </a:rPr>
              <a:t>sendLoginVerify()</a:t>
            </a: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 calls to .../login</a:t>
            </a: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Checks user credentials with the Google Database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404040"/>
                </a:solidFill>
                <a:latin typeface="Calibri Light"/>
                <a:cs typeface="Calibri Light"/>
              </a:rPr>
              <a:t>reqeustAccountInfo()</a:t>
            </a: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 calls to .../mobileInfo</a:t>
            </a: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Pulls all user info after login is successful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404040"/>
                </a:solidFill>
                <a:latin typeface="Calibri Light"/>
                <a:cs typeface="Calibri Light"/>
              </a:rPr>
              <a:t> saveInfo()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Saves information to sharedPreferences</a:t>
            </a:r>
            <a:endParaRPr lang="en-US" sz="2200" b="1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Information is accessed solely through sharedPreferences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04040"/>
                </a:solidFill>
                <a:latin typeface="Calibri Light"/>
                <a:cs typeface="Calibri Light"/>
              </a:rPr>
              <a:t> Isolated from the rest of the app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DEE673-480C-497B-A5EE-6049777E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77" y="320566"/>
            <a:ext cx="3365609" cy="59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Live view of Parking Spaces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Clicking on a space shows more details (User credentials)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77" y="1486606"/>
            <a:ext cx="7321731" cy="48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Edit Account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View transaction and occupation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18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81" y="905691"/>
            <a:ext cx="8709818" cy="52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Quarter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Everything is functional!</a:t>
            </a: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What</a:t>
            </a:r>
            <a:r>
              <a:rPr lang="en-US" dirty="0">
                <a:latin typeface="+mj-lt"/>
                <a:cs typeface="Calibri Light"/>
              </a:rPr>
              <a:t> could be improved on?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Implement solar panels</a:t>
            </a:r>
            <a:r>
              <a:rPr lang="en-US" dirty="0">
                <a:latin typeface="+mj-lt"/>
                <a:cs typeface="Calibri Light"/>
              </a:rPr>
              <a:t> to further increase battery life.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Camera for license plate </a:t>
            </a:r>
            <a:r>
              <a:rPr lang="en-US" dirty="0" smtClean="0">
                <a:latin typeface="+mj-lt"/>
                <a:cs typeface="Calibri Light"/>
              </a:rPr>
              <a:t>recognition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Calibri Light"/>
              </a:rPr>
              <a:t>Graph Analytic Data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Google Pay and Apple Pay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Our goals for SPOT</a:t>
            </a:r>
            <a:r>
              <a:rPr lang="en-US" dirty="0">
                <a:latin typeface="+mj-lt"/>
                <a:cs typeface="Calibri Light"/>
              </a:rPr>
              <a:t> is to create a modern Parking Management System that is:</a:t>
            </a:r>
            <a:endParaRPr lang="en-US" dirty="0">
              <a:latin typeface="+mj-l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Low powered for each parking unit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Intuitive and convenient for users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Simple to use for parking administrators </a:t>
            </a: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Calibri Light"/>
              </a:rPr>
              <a:t>Track lot usage and manage user credentials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Our objective is to improve</a:t>
            </a:r>
            <a:r>
              <a:rPr lang="en-US" dirty="0">
                <a:latin typeface="+mj-lt"/>
                <a:cs typeface="Calibri Light"/>
              </a:rPr>
              <a:t> upon the current UCSC parking system by including: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An easier way to find parking via mobile app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An automated way to verify/pay for parking with or without permits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An administrator tracking system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Real-time parking status updates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2582334"/>
            <a:ext cx="4937760" cy="3378200"/>
          </a:xfrm>
        </p:spPr>
        <p:txBody>
          <a:bodyPr vert="horz" lIns="0" tIns="45720" rIns="0" bIns="45720" rtlCol="0" anchor="t">
            <a:normAutofit/>
          </a:bodyPr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Scalable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Allow software to be used in a variety of different parking sizes.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Support </a:t>
            </a:r>
            <a:r>
              <a:rPr lang="en-US" dirty="0" smtClean="0">
                <a:latin typeface="+mj-lt"/>
              </a:rPr>
              <a:t>10 simultaneous </a:t>
            </a:r>
            <a:r>
              <a:rPr lang="en-US" dirty="0">
                <a:latin typeface="+mj-lt"/>
              </a:rPr>
              <a:t>sensor connections</a:t>
            </a:r>
            <a:endParaRPr lang="en-US" dirty="0">
              <a:latin typeface="+mj-lt"/>
              <a:cs typeface="Calibri Ligh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Easy to Use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Intuitive</a:t>
            </a:r>
            <a:r>
              <a:rPr lang="en-US" dirty="0">
                <a:latin typeface="+mj-lt"/>
                <a:cs typeface="Calibri Light"/>
              </a:rPr>
              <a:t> user experience for mobile app</a:t>
            </a:r>
          </a:p>
          <a:p>
            <a:pPr marL="699770" lvl="2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Calibri Light"/>
              </a:rPr>
              <a:t>Users can monitor parking lot statuses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Simple administrative website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E94F0-5CEE-4332-B435-85EE5C814917}"/>
              </a:ext>
            </a:extLst>
          </p:cNvPr>
          <p:cNvSpPr txBox="1">
            <a:spLocks/>
          </p:cNvSpPr>
          <p:nvPr/>
        </p:nvSpPr>
        <p:spPr>
          <a:xfrm>
            <a:off x="1099578" y="2596711"/>
            <a:ext cx="4937760" cy="33782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Spot unit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Proximity sensor</a:t>
            </a:r>
            <a:r>
              <a:rPr lang="en-US" dirty="0">
                <a:latin typeface="+mj-lt"/>
                <a:cs typeface="Calibri Light"/>
              </a:rPr>
              <a:t>, Bluetooth, and LEDs to communicate with </a:t>
            </a:r>
            <a:r>
              <a:rPr lang="en-US" dirty="0" smtClean="0">
                <a:latin typeface="+mj-lt"/>
                <a:cs typeface="Calibri Light"/>
              </a:rPr>
              <a:t>users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  <a:cs typeface="Calibri Light"/>
              </a:rPr>
              <a:t> interface to connect with gateway and system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Efficient</a:t>
            </a:r>
            <a:endParaRPr lang="en-US" dirty="0">
              <a:solidFill>
                <a:schemeClr val="tx1"/>
              </a:solidFill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Easy to use for users</a:t>
            </a:r>
            <a:endParaRPr lang="en-US" dirty="0">
              <a:solidFill>
                <a:schemeClr val="tx1"/>
              </a:solidFill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Scalable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Low power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03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7511"/>
            <a:ext cx="10058400" cy="454136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What technologies do we use?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Cloud Platform’s App Engine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Scalable Server</a:t>
            </a:r>
            <a:endParaRPr lang="en-US" sz="16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Simplelink</a:t>
            </a:r>
            <a:r>
              <a:rPr lang="en-US" dirty="0">
                <a:latin typeface="+mj-lt"/>
              </a:rPr>
              <a:t> 3220S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Low power microcontroller</a:t>
            </a:r>
            <a:endParaRPr lang="en-US" sz="1600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Built-in </a:t>
            </a:r>
            <a:r>
              <a:rPr lang="en-US" sz="1600" dirty="0" err="1">
                <a:latin typeface="+mj-lt"/>
              </a:rPr>
              <a:t>Wifi</a:t>
            </a:r>
            <a:endParaRPr lang="en-US" sz="16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HC-SR04 Ultrasonic Sensor 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Low power and low cost sensor</a:t>
            </a:r>
            <a:endParaRPr lang="en-US" sz="17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Adafruit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Bluefruit</a:t>
            </a:r>
            <a:r>
              <a:rPr lang="en-US" dirty="0">
                <a:latin typeface="+mj-lt"/>
              </a:rPr>
              <a:t> LE Bluetooth Beacon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Low power and easy to program</a:t>
            </a:r>
            <a:endParaRPr lang="en-US" sz="1700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User identifies their spot with a Mobile App</a:t>
            </a:r>
            <a:endParaRPr lang="en-US" sz="17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Raspberry Pi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Gateway between Sensors and App Engine (Scalable and </a:t>
            </a:r>
            <a:endParaRPr lang="en-US" sz="1700" dirty="0">
              <a:latin typeface="+mj-lt"/>
              <a:cs typeface="Calibri Light"/>
            </a:endParaRPr>
          </a:p>
          <a:p>
            <a:pPr marL="383540" lvl="2" indent="0">
              <a:buClr>
                <a:srgbClr val="FFC000"/>
              </a:buClr>
              <a:buNone/>
            </a:pPr>
            <a:r>
              <a:rPr lang="en-US" sz="1700" dirty="0">
                <a:latin typeface="+mj-lt"/>
              </a:rPr>
              <a:t>     minimizes connections to the App Engine)</a:t>
            </a:r>
            <a:endParaRPr lang="en-US" sz="1700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Powerful enough to use threads, but low enough to consume less power than a PC</a:t>
            </a:r>
            <a:endParaRPr lang="en-US" sz="17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Android Studio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Mobile App</a:t>
            </a:r>
            <a:endParaRPr lang="en-US" sz="17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</a:rPr>
              <a:t>Administrator Website</a:t>
            </a:r>
            <a:endParaRPr lang="en-US" sz="2100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Admins can manage </a:t>
            </a:r>
            <a:r>
              <a:rPr lang="en-US" sz="1700" dirty="0">
                <a:latin typeface="+mj-lt"/>
                <a:cs typeface="Calibri Light"/>
              </a:rPr>
              <a:t>parking and user accounts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6222" y="286603"/>
            <a:ext cx="5147734" cy="216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104341"/>
            <a:ext cx="5159026" cy="6254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82274" y="3242733"/>
            <a:ext cx="5305778" cy="301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82274" y="3230033"/>
            <a:ext cx="5305778" cy="144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65244" y="3089988"/>
            <a:ext cx="1569156" cy="163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55111" y="3073896"/>
            <a:ext cx="1569158" cy="1166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619C4-7884-4B90-B70F-D48F70F91A26}"/>
              </a:ext>
            </a:extLst>
          </p:cNvPr>
          <p:cNvSpPr/>
          <p:nvPr/>
        </p:nvSpPr>
        <p:spPr>
          <a:xfrm>
            <a:off x="11345863" y="2815104"/>
            <a:ext cx="562745" cy="50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09113" y="57509"/>
            <a:ext cx="5221857" cy="5910532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S.P.O.T. Sensor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Power management 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Body design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Acrylic design is cheap and sturdy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4 </a:t>
            </a:r>
            <a:r>
              <a:rPr lang="en-US" dirty="0" err="1">
                <a:latin typeface="+mj-lt"/>
                <a:cs typeface="Calibri Light"/>
              </a:rPr>
              <a:t>ft</a:t>
            </a:r>
            <a:r>
              <a:rPr lang="en-US" dirty="0">
                <a:latin typeface="+mj-lt"/>
                <a:cs typeface="Calibri Light"/>
              </a:rPr>
              <a:t> tall so users can see LEDs from car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Sensor 30" from the ground to detect most cars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Ultrasonic sensor to detect car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Assume a car after 5 seconds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~ 3ft range for sensor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LEDs to communicate with user</a:t>
            </a:r>
            <a:endParaRPr lang="en-US" dirty="0">
              <a:solidFill>
                <a:schemeClr val="tx1"/>
              </a:solidFill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Colors indicate spot status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RGB: illegal, closed, busy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Bluetooth beacon to connect to user's app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Turns on when spot is busy only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</a:t>
            </a:r>
            <a:r>
              <a:rPr lang="en-US" dirty="0" err="1">
                <a:latin typeface="+mj-lt"/>
                <a:cs typeface="Calibri Light"/>
              </a:rPr>
              <a:t>Wifi</a:t>
            </a:r>
            <a:r>
              <a:rPr lang="en-US" dirty="0">
                <a:latin typeface="+mj-lt"/>
                <a:cs typeface="Calibri Light"/>
              </a:rPr>
              <a:t> to connect to gateway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Network socket messages for spot status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Heartbeat messages and event messages</a:t>
            </a:r>
          </a:p>
          <a:p>
            <a:pPr marL="383540" lvl="1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12" name="Picture 12" descr="A close up of a door&#10;&#10;Description generated with very high confidence">
            <a:extLst>
              <a:ext uri="{FF2B5EF4-FFF2-40B4-BE49-F238E27FC236}">
                <a16:creationId xmlns:a16="http://schemas.microsoft.com/office/drawing/2014/main" id="{27AF5E04-926D-438C-9CDD-C9C7682C1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6" r="30890" b="-394"/>
          <a:stretch/>
        </p:blipFill>
        <p:spPr>
          <a:xfrm>
            <a:off x="9569570" y="2469"/>
            <a:ext cx="1839193" cy="636427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15E23D-8F7A-46AE-BE10-D0E4C96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5" t="74713" r="52646" b="1149"/>
          <a:stretch/>
        </p:blipFill>
        <p:spPr>
          <a:xfrm>
            <a:off x="6332644" y="1973397"/>
            <a:ext cx="1911575" cy="22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3491" y="460075"/>
            <a:ext cx="6400800" cy="590910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Sensor</a:t>
            </a:r>
            <a:r>
              <a:rPr lang="en-US" sz="2400" b="1" dirty="0">
                <a:latin typeface="+mj-lt"/>
                <a:cs typeface="Calibri Light"/>
              </a:rPr>
              <a:t> Flow Diagram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F5A9C217-8F39-4B23-AD0E-BF0F88F4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7" y="915735"/>
            <a:ext cx="11743425" cy="46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826699" y="388189"/>
            <a:ext cx="4057291" cy="5666115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Power Consumption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Assumptions: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13 hour workday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Microcontroller on for 1 second, followed by 3 seconds of sleep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30 second average user verification where the MC/Bluetooth Beacon must be 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Unit draws between 15 to 350 mA of current depending on activity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3,000 </a:t>
            </a:r>
            <a:r>
              <a:rPr lang="en-US" dirty="0" err="1">
                <a:latin typeface="+mj-lt"/>
                <a:cs typeface="Calibri Light"/>
              </a:rPr>
              <a:t>mAh</a:t>
            </a:r>
            <a:r>
              <a:rPr lang="en-US" dirty="0">
                <a:latin typeface="+mj-lt"/>
                <a:cs typeface="Calibri Light"/>
              </a:rPr>
              <a:t> battery (2 sets of 3 AA batteries in parallel)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4BB2A8-9C6E-4D91-9C74-5C34395A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r="193" b="313"/>
          <a:stretch/>
        </p:blipFill>
        <p:spPr>
          <a:xfrm>
            <a:off x="4881114" y="1547280"/>
            <a:ext cx="7244834" cy="45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5017343" y="3483"/>
            <a:ext cx="7175468" cy="2982784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Gateway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Forward status's from SPOT sensor to the App Engine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Forward LED statuses from App Engine to SPOT sensors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HTTPS messages to the App Engine are formatted as JSON  objects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Reliability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Make messages re-send if not sent properly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Have Sensors consistently “check in” with the Gateway to keep track of broken SPOT sensors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3388656" y="193766"/>
            <a:ext cx="1149531" cy="566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3153" y="1359343"/>
            <a:ext cx="2116183" cy="86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accept()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Wait and accept incoming connections</a:t>
            </a:r>
          </a:p>
        </p:txBody>
      </p:sp>
      <p:sp>
        <p:nvSpPr>
          <p:cNvPr id="7" name="Diamond 6"/>
          <p:cNvSpPr/>
          <p:nvPr/>
        </p:nvSpPr>
        <p:spPr>
          <a:xfrm>
            <a:off x="2834573" y="2521940"/>
            <a:ext cx="2253342" cy="14020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Max threads in use?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3787" y="4299109"/>
            <a:ext cx="2116183" cy="86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pthreadCreate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Wait and accept incoming connections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07" y="2788857"/>
            <a:ext cx="2116183" cy="864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Pthread_join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Wait for one thread to complete</a:t>
            </a:r>
          </a:p>
        </p:txBody>
      </p:sp>
      <p:cxnSp>
        <p:nvCxnSpPr>
          <p:cNvPr id="20" name="Elbow Connector 19"/>
          <p:cNvCxnSpPr>
            <a:stCxn id="3" idx="2"/>
          </p:cNvCxnSpPr>
          <p:nvPr/>
        </p:nvCxnSpPr>
        <p:spPr>
          <a:xfrm rot="5400000">
            <a:off x="3662573" y="1058496"/>
            <a:ext cx="599522" cy="217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  <a:endCxn id="7" idx="0"/>
          </p:cNvCxnSpPr>
          <p:nvPr/>
        </p:nvCxnSpPr>
        <p:spPr>
          <a:xfrm rot="5400000">
            <a:off x="3812164" y="2372858"/>
            <a:ext cx="298163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14" idx="3"/>
          </p:cNvCxnSpPr>
          <p:nvPr/>
        </p:nvCxnSpPr>
        <p:spPr>
          <a:xfrm rot="10800000">
            <a:off x="2181291" y="3221075"/>
            <a:ext cx="653283" cy="190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13" idx="0"/>
          </p:cNvCxnSpPr>
          <p:nvPr/>
        </p:nvCxnSpPr>
        <p:spPr>
          <a:xfrm rot="16200000" flipH="1">
            <a:off x="3774016" y="4111245"/>
            <a:ext cx="375091" cy="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2"/>
            <a:endCxn id="13" idx="1"/>
          </p:cNvCxnSpPr>
          <p:nvPr/>
        </p:nvCxnSpPr>
        <p:spPr>
          <a:xfrm rot="16200000" flipH="1">
            <a:off x="1474476" y="3302014"/>
            <a:ext cx="1078035" cy="178058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989489" y="3911671"/>
            <a:ext cx="466763" cy="264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31747" y="2942240"/>
            <a:ext cx="466763" cy="264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B066D6A-E0E6-44C3-8F9B-2BD0170E0770}"/>
              </a:ext>
            </a:extLst>
          </p:cNvPr>
          <p:cNvSpPr/>
          <p:nvPr/>
        </p:nvSpPr>
        <p:spPr>
          <a:xfrm>
            <a:off x="5359181" y="4029607"/>
            <a:ext cx="2253342" cy="14020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Determine Message </a:t>
            </a:r>
            <a:r>
              <a:rPr lang="en-US" sz="1400" dirty="0">
                <a:solidFill>
                  <a:schemeClr val="tx1"/>
                </a:solidFill>
                <a:cs typeface="Calibri"/>
              </a:rPr>
              <a:t>type 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3" idx="3"/>
            <a:endCxn id="18" idx="1"/>
          </p:cNvCxnSpPr>
          <p:nvPr/>
        </p:nvCxnSpPr>
        <p:spPr>
          <a:xfrm flipV="1">
            <a:off x="5019970" y="4730646"/>
            <a:ext cx="339211" cy="68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5480" y="3168050"/>
            <a:ext cx="1786426" cy="67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to App Engine</a:t>
            </a:r>
          </a:p>
        </p:txBody>
      </p:sp>
      <p:cxnSp>
        <p:nvCxnSpPr>
          <p:cNvPr id="19" name="Elbow Connector 18"/>
          <p:cNvCxnSpPr>
            <a:stCxn id="18" idx="0"/>
            <a:endCxn id="16" idx="1"/>
          </p:cNvCxnSpPr>
          <p:nvPr/>
        </p:nvCxnSpPr>
        <p:spPr>
          <a:xfrm rot="5400000" flipH="1" flipV="1">
            <a:off x="6489832" y="3503959"/>
            <a:ext cx="521669" cy="52962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3920" y="3659806"/>
            <a:ext cx="1025678" cy="264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checkIn</a:t>
            </a:r>
            <a:r>
              <a:rPr lang="en-US" sz="1400" dirty="0">
                <a:solidFill>
                  <a:schemeClr val="tx1"/>
                </a:solidFill>
              </a:rPr>
              <a:t> =2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06408" y="3168049"/>
            <a:ext cx="2818892" cy="67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 App Engine response to SPOT Sensor</a:t>
            </a:r>
          </a:p>
        </p:txBody>
      </p:sp>
      <p:cxnSp>
        <p:nvCxnSpPr>
          <p:cNvPr id="25" name="Elbow Connector 24"/>
          <p:cNvCxnSpPr>
            <a:stCxn id="16" idx="3"/>
            <a:endCxn id="29" idx="1"/>
          </p:cNvCxnSpPr>
          <p:nvPr/>
        </p:nvCxnSpPr>
        <p:spPr>
          <a:xfrm flipV="1">
            <a:off x="8801906" y="3507937"/>
            <a:ext cx="3045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965032" y="4390759"/>
            <a:ext cx="1786426" cy="67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spot check in</a:t>
            </a:r>
          </a:p>
        </p:txBody>
      </p:sp>
      <p:cxnSp>
        <p:nvCxnSpPr>
          <p:cNvPr id="30" name="Elbow Connector 29"/>
          <p:cNvCxnSpPr>
            <a:stCxn id="18" idx="3"/>
            <a:endCxn id="32" idx="1"/>
          </p:cNvCxnSpPr>
          <p:nvPr/>
        </p:nvCxnSpPr>
        <p:spPr>
          <a:xfrm>
            <a:off x="7612523" y="4730646"/>
            <a:ext cx="13525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18788" y="4435827"/>
            <a:ext cx="1025678" cy="264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checkIn</a:t>
            </a:r>
            <a:r>
              <a:rPr lang="en-US" sz="1400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77686" y="5538493"/>
            <a:ext cx="2107333" cy="67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sure all sensors checked in</a:t>
            </a:r>
          </a:p>
        </p:txBody>
      </p:sp>
      <p:cxnSp>
        <p:nvCxnSpPr>
          <p:cNvPr id="41" name="Elbow Connector 40"/>
          <p:cNvCxnSpPr>
            <a:stCxn id="18" idx="2"/>
            <a:endCxn id="40" idx="1"/>
          </p:cNvCxnSpPr>
          <p:nvPr/>
        </p:nvCxnSpPr>
        <p:spPr>
          <a:xfrm rot="16200000" flipH="1">
            <a:off x="6808421" y="5109116"/>
            <a:ext cx="446696" cy="109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59780" y="5553311"/>
            <a:ext cx="1227951" cy="264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msg</a:t>
            </a:r>
            <a:r>
              <a:rPr lang="en-US" sz="1400" dirty="0">
                <a:solidFill>
                  <a:schemeClr val="tx1"/>
                </a:solidFill>
              </a:rPr>
              <a:t> =“timer”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89220" y="2986268"/>
            <a:ext cx="6918960" cy="3307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7" grpId="0" animBg="1"/>
      <p:bldP spid="13" grpId="0" animBg="1"/>
      <p:bldP spid="14" grpId="0" animBg="1"/>
      <p:bldP spid="71" grpId="0" animBg="1"/>
      <p:bldP spid="72" grpId="0" animBg="1"/>
      <p:bldP spid="18" grpId="0" animBg="1"/>
      <p:bldP spid="16" grpId="0" animBg="1"/>
      <p:bldP spid="28" grpId="0" animBg="1"/>
      <p:bldP spid="29" grpId="0" animBg="1"/>
      <p:bldP spid="32" grpId="0" animBg="1"/>
      <p:bldP spid="35" grpId="0" animBg="1"/>
      <p:bldP spid="40" grpId="0" animBg="1"/>
      <p:bldP spid="45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1301524" y="620718"/>
            <a:ext cx="4967138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Web Application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Connectivity between system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Purpose: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Manages status changes for spots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Updates SQL database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Verifies users through the mobile app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Payments</a:t>
            </a: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Permit Enforcement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Tracks transaction and spot occupation history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156D0AF9-2187-449E-B937-7AC49D018586}"/>
              </a:ext>
            </a:extLst>
          </p:cNvPr>
          <p:cNvSpPr txBox="1">
            <a:spLocks/>
          </p:cNvSpPr>
          <p:nvPr/>
        </p:nvSpPr>
        <p:spPr>
          <a:xfrm>
            <a:off x="11297343" y="6603557"/>
            <a:ext cx="707749" cy="37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7B74EB-E730-4893-86F1-441373B1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510" b="24631"/>
          <a:stretch/>
        </p:blipFill>
        <p:spPr>
          <a:xfrm>
            <a:off x="6333601" y="248114"/>
            <a:ext cx="5575957" cy="51473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57DF7F-9122-437E-BB3F-7B7DAB929C74}"/>
              </a:ext>
            </a:extLst>
          </p:cNvPr>
          <p:cNvSpPr/>
          <p:nvPr/>
        </p:nvSpPr>
        <p:spPr>
          <a:xfrm>
            <a:off x="7939174" y="4301704"/>
            <a:ext cx="2309003" cy="1561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3AE4A9-3771-4767-BC08-931A67AD6D09}"/>
              </a:ext>
            </a:extLst>
          </p:cNvPr>
          <p:cNvSpPr/>
          <p:nvPr/>
        </p:nvSpPr>
        <p:spPr>
          <a:xfrm>
            <a:off x="10340195" y="4646760"/>
            <a:ext cx="928777" cy="1144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1E7F5-C32A-42CB-B6E7-F18922953E04}"/>
              </a:ext>
            </a:extLst>
          </p:cNvPr>
          <p:cNvSpPr/>
          <p:nvPr/>
        </p:nvSpPr>
        <p:spPr>
          <a:xfrm>
            <a:off x="6558946" y="4876798"/>
            <a:ext cx="1316966" cy="68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2540</TotalTime>
  <Words>239</Words>
  <Application>Microsoft Office PowerPoint</Application>
  <PresentationFormat>Widescreen</PresentationFormat>
  <Paragraphs>236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Specialize Parking Oriented Technology (S.P.O.T.)   Senior Design Project  June 4, 2018</vt:lpstr>
      <vt:lpstr>Problem Statement</vt:lpstr>
      <vt:lpstr>Project Requirements</vt:lpstr>
      <vt:lpstr>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Quarter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Rum-Z G</cp:lastModifiedBy>
  <cp:revision>199</cp:revision>
  <dcterms:created xsi:type="dcterms:W3CDTF">2013-03-26T19:57:12Z</dcterms:created>
  <dcterms:modified xsi:type="dcterms:W3CDTF">2018-06-08T02:01:52Z</dcterms:modified>
</cp:coreProperties>
</file>