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59" r:id="rId5"/>
    <p:sldId id="281" r:id="rId6"/>
    <p:sldId id="261" r:id="rId7"/>
    <p:sldId id="264" r:id="rId8"/>
    <p:sldId id="262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28D39-81AD-4735-BB49-39EBE1DB942B}" v="2" dt="2019-05-29T14:49:4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an Mudhar" userId="1654b9bf-7176-497f-86e3-6fbfe08e2811" providerId="ADAL" clId="{15827BD0-FB3C-4EE1-BC24-536BCB5165EF}"/>
    <pc:docChg chg="modSld">
      <pc:chgData name="Regan Mudhar" userId="1654b9bf-7176-497f-86e3-6fbfe08e2811" providerId="ADAL" clId="{15827BD0-FB3C-4EE1-BC24-536BCB5165EF}" dt="2019-03-06T14:01:49.271" v="47" actId="20577"/>
      <pc:docMkLst>
        <pc:docMk/>
      </pc:docMkLst>
      <pc:sldChg chg="modSp">
        <pc:chgData name="Regan Mudhar" userId="1654b9bf-7176-497f-86e3-6fbfe08e2811" providerId="ADAL" clId="{15827BD0-FB3C-4EE1-BC24-536BCB5165EF}" dt="2019-03-06T13:59:53.281" v="0"/>
        <pc:sldMkLst>
          <pc:docMk/>
          <pc:sldMk cId="3972005179" sldId="257"/>
        </pc:sldMkLst>
        <pc:spChg chg="mod">
          <ac:chgData name="Regan Mudhar" userId="1654b9bf-7176-497f-86e3-6fbfe08e2811" providerId="ADAL" clId="{15827BD0-FB3C-4EE1-BC24-536BCB5165EF}" dt="2019-03-06T13:59:53.281" v="0"/>
          <ac:spMkLst>
            <pc:docMk/>
            <pc:sldMk cId="3972005179" sldId="257"/>
            <ac:spMk id="4" creationId="{14E87C9D-A61D-4E6F-B0FD-C68E5E90F3F1}"/>
          </ac:spMkLst>
        </pc:spChg>
      </pc:sldChg>
      <pc:sldChg chg="modSp">
        <pc:chgData name="Regan Mudhar" userId="1654b9bf-7176-497f-86e3-6fbfe08e2811" providerId="ADAL" clId="{15827BD0-FB3C-4EE1-BC24-536BCB5165EF}" dt="2019-03-06T14:01:49.271" v="47" actId="20577"/>
        <pc:sldMkLst>
          <pc:docMk/>
          <pc:sldMk cId="3055924535" sldId="258"/>
        </pc:sldMkLst>
        <pc:spChg chg="mod">
          <ac:chgData name="Regan Mudhar" userId="1654b9bf-7176-497f-86e3-6fbfe08e2811" providerId="ADAL" clId="{15827BD0-FB3C-4EE1-BC24-536BCB5165EF}" dt="2019-03-06T14:01:49.271" v="47" actId="20577"/>
          <ac:spMkLst>
            <pc:docMk/>
            <pc:sldMk cId="3055924535" sldId="258"/>
            <ac:spMk id="4" creationId="{14E87C9D-A61D-4E6F-B0FD-C68E5E90F3F1}"/>
          </ac:spMkLst>
        </pc:spChg>
      </pc:sldChg>
      <pc:sldChg chg="modSp">
        <pc:chgData name="Regan Mudhar" userId="1654b9bf-7176-497f-86e3-6fbfe08e2811" providerId="ADAL" clId="{15827BD0-FB3C-4EE1-BC24-536BCB5165EF}" dt="2019-03-06T14:00:21.985" v="14" actId="404"/>
        <pc:sldMkLst>
          <pc:docMk/>
          <pc:sldMk cId="3779695479" sldId="284"/>
        </pc:sldMkLst>
        <pc:spChg chg="mod">
          <ac:chgData name="Regan Mudhar" userId="1654b9bf-7176-497f-86e3-6fbfe08e2811" providerId="ADAL" clId="{15827BD0-FB3C-4EE1-BC24-536BCB5165EF}" dt="2019-03-06T14:00:21.985" v="14" actId="404"/>
          <ac:spMkLst>
            <pc:docMk/>
            <pc:sldMk cId="3779695479" sldId="284"/>
            <ac:spMk id="4" creationId="{14E87C9D-A61D-4E6F-B0FD-C68E5E90F3F1}"/>
          </ac:spMkLst>
        </pc:spChg>
      </pc:sldChg>
    </pc:docChg>
  </pc:docChgLst>
  <pc:docChgLst>
    <pc:chgData name="Regan Mudhar" userId="1654b9bf-7176-497f-86e3-6fbfe08e2811" providerId="ADAL" clId="{2810C37A-7092-4DE1-A6D9-CDB6CE858780}"/>
    <pc:docChg chg="undo custSel addSld delSld modSld sldOrd">
      <pc:chgData name="Regan Mudhar" userId="1654b9bf-7176-497f-86e3-6fbfe08e2811" providerId="ADAL" clId="{2810C37A-7092-4DE1-A6D9-CDB6CE858780}" dt="2019-03-05T11:32:20.059" v="2342" actId="20577"/>
      <pc:docMkLst>
        <pc:docMk/>
      </pc:docMkLst>
      <pc:sldChg chg="modSp">
        <pc:chgData name="Regan Mudhar" userId="1654b9bf-7176-497f-86e3-6fbfe08e2811" providerId="ADAL" clId="{2810C37A-7092-4DE1-A6D9-CDB6CE858780}" dt="2019-03-05T11:04:53.299" v="767" actId="20577"/>
        <pc:sldMkLst>
          <pc:docMk/>
          <pc:sldMk cId="3972005179" sldId="257"/>
        </pc:sldMkLst>
        <pc:spChg chg="mod">
          <ac:chgData name="Regan Mudhar" userId="1654b9bf-7176-497f-86e3-6fbfe08e2811" providerId="ADAL" clId="{2810C37A-7092-4DE1-A6D9-CDB6CE858780}" dt="2019-03-05T11:04:53.299" v="767" actId="20577"/>
          <ac:spMkLst>
            <pc:docMk/>
            <pc:sldMk cId="3972005179" sldId="257"/>
            <ac:spMk id="4" creationId="{14E87C9D-A61D-4E6F-B0FD-C68E5E90F3F1}"/>
          </ac:spMkLst>
        </pc:spChg>
      </pc:sldChg>
      <pc:sldChg chg="modSp">
        <pc:chgData name="Regan Mudhar" userId="1654b9bf-7176-497f-86e3-6fbfe08e2811" providerId="ADAL" clId="{2810C37A-7092-4DE1-A6D9-CDB6CE858780}" dt="2019-03-05T11:04:32.049" v="757" actId="20577"/>
        <pc:sldMkLst>
          <pc:docMk/>
          <pc:sldMk cId="3055924535" sldId="258"/>
        </pc:sldMkLst>
        <pc:spChg chg="mod">
          <ac:chgData name="Regan Mudhar" userId="1654b9bf-7176-497f-86e3-6fbfe08e2811" providerId="ADAL" clId="{2810C37A-7092-4DE1-A6D9-CDB6CE858780}" dt="2019-03-05T11:04:32.049" v="757" actId="20577"/>
          <ac:spMkLst>
            <pc:docMk/>
            <pc:sldMk cId="3055924535" sldId="258"/>
            <ac:spMk id="4" creationId="{14E87C9D-A61D-4E6F-B0FD-C68E5E90F3F1}"/>
          </ac:spMkLst>
        </pc:spChg>
      </pc:sldChg>
      <pc:sldChg chg="modSp">
        <pc:chgData name="Regan Mudhar" userId="1654b9bf-7176-497f-86e3-6fbfe08e2811" providerId="ADAL" clId="{2810C37A-7092-4DE1-A6D9-CDB6CE858780}" dt="2019-03-05T11:04:24.810" v="753" actId="20577"/>
        <pc:sldMkLst>
          <pc:docMk/>
          <pc:sldMk cId="306629686" sldId="259"/>
        </pc:sldMkLst>
        <pc:spChg chg="mod">
          <ac:chgData name="Regan Mudhar" userId="1654b9bf-7176-497f-86e3-6fbfe08e2811" providerId="ADAL" clId="{2810C37A-7092-4DE1-A6D9-CDB6CE858780}" dt="2019-03-05T11:04:24.810" v="753" actId="20577"/>
          <ac:spMkLst>
            <pc:docMk/>
            <pc:sldMk cId="306629686" sldId="259"/>
            <ac:spMk id="4" creationId="{4B11F6A2-CE5C-44AC-B498-F43D20D7E01E}"/>
          </ac:spMkLst>
        </pc:spChg>
        <pc:spChg chg="mod">
          <ac:chgData name="Regan Mudhar" userId="1654b9bf-7176-497f-86e3-6fbfe08e2811" providerId="ADAL" clId="{2810C37A-7092-4DE1-A6D9-CDB6CE858780}" dt="2019-03-05T10:58:32.050" v="383" actId="1076"/>
          <ac:spMkLst>
            <pc:docMk/>
            <pc:sldMk cId="306629686" sldId="259"/>
            <ac:spMk id="6" creationId="{CFC8E794-16E7-41E4-8A74-D9D2CBEC36FC}"/>
          </ac:spMkLst>
        </pc:spChg>
        <pc:picChg chg="mod ord">
          <ac:chgData name="Regan Mudhar" userId="1654b9bf-7176-497f-86e3-6fbfe08e2811" providerId="ADAL" clId="{2810C37A-7092-4DE1-A6D9-CDB6CE858780}" dt="2019-03-05T10:58:32.050" v="383" actId="1076"/>
          <ac:picMkLst>
            <pc:docMk/>
            <pc:sldMk cId="306629686" sldId="259"/>
            <ac:picMk id="5" creationId="{6D93B311-F522-4E79-9747-ED6D7E314954}"/>
          </ac:picMkLst>
        </pc:picChg>
      </pc:sldChg>
      <pc:sldChg chg="modSp">
        <pc:chgData name="Regan Mudhar" userId="1654b9bf-7176-497f-86e3-6fbfe08e2811" providerId="ADAL" clId="{2810C37A-7092-4DE1-A6D9-CDB6CE858780}" dt="2019-03-05T11:04:19.471" v="751" actId="20577"/>
        <pc:sldMkLst>
          <pc:docMk/>
          <pc:sldMk cId="2701944115" sldId="261"/>
        </pc:sldMkLst>
        <pc:spChg chg="mod">
          <ac:chgData name="Regan Mudhar" userId="1654b9bf-7176-497f-86e3-6fbfe08e2811" providerId="ADAL" clId="{2810C37A-7092-4DE1-A6D9-CDB6CE858780}" dt="2019-03-05T11:04:19.471" v="751" actId="20577"/>
          <ac:spMkLst>
            <pc:docMk/>
            <pc:sldMk cId="2701944115" sldId="261"/>
            <ac:spMk id="4" creationId="{14E87C9D-A61D-4E6F-B0FD-C68E5E90F3F1}"/>
          </ac:spMkLst>
        </pc:spChg>
      </pc:sldChg>
      <pc:sldChg chg="addSp modSp ord">
        <pc:chgData name="Regan Mudhar" userId="1654b9bf-7176-497f-86e3-6fbfe08e2811" providerId="ADAL" clId="{2810C37A-7092-4DE1-A6D9-CDB6CE858780}" dt="2019-03-05T11:03:06.924" v="720" actId="20577"/>
        <pc:sldMkLst>
          <pc:docMk/>
          <pc:sldMk cId="3632034777" sldId="281"/>
        </pc:sldMkLst>
        <pc:spChg chg="mod">
          <ac:chgData name="Regan Mudhar" userId="1654b9bf-7176-497f-86e3-6fbfe08e2811" providerId="ADAL" clId="{2810C37A-7092-4DE1-A6D9-CDB6CE858780}" dt="2019-03-05T11:03:06.924" v="720" actId="20577"/>
          <ac:spMkLst>
            <pc:docMk/>
            <pc:sldMk cId="3632034777" sldId="281"/>
            <ac:spMk id="4" creationId="{4601EB84-6630-4EFE-B2EA-1DFF9EF90F71}"/>
          </ac:spMkLst>
        </pc:spChg>
        <pc:picChg chg="add mod ord modCrop">
          <ac:chgData name="Regan Mudhar" userId="1654b9bf-7176-497f-86e3-6fbfe08e2811" providerId="ADAL" clId="{2810C37A-7092-4DE1-A6D9-CDB6CE858780}" dt="2019-03-05T11:02:14.534" v="601" actId="171"/>
          <ac:picMkLst>
            <pc:docMk/>
            <pc:sldMk cId="3632034777" sldId="281"/>
            <ac:picMk id="3" creationId="{D461643E-170B-4CFF-B7C4-A361EF5B414E}"/>
          </ac:picMkLst>
        </pc:picChg>
        <pc:picChg chg="add mod modCrop">
          <ac:chgData name="Regan Mudhar" userId="1654b9bf-7176-497f-86e3-6fbfe08e2811" providerId="ADAL" clId="{2810C37A-7092-4DE1-A6D9-CDB6CE858780}" dt="2019-03-05T11:02:16.907" v="602" actId="1076"/>
          <ac:picMkLst>
            <pc:docMk/>
            <pc:sldMk cId="3632034777" sldId="281"/>
            <ac:picMk id="7" creationId="{B6CF5C11-8506-4614-BD17-4FA57EFC965C}"/>
          </ac:picMkLst>
        </pc:picChg>
        <pc:picChg chg="mod">
          <ac:chgData name="Regan Mudhar" userId="1654b9bf-7176-497f-86e3-6fbfe08e2811" providerId="ADAL" clId="{2810C37A-7092-4DE1-A6D9-CDB6CE858780}" dt="2019-03-05T11:02:19.527" v="603" actId="14100"/>
          <ac:picMkLst>
            <pc:docMk/>
            <pc:sldMk cId="3632034777" sldId="281"/>
            <ac:picMk id="1025" creationId="{74CF952D-F05C-416E-9487-16CDBF184E13}"/>
          </ac:picMkLst>
        </pc:picChg>
        <pc:picChg chg="mod">
          <ac:chgData name="Regan Mudhar" userId="1654b9bf-7176-497f-86e3-6fbfe08e2811" providerId="ADAL" clId="{2810C37A-7092-4DE1-A6D9-CDB6CE858780}" dt="2019-03-05T11:02:42.796" v="644" actId="14100"/>
          <ac:picMkLst>
            <pc:docMk/>
            <pc:sldMk cId="3632034777" sldId="281"/>
            <ac:picMk id="1026" creationId="{C6186181-BFF1-423C-B677-800B756C21ED}"/>
          </ac:picMkLst>
        </pc:picChg>
      </pc:sldChg>
      <pc:sldChg chg="modSp ord">
        <pc:chgData name="Regan Mudhar" userId="1654b9bf-7176-497f-86e3-6fbfe08e2811" providerId="ADAL" clId="{2810C37A-7092-4DE1-A6D9-CDB6CE858780}" dt="2019-03-05T11:27:43.339" v="2284" actId="255"/>
        <pc:sldMkLst>
          <pc:docMk/>
          <pc:sldMk cId="1093337971" sldId="282"/>
        </pc:sldMkLst>
        <pc:spChg chg="mod">
          <ac:chgData name="Regan Mudhar" userId="1654b9bf-7176-497f-86e3-6fbfe08e2811" providerId="ADAL" clId="{2810C37A-7092-4DE1-A6D9-CDB6CE858780}" dt="2019-03-05T11:27:43.339" v="2284" actId="255"/>
          <ac:spMkLst>
            <pc:docMk/>
            <pc:sldMk cId="1093337971" sldId="282"/>
            <ac:spMk id="3" creationId="{D9CB02D5-5345-4DA9-9C3F-0725AF8645A8}"/>
          </ac:spMkLst>
        </pc:spChg>
      </pc:sldChg>
      <pc:sldChg chg="delSp modSp add ord">
        <pc:chgData name="Regan Mudhar" userId="1654b9bf-7176-497f-86e3-6fbfe08e2811" providerId="ADAL" clId="{2810C37A-7092-4DE1-A6D9-CDB6CE858780}" dt="2019-03-05T11:03:55.054" v="742" actId="27636"/>
        <pc:sldMkLst>
          <pc:docMk/>
          <pc:sldMk cId="3758524387" sldId="283"/>
        </pc:sldMkLst>
        <pc:spChg chg="mod">
          <ac:chgData name="Regan Mudhar" userId="1654b9bf-7176-497f-86e3-6fbfe08e2811" providerId="ADAL" clId="{2810C37A-7092-4DE1-A6D9-CDB6CE858780}" dt="2019-03-05T11:03:55.054" v="742" actId="27636"/>
          <ac:spMkLst>
            <pc:docMk/>
            <pc:sldMk cId="3758524387" sldId="283"/>
            <ac:spMk id="2" creationId="{9B033CC6-94FB-4BFB-B6CA-0DADC423B7E0}"/>
          </ac:spMkLst>
        </pc:spChg>
        <pc:spChg chg="del">
          <ac:chgData name="Regan Mudhar" userId="1654b9bf-7176-497f-86e3-6fbfe08e2811" providerId="ADAL" clId="{2810C37A-7092-4DE1-A6D9-CDB6CE858780}" dt="2019-03-05T10:53:26.414" v="9" actId="478"/>
          <ac:spMkLst>
            <pc:docMk/>
            <pc:sldMk cId="3758524387" sldId="283"/>
            <ac:spMk id="3" creationId="{3B7325AD-9A18-4C5E-99AA-88C144E2C22C}"/>
          </ac:spMkLst>
        </pc:spChg>
      </pc:sldChg>
      <pc:sldChg chg="addSp modSp add ord">
        <pc:chgData name="Regan Mudhar" userId="1654b9bf-7176-497f-86e3-6fbfe08e2811" providerId="ADAL" clId="{2810C37A-7092-4DE1-A6D9-CDB6CE858780}" dt="2019-03-05T11:32:20.059" v="2342" actId="20577"/>
        <pc:sldMkLst>
          <pc:docMk/>
          <pc:sldMk cId="3779695479" sldId="284"/>
        </pc:sldMkLst>
        <pc:spChg chg="add mod">
          <ac:chgData name="Regan Mudhar" userId="1654b9bf-7176-497f-86e3-6fbfe08e2811" providerId="ADAL" clId="{2810C37A-7092-4DE1-A6D9-CDB6CE858780}" dt="2019-03-05T11:32:20.059" v="2342" actId="20577"/>
          <ac:spMkLst>
            <pc:docMk/>
            <pc:sldMk cId="3779695479" sldId="284"/>
            <ac:spMk id="3" creationId="{872314FA-FFBC-4991-A09B-BEA1BAFB6D9E}"/>
          </ac:spMkLst>
        </pc:spChg>
        <pc:spChg chg="mod">
          <ac:chgData name="Regan Mudhar" userId="1654b9bf-7176-497f-86e3-6fbfe08e2811" providerId="ADAL" clId="{2810C37A-7092-4DE1-A6D9-CDB6CE858780}" dt="2019-03-05T11:32:07.604" v="2334" actId="1076"/>
          <ac:spMkLst>
            <pc:docMk/>
            <pc:sldMk cId="3779695479" sldId="284"/>
            <ac:spMk id="4" creationId="{14E87C9D-A61D-4E6F-B0FD-C68E5E90F3F1}"/>
          </ac:spMkLst>
        </pc:spChg>
      </pc:sldChg>
    </pc:docChg>
  </pc:docChgLst>
  <pc:docChgLst>
    <pc:chgData name="Regan Mudhar" userId="1654b9bf-7176-497f-86e3-6fbfe08e2811" providerId="ADAL" clId="{A8C28D39-81AD-4735-BB49-39EBE1DB942B}"/>
    <pc:docChg chg="modSld">
      <pc:chgData name="Regan Mudhar" userId="1654b9bf-7176-497f-86e3-6fbfe08e2811" providerId="ADAL" clId="{A8C28D39-81AD-4735-BB49-39EBE1DB942B}" dt="2019-05-29T14:50:12.516" v="2" actId="20577"/>
      <pc:docMkLst>
        <pc:docMk/>
      </pc:docMkLst>
      <pc:sldChg chg="modSp">
        <pc:chgData name="Regan Mudhar" userId="1654b9bf-7176-497f-86e3-6fbfe08e2811" providerId="ADAL" clId="{A8C28D39-81AD-4735-BB49-39EBE1DB942B}" dt="2019-05-29T14:50:12.516" v="2" actId="20577"/>
        <pc:sldMkLst>
          <pc:docMk/>
          <pc:sldMk cId="2701944115" sldId="261"/>
        </pc:sldMkLst>
        <pc:spChg chg="mod">
          <ac:chgData name="Regan Mudhar" userId="1654b9bf-7176-497f-86e3-6fbfe08e2811" providerId="ADAL" clId="{A8C28D39-81AD-4735-BB49-39EBE1DB942B}" dt="2019-05-29T14:50:12.516" v="2" actId="20577"/>
          <ac:spMkLst>
            <pc:docMk/>
            <pc:sldMk cId="2701944115" sldId="261"/>
            <ac:spMk id="4" creationId="{14E87C9D-A61D-4E6F-B0FD-C68E5E90F3F1}"/>
          </ac:spMkLst>
        </pc:spChg>
      </pc:sldChg>
      <pc:sldChg chg="modSp">
        <pc:chgData name="Regan Mudhar" userId="1654b9bf-7176-497f-86e3-6fbfe08e2811" providerId="ADAL" clId="{A8C28D39-81AD-4735-BB49-39EBE1DB942B}" dt="2019-05-29T14:47:28.683" v="0" actId="167"/>
        <pc:sldMkLst>
          <pc:docMk/>
          <pc:sldMk cId="3632034777" sldId="281"/>
        </pc:sldMkLst>
        <pc:spChg chg="mod">
          <ac:chgData name="Regan Mudhar" userId="1654b9bf-7176-497f-86e3-6fbfe08e2811" providerId="ADAL" clId="{A8C28D39-81AD-4735-BB49-39EBE1DB942B}" dt="2019-05-29T14:47:28.683" v="0" actId="167"/>
          <ac:spMkLst>
            <pc:docMk/>
            <pc:sldMk cId="3632034777" sldId="281"/>
            <ac:spMk id="4" creationId="{4601EB84-6630-4EFE-B2EA-1DFF9EF90F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A9E5-966C-4CED-A5A5-ED64E89C3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9E31-9D81-47CD-9031-D46F4999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4F33-11CB-417B-86A6-49B383C9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5F67-371C-4693-9CFE-FD1E40ED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8C5A-F775-4CDF-A524-BD8F8C94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A586-6B63-4003-855A-839B206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AC224-B49C-4508-8525-05FF66D7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EA13-E8C9-44EE-9F86-F1B1E52D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DA0A-3DAA-4ACB-B1E7-A5440B9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F222-737D-426E-9B15-60C8947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3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821F7-8A77-44D1-BC55-6DE6E73E7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5F7D-2C3A-42BD-A2FF-3A395647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6DFB-1CF2-4B2E-A983-F0F4AFE6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F6A9-33A1-4582-A109-8A1105C6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447C-5CF7-402E-B351-39717474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3A3-4E95-41F9-A792-82CD2CEC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8742-5A32-49BD-8FCA-0BB79EE2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0D74-FB12-4D76-88BD-8F92C30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ACEB-8C8A-4BAE-90A9-D13CB32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25A0-9CCB-48AD-A2EF-9557F23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E06C-D7C0-46DA-8B20-CE7978FA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4D48-B2B3-47AA-A2F2-B96F5495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97BA-4F2B-453C-908F-273AAB64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527-BFD2-4F38-8697-798F7F2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F216-35D8-479F-B1C6-C0D65F50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9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A4B1-312F-4CE6-96D3-9F8CCE6F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7B36-4E94-43AF-9BD4-EA7B06A51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B897-1A23-4F33-A1C3-FC222C90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6E6D-5455-4CAD-B820-5B91DA0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1968-5AE5-46CB-876A-423B001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D0D-B55E-405D-A92F-7FC90663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2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30DC-33EE-48A7-B51E-21006951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4D4F-7C6E-407C-876C-F4E643CF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E76B5-5F1B-4C13-BE8B-9469C7A6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83AB1-E646-4FB0-9AEB-CB91AB441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99BE-7557-4794-895D-54905FA7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9112E-DC85-4E22-841B-563C1EBB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9C09F-131C-4114-897B-A9CD45A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D367-33FC-4D45-8D87-9925BB5B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6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28FE-AC8B-4D9D-98A0-CC06E3D5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C28F5-9EF6-40BE-AF73-79505FDD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5A17-A244-4D34-B2AC-B22DA23E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5E08-5817-4FB5-93DE-8B1410D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6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13FA5-FF1A-4E54-BA39-912EC294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C119E-E8AA-4088-94DB-1EF4BB41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1AF75-B3CC-40B9-921C-74E2AB30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3846-952D-48B9-B1E2-9428226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9B71-1EE5-487A-902E-C43BD31D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A103-E030-48EC-9130-0ABE3074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CBC6-94B2-4342-BD10-FBEB269D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7207-C007-404A-942F-24D1393E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F6A54-0A65-41F8-AAD8-01E987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AC3D-FBDE-4F69-9CE0-AB536FD4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2DF76-CE9E-4C2E-8AA4-81DDF3AB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30E6-D147-49AF-ACBC-3467B97A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A4858-C657-4586-88C9-63704D1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2FFC6-14DF-43B9-B26F-C3B2F8B4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5B61-D25B-4A39-97B9-C8CA20BA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4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CAF0B-A552-46D6-AE53-C93E662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C92A-83FE-41A7-93B7-25FA6DAE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6153-B33E-4DE8-AD16-CB7498AF3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0C6D-0BDA-4854-92BB-96BE0EF1E922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B674-C081-4F45-8862-75E540F85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258E-964C-4153-8FAE-5679A3C5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D282-5B1C-4823-9E29-DB4C4A0A2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2063307003522?via%3Dihu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geo2020#supplementary-informatio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it23/Isca/blob/master/src/atmos_param/two_stream_gray_rad/two_stream_gray_rad.F90#L48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edia.nature.com/original/nature-assets/ngeo/journal/v7/n1/extref/ngeo2020-s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aculty.washington.edu/dcatling/Catling2015_PlanetAtmos_Review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sabs.harvard.edu/abs/1994A&amp;A...282..663S" TargetMode="External"/><Relationship Id="rId2" Type="http://schemas.openxmlformats.org/officeDocument/2006/relationships/hyperlink" Target="file:///C:\Users\rm15856\OneDrive%20-%20University%20of%20Bristol\Documents\Downloads\16_vi4b_42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3CC6-94FB-4BFB-B6CA-0DADC423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2206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Changes made to run Grey Titan</a:t>
            </a:r>
          </a:p>
        </p:txBody>
      </p:sp>
    </p:spTree>
    <p:extLst>
      <p:ext uri="{BB962C8B-B14F-4D97-AF65-F5344CB8AC3E}">
        <p14:creationId xmlns:p14="http://schemas.microsoft.com/office/powerpoint/2010/main" val="375852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317500" y="1225689"/>
            <a:ext cx="1137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Running with half the horizontal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At the top of the script:</a:t>
            </a:r>
          </a:p>
          <a:p>
            <a:pPr lvl="1"/>
            <a:r>
              <a:rPr lang="en-GB" sz="1600" dirty="0"/>
              <a:t>	</a:t>
            </a:r>
            <a:r>
              <a:rPr lang="en-GB" sz="1600" dirty="0">
                <a:latin typeface="Consolas" panose="020B0609020204030204" pitchFamily="49" charset="0"/>
              </a:rPr>
              <a:t>RESOLUTION = </a:t>
            </a:r>
            <a:r>
              <a:rPr lang="en-GB" sz="1600" dirty="0">
                <a:highlight>
                  <a:srgbClr val="FFFF00"/>
                </a:highlight>
                <a:latin typeface="Consolas" panose="020B0609020204030204" pitchFamily="49" charset="0"/>
              </a:rPr>
              <a:t>'T21'</a:t>
            </a:r>
            <a:r>
              <a:rPr lang="en-GB" sz="1600" dirty="0">
                <a:latin typeface="Consolas" panose="020B0609020204030204" pitchFamily="49" charset="0"/>
              </a:rPr>
              <a:t>, 25 # T21 horizontal resolution, 25 levels in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the main body of the script:</a:t>
            </a:r>
          </a:p>
          <a:p>
            <a:pPr lvl="1"/>
            <a:r>
              <a:rPr lang="en-GB" sz="1600" dirty="0"/>
              <a:t>	</a:t>
            </a:r>
            <a:r>
              <a:rPr lang="en-GB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exp.set_resolution</a:t>
            </a:r>
            <a:r>
              <a:rPr lang="en-GB" sz="1600" dirty="0">
                <a:highlight>
                  <a:srgbClr val="FFFF00"/>
                </a:highlight>
                <a:latin typeface="Consolas" panose="020B0609020204030204" pitchFamily="49" charset="0"/>
              </a:rPr>
              <a:t>(*RESOLUTION)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By default resolution is set to T42 resolution (128 x 64 </a:t>
            </a:r>
            <a:r>
              <a:rPr lang="en-GB" dirty="0" err="1"/>
              <a:t>gridpoints</a:t>
            </a:r>
            <a:r>
              <a:rPr lang="en-GB" dirty="0"/>
              <a:t>) but by switching to T21 (64 x 32) the model should run ~8 times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could decrease realism and should definitely only really be used for flat Titan. A T21 Titan with topography may be far too coarse to pick out details and features?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T42 and T21 are actually to do with the fact </a:t>
            </a:r>
            <a:r>
              <a:rPr lang="en-GB" dirty="0" err="1"/>
              <a:t>Isca</a:t>
            </a:r>
            <a:r>
              <a:rPr lang="en-GB" dirty="0"/>
              <a:t> is a spectral model, which represents the “grid” via spherical harmonics</a:t>
            </a:r>
          </a:p>
          <a:p>
            <a:r>
              <a:rPr lang="en-GB" dirty="0"/>
              <a:t>- Changed timestep to be </a:t>
            </a:r>
            <a:r>
              <a:rPr lang="en-GB" dirty="0">
                <a:highlight>
                  <a:srgbClr val="00FFFF"/>
                </a:highlight>
              </a:rPr>
              <a:t>178 </a:t>
            </a:r>
            <a:r>
              <a:rPr lang="en-GB" dirty="0"/>
              <a:t>seconds, which is less than twice the original timestep, but causes the model to run faster</a:t>
            </a:r>
          </a:p>
          <a:p>
            <a:pPr lvl="1"/>
            <a:r>
              <a:rPr lang="en-GB" dirty="0"/>
              <a:t>178 is a factor of 1379678 </a:t>
            </a:r>
          </a:p>
          <a:p>
            <a:pPr marL="285750" indent="-285750">
              <a:buFontTx/>
              <a:buChar char="-"/>
            </a:pPr>
            <a:r>
              <a:rPr lang="en-GB" dirty="0"/>
              <a:t>Using a restart file from a model run that has already reached equilibrium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the main body:</a:t>
            </a:r>
          </a:p>
          <a:p>
            <a:pPr lvl="1"/>
            <a:r>
              <a:rPr lang="en-GB" sz="1600" dirty="0"/>
              <a:t>	 </a:t>
            </a:r>
            <a:r>
              <a:rPr lang="en-GB" sz="1600" dirty="0" err="1">
                <a:latin typeface="Consolas" panose="020B0609020204030204" pitchFamily="49" charset="0"/>
              </a:rPr>
              <a:t>exp.run</a:t>
            </a:r>
            <a:r>
              <a:rPr lang="en-GB" sz="1600" dirty="0">
                <a:latin typeface="Consolas" panose="020B0609020204030204" pitchFamily="49" charset="0"/>
              </a:rPr>
              <a:t>(1, </a:t>
            </a:r>
            <a:r>
              <a:rPr lang="en-GB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restart_file</a:t>
            </a:r>
            <a:r>
              <a:rPr lang="en-GB" sz="1600" dirty="0">
                <a:highlight>
                  <a:srgbClr val="00FFFF"/>
                </a:highlight>
                <a:latin typeface="Consolas" panose="020B0609020204030204" pitchFamily="49" charset="0"/>
              </a:rPr>
              <a:t>='/</a:t>
            </a:r>
            <a:r>
              <a:rPr lang="en-GB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mnt</a:t>
            </a:r>
            <a:r>
              <a:rPr lang="en-GB" sz="1600" dirty="0">
                <a:highlight>
                  <a:srgbClr val="00FFFF"/>
                </a:highlight>
                <a:latin typeface="Consolas" panose="020B0609020204030204" pitchFamily="49" charset="0"/>
              </a:rPr>
              <a:t>/storage/home/rm15856/scratch/</a:t>
            </a:r>
            <a:r>
              <a:rPr lang="en-GB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Isca</a:t>
            </a:r>
            <a:r>
              <a:rPr lang="en-GB" sz="1600" dirty="0">
                <a:highlight>
                  <a:srgbClr val="00FFFF"/>
                </a:highlight>
                <a:latin typeface="Consolas" panose="020B0609020204030204" pitchFamily="49" charset="0"/>
              </a:rPr>
              <a:t>-Bristol/output/</a:t>
            </a:r>
            <a:r>
              <a:rPr lang="en-GB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grey_titan_blahblah</a:t>
            </a:r>
            <a:r>
              <a:rPr lang="en-GB" sz="1600" dirty="0">
                <a:highlight>
                  <a:srgbClr val="00FFFF"/>
                </a:highlight>
                <a:latin typeface="Consolas" panose="020B0609020204030204" pitchFamily="49" charset="0"/>
              </a:rPr>
              <a:t>/restarts/res0106.tar.gz’</a:t>
            </a:r>
            <a:r>
              <a:rPr lang="en-GB" sz="1600" dirty="0">
                <a:latin typeface="Consolas" panose="020B0609020204030204" pitchFamily="49" charset="0"/>
              </a:rPr>
              <a:t>, 	</a:t>
            </a:r>
            <a:r>
              <a:rPr lang="en-GB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use_restart</a:t>
            </a:r>
            <a:r>
              <a:rPr lang="en-GB" sz="1600" dirty="0">
                <a:highlight>
                  <a:srgbClr val="00FF00"/>
                </a:highlight>
                <a:latin typeface="Consolas" panose="020B0609020204030204" pitchFamily="49" charset="0"/>
              </a:rPr>
              <a:t>=True</a:t>
            </a:r>
            <a:r>
              <a:rPr lang="en-GB" sz="1600" dirty="0">
                <a:latin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</a:rPr>
              <a:t>num_cores</a:t>
            </a:r>
            <a:r>
              <a:rPr lang="en-GB" sz="1600" dirty="0">
                <a:latin typeface="Consolas" panose="020B0609020204030204" pitchFamily="49" charset="0"/>
              </a:rPr>
              <a:t>=NCORES)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            for </a:t>
            </a:r>
            <a:r>
              <a:rPr lang="en-GB" sz="1600" dirty="0" err="1">
                <a:latin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</a:rPr>
              <a:t> in range(2, 111):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                </a:t>
            </a:r>
            <a:r>
              <a:rPr lang="en-GB" sz="1600" dirty="0" err="1">
                <a:latin typeface="Consolas" panose="020B0609020204030204" pitchFamily="49" charset="0"/>
              </a:rPr>
              <a:t>exp.run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</a:rPr>
              <a:t>num_cores</a:t>
            </a:r>
            <a:r>
              <a:rPr lang="en-GB" sz="1600" dirty="0">
                <a:latin typeface="Consolas" panose="020B0609020204030204" pitchFamily="49" charset="0"/>
              </a:rPr>
              <a:t>=NCORES)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            notify('top down with conv scheme = '+conv+' has completed', '</a:t>
            </a:r>
            <a:r>
              <a:rPr lang="en-GB" sz="1600" dirty="0" err="1">
                <a:latin typeface="Consolas" panose="020B0609020204030204" pitchFamily="49" charset="0"/>
              </a:rPr>
              <a:t>isca</a:t>
            </a:r>
            <a:r>
              <a:rPr lang="en-GB" sz="1600" dirty="0">
                <a:latin typeface="Consolas" panose="020B0609020204030204" pitchFamily="49" charset="0"/>
              </a:rPr>
              <a:t>')</a:t>
            </a:r>
          </a:p>
          <a:p>
            <a:pPr lvl="1"/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2314FA-FFBC-4991-A09B-BEA1BA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58902"/>
            <a:ext cx="11607800" cy="966787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+mn-lt"/>
              </a:rPr>
              <a:t>These changes aren’t to do with modelling a realistic Titan, but were additional  options to decrease </a:t>
            </a:r>
            <a:r>
              <a:rPr lang="en-GB" sz="3200">
                <a:latin typeface="+mn-lt"/>
              </a:rPr>
              <a:t>run times:</a:t>
            </a:r>
            <a:endParaRPr lang="en-GB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6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482600" y="34290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Changed a ‘month’ to be 30 Titan ‘days’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Length of day is ~16 Earth days = </a:t>
            </a:r>
            <a:r>
              <a:rPr lang="en-GB" dirty="0">
                <a:highlight>
                  <a:srgbClr val="FFFF00"/>
                </a:highlight>
              </a:rPr>
              <a:t>1379678</a:t>
            </a:r>
            <a:r>
              <a:rPr lang="en-GB" dirty="0"/>
              <a:t>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means there are 22 Titan ‘months’ in a Titan ‘year’ of ~29.6 Earth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the script…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diag.add_file</a:t>
            </a:r>
            <a:r>
              <a:rPr lang="en-GB" dirty="0">
                <a:latin typeface="Consolas" panose="020B0609020204030204" pitchFamily="49" charset="0"/>
              </a:rPr>
              <a:t>('</a:t>
            </a:r>
            <a:r>
              <a:rPr lang="en-GB" dirty="0" err="1">
                <a:latin typeface="Consolas" panose="020B0609020204030204" pitchFamily="49" charset="0"/>
              </a:rPr>
              <a:t>atmos_monthly</a:t>
            </a:r>
            <a:r>
              <a:rPr lang="en-GB" dirty="0">
                <a:latin typeface="Consolas" panose="020B0609020204030204" pitchFamily="49" charset="0"/>
              </a:rPr>
              <a:t>',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30*1379678</a:t>
            </a:r>
            <a:r>
              <a:rPr lang="en-GB" dirty="0">
                <a:latin typeface="Consolas" panose="020B0609020204030204" pitchFamily="49" charset="0"/>
              </a:rPr>
              <a:t>, 'seconds', </a:t>
            </a:r>
            <a:r>
              <a:rPr lang="en-GB" dirty="0" err="1">
                <a:latin typeface="Consolas" panose="020B0609020204030204" pitchFamily="49" charset="0"/>
              </a:rPr>
              <a:t>time_units</a:t>
            </a:r>
            <a:r>
              <a:rPr lang="en-GB" dirty="0">
                <a:latin typeface="Consolas" panose="020B0609020204030204" pitchFamily="49" charset="0"/>
              </a:rPr>
              <a:t>='days’)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main_nml</a:t>
            </a:r>
            <a:r>
              <a:rPr lang="en-GB" dirty="0">
                <a:latin typeface="Consolas" panose="020B0609020204030204" pitchFamily="49" charset="0"/>
              </a:rPr>
              <a:t>':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dt_atmos</a:t>
            </a:r>
            <a:r>
              <a:rPr lang="en-GB" dirty="0">
                <a:latin typeface="Consolas" panose="020B0609020204030204" pitchFamily="49" charset="0"/>
              </a:rPr>
              <a:t>':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178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'days': 0.,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'seconds':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30.*1379678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'calendar': '</a:t>
            </a:r>
            <a:r>
              <a:rPr lang="en-GB" dirty="0" err="1">
                <a:latin typeface="Consolas" panose="020B0609020204030204" pitchFamily="49" charset="0"/>
              </a:rPr>
              <a:t>no_calendar</a:t>
            </a:r>
            <a:r>
              <a:rPr lang="en-GB" dirty="0">
                <a:latin typeface="Consolas" panose="020B0609020204030204" pitchFamily="49" charset="0"/>
              </a:rPr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Note that the no. of seconds in a ‘day’ was calculated from a script from Stephen which makes sure an integer no. of days go into a Titan year. As a result ‘day’ and ‘year’ length are </a:t>
            </a:r>
            <a:r>
              <a:rPr lang="en-GB" i="1" dirty="0"/>
              <a:t>not</a:t>
            </a:r>
            <a:r>
              <a:rPr lang="en-GB" dirty="0"/>
              <a:t> precisely 16 days and 29.6 years, but the variation from the true values is pretty small.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Note also then that a ‘month’ is an arbitrary unit of time, it’s just 30 Titan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482600" y="342900"/>
            <a:ext cx="1137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</a:t>
            </a:r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mixed_layer_nml</a:t>
            </a:r>
            <a:r>
              <a:rPr lang="en-GB" dirty="0">
                <a:latin typeface="Consolas" panose="020B0609020204030204" pitchFamily="49" charset="0"/>
              </a:rPr>
              <a:t>':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tconst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’ : 186.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'prescribe_initial_</a:t>
            </a:r>
            <a:r>
              <a:rPr lang="en-GB" dirty="0" err="1">
                <a:latin typeface="Consolas" panose="020B0609020204030204" pitchFamily="49" charset="0"/>
              </a:rPr>
              <a:t>dist</a:t>
            </a:r>
            <a:r>
              <a:rPr lang="en-GB" dirty="0">
                <a:latin typeface="Consolas" panose="020B0609020204030204" pitchFamily="49" charset="0"/>
              </a:rPr>
              <a:t>':True,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evaporation':False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albedo_value</a:t>
            </a:r>
            <a:r>
              <a:rPr lang="en-GB" dirty="0">
                <a:latin typeface="Consolas" panose="020B0609020204030204" pitchFamily="49" charset="0"/>
              </a:rPr>
              <a:t>': 0.3,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top two variables set the initial surface temperature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Having 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tconst</a:t>
            </a:r>
            <a:r>
              <a:rPr lang="en-GB" dirty="0"/>
              <a:t> closer to the actual equilibrium temperature value (93.65K measured at the surface by the Huygens probe, 186K at the stratosphere) should decrease spin-up time?</a:t>
            </a:r>
          </a:p>
          <a:p>
            <a:r>
              <a:rPr lang="en-GB" dirty="0"/>
              <a:t>- </a:t>
            </a:r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damping_driver_nml</a:t>
            </a:r>
            <a:r>
              <a:rPr lang="en-GB" dirty="0">
                <a:latin typeface="Consolas" panose="020B0609020204030204" pitchFamily="49" charset="0"/>
              </a:rPr>
              <a:t>':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do_rayleigh</a:t>
            </a:r>
            <a:r>
              <a:rPr lang="en-GB" dirty="0">
                <a:latin typeface="Consolas" panose="020B0609020204030204" pitchFamily="49" charset="0"/>
              </a:rPr>
              <a:t>': True,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trayfric</a:t>
            </a:r>
            <a:r>
              <a:rPr lang="en-GB" dirty="0">
                <a:latin typeface="Consolas" panose="020B0609020204030204" pitchFamily="49" charset="0"/>
              </a:rPr>
              <a:t>': -0.125,              # neg. value: time in *days*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'</a:t>
            </a:r>
            <a:r>
              <a:rPr lang="en-GB" dirty="0" err="1">
                <a:highlight>
                  <a:srgbClr val="00FFFF"/>
                </a:highlight>
                <a:latin typeface="Consolas" panose="020B0609020204030204" pitchFamily="49" charset="0"/>
              </a:rPr>
              <a:t>sponge_pbottom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':  1.1205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1.1205 Pa is the pressure value 3 model layers from the top of the atmosphere to impose a sponge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sponge layer causes dissipation to stop reflection off the “top” of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30559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3B311-F522-4E79-9747-ED6D7E3149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40" y="830302"/>
            <a:ext cx="6055360" cy="42977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1F6A2-CE5C-44AC-B498-F43D20D7E01E}"/>
              </a:ext>
            </a:extLst>
          </p:cNvPr>
          <p:cNvSpPr/>
          <p:nvPr/>
        </p:nvSpPr>
        <p:spPr>
          <a:xfrm>
            <a:off x="88900" y="1028343"/>
            <a:ext cx="1178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 </a:t>
            </a:r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two_stream_gray_rad_nml</a:t>
            </a:r>
            <a:r>
              <a:rPr lang="en-GB" dirty="0">
                <a:latin typeface="Consolas" panose="020B0609020204030204" pitchFamily="49" charset="0"/>
              </a:rPr>
              <a:t>':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rad_scheme</a:t>
            </a:r>
            <a:r>
              <a:rPr lang="en-GB" dirty="0">
                <a:latin typeface="Consolas" panose="020B0609020204030204" pitchFamily="49" charset="0"/>
              </a:rPr>
              <a:t>': '</a:t>
            </a:r>
            <a:r>
              <a:rPr lang="en-GB" dirty="0" err="1">
                <a:latin typeface="Consolas" panose="020B0609020204030204" pitchFamily="49" charset="0"/>
              </a:rPr>
              <a:t>frierson</a:t>
            </a:r>
            <a:r>
              <a:rPr lang="en-GB" dirty="0">
                <a:latin typeface="Consolas" panose="020B0609020204030204" pitchFamily="49" charset="0"/>
              </a:rPr>
              <a:t>',            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do_seasonal</a:t>
            </a:r>
            <a:r>
              <a:rPr lang="en-GB" dirty="0">
                <a:latin typeface="Consolas" panose="020B0609020204030204" pitchFamily="49" charset="0"/>
              </a:rPr>
              <a:t>': True,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atm_abs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': 10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'sw_diff':0.0,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'ir_tau_eq':4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'ir_tau_pole':4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linear_tau</a:t>
            </a:r>
            <a:r>
              <a:rPr lang="en-GB" dirty="0">
                <a:latin typeface="Consolas" panose="020B0609020204030204" pitchFamily="49" charset="0"/>
              </a:rPr>
              <a:t>': 1.0,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'equinox_day':0.0,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'use_time_average_</a:t>
            </a:r>
            <a:r>
              <a:rPr lang="en-GB" dirty="0" err="1">
                <a:latin typeface="Consolas" panose="020B0609020204030204" pitchFamily="49" charset="0"/>
              </a:rPr>
              <a:t>coszen</a:t>
            </a:r>
            <a:r>
              <a:rPr lang="en-GB" dirty="0">
                <a:latin typeface="Consolas" panose="020B0609020204030204" pitchFamily="49" charset="0"/>
              </a:rPr>
              <a:t>':True,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'solar_constant':15.078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00FF"/>
                </a:highlight>
                <a:latin typeface="Consolas" panose="020B0609020204030204" pitchFamily="49" charset="0"/>
              </a:rPr>
              <a:t>‘solar_exponent’:1.7</a:t>
            </a:r>
          </a:p>
          <a:p>
            <a:r>
              <a:rPr lang="en-GB" dirty="0">
                <a:latin typeface="Consolas" panose="020B0609020204030204" pitchFamily="49" charset="0"/>
              </a:rPr>
              <a:t>    },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Short wave optical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Long wave optical depths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See next slide for more on the </a:t>
            </a:r>
            <a:r>
              <a:rPr lang="en-GB" dirty="0">
                <a:highlight>
                  <a:srgbClr val="FF00FF"/>
                </a:highlight>
              </a:rPr>
              <a:t>solar exponent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Mean </a:t>
            </a:r>
            <a:r>
              <a:rPr lang="en-GB" dirty="0">
                <a:highlight>
                  <a:srgbClr val="00FF00"/>
                </a:highlight>
              </a:rPr>
              <a:t>solar constant </a:t>
            </a:r>
            <a:r>
              <a:rPr lang="en-GB" dirty="0"/>
              <a:t>for Titan – actually used to infer the Sun-Titan Distance from S = S</a:t>
            </a:r>
            <a:r>
              <a:rPr lang="en-GB" baseline="-25000" dirty="0"/>
              <a:t>E</a:t>
            </a:r>
            <a:r>
              <a:rPr lang="en-GB" dirty="0"/>
              <a:t> x 1/D</a:t>
            </a:r>
            <a:r>
              <a:rPr lang="en-GB" baseline="30000" dirty="0"/>
              <a:t>2</a:t>
            </a:r>
            <a:r>
              <a:rPr lang="en-GB" dirty="0"/>
              <a:t> where D is in 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8E794-16E7-41E4-8A74-D9D2CBEC36FC}"/>
              </a:ext>
            </a:extLst>
          </p:cNvPr>
          <p:cNvSpPr/>
          <p:nvPr/>
        </p:nvSpPr>
        <p:spPr>
          <a:xfrm>
            <a:off x="9639300" y="1867995"/>
            <a:ext cx="2095500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“A model of Titan's aerosols based on measurements made inside the atmosphere” (2008)</a:t>
            </a: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1EB84-6630-4EFE-B2EA-1DFF9EF9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9" y="43458"/>
            <a:ext cx="4775200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I was struggling to get back the correct temperature profile for Titan (using Huygens probe data from </a:t>
            </a:r>
            <a:r>
              <a:rPr lang="en-GB" sz="1400" dirty="0" err="1"/>
              <a:t>Fulchignoni</a:t>
            </a:r>
            <a:r>
              <a:rPr lang="en-GB" sz="1400" dirty="0"/>
              <a:t> et al. see right images) Stephen Thomson suggested “</a:t>
            </a:r>
            <a:r>
              <a:rPr lang="en-GB" sz="1400" i="1" dirty="0"/>
              <a:t>changing the value of `</a:t>
            </a:r>
            <a:r>
              <a:rPr lang="en-GB" sz="1400" i="1" dirty="0" err="1">
                <a:highlight>
                  <a:srgbClr val="FF00FF"/>
                </a:highlight>
              </a:rPr>
              <a:t>solar_exponent</a:t>
            </a:r>
            <a:r>
              <a:rPr lang="en-GB" sz="1400" i="1" dirty="0"/>
              <a:t>` here:</a:t>
            </a:r>
            <a:endParaRPr lang="en-GB" sz="1400" dirty="0"/>
          </a:p>
          <a:p>
            <a:r>
              <a:rPr lang="en-GB" sz="1400" i="1" u="sng" dirty="0">
                <a:hlinkClick r:id="rId2"/>
              </a:rPr>
              <a:t>https://github.com/sit23/Isca/blob/master/src/atmos_param/two_stream_gray_rad/two_stream_gray_rad.F90#L485</a:t>
            </a:r>
            <a:endParaRPr lang="en-GB" sz="1400" dirty="0"/>
          </a:p>
          <a:p>
            <a:r>
              <a:rPr lang="en-GB" sz="1400" i="1" dirty="0"/>
              <a:t>That number is changing the pressure dependence of your short-wave optical depth. It may be that you want it to increase more rapidly with pressure so that you achieve a high optical depth higher in the atmosphere.” </a:t>
            </a:r>
          </a:p>
          <a:p>
            <a:endParaRPr lang="en-GB" altLang="en-US" sz="1400" u="sng" dirty="0">
              <a:solidFill>
                <a:srgbClr val="0563C1"/>
              </a:solidFill>
              <a:ea typeface="DengXian" panose="02010600030101010101" pitchFamily="2" charset="-122"/>
              <a:cs typeface="Times New Roman" panose="02020603050405020304" pitchFamily="18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“Common 0.1 bar tropopause in thick atmospheres set by pressure-dependent IR transparency” (2014)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See notebook for more detailed calculations, but using Huygens values for pressure at the surface and tropopause (</a:t>
            </a:r>
            <a:r>
              <a:rPr kumimoji="0" lang="en-GB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Fulchignoni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et al.), and IR optical depths from this paper, I think I found a value for n = 1.68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“Titan has a very shallow convective region up to only ~1.3 bar because significant shortwave absorption in its upper hazy troposphere causes stability against convection.”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The supplementary material</a:t>
            </a:r>
            <a:r>
              <a:rPr kumimoji="0" lang="en-GB" altLang="en-US" sz="14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also had some useful stuff: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i="1" dirty="0">
                <a:ea typeface="DengXian" panose="02010600030101010101" pitchFamily="2" charset="-122"/>
                <a:cs typeface="Times New Roman" panose="02020603050405020304" pitchFamily="18" charset="0"/>
              </a:rPr>
              <a:t>“Typically, n takes a value between 1 and 2”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400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 dirty="0"/>
              <a:t>The change I made can be seen on the previous slide.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42">
            <a:extLst>
              <a:ext uri="{FF2B5EF4-FFF2-40B4-BE49-F238E27FC236}">
                <a16:creationId xmlns:a16="http://schemas.microsoft.com/office/drawing/2014/main" id="{C6186181-BFF1-423C-B677-800B756C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4901701"/>
            <a:ext cx="4592513" cy="12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3">
            <a:extLst>
              <a:ext uri="{FF2B5EF4-FFF2-40B4-BE49-F238E27FC236}">
                <a16:creationId xmlns:a16="http://schemas.microsoft.com/office/drawing/2014/main" id="{74CF952D-F05C-416E-9487-16CDBF18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1" y="2794000"/>
            <a:ext cx="7357089" cy="39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1643E-170B-4CFF-B7C4-A361EF5B41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83013" y="93571"/>
            <a:ext cx="3706938" cy="237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F5C11-8506-4614-BD17-4FA57EFC96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6"/>
          <a:stretch/>
        </p:blipFill>
        <p:spPr>
          <a:xfrm>
            <a:off x="8401052" y="93571"/>
            <a:ext cx="3706938" cy="2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482600" y="342900"/>
            <a:ext cx="1137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</a:t>
            </a:r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astronomy_nml</a:t>
            </a:r>
            <a:r>
              <a:rPr lang="en-GB" dirty="0">
                <a:latin typeface="Consolas" panose="020B0609020204030204" pitchFamily="49" charset="0"/>
              </a:rPr>
              <a:t>': { #Titan Values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'ecc':0.054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'obliq':26.7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r>
              <a:rPr lang="en-GB" dirty="0">
                <a:latin typeface="Consolas" panose="020B0609020204030204" pitchFamily="49" charset="0"/>
              </a:rPr>
              <a:t>	 '</a:t>
            </a:r>
            <a:r>
              <a:rPr lang="en-GB" dirty="0" err="1">
                <a:latin typeface="Consolas" panose="020B0609020204030204" pitchFamily="49" charset="0"/>
              </a:rPr>
              <a:t>use_mean_anom_in_rrsun_calc':True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use_old_r_inv_squared':False</a:t>
            </a:r>
            <a:endParaRPr lang="en-GB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highlight>
                  <a:srgbClr val="FFFF00"/>
                </a:highlight>
              </a:rPr>
              <a:t>Eccentricity</a:t>
            </a:r>
            <a:r>
              <a:rPr lang="en-GB"/>
              <a:t> </a:t>
            </a:r>
            <a:r>
              <a:rPr lang="en-GB" dirty="0"/>
              <a:t>of Saturn’s orbit around the Sun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00"/>
                </a:highlight>
              </a:rPr>
              <a:t>Obliquity</a:t>
            </a:r>
            <a:r>
              <a:rPr lang="en-GB" dirty="0"/>
              <a:t> of Saturn </a:t>
            </a:r>
            <a:r>
              <a:rPr lang="en-GB" dirty="0" err="1"/>
              <a:t>wrt</a:t>
            </a:r>
            <a:r>
              <a:rPr lang="en-GB" dirty="0"/>
              <a:t> the Sun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These are involved in accounting for the change in solar constant while Titan orbits (found that solar constant changes by 20% between aphelion and perihelion)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- '</a:t>
            </a:r>
            <a:r>
              <a:rPr lang="en-GB" dirty="0" err="1">
                <a:latin typeface="Consolas" panose="020B0609020204030204" pitchFamily="49" charset="0"/>
              </a:rPr>
              <a:t>constants_nml</a:t>
            </a:r>
            <a:r>
              <a:rPr lang="en-GB" dirty="0">
                <a:latin typeface="Consolas" panose="020B0609020204030204" pitchFamily="49" charset="0"/>
              </a:rPr>
              <a:t>': { #Titan Values</a:t>
            </a:r>
          </a:p>
          <a:p>
            <a:r>
              <a:rPr lang="en-GB" dirty="0">
                <a:latin typeface="Consolas" panose="020B0609020204030204" pitchFamily="49" charset="0"/>
              </a:rPr>
              <a:t>        '</a:t>
            </a:r>
            <a:r>
              <a:rPr lang="en-GB" dirty="0" err="1">
                <a:latin typeface="Consolas" panose="020B0609020204030204" pitchFamily="49" charset="0"/>
              </a:rPr>
              <a:t>orbital_period</a:t>
            </a:r>
            <a:r>
              <a:rPr lang="en-GB" dirty="0">
                <a:latin typeface="Consolas" panose="020B0609020204030204" pitchFamily="49" charset="0"/>
              </a:rPr>
              <a:t>':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928523294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'solar_const':15.078,</a:t>
            </a:r>
          </a:p>
          <a:p>
            <a:r>
              <a:rPr lang="en-GB" dirty="0">
                <a:latin typeface="Consolas" panose="020B0609020204030204" pitchFamily="49" charset="0"/>
              </a:rPr>
              <a:t>        'radius':2575.0e3,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'rdgas':290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'kappa':0.2727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r>
              <a:rPr lang="en-GB" dirty="0">
                <a:latin typeface="Consolas" panose="020B0609020204030204" pitchFamily="49" charset="0"/>
              </a:rPr>
              <a:t>	 'rotation_period':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1377631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r>
              <a:rPr lang="en-GB" dirty="0">
                <a:latin typeface="Consolas" panose="020B0609020204030204" pitchFamily="49" charset="0"/>
              </a:rPr>
              <a:t>    },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29.6 Earth year </a:t>
            </a:r>
            <a:r>
              <a:rPr lang="en-GB" dirty="0">
                <a:highlight>
                  <a:srgbClr val="FFFF00"/>
                </a:highlight>
              </a:rPr>
              <a:t>orbital period </a:t>
            </a:r>
            <a:r>
              <a:rPr lang="en-GB" dirty="0"/>
              <a:t>and 16 Earth day </a:t>
            </a:r>
            <a:r>
              <a:rPr lang="en-GB" dirty="0">
                <a:highlight>
                  <a:srgbClr val="FFFF00"/>
                </a:highlight>
              </a:rPr>
              <a:t>rotation period </a:t>
            </a:r>
            <a:r>
              <a:rPr lang="en-GB" dirty="0"/>
              <a:t>in seconds calculated from aforementioned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00"/>
                </a:highlight>
              </a:rPr>
              <a:t>Specific gas constant </a:t>
            </a:r>
            <a:r>
              <a:rPr lang="en-GB" dirty="0"/>
              <a:t>and kappa = </a:t>
            </a:r>
            <a:r>
              <a:rPr lang="en-GB" dirty="0">
                <a:highlight>
                  <a:srgbClr val="00FFFF"/>
                </a:highlight>
              </a:rPr>
              <a:t>specific gas constant/specific heat capacity</a:t>
            </a:r>
            <a:r>
              <a:rPr lang="en-GB" dirty="0"/>
              <a:t> are taken from </a:t>
            </a:r>
            <a:r>
              <a:rPr lang="en-GB" u="sng" dirty="0">
                <a:hlinkClick r:id="rId2"/>
              </a:rPr>
              <a:t>“Planetary Atmospheres” (2015)</a:t>
            </a:r>
            <a:r>
              <a:rPr lang="en-GB" dirty="0"/>
              <a:t> page 8 – see table above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28A24-2E67-4DED-800F-D96EC6A6FED1}"/>
              </a:ext>
            </a:extLst>
          </p:cNvPr>
          <p:cNvPicPr/>
          <p:nvPr/>
        </p:nvPicPr>
        <p:blipFill rotWithShape="1">
          <a:blip r:embed="rId3"/>
          <a:srcRect t="13174" b="38626"/>
          <a:stretch/>
        </p:blipFill>
        <p:spPr>
          <a:xfrm>
            <a:off x="4991100" y="3159055"/>
            <a:ext cx="7200900" cy="1612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4A2DFB-7B1B-4BF8-8297-E0D5072CE6F1}"/>
              </a:ext>
            </a:extLst>
          </p:cNvPr>
          <p:cNvSpPr/>
          <p:nvPr/>
        </p:nvSpPr>
        <p:spPr>
          <a:xfrm>
            <a:off x="5041900" y="4559300"/>
            <a:ext cx="46101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241300" y="292100"/>
            <a:ext cx="1137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if __name__=="__main__":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</a:rPr>
              <a:t>conv_schemes</a:t>
            </a:r>
            <a:r>
              <a:rPr lang="en-GB" sz="1200" dirty="0">
                <a:latin typeface="Consolas" panose="020B0609020204030204" pitchFamily="49" charset="0"/>
              </a:rPr>
              <a:t> = ['none']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depths = [2.]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pers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</a:rPr>
              <a:t> = [93] </a:t>
            </a:r>
            <a:r>
              <a:rPr lang="en-GB" sz="1200" dirty="0">
                <a:latin typeface="Consolas" panose="020B0609020204030204" pitchFamily="49" charset="0"/>
              </a:rPr>
              <a:t>#changed from Stephen's value (339.392) but need to still confirm actual value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scale = 1.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for conv in </a:t>
            </a:r>
            <a:r>
              <a:rPr lang="en-GB" sz="1200" dirty="0" err="1">
                <a:latin typeface="Consolas" panose="020B0609020204030204" pitchFamily="49" charset="0"/>
              </a:rPr>
              <a:t>conv_schemes</a:t>
            </a:r>
            <a:r>
              <a:rPr lang="en-GB" sz="1200" dirty="0"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for </a:t>
            </a:r>
            <a:r>
              <a:rPr lang="en-GB" sz="1200" dirty="0" err="1">
                <a:latin typeface="Consolas" panose="020B0609020204030204" pitchFamily="49" charset="0"/>
              </a:rPr>
              <a:t>depth_val</a:t>
            </a:r>
            <a:r>
              <a:rPr lang="en-GB" sz="1200" dirty="0">
                <a:latin typeface="Consolas" panose="020B0609020204030204" pitchFamily="49" charset="0"/>
              </a:rPr>
              <a:t> in depths: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for </a:t>
            </a:r>
            <a:r>
              <a:rPr lang="en-GB" sz="1200" dirty="0" err="1">
                <a:latin typeface="Consolas" panose="020B0609020204030204" pitchFamily="49" charset="0"/>
              </a:rPr>
              <a:t>per_value</a:t>
            </a:r>
            <a:r>
              <a:rPr lang="en-GB" sz="1200" dirty="0">
                <a:latin typeface="Consolas" panose="020B0609020204030204" pitchFamily="49" charset="0"/>
              </a:rPr>
              <a:t> in </a:t>
            </a:r>
            <a:r>
              <a:rPr lang="en-GB" sz="1200" dirty="0" err="1">
                <a:latin typeface="Consolas" panose="020B0609020204030204" pitchFamily="49" charset="0"/>
              </a:rPr>
              <a:t>pers</a:t>
            </a:r>
            <a:r>
              <a:rPr lang="en-GB" sz="1200" dirty="0"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exp = Experiment('grey_titan_180219_2xtmstp_5titanyr_sw10_ir4', codebase=</a:t>
            </a:r>
            <a:r>
              <a:rPr lang="en-GB" sz="1200" dirty="0" err="1">
                <a:latin typeface="Consolas" panose="020B0609020204030204" pitchFamily="49" charset="0"/>
              </a:rPr>
              <a:t>cb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exp.clear_rundir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exp.diag_table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diag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namelist.copy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constants_nml</a:t>
            </a:r>
            <a:r>
              <a:rPr lang="en-GB" sz="1200" dirty="0">
                <a:latin typeface="Consolas" panose="020B0609020204030204" pitchFamily="49" charset="0"/>
              </a:rPr>
              <a:t>'][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</a:rPr>
              <a:t>'</a:t>
            </a:r>
            <a:r>
              <a:rPr lang="en-GB" sz="1200" dirty="0" err="1">
                <a:highlight>
                  <a:srgbClr val="00FFFF"/>
                </a:highlight>
                <a:latin typeface="Consolas" panose="020B0609020204030204" pitchFamily="49" charset="0"/>
              </a:rPr>
              <a:t>grav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</a:rPr>
              <a:t>']     = scale * 1.354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constants_nml</a:t>
            </a:r>
            <a:r>
              <a:rPr lang="en-GB" sz="1200" dirty="0">
                <a:latin typeface="Consolas" panose="020B0609020204030204" pitchFamily="49" charset="0"/>
              </a:rPr>
              <a:t>']['</a:t>
            </a:r>
            <a:r>
              <a:rPr lang="en-GB" sz="1200" dirty="0" err="1">
                <a:latin typeface="Consolas" panose="020B0609020204030204" pitchFamily="49" charset="0"/>
              </a:rPr>
              <a:t>pstd</a:t>
            </a:r>
            <a:r>
              <a:rPr lang="en-GB" sz="1200" dirty="0">
                <a:latin typeface="Consolas" panose="020B0609020204030204" pitchFamily="49" charset="0"/>
              </a:rPr>
              <a:t>']     = scale * </a:t>
            </a:r>
            <a:r>
              <a:rPr lang="en-GB" sz="1200" dirty="0">
                <a:highlight>
                  <a:srgbClr val="FF00FF"/>
                </a:highlight>
                <a:latin typeface="Consolas" panose="020B0609020204030204" pitchFamily="49" charset="0"/>
              </a:rPr>
              <a:t>14670000.0 </a:t>
            </a:r>
            <a:r>
              <a:rPr lang="en-GB" sz="1200" dirty="0">
                <a:latin typeface="Consolas" panose="020B0609020204030204" pitchFamily="49" charset="0"/>
              </a:rPr>
              <a:t>#100 times bigger than below values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constants_nml</a:t>
            </a:r>
            <a:r>
              <a:rPr lang="en-GB" sz="1200" dirty="0">
                <a:latin typeface="Consolas" panose="020B0609020204030204" pitchFamily="49" charset="0"/>
              </a:rPr>
              <a:t>']['</a:t>
            </a:r>
            <a:r>
              <a:rPr lang="en-GB" sz="1200" dirty="0" err="1">
                <a:latin typeface="Consolas" panose="020B0609020204030204" pitchFamily="49" charset="0"/>
              </a:rPr>
              <a:t>pstd_mks</a:t>
            </a:r>
            <a:r>
              <a:rPr lang="en-GB" sz="1200" dirty="0">
                <a:latin typeface="Consolas" panose="020B0609020204030204" pitchFamily="49" charset="0"/>
              </a:rPr>
              <a:t>'] = scale * </a:t>
            </a:r>
            <a:r>
              <a:rPr lang="en-GB" sz="1200" dirty="0">
                <a:highlight>
                  <a:srgbClr val="FF00FF"/>
                </a:highlight>
                <a:latin typeface="Consolas" panose="020B0609020204030204" pitchFamily="49" charset="0"/>
              </a:rPr>
              <a:t>146700.0 </a:t>
            </a:r>
            <a:r>
              <a:rPr lang="en-GB" sz="1200" dirty="0">
                <a:latin typeface="Consolas" panose="020B0609020204030204" pitchFamily="49" charset="0"/>
              </a:rPr>
              <a:t>#Pa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spectral_dynamics_nml</a:t>
            </a:r>
            <a:r>
              <a:rPr lang="en-GB" sz="1200" dirty="0">
                <a:latin typeface="Consolas" panose="020B0609020204030204" pitchFamily="49" charset="0"/>
              </a:rPr>
              <a:t>']['</a:t>
            </a:r>
            <a:r>
              <a:rPr lang="en-GB" sz="1200" dirty="0" err="1">
                <a:latin typeface="Consolas" panose="020B0609020204030204" pitchFamily="49" charset="0"/>
              </a:rPr>
              <a:t>reference_sea_level_press</a:t>
            </a:r>
            <a:r>
              <a:rPr lang="en-GB" sz="1200" dirty="0">
                <a:latin typeface="Consolas" panose="020B0609020204030204" pitchFamily="49" charset="0"/>
              </a:rPr>
              <a:t>'] = scale * </a:t>
            </a:r>
            <a:r>
              <a:rPr lang="en-GB" sz="1200" dirty="0">
                <a:highlight>
                  <a:srgbClr val="FF00FF"/>
                </a:highlight>
                <a:latin typeface="Consolas" panose="020B0609020204030204" pitchFamily="49" charset="0"/>
              </a:rPr>
              <a:t>146700.0 </a:t>
            </a:r>
            <a:r>
              <a:rPr lang="en-GB" sz="1200" dirty="0">
                <a:latin typeface="Consolas" panose="020B0609020204030204" pitchFamily="49" charset="0"/>
              </a:rPr>
              <a:t>#Pa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idealized_moist_phys_nml</a:t>
            </a:r>
            <a:r>
              <a:rPr lang="en-GB" sz="1200" dirty="0">
                <a:latin typeface="Consolas" panose="020B0609020204030204" pitchFamily="49" charset="0"/>
              </a:rPr>
              <a:t>']['</a:t>
            </a:r>
            <a:r>
              <a:rPr lang="en-GB" sz="1200" dirty="0" err="1">
                <a:latin typeface="Consolas" panose="020B0609020204030204" pitchFamily="49" charset="0"/>
              </a:rPr>
              <a:t>convection_scheme</a:t>
            </a:r>
            <a:r>
              <a:rPr lang="en-GB" sz="1200" dirty="0">
                <a:latin typeface="Consolas" panose="020B0609020204030204" pitchFamily="49" charset="0"/>
              </a:rPr>
              <a:t>'] = conv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mixed_layer_nml</a:t>
            </a:r>
            <a:r>
              <a:rPr lang="en-GB" sz="1200" dirty="0">
                <a:latin typeface="Consolas" panose="020B0609020204030204" pitchFamily="49" charset="0"/>
              </a:rPr>
              <a:t>']['depth'] = </a:t>
            </a:r>
            <a:r>
              <a:rPr lang="en-GB" sz="1200" dirty="0" err="1">
                <a:latin typeface="Consolas" panose="020B0609020204030204" pitchFamily="49" charset="0"/>
              </a:rPr>
              <a:t>depth_val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exp.namelist</a:t>
            </a:r>
            <a:r>
              <a:rPr lang="en-GB" sz="1200" dirty="0">
                <a:latin typeface="Consolas" panose="020B0609020204030204" pitchFamily="49" charset="0"/>
              </a:rPr>
              <a:t>['</a:t>
            </a:r>
            <a:r>
              <a:rPr lang="en-GB" sz="1200" dirty="0" err="1">
                <a:latin typeface="Consolas" panose="020B0609020204030204" pitchFamily="49" charset="0"/>
              </a:rPr>
              <a:t>astronomy_nml</a:t>
            </a:r>
            <a:r>
              <a:rPr lang="en-GB" sz="1200" dirty="0">
                <a:latin typeface="Consolas" panose="020B0609020204030204" pitchFamily="49" charset="0"/>
              </a:rPr>
              <a:t>']['per'] = </a:t>
            </a:r>
            <a:r>
              <a:rPr lang="en-GB" sz="1200" dirty="0" err="1">
                <a:latin typeface="Consolas" panose="020B0609020204030204" pitchFamily="49" charset="0"/>
              </a:rPr>
              <a:t>per_value</a:t>
            </a:r>
            <a:endParaRPr lang="en-GB" sz="1200" dirty="0">
              <a:latin typeface="Consolas" panose="020B0609020204030204" pitchFamily="49" charset="0"/>
            </a:endParaRP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#            with </a:t>
            </a:r>
            <a:r>
              <a:rPr lang="en-GB" sz="1200" dirty="0" err="1">
                <a:latin typeface="Consolas" panose="020B0609020204030204" pitchFamily="49" charset="0"/>
              </a:rPr>
              <a:t>exp_progress</a:t>
            </a:r>
            <a:r>
              <a:rPr lang="en-GB" sz="1200" dirty="0">
                <a:latin typeface="Consolas" panose="020B0609020204030204" pitchFamily="49" charset="0"/>
              </a:rPr>
              <a:t>(exp, description='o%.0f d{day}' % scale):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latin typeface="Consolas" panose="020B0609020204030204" pitchFamily="49" charset="0"/>
              </a:rPr>
              <a:t>exp.run</a:t>
            </a:r>
            <a:r>
              <a:rPr lang="en-GB" sz="1200" dirty="0">
                <a:latin typeface="Consolas" panose="020B0609020204030204" pitchFamily="49" charset="0"/>
              </a:rPr>
              <a:t>(1, </a:t>
            </a:r>
            <a:r>
              <a:rPr lang="en-GB" sz="1200" dirty="0" err="1">
                <a:latin typeface="Consolas" panose="020B0609020204030204" pitchFamily="49" charset="0"/>
              </a:rPr>
              <a:t>use_restart</a:t>
            </a:r>
            <a:r>
              <a:rPr lang="en-GB" sz="1200" dirty="0">
                <a:latin typeface="Consolas" panose="020B0609020204030204" pitchFamily="49" charset="0"/>
              </a:rPr>
              <a:t>=False, </a:t>
            </a:r>
            <a:r>
              <a:rPr lang="en-GB" sz="1200" dirty="0" err="1">
                <a:latin typeface="Consolas" panose="020B0609020204030204" pitchFamily="49" charset="0"/>
              </a:rPr>
              <a:t>num_cores</a:t>
            </a:r>
            <a:r>
              <a:rPr lang="en-GB" sz="1200" dirty="0">
                <a:latin typeface="Consolas" panose="020B0609020204030204" pitchFamily="49" charset="0"/>
              </a:rPr>
              <a:t>=NCORES)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for </a:t>
            </a:r>
            <a:r>
              <a:rPr lang="en-GB" sz="1200" dirty="0" err="1">
                <a:latin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</a:rPr>
              <a:t> in range(2, </a:t>
            </a:r>
            <a:r>
              <a:rPr lang="en-GB" sz="1200" dirty="0">
                <a:highlight>
                  <a:srgbClr val="FFFF00"/>
                </a:highlight>
                <a:latin typeface="Consolas" panose="020B0609020204030204" pitchFamily="49" charset="0"/>
              </a:rPr>
              <a:t>111</a:t>
            </a:r>
            <a:r>
              <a:rPr lang="en-GB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#                with </a:t>
            </a:r>
            <a:r>
              <a:rPr lang="en-GB" sz="1200" dirty="0" err="1">
                <a:latin typeface="Consolas" panose="020B0609020204030204" pitchFamily="49" charset="0"/>
              </a:rPr>
              <a:t>exp_progress</a:t>
            </a:r>
            <a:r>
              <a:rPr lang="en-GB" sz="1200" dirty="0">
                <a:latin typeface="Consolas" panose="020B0609020204030204" pitchFamily="49" charset="0"/>
              </a:rPr>
              <a:t>(exp, description='o%.0f d{day}' % scale):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    </a:t>
            </a:r>
            <a:r>
              <a:rPr lang="en-GB" sz="1200" dirty="0" err="1">
                <a:latin typeface="Consolas" panose="020B0609020204030204" pitchFamily="49" charset="0"/>
              </a:rPr>
              <a:t>exp.run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num_cores</a:t>
            </a:r>
            <a:r>
              <a:rPr lang="en-GB" sz="1200" dirty="0">
                <a:latin typeface="Consolas" panose="020B0609020204030204" pitchFamily="49" charset="0"/>
              </a:rPr>
              <a:t>=NCORES)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notify('top down with conv scheme = '+conv+' has completed', '</a:t>
            </a:r>
            <a:r>
              <a:rPr lang="en-GB" sz="1200" dirty="0" err="1">
                <a:latin typeface="Consolas" panose="020B0609020204030204" pitchFamily="49" charset="0"/>
              </a:rPr>
              <a:t>isca</a:t>
            </a:r>
            <a:r>
              <a:rPr lang="en-GB" sz="12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155B1-6483-419F-A5D1-EAD5602F2902}"/>
              </a:ext>
            </a:extLst>
          </p:cNvPr>
          <p:cNvSpPr txBox="1"/>
          <p:nvPr/>
        </p:nvSpPr>
        <p:spPr>
          <a:xfrm>
            <a:off x="2921000" y="292100"/>
            <a:ext cx="90297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Angular distance from NH autumn equinox (set by Stephen to be the zero point) to point of perihelion (</a:t>
            </a:r>
            <a:r>
              <a:rPr lang="en-GB" dirty="0">
                <a:highlight>
                  <a:srgbClr val="00FF00"/>
                </a:highlight>
              </a:rPr>
              <a:t>longitude of perihelion</a:t>
            </a:r>
            <a:r>
              <a:rPr lang="en-GB" dirty="0"/>
              <a:t>). Papers suggest perihelion occurs at SH summer solstice for Titan. I think Saturn’s longitude of perihelion should be ~90</a:t>
            </a:r>
            <a:r>
              <a:rPr lang="en-GB" baseline="30000" dirty="0"/>
              <a:t>o</a:t>
            </a:r>
            <a:r>
              <a:rPr lang="en-GB" dirty="0"/>
              <a:t>  - see next slide!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5426B-A4FB-4FD2-A38A-BF0C69A75794}"/>
              </a:ext>
            </a:extLst>
          </p:cNvPr>
          <p:cNvSpPr txBox="1"/>
          <p:nvPr/>
        </p:nvSpPr>
        <p:spPr>
          <a:xfrm>
            <a:off x="6229350" y="3200588"/>
            <a:ext cx="452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Gravity</a:t>
            </a:r>
            <a:r>
              <a:rPr lang="en-GB" dirty="0"/>
              <a:t> on Titan from A. </a:t>
            </a:r>
            <a:r>
              <a:rPr lang="en-GB" dirty="0" err="1"/>
              <a:t>Coustenis</a:t>
            </a:r>
            <a:r>
              <a:rPr lang="en-GB" dirty="0"/>
              <a:t> book ‘Titan’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0779A-8D17-4805-8AC3-21E664E65F1B}"/>
              </a:ext>
            </a:extLst>
          </p:cNvPr>
          <p:cNvSpPr txBox="1"/>
          <p:nvPr/>
        </p:nvSpPr>
        <p:spPr>
          <a:xfrm>
            <a:off x="8489950" y="4562499"/>
            <a:ext cx="2908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FF"/>
                </a:highlight>
              </a:rPr>
              <a:t>Surface pressure </a:t>
            </a:r>
            <a:r>
              <a:rPr lang="en-GB" dirty="0"/>
              <a:t>is 1467 </a:t>
            </a:r>
            <a:r>
              <a:rPr lang="en-GB" dirty="0" err="1"/>
              <a:t>hPa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F948-837C-48DF-8942-492EFF23569F}"/>
              </a:ext>
            </a:extLst>
          </p:cNvPr>
          <p:cNvSpPr txBox="1"/>
          <p:nvPr/>
        </p:nvSpPr>
        <p:spPr>
          <a:xfrm>
            <a:off x="7588250" y="5642570"/>
            <a:ext cx="2908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No. of ‘months’ it runs for</a:t>
            </a:r>
            <a:r>
              <a:rPr lang="en-GB" dirty="0"/>
              <a:t>, where 2 to 111 (i.e. 110 months) is 5 Titan years</a:t>
            </a:r>
          </a:p>
        </p:txBody>
      </p:sp>
    </p:spTree>
    <p:extLst>
      <p:ext uri="{BB962C8B-B14F-4D97-AF65-F5344CB8AC3E}">
        <p14:creationId xmlns:p14="http://schemas.microsoft.com/office/powerpoint/2010/main" val="165006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7C9D-A61D-4E6F-B0FD-C68E5E90F3F1}"/>
              </a:ext>
            </a:extLst>
          </p:cNvPr>
          <p:cNvSpPr txBox="1"/>
          <p:nvPr/>
        </p:nvSpPr>
        <p:spPr>
          <a:xfrm>
            <a:off x="196850" y="374471"/>
            <a:ext cx="11379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Cont. from previous slide, the below is taken from </a:t>
            </a:r>
            <a:r>
              <a:rPr lang="en-GB" u="sng" dirty="0">
                <a:hlinkClick r:id="rId2"/>
              </a:rPr>
              <a:t>4.2.2 Basic data of planetary bodies</a:t>
            </a:r>
            <a:r>
              <a:rPr lang="en-GB" dirty="0"/>
              <a:t> which is for J2000 and we are 19 years after that … how much of a difference will that make?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This paper </a:t>
            </a:r>
            <a:r>
              <a:rPr lang="en-GB" dirty="0"/>
              <a:t>has this equation:</a:t>
            </a:r>
          </a:p>
          <a:p>
            <a:r>
              <a:rPr lang="en-GB" dirty="0"/>
              <a:t>t is time from J2000 I think?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9. Add the following </a:t>
            </a:r>
            <a:r>
              <a:rPr lang="en-GB" dirty="0" err="1"/>
              <a:t>namelist</a:t>
            </a:r>
            <a:r>
              <a:rPr lang="en-GB" dirty="0"/>
              <a:t> into the script. Default is 264 K so setting to a </a:t>
            </a:r>
            <a:r>
              <a:rPr lang="en-GB" dirty="0">
                <a:highlight>
                  <a:srgbClr val="00FFFF"/>
                </a:highlight>
              </a:rPr>
              <a:t>colder temperature </a:t>
            </a:r>
            <a:r>
              <a:rPr lang="en-GB" dirty="0"/>
              <a:t>should reduce spin up </a:t>
            </a:r>
            <a:r>
              <a:rPr lang="en-GB" dirty="0">
                <a:latin typeface="Consolas" panose="020B0609020204030204" pitchFamily="49" charset="0"/>
              </a:rPr>
              <a:t> 	'</a:t>
            </a:r>
            <a:r>
              <a:rPr lang="en-GB" dirty="0" err="1">
                <a:latin typeface="Consolas" panose="020B0609020204030204" pitchFamily="49" charset="0"/>
              </a:rPr>
              <a:t>spectral_init_cond_nml</a:t>
            </a:r>
            <a:r>
              <a:rPr lang="en-GB" dirty="0">
                <a:latin typeface="Consolas" panose="020B0609020204030204" pitchFamily="49" charset="0"/>
              </a:rPr>
              <a:t>’: {</a:t>
            </a:r>
          </a:p>
          <a:p>
            <a:r>
              <a:rPr lang="en-GB" dirty="0">
                <a:latin typeface="Consolas" panose="020B0609020204030204" pitchFamily="49" charset="0"/>
              </a:rPr>
              <a:t>		'</a:t>
            </a:r>
            <a:r>
              <a:rPr lang="en-GB" dirty="0" err="1">
                <a:latin typeface="Consolas" panose="020B0609020204030204" pitchFamily="49" charset="0"/>
              </a:rPr>
              <a:t>initial_temperature</a:t>
            </a:r>
            <a:r>
              <a:rPr lang="en-GB" dirty="0">
                <a:latin typeface="Consolas" panose="020B0609020204030204" pitchFamily="49" charset="0"/>
              </a:rPr>
              <a:t>’: </a:t>
            </a:r>
            <a:r>
              <a:rPr lang="en-GB" dirty="0">
                <a:highlight>
                  <a:srgbClr val="00FFFF"/>
                </a:highlight>
                <a:latin typeface="Consolas" panose="020B0609020204030204" pitchFamily="49" charset="0"/>
              </a:rPr>
              <a:t>100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endParaRPr lang="en-GB" dirty="0"/>
          </a:p>
        </p:txBody>
      </p:sp>
      <p:pic>
        <p:nvPicPr>
          <p:cNvPr id="1025" name="Picture 31">
            <a:extLst>
              <a:ext uri="{FF2B5EF4-FFF2-40B4-BE49-F238E27FC236}">
                <a16:creationId xmlns:a16="http://schemas.microsoft.com/office/drawing/2014/main" id="{077E671B-947E-47FB-A967-097647BA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031419"/>
            <a:ext cx="5886450" cy="24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1728123-D419-45E1-9973-728567F0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927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88606-D600-4914-B889-EB691A4BB9A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05175" y="3725545"/>
            <a:ext cx="6140450" cy="14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02D5-5345-4DA9-9C3F-0725AF86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8124"/>
            <a:ext cx="12192000" cy="64420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Inclusion of topography:</a:t>
            </a:r>
          </a:p>
          <a:p>
            <a:pPr lvl="1"/>
            <a:r>
              <a:rPr lang="en-GB" dirty="0"/>
              <a:t>Things that were changed in the model run script to include topography:</a:t>
            </a:r>
          </a:p>
          <a:p>
            <a:pPr lvl="2"/>
            <a:r>
              <a:rPr lang="en-GB" sz="1800" dirty="0">
                <a:highlight>
                  <a:srgbClr val="00FF00"/>
                </a:highlight>
                <a:latin typeface="Consolas" panose="020B0609020204030204" pitchFamily="49" charset="0"/>
              </a:rPr>
              <a:t>import </a:t>
            </a:r>
            <a:r>
              <a:rPr lang="en-GB" sz="1800" dirty="0" err="1">
                <a:highlight>
                  <a:srgbClr val="00FF00"/>
                </a:highlight>
                <a:latin typeface="Consolas" panose="020B0609020204030204" pitchFamily="49" charset="0"/>
              </a:rPr>
              <a:t>os</a:t>
            </a:r>
            <a:endParaRPr lang="en-GB" sz="18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lvl="2"/>
            <a:r>
              <a:rPr lang="en-GB" sz="1800" dirty="0">
                <a:latin typeface="Consolas" panose="020B0609020204030204" pitchFamily="49" charset="0"/>
              </a:rPr>
              <a:t>'</a:t>
            </a:r>
            <a:r>
              <a:rPr lang="en-GB" sz="1800" dirty="0" err="1">
                <a:latin typeface="Consolas" panose="020B0609020204030204" pitchFamily="49" charset="0"/>
              </a:rPr>
              <a:t>spectral_dynamics_nml</a:t>
            </a:r>
            <a:r>
              <a:rPr lang="en-GB" sz="1800" dirty="0">
                <a:latin typeface="Consolas" panose="020B0609020204030204" pitchFamily="49" charset="0"/>
              </a:rPr>
              <a:t>': {</a:t>
            </a:r>
          </a:p>
          <a:p>
            <a:pPr marL="914400" lvl="2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highlight>
                  <a:srgbClr val="00FFFF"/>
                </a:highlight>
                <a:latin typeface="Consolas" panose="020B0609020204030204" pitchFamily="49" charset="0"/>
              </a:rPr>
              <a:t>'</a:t>
            </a:r>
            <a:r>
              <a:rPr lang="en-GB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ocean_topog_smoothing</a:t>
            </a:r>
            <a:r>
              <a:rPr lang="en-GB" sz="1800" dirty="0">
                <a:highlight>
                  <a:srgbClr val="00FFFF"/>
                </a:highlight>
                <a:latin typeface="Consolas" panose="020B0609020204030204" pitchFamily="49" charset="0"/>
              </a:rPr>
              <a:t>': 0.8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GB" sz="1800" dirty="0">
                <a:latin typeface="Consolas" panose="020B0609020204030204" pitchFamily="49" charset="0"/>
              </a:rPr>
              <a:t>'</a:t>
            </a:r>
            <a:r>
              <a:rPr lang="en-GB" sz="1800" dirty="0" err="1">
                <a:latin typeface="Consolas" panose="020B0609020204030204" pitchFamily="49" charset="0"/>
              </a:rPr>
              <a:t>spectral_init_cond_nml</a:t>
            </a:r>
            <a:r>
              <a:rPr lang="en-GB" sz="1800" dirty="0">
                <a:latin typeface="Consolas" panose="020B0609020204030204" pitchFamily="49" charset="0"/>
              </a:rPr>
              <a:t>’: {</a:t>
            </a:r>
          </a:p>
          <a:p>
            <a:pPr marL="914400" lvl="2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GB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topog_file_name</a:t>
            </a:r>
            <a:r>
              <a:rPr lang="en-GB" sz="1800" dirty="0">
                <a:highlight>
                  <a:srgbClr val="FFFF00"/>
                </a:highlight>
                <a:latin typeface="Consolas" panose="020B0609020204030204" pitchFamily="49" charset="0"/>
              </a:rPr>
              <a:t>' : 't42_mola_mars.nc'</a:t>
            </a:r>
            <a:r>
              <a:rPr lang="en-GB" sz="1800" dirty="0">
                <a:latin typeface="Consolas" panose="020B0609020204030204" pitchFamily="49" charset="0"/>
              </a:rPr>
              <a:t>, #!!! Name of land input file, which will also contain topography</a:t>
            </a:r>
          </a:p>
          <a:p>
            <a:pPr marL="914400" lvl="2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      </a:t>
            </a:r>
            <a:r>
              <a:rPr lang="en-GB" sz="1800" dirty="0">
                <a:highlight>
                  <a:srgbClr val="FF00FF"/>
                </a:highlight>
                <a:latin typeface="Consolas" panose="020B0609020204030204" pitchFamily="49" charset="0"/>
              </a:rPr>
              <a:t>'</a:t>
            </a:r>
            <a:r>
              <a:rPr lang="en-GB" sz="1800" dirty="0" err="1">
                <a:highlight>
                  <a:srgbClr val="FF00FF"/>
                </a:highlight>
                <a:latin typeface="Consolas" panose="020B0609020204030204" pitchFamily="49" charset="0"/>
              </a:rPr>
              <a:t>topography_option</a:t>
            </a:r>
            <a:r>
              <a:rPr lang="en-GB" sz="1800" dirty="0">
                <a:highlight>
                  <a:srgbClr val="FF00FF"/>
                </a:highlight>
                <a:latin typeface="Consolas" panose="020B0609020204030204" pitchFamily="49" charset="0"/>
              </a:rPr>
              <a:t>' : 'input', </a:t>
            </a:r>
            <a:r>
              <a:rPr lang="en-GB" sz="1800" dirty="0">
                <a:latin typeface="Consolas" panose="020B0609020204030204" pitchFamily="49" charset="0"/>
              </a:rPr>
              <a:t>#!!! Tell model to get topography from input file</a:t>
            </a:r>
          </a:p>
          <a:p>
            <a:pPr marL="914400" lvl="2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      '</a:t>
            </a:r>
            <a:r>
              <a:rPr lang="en-GB" sz="1800" dirty="0" err="1">
                <a:latin typeface="Consolas" panose="020B0609020204030204" pitchFamily="49" charset="0"/>
              </a:rPr>
              <a:t>initial_temperature</a:t>
            </a:r>
            <a:r>
              <a:rPr lang="en-GB" sz="1800" dirty="0">
                <a:latin typeface="Consolas" panose="020B0609020204030204" pitchFamily="49" charset="0"/>
              </a:rPr>
              <a:t>': 100.</a:t>
            </a:r>
          </a:p>
          <a:p>
            <a:pPr marL="914400" lvl="2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	},</a:t>
            </a:r>
          </a:p>
          <a:p>
            <a:pPr lvl="2"/>
            <a:r>
              <a:rPr lang="en-GB" dirty="0"/>
              <a:t>In the main body:</a:t>
            </a:r>
          </a:p>
          <a:p>
            <a:pPr marL="1371600" lvl="3" indent="0">
              <a:buNone/>
            </a:pPr>
            <a:r>
              <a:rPr lang="en-GB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exp.inputfiles</a:t>
            </a:r>
            <a:r>
              <a:rPr lang="en-GB" sz="1900" dirty="0">
                <a:highlight>
                  <a:srgbClr val="C0C0C0"/>
                </a:highlight>
                <a:latin typeface="Consolas" panose="020B0609020204030204" pitchFamily="49" charset="0"/>
              </a:rPr>
              <a:t> = [</a:t>
            </a:r>
            <a:r>
              <a:rPr lang="en-GB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os.path.join</a:t>
            </a:r>
            <a:r>
              <a:rPr lang="en-GB" sz="1900" dirty="0"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GB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GFDL_BASE,'input</a:t>
            </a:r>
            <a:r>
              <a:rPr lang="en-GB" sz="1900" dirty="0">
                <a:highlight>
                  <a:srgbClr val="C0C0C0"/>
                </a:highlight>
                <a:latin typeface="Consolas" panose="020B0609020204030204" pitchFamily="49" charset="0"/>
              </a:rPr>
              <a:t>/</a:t>
            </a:r>
            <a:r>
              <a:rPr lang="en-GB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land_masks</a:t>
            </a:r>
            <a:r>
              <a:rPr lang="en-GB" sz="1900" dirty="0">
                <a:highlight>
                  <a:srgbClr val="C0C0C0"/>
                </a:highlight>
                <a:latin typeface="Consolas" panose="020B0609020204030204" pitchFamily="49" charset="0"/>
              </a:rPr>
              <a:t>/t42_mola_mars.nc')] </a:t>
            </a:r>
            <a:r>
              <a:rPr lang="en-GB" sz="1900" dirty="0">
                <a:latin typeface="Consolas" panose="020B0609020204030204" pitchFamily="49" charset="0"/>
              </a:rPr>
              <a:t>#!!! add location of files</a:t>
            </a:r>
          </a:p>
          <a:p>
            <a:pPr lvl="1"/>
            <a:r>
              <a:rPr lang="en-GB" dirty="0"/>
              <a:t>Additional change made to the </a:t>
            </a:r>
            <a:r>
              <a:rPr lang="en-GB" sz="1800" dirty="0">
                <a:latin typeface="Consolas" panose="020B0609020204030204" pitchFamily="49" charset="0"/>
              </a:rPr>
              <a:t>topog_regularization.F90 </a:t>
            </a:r>
            <a:r>
              <a:rPr lang="en-GB" dirty="0"/>
              <a:t>script so that ‘land’ topography of Titan could run in the model:</a:t>
            </a:r>
          </a:p>
          <a:p>
            <a:pPr marL="914400" lvl="2" indent="0">
              <a:buNone/>
            </a:pPr>
            <a:r>
              <a:rPr lang="pt-BR" sz="1800" dirty="0" err="1">
                <a:latin typeface="Consolas" panose="020B0609020204030204" pitchFamily="49" charset="0"/>
              </a:rPr>
              <a:t>integer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parameter</a:t>
            </a:r>
            <a:r>
              <a:rPr lang="pt-BR" sz="1800" dirty="0">
                <a:latin typeface="Consolas" panose="020B0609020204030204" pitchFamily="49" charset="0"/>
              </a:rPr>
              <a:t> :: </a:t>
            </a:r>
            <a:r>
              <a:rPr lang="pt-BR" sz="1800" dirty="0" err="1">
                <a:latin typeface="Consolas" panose="020B0609020204030204" pitchFamily="49" charset="0"/>
              </a:rPr>
              <a:t>itmax</a:t>
            </a:r>
            <a:r>
              <a:rPr lang="pt-BR" sz="1800" dirty="0">
                <a:latin typeface="Consolas" panose="020B0609020204030204" pitchFamily="49" charset="0"/>
              </a:rPr>
              <a:t>=1000</a:t>
            </a:r>
          </a:p>
          <a:p>
            <a:pPr marL="914400" lvl="2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real,    </a:t>
            </a:r>
            <a:r>
              <a:rPr lang="pt-BR" sz="1800" dirty="0" err="1">
                <a:latin typeface="Consolas" panose="020B0609020204030204" pitchFamily="49" charset="0"/>
              </a:rPr>
              <a:t>parameter</a:t>
            </a:r>
            <a:r>
              <a:rPr lang="pt-BR" sz="1800" dirty="0">
                <a:latin typeface="Consolas" panose="020B0609020204030204" pitchFamily="49" charset="0"/>
              </a:rPr>
              <a:t> :: </a:t>
            </a:r>
            <a:r>
              <a:rPr lang="pt-BR" sz="1800" dirty="0" err="1">
                <a:highlight>
                  <a:srgbClr val="00FF00"/>
                </a:highlight>
                <a:latin typeface="Consolas" panose="020B0609020204030204" pitchFamily="49" charset="0"/>
              </a:rPr>
              <a:t>tolerance</a:t>
            </a:r>
            <a:r>
              <a:rPr lang="pt-BR" sz="1800" dirty="0">
                <a:highlight>
                  <a:srgbClr val="00FF00"/>
                </a:highlight>
                <a:latin typeface="Consolas" panose="020B0609020204030204" pitchFamily="49" charset="0"/>
              </a:rPr>
              <a:t> = 5.e-2</a:t>
            </a:r>
            <a:endParaRPr lang="en-GB" sz="18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GB" dirty="0"/>
              <a:t>Tolerance was increased from 1.e-5 to </a:t>
            </a:r>
            <a:r>
              <a:rPr lang="en-GB" dirty="0">
                <a:highlight>
                  <a:srgbClr val="00FF00"/>
                </a:highlight>
              </a:rPr>
              <a:t>5.e-2 </a:t>
            </a:r>
            <a:r>
              <a:rPr lang="en-GB" dirty="0"/>
              <a:t>which appeared to be the lowest it would go and still run </a:t>
            </a:r>
          </a:p>
        </p:txBody>
      </p:sp>
    </p:spTree>
    <p:extLst>
      <p:ext uri="{BB962C8B-B14F-4D97-AF65-F5344CB8AC3E}">
        <p14:creationId xmlns:p14="http://schemas.microsoft.com/office/powerpoint/2010/main" val="109333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1331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Changes made to run Grey Titan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These changes aren’t to do with modelling a realistic Titan, but were additional  options to decrease run times: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Regan Mudhar</dc:creator>
  <cp:lastModifiedBy>Regan Mudhar</cp:lastModifiedBy>
  <cp:revision>2</cp:revision>
  <dcterms:created xsi:type="dcterms:W3CDTF">2019-02-18T12:21:22Z</dcterms:created>
  <dcterms:modified xsi:type="dcterms:W3CDTF">2019-05-29T14:50:21Z</dcterms:modified>
</cp:coreProperties>
</file>