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3" r:id="rId2"/>
    <p:sldId id="284" r:id="rId3"/>
    <p:sldId id="285" r:id="rId4"/>
    <p:sldId id="287" r:id="rId5"/>
    <p:sldId id="288" r:id="rId6"/>
    <p:sldId id="286" r:id="rId7"/>
    <p:sldId id="299" r:id="rId8"/>
    <p:sldId id="295" r:id="rId9"/>
    <p:sldId id="296" r:id="rId10"/>
    <p:sldId id="300" r:id="rId11"/>
    <p:sldId id="290" r:id="rId12"/>
    <p:sldId id="289" r:id="rId13"/>
    <p:sldId id="292" r:id="rId14"/>
    <p:sldId id="293" r:id="rId15"/>
    <p:sldId id="301" r:id="rId16"/>
    <p:sldId id="29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A456E3-0685-413B-8A68-4A30D7F9B5E1}" v="27" dt="2019-03-27T14:13:59.7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305" autoAdjust="0"/>
    <p:restoredTop sz="94660"/>
  </p:normalViewPr>
  <p:slideViewPr>
    <p:cSldViewPr snapToGrid="0">
      <p:cViewPr varScale="1">
        <p:scale>
          <a:sx n="152" d="100"/>
          <a:sy n="152" d="100"/>
        </p:scale>
        <p:origin x="180"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gan Mudhar" userId="1654b9bf-7176-497f-86e3-6fbfe08e2811" providerId="ADAL" clId="{45A456E3-0685-413B-8A68-4A30D7F9B5E1}"/>
    <pc:docChg chg="undo custSel addSld delSld modSld sldOrd">
      <pc:chgData name="Regan Mudhar" userId="1654b9bf-7176-497f-86e3-6fbfe08e2811" providerId="ADAL" clId="{45A456E3-0685-413B-8A68-4A30D7F9B5E1}" dt="2019-03-27T14:19:33.092" v="1097" actId="20577"/>
      <pc:docMkLst>
        <pc:docMk/>
      </pc:docMkLst>
      <pc:sldChg chg="addSp modSp">
        <pc:chgData name="Regan Mudhar" userId="1654b9bf-7176-497f-86e3-6fbfe08e2811" providerId="ADAL" clId="{45A456E3-0685-413B-8A68-4A30D7F9B5E1}" dt="2019-03-20T10:49:32.447" v="1044" actId="1076"/>
        <pc:sldMkLst>
          <pc:docMk/>
          <pc:sldMk cId="1638635569" sldId="284"/>
        </pc:sldMkLst>
        <pc:spChg chg="mod">
          <ac:chgData name="Regan Mudhar" userId="1654b9bf-7176-497f-86e3-6fbfe08e2811" providerId="ADAL" clId="{45A456E3-0685-413B-8A68-4A30D7F9B5E1}" dt="2019-03-20T10:00:22.229" v="150" actId="1076"/>
          <ac:spMkLst>
            <pc:docMk/>
            <pc:sldMk cId="1638635569" sldId="284"/>
            <ac:spMk id="2" creationId="{FCAC3A13-5652-4E03-8FD5-094C1C535BB1}"/>
          </ac:spMkLst>
        </pc:spChg>
        <pc:spChg chg="mod">
          <ac:chgData name="Regan Mudhar" userId="1654b9bf-7176-497f-86e3-6fbfe08e2811" providerId="ADAL" clId="{45A456E3-0685-413B-8A68-4A30D7F9B5E1}" dt="2019-03-20T10:34:46.770" v="881" actId="27636"/>
          <ac:spMkLst>
            <pc:docMk/>
            <pc:sldMk cId="1638635569" sldId="284"/>
            <ac:spMk id="3" creationId="{EF8E81B2-58E5-4878-933C-24F24D9A3BAD}"/>
          </ac:spMkLst>
        </pc:spChg>
        <pc:spChg chg="add mod">
          <ac:chgData name="Regan Mudhar" userId="1654b9bf-7176-497f-86e3-6fbfe08e2811" providerId="ADAL" clId="{45A456E3-0685-413B-8A68-4A30D7F9B5E1}" dt="2019-03-20T10:49:32.447" v="1044" actId="1076"/>
          <ac:spMkLst>
            <pc:docMk/>
            <pc:sldMk cId="1638635569" sldId="284"/>
            <ac:spMk id="4" creationId="{D75967DC-C365-4B63-A615-F4D06E470837}"/>
          </ac:spMkLst>
        </pc:spChg>
      </pc:sldChg>
      <pc:sldChg chg="addSp delSp modSp">
        <pc:chgData name="Regan Mudhar" userId="1654b9bf-7176-497f-86e3-6fbfe08e2811" providerId="ADAL" clId="{45A456E3-0685-413B-8A68-4A30D7F9B5E1}" dt="2019-03-20T10:03:39.384" v="158" actId="14100"/>
        <pc:sldMkLst>
          <pc:docMk/>
          <pc:sldMk cId="24425146" sldId="285"/>
        </pc:sldMkLst>
        <pc:picChg chg="add mod">
          <ac:chgData name="Regan Mudhar" userId="1654b9bf-7176-497f-86e3-6fbfe08e2811" providerId="ADAL" clId="{45A456E3-0685-413B-8A68-4A30D7F9B5E1}" dt="2019-03-20T10:03:39.384" v="158" actId="14100"/>
          <ac:picMkLst>
            <pc:docMk/>
            <pc:sldMk cId="24425146" sldId="285"/>
            <ac:picMk id="2" creationId="{9DB0F44C-0B14-4469-8C9E-33C5C4507805}"/>
          </ac:picMkLst>
        </pc:picChg>
        <pc:picChg chg="del">
          <ac:chgData name="Regan Mudhar" userId="1654b9bf-7176-497f-86e3-6fbfe08e2811" providerId="ADAL" clId="{45A456E3-0685-413B-8A68-4A30D7F9B5E1}" dt="2019-03-20T10:03:33.806" v="155" actId="478"/>
          <ac:picMkLst>
            <pc:docMk/>
            <pc:sldMk cId="24425146" sldId="285"/>
            <ac:picMk id="4" creationId="{28C4BEF7-A0A7-4F7C-8D63-3F0F3766C04B}"/>
          </ac:picMkLst>
        </pc:picChg>
      </pc:sldChg>
      <pc:sldChg chg="addSp delSp modSp ord">
        <pc:chgData name="Regan Mudhar" userId="1654b9bf-7176-497f-86e3-6fbfe08e2811" providerId="ADAL" clId="{45A456E3-0685-413B-8A68-4A30D7F9B5E1}" dt="2019-03-20T10:08:08.562" v="238"/>
        <pc:sldMkLst>
          <pc:docMk/>
          <pc:sldMk cId="280781103" sldId="286"/>
        </pc:sldMkLst>
        <pc:picChg chg="del">
          <ac:chgData name="Regan Mudhar" userId="1654b9bf-7176-497f-86e3-6fbfe08e2811" providerId="ADAL" clId="{45A456E3-0685-413B-8A68-4A30D7F9B5E1}" dt="2019-03-20T10:07:49.789" v="233" actId="478"/>
          <ac:picMkLst>
            <pc:docMk/>
            <pc:sldMk cId="280781103" sldId="286"/>
            <ac:picMk id="2" creationId="{617F419A-3A77-40F1-800C-3C64CE28A5E6}"/>
          </ac:picMkLst>
        </pc:picChg>
        <pc:picChg chg="add mod">
          <ac:chgData name="Regan Mudhar" userId="1654b9bf-7176-497f-86e3-6fbfe08e2811" providerId="ADAL" clId="{45A456E3-0685-413B-8A68-4A30D7F9B5E1}" dt="2019-03-20T10:07:57.012" v="237" actId="1076"/>
          <ac:picMkLst>
            <pc:docMk/>
            <pc:sldMk cId="280781103" sldId="286"/>
            <ac:picMk id="3" creationId="{96257B41-B1F1-411D-AE91-AE89D5B4F106}"/>
          </ac:picMkLst>
        </pc:picChg>
      </pc:sldChg>
      <pc:sldChg chg="addSp delSp modSp">
        <pc:chgData name="Regan Mudhar" userId="1654b9bf-7176-497f-86e3-6fbfe08e2811" providerId="ADAL" clId="{45A456E3-0685-413B-8A68-4A30D7F9B5E1}" dt="2019-03-20T10:48:40.343" v="966" actId="14100"/>
        <pc:sldMkLst>
          <pc:docMk/>
          <pc:sldMk cId="263389430" sldId="287"/>
        </pc:sldMkLst>
        <pc:spChg chg="mod">
          <ac:chgData name="Regan Mudhar" userId="1654b9bf-7176-497f-86e3-6fbfe08e2811" providerId="ADAL" clId="{45A456E3-0685-413B-8A68-4A30D7F9B5E1}" dt="2019-03-13T16:14:32.898" v="0" actId="20577"/>
          <ac:spMkLst>
            <pc:docMk/>
            <pc:sldMk cId="263389430" sldId="287"/>
            <ac:spMk id="4" creationId="{CFB35F41-E94F-4108-B46D-57F5CCAF8576}"/>
          </ac:spMkLst>
        </pc:spChg>
        <pc:picChg chg="del">
          <ac:chgData name="Regan Mudhar" userId="1654b9bf-7176-497f-86e3-6fbfe08e2811" providerId="ADAL" clId="{45A456E3-0685-413B-8A68-4A30D7F9B5E1}" dt="2019-03-20T10:06:21.891" v="159" actId="478"/>
          <ac:picMkLst>
            <pc:docMk/>
            <pc:sldMk cId="263389430" sldId="287"/>
            <ac:picMk id="2" creationId="{CE5DA76B-4869-442C-A3BC-82AAE70DD3CA}"/>
          </ac:picMkLst>
        </pc:picChg>
        <pc:picChg chg="add mod">
          <ac:chgData name="Regan Mudhar" userId="1654b9bf-7176-497f-86e3-6fbfe08e2811" providerId="ADAL" clId="{45A456E3-0685-413B-8A68-4A30D7F9B5E1}" dt="2019-03-20T10:48:40.343" v="966" actId="14100"/>
          <ac:picMkLst>
            <pc:docMk/>
            <pc:sldMk cId="263389430" sldId="287"/>
            <ac:picMk id="3" creationId="{FAB7E3FD-9390-425D-83FD-63721452D913}"/>
          </ac:picMkLst>
        </pc:picChg>
      </pc:sldChg>
      <pc:sldChg chg="addSp delSp modSp ord">
        <pc:chgData name="Regan Mudhar" userId="1654b9bf-7176-497f-86e3-6fbfe08e2811" providerId="ADAL" clId="{45A456E3-0685-413B-8A68-4A30D7F9B5E1}" dt="2019-03-20T10:08:11.453" v="239"/>
        <pc:sldMkLst>
          <pc:docMk/>
          <pc:sldMk cId="751033635" sldId="288"/>
        </pc:sldMkLst>
        <pc:spChg chg="mod">
          <ac:chgData name="Regan Mudhar" userId="1654b9bf-7176-497f-86e3-6fbfe08e2811" providerId="ADAL" clId="{45A456E3-0685-413B-8A68-4A30D7F9B5E1}" dt="2019-03-20T10:07:28.862" v="232" actId="20577"/>
          <ac:spMkLst>
            <pc:docMk/>
            <pc:sldMk cId="751033635" sldId="288"/>
            <ac:spMk id="6" creationId="{A05A701F-8C23-4E13-90E5-A6C88633B00C}"/>
          </ac:spMkLst>
        </pc:spChg>
        <pc:picChg chg="del">
          <ac:chgData name="Regan Mudhar" userId="1654b9bf-7176-497f-86e3-6fbfe08e2811" providerId="ADAL" clId="{45A456E3-0685-413B-8A68-4A30D7F9B5E1}" dt="2019-03-20T10:06:28.009" v="163" actId="478"/>
          <ac:picMkLst>
            <pc:docMk/>
            <pc:sldMk cId="751033635" sldId="288"/>
            <ac:picMk id="2" creationId="{8DE0856F-B347-420B-BD18-5BD729FA0598}"/>
          </ac:picMkLst>
        </pc:picChg>
        <pc:picChg chg="add mod">
          <ac:chgData name="Regan Mudhar" userId="1654b9bf-7176-497f-86e3-6fbfe08e2811" providerId="ADAL" clId="{45A456E3-0685-413B-8A68-4A30D7F9B5E1}" dt="2019-03-20T10:06:52.842" v="166" actId="1076"/>
          <ac:picMkLst>
            <pc:docMk/>
            <pc:sldMk cId="751033635" sldId="288"/>
            <ac:picMk id="3" creationId="{CC599FED-4AB0-4658-A4F3-5C8838EF1C44}"/>
          </ac:picMkLst>
        </pc:picChg>
      </pc:sldChg>
      <pc:sldChg chg="addSp delSp modSp ord">
        <pc:chgData name="Regan Mudhar" userId="1654b9bf-7176-497f-86e3-6fbfe08e2811" providerId="ADAL" clId="{45A456E3-0685-413B-8A68-4A30D7F9B5E1}" dt="2019-03-27T14:19:33.092" v="1097" actId="20577"/>
        <pc:sldMkLst>
          <pc:docMk/>
          <pc:sldMk cId="3924028310" sldId="295"/>
        </pc:sldMkLst>
        <pc:spChg chg="mod">
          <ac:chgData name="Regan Mudhar" userId="1654b9bf-7176-497f-86e3-6fbfe08e2811" providerId="ADAL" clId="{45A456E3-0685-413B-8A68-4A30D7F9B5E1}" dt="2019-03-27T14:19:33.092" v="1097" actId="20577"/>
          <ac:spMkLst>
            <pc:docMk/>
            <pc:sldMk cId="3924028310" sldId="295"/>
            <ac:spMk id="6" creationId="{50E6384F-C21B-4F3C-A65F-8F4069F8DA2B}"/>
          </ac:spMkLst>
        </pc:spChg>
        <pc:picChg chg="del">
          <ac:chgData name="Regan Mudhar" userId="1654b9bf-7176-497f-86e3-6fbfe08e2811" providerId="ADAL" clId="{45A456E3-0685-413B-8A68-4A30D7F9B5E1}" dt="2019-03-20T10:16:37.109" v="356" actId="478"/>
          <ac:picMkLst>
            <pc:docMk/>
            <pc:sldMk cId="3924028310" sldId="295"/>
            <ac:picMk id="2" creationId="{6080AF88-E665-451A-8670-3E80130344F2}"/>
          </ac:picMkLst>
        </pc:picChg>
        <pc:picChg chg="add mod">
          <ac:chgData name="Regan Mudhar" userId="1654b9bf-7176-497f-86e3-6fbfe08e2811" providerId="ADAL" clId="{45A456E3-0685-413B-8A68-4A30D7F9B5E1}" dt="2019-03-27T14:19:07.581" v="1087" actId="14100"/>
          <ac:picMkLst>
            <pc:docMk/>
            <pc:sldMk cId="3924028310" sldId="295"/>
            <ac:picMk id="2" creationId="{F3A3A1D8-F034-49CA-B5A2-E37CDFC18B46}"/>
          </ac:picMkLst>
        </pc:picChg>
        <pc:picChg chg="add del mod">
          <ac:chgData name="Regan Mudhar" userId="1654b9bf-7176-497f-86e3-6fbfe08e2811" providerId="ADAL" clId="{45A456E3-0685-413B-8A68-4A30D7F9B5E1}" dt="2019-03-27T14:13:24.856" v="1053" actId="478"/>
          <ac:picMkLst>
            <pc:docMk/>
            <pc:sldMk cId="3924028310" sldId="295"/>
            <ac:picMk id="3" creationId="{C7795659-757F-4DA4-B2EA-53DEE8F29D3C}"/>
          </ac:picMkLst>
        </pc:picChg>
      </pc:sldChg>
      <pc:sldChg chg="addSp delSp modSp ord">
        <pc:chgData name="Regan Mudhar" userId="1654b9bf-7176-497f-86e3-6fbfe08e2811" providerId="ADAL" clId="{45A456E3-0685-413B-8A68-4A30D7F9B5E1}" dt="2019-03-27T14:18:47.569" v="1086" actId="20577"/>
        <pc:sldMkLst>
          <pc:docMk/>
          <pc:sldMk cId="2272008351" sldId="296"/>
        </pc:sldMkLst>
        <pc:spChg chg="mod">
          <ac:chgData name="Regan Mudhar" userId="1654b9bf-7176-497f-86e3-6fbfe08e2811" providerId="ADAL" clId="{45A456E3-0685-413B-8A68-4A30D7F9B5E1}" dt="2019-03-27T14:18:47.569" v="1086" actId="20577"/>
          <ac:spMkLst>
            <pc:docMk/>
            <pc:sldMk cId="2272008351" sldId="296"/>
            <ac:spMk id="6" creationId="{1DCBDB40-DDED-42FE-AC97-C089144BCF95}"/>
          </ac:spMkLst>
        </pc:spChg>
        <pc:picChg chg="add del mod">
          <ac:chgData name="Regan Mudhar" userId="1654b9bf-7176-497f-86e3-6fbfe08e2811" providerId="ADAL" clId="{45A456E3-0685-413B-8A68-4A30D7F9B5E1}" dt="2019-03-27T14:13:40.499" v="1059" actId="478"/>
          <ac:picMkLst>
            <pc:docMk/>
            <pc:sldMk cId="2272008351" sldId="296"/>
            <ac:picMk id="2" creationId="{9A76232E-7F47-48FB-AEAF-287F45743F9B}"/>
          </ac:picMkLst>
        </pc:picChg>
        <pc:picChg chg="del">
          <ac:chgData name="Regan Mudhar" userId="1654b9bf-7176-497f-86e3-6fbfe08e2811" providerId="ADAL" clId="{45A456E3-0685-413B-8A68-4A30D7F9B5E1}" dt="2019-03-20T10:32:25.640" v="706" actId="478"/>
          <ac:picMkLst>
            <pc:docMk/>
            <pc:sldMk cId="2272008351" sldId="296"/>
            <ac:picMk id="3" creationId="{4E2D487F-5CCA-4500-B3CF-2631B59CC1BD}"/>
          </ac:picMkLst>
        </pc:picChg>
        <pc:picChg chg="add mod">
          <ac:chgData name="Regan Mudhar" userId="1654b9bf-7176-497f-86e3-6fbfe08e2811" providerId="ADAL" clId="{45A456E3-0685-413B-8A68-4A30D7F9B5E1}" dt="2019-03-27T14:13:57.494" v="1064" actId="14100"/>
          <ac:picMkLst>
            <pc:docMk/>
            <pc:sldMk cId="2272008351" sldId="296"/>
            <ac:picMk id="3" creationId="{D17E0861-9038-423A-A155-1C2EC2DDBD32}"/>
          </ac:picMkLst>
        </pc:picChg>
        <pc:picChg chg="mod">
          <ac:chgData name="Regan Mudhar" userId="1654b9bf-7176-497f-86e3-6fbfe08e2811" providerId="ADAL" clId="{45A456E3-0685-413B-8A68-4A30D7F9B5E1}" dt="2019-03-27T14:13:59.793" v="1065" actId="1076"/>
          <ac:picMkLst>
            <pc:docMk/>
            <pc:sldMk cId="2272008351" sldId="296"/>
            <ac:picMk id="2050" creationId="{1D18766C-A9B1-40AC-B5C8-A9E346E30E1C}"/>
          </ac:picMkLst>
        </pc:picChg>
      </pc:sldChg>
      <pc:sldChg chg="modSp">
        <pc:chgData name="Regan Mudhar" userId="1654b9bf-7176-497f-86e3-6fbfe08e2811" providerId="ADAL" clId="{45A456E3-0685-413B-8A68-4A30D7F9B5E1}" dt="2019-03-20T10:46:57.702" v="964" actId="20577"/>
        <pc:sldMkLst>
          <pc:docMk/>
          <pc:sldMk cId="2730024324" sldId="298"/>
        </pc:sldMkLst>
        <pc:spChg chg="mod">
          <ac:chgData name="Regan Mudhar" userId="1654b9bf-7176-497f-86e3-6fbfe08e2811" providerId="ADAL" clId="{45A456E3-0685-413B-8A68-4A30D7F9B5E1}" dt="2019-03-20T10:46:57.702" v="964" actId="20577"/>
          <ac:spMkLst>
            <pc:docMk/>
            <pc:sldMk cId="2730024324" sldId="298"/>
            <ac:spMk id="6" creationId="{C2627127-ED31-4A9B-8205-00037E150301}"/>
          </ac:spMkLst>
        </pc:spChg>
      </pc:sldChg>
      <pc:sldChg chg="addSp delSp modSp add">
        <pc:chgData name="Regan Mudhar" userId="1654b9bf-7176-497f-86e3-6fbfe08e2811" providerId="ADAL" clId="{45A456E3-0685-413B-8A68-4A30D7F9B5E1}" dt="2019-03-20T10:14:33.978" v="354" actId="13926"/>
        <pc:sldMkLst>
          <pc:docMk/>
          <pc:sldMk cId="1590430985" sldId="299"/>
        </pc:sldMkLst>
        <pc:spChg chg="mod">
          <ac:chgData name="Regan Mudhar" userId="1654b9bf-7176-497f-86e3-6fbfe08e2811" providerId="ADAL" clId="{45A456E3-0685-413B-8A68-4A30D7F9B5E1}" dt="2019-03-20T10:10:25.683" v="252" actId="20577"/>
          <ac:spMkLst>
            <pc:docMk/>
            <pc:sldMk cId="1590430985" sldId="299"/>
            <ac:spMk id="5" creationId="{4F58A985-9E4C-4FD4-91B8-2D590E5428A6}"/>
          </ac:spMkLst>
        </pc:spChg>
        <pc:spChg chg="add mod">
          <ac:chgData name="Regan Mudhar" userId="1654b9bf-7176-497f-86e3-6fbfe08e2811" providerId="ADAL" clId="{45A456E3-0685-413B-8A68-4A30D7F9B5E1}" dt="2019-03-20T10:14:28.490" v="353" actId="14100"/>
          <ac:spMkLst>
            <pc:docMk/>
            <pc:sldMk cId="1590430985" sldId="299"/>
            <ac:spMk id="6" creationId="{3841BBF0-B41D-4583-A3E4-C20DAF396E2D}"/>
          </ac:spMkLst>
        </pc:spChg>
        <pc:spChg chg="mod">
          <ac:chgData name="Regan Mudhar" userId="1654b9bf-7176-497f-86e3-6fbfe08e2811" providerId="ADAL" clId="{45A456E3-0685-413B-8A68-4A30D7F9B5E1}" dt="2019-03-20T10:14:33.978" v="354" actId="13926"/>
          <ac:spMkLst>
            <pc:docMk/>
            <pc:sldMk cId="1590430985" sldId="299"/>
            <ac:spMk id="7" creationId="{13A13DE0-5814-4C26-9358-3BFD69C8BD50}"/>
          </ac:spMkLst>
        </pc:spChg>
        <pc:picChg chg="add mod">
          <ac:chgData name="Regan Mudhar" userId="1654b9bf-7176-497f-86e3-6fbfe08e2811" providerId="ADAL" clId="{45A456E3-0685-413B-8A68-4A30D7F9B5E1}" dt="2019-03-20T10:14:24.369" v="351" actId="1076"/>
          <ac:picMkLst>
            <pc:docMk/>
            <pc:sldMk cId="1590430985" sldId="299"/>
            <ac:picMk id="2" creationId="{9B9E8225-1F7F-4FA7-8C63-6CBE43978586}"/>
          </ac:picMkLst>
        </pc:picChg>
        <pc:picChg chg="del">
          <ac:chgData name="Regan Mudhar" userId="1654b9bf-7176-497f-86e3-6fbfe08e2811" providerId="ADAL" clId="{45A456E3-0685-413B-8A68-4A30D7F9B5E1}" dt="2019-03-20T10:10:27.523" v="253" actId="478"/>
          <ac:picMkLst>
            <pc:docMk/>
            <pc:sldMk cId="1590430985" sldId="299"/>
            <ac:picMk id="3" creationId="{96257B41-B1F1-411D-AE91-AE89D5B4F106}"/>
          </ac:picMkLst>
        </pc:picChg>
      </pc:sldChg>
      <pc:sldChg chg="addSp delSp modSp add">
        <pc:chgData name="Regan Mudhar" userId="1654b9bf-7176-497f-86e3-6fbfe08e2811" providerId="ADAL" clId="{45A456E3-0685-413B-8A68-4A30D7F9B5E1}" dt="2019-03-20T10:43:49.574" v="887"/>
        <pc:sldMkLst>
          <pc:docMk/>
          <pc:sldMk cId="633102510" sldId="300"/>
        </pc:sldMkLst>
        <pc:spChg chg="mod">
          <ac:chgData name="Regan Mudhar" userId="1654b9bf-7176-497f-86e3-6fbfe08e2811" providerId="ADAL" clId="{45A456E3-0685-413B-8A68-4A30D7F9B5E1}" dt="2019-03-20T10:43:28.912" v="884"/>
          <ac:spMkLst>
            <pc:docMk/>
            <pc:sldMk cId="633102510" sldId="300"/>
            <ac:spMk id="5" creationId="{66F7D956-F8D7-4A02-BF70-F84BABEEA2DC}"/>
          </ac:spMkLst>
        </pc:spChg>
        <pc:spChg chg="del">
          <ac:chgData name="Regan Mudhar" userId="1654b9bf-7176-497f-86e3-6fbfe08e2811" providerId="ADAL" clId="{45A456E3-0685-413B-8A68-4A30D7F9B5E1}" dt="2019-03-20T10:43:21.927" v="883" actId="478"/>
          <ac:spMkLst>
            <pc:docMk/>
            <pc:sldMk cId="633102510" sldId="300"/>
            <ac:spMk id="6" creationId="{1DCBDB40-DDED-42FE-AC97-C089144BCF95}"/>
          </ac:spMkLst>
        </pc:spChg>
        <pc:spChg chg="add">
          <ac:chgData name="Regan Mudhar" userId="1654b9bf-7176-497f-86e3-6fbfe08e2811" providerId="ADAL" clId="{45A456E3-0685-413B-8A68-4A30D7F9B5E1}" dt="2019-03-20T10:43:49.574" v="887"/>
          <ac:spMkLst>
            <pc:docMk/>
            <pc:sldMk cId="633102510" sldId="300"/>
            <ac:spMk id="7" creationId="{D2D641BF-3C94-4CB9-92F5-4A1259CC09A6}"/>
          </ac:spMkLst>
        </pc:spChg>
        <pc:picChg chg="del">
          <ac:chgData name="Regan Mudhar" userId="1654b9bf-7176-497f-86e3-6fbfe08e2811" providerId="ADAL" clId="{45A456E3-0685-413B-8A68-4A30D7F9B5E1}" dt="2019-03-20T10:43:21.927" v="883" actId="478"/>
          <ac:picMkLst>
            <pc:docMk/>
            <pc:sldMk cId="633102510" sldId="300"/>
            <ac:picMk id="2" creationId="{9A76232E-7F47-48FB-AEAF-287F45743F9B}"/>
          </ac:picMkLst>
        </pc:picChg>
        <pc:picChg chg="add mod">
          <ac:chgData name="Regan Mudhar" userId="1654b9bf-7176-497f-86e3-6fbfe08e2811" providerId="ADAL" clId="{45A456E3-0685-413B-8A68-4A30D7F9B5E1}" dt="2019-03-20T10:43:39.744" v="886" actId="14100"/>
          <ac:picMkLst>
            <pc:docMk/>
            <pc:sldMk cId="633102510" sldId="300"/>
            <ac:picMk id="3" creationId="{642749A4-6FAF-412B-839B-0B4ACF5884D6}"/>
          </ac:picMkLst>
        </pc:picChg>
        <pc:picChg chg="del">
          <ac:chgData name="Regan Mudhar" userId="1654b9bf-7176-497f-86e3-6fbfe08e2811" providerId="ADAL" clId="{45A456E3-0685-413B-8A68-4A30D7F9B5E1}" dt="2019-03-20T10:43:21.927" v="883" actId="478"/>
          <ac:picMkLst>
            <pc:docMk/>
            <pc:sldMk cId="633102510" sldId="300"/>
            <ac:picMk id="2050" creationId="{1D18766C-A9B1-40AC-B5C8-A9E346E30E1C}"/>
          </ac:picMkLst>
        </pc:picChg>
      </pc:sldChg>
      <pc:sldChg chg="addSp delSp modSp add">
        <pc:chgData name="Regan Mudhar" userId="1654b9bf-7176-497f-86e3-6fbfe08e2811" providerId="ADAL" clId="{45A456E3-0685-413B-8A68-4A30D7F9B5E1}" dt="2019-03-20T10:46:35.622" v="963" actId="13926"/>
        <pc:sldMkLst>
          <pc:docMk/>
          <pc:sldMk cId="1324796357" sldId="301"/>
        </pc:sldMkLst>
        <pc:spChg chg="mod">
          <ac:chgData name="Regan Mudhar" userId="1654b9bf-7176-497f-86e3-6fbfe08e2811" providerId="ADAL" clId="{45A456E3-0685-413B-8A68-4A30D7F9B5E1}" dt="2019-03-20T10:46:35.622" v="963" actId="13926"/>
          <ac:spMkLst>
            <pc:docMk/>
            <pc:sldMk cId="1324796357" sldId="301"/>
            <ac:spMk id="4" creationId="{FCE9B66E-3B16-4616-B9C4-DC8C1496F5FC}"/>
          </ac:spMkLst>
        </pc:spChg>
        <pc:spChg chg="mod">
          <ac:chgData name="Regan Mudhar" userId="1654b9bf-7176-497f-86e3-6fbfe08e2811" providerId="ADAL" clId="{45A456E3-0685-413B-8A68-4A30D7F9B5E1}" dt="2019-03-20T10:44:48.890" v="951" actId="20577"/>
          <ac:spMkLst>
            <pc:docMk/>
            <pc:sldMk cId="1324796357" sldId="301"/>
            <ac:spMk id="5" creationId="{66F7D956-F8D7-4A02-BF70-F84BABEEA2DC}"/>
          </ac:spMkLst>
        </pc:spChg>
        <pc:spChg chg="del">
          <ac:chgData name="Regan Mudhar" userId="1654b9bf-7176-497f-86e3-6fbfe08e2811" providerId="ADAL" clId="{45A456E3-0685-413B-8A68-4A30D7F9B5E1}" dt="2019-03-20T10:44:43.657" v="949" actId="478"/>
          <ac:spMkLst>
            <pc:docMk/>
            <pc:sldMk cId="1324796357" sldId="301"/>
            <ac:spMk id="6" creationId="{A3C418C3-5EFD-4E2B-BA42-2B9CF5719378}"/>
          </ac:spMkLst>
        </pc:spChg>
        <pc:spChg chg="del">
          <ac:chgData name="Regan Mudhar" userId="1654b9bf-7176-497f-86e3-6fbfe08e2811" providerId="ADAL" clId="{45A456E3-0685-413B-8A68-4A30D7F9B5E1}" dt="2019-03-20T10:44:43.657" v="949" actId="478"/>
          <ac:spMkLst>
            <pc:docMk/>
            <pc:sldMk cId="1324796357" sldId="301"/>
            <ac:spMk id="8" creationId="{F0EF6D99-BAFF-46E3-974F-C4C14509E155}"/>
          </ac:spMkLst>
        </pc:spChg>
        <pc:picChg chg="del">
          <ac:chgData name="Regan Mudhar" userId="1654b9bf-7176-497f-86e3-6fbfe08e2811" providerId="ADAL" clId="{45A456E3-0685-413B-8A68-4A30D7F9B5E1}" dt="2019-03-20T10:44:50.642" v="952" actId="478"/>
          <ac:picMkLst>
            <pc:docMk/>
            <pc:sldMk cId="1324796357" sldId="301"/>
            <ac:picMk id="2" creationId="{C91A3217-4DAA-482F-BB94-9EB9C15B1B7D}"/>
          </ac:picMkLst>
        </pc:picChg>
        <pc:picChg chg="add mod">
          <ac:chgData name="Regan Mudhar" userId="1654b9bf-7176-497f-86e3-6fbfe08e2811" providerId="ADAL" clId="{45A456E3-0685-413B-8A68-4A30D7F9B5E1}" dt="2019-03-20T10:46:27.931" v="955" actId="14100"/>
          <ac:picMkLst>
            <pc:docMk/>
            <pc:sldMk cId="1324796357" sldId="301"/>
            <ac:picMk id="3" creationId="{A23A6F93-6AF6-43E4-A557-6B1A04B57EB4}"/>
          </ac:picMkLst>
        </pc:picChg>
        <pc:picChg chg="del">
          <ac:chgData name="Regan Mudhar" userId="1654b9bf-7176-497f-86e3-6fbfe08e2811" providerId="ADAL" clId="{45A456E3-0685-413B-8A68-4A30D7F9B5E1}" dt="2019-03-20T10:44:43.657" v="949" actId="478"/>
          <ac:picMkLst>
            <pc:docMk/>
            <pc:sldMk cId="1324796357" sldId="301"/>
            <ac:picMk id="7" creationId="{193029D9-EB8B-414C-93DC-2AE222BCB59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4A9E5-966C-4CED-A5A5-ED64E89C3C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CD79E31-9D81-47CD-9031-D46F4999E9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8544F33-11CB-417B-86A6-49B383C90BDF}"/>
              </a:ext>
            </a:extLst>
          </p:cNvPr>
          <p:cNvSpPr>
            <a:spLocks noGrp="1"/>
          </p:cNvSpPr>
          <p:nvPr>
            <p:ph type="dt" sz="half" idx="10"/>
          </p:nvPr>
        </p:nvSpPr>
        <p:spPr/>
        <p:txBody>
          <a:bodyPr/>
          <a:lstStyle/>
          <a:p>
            <a:fld id="{CB290C6D-0BDA-4854-92BB-96BE0EF1E922}" type="datetimeFigureOut">
              <a:rPr lang="en-GB" smtClean="0"/>
              <a:t>27/03/2019</a:t>
            </a:fld>
            <a:endParaRPr lang="en-GB"/>
          </a:p>
        </p:txBody>
      </p:sp>
      <p:sp>
        <p:nvSpPr>
          <p:cNvPr id="5" name="Footer Placeholder 4">
            <a:extLst>
              <a:ext uri="{FF2B5EF4-FFF2-40B4-BE49-F238E27FC236}">
                <a16:creationId xmlns:a16="http://schemas.microsoft.com/office/drawing/2014/main" id="{9EE95F67-371C-4693-9CFE-FD1E40ED475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9378C5A-F775-4CDF-A524-BD8F8C941FD0}"/>
              </a:ext>
            </a:extLst>
          </p:cNvPr>
          <p:cNvSpPr>
            <a:spLocks noGrp="1"/>
          </p:cNvSpPr>
          <p:nvPr>
            <p:ph type="sldNum" sz="quarter" idx="12"/>
          </p:nvPr>
        </p:nvSpPr>
        <p:spPr/>
        <p:txBody>
          <a:bodyPr/>
          <a:lstStyle/>
          <a:p>
            <a:fld id="{F79DD282-5B1C-4823-9E29-DB4C4A0A299F}" type="slidenum">
              <a:rPr lang="en-GB" smtClean="0"/>
              <a:t>‹#›</a:t>
            </a:fld>
            <a:endParaRPr lang="en-GB"/>
          </a:p>
        </p:txBody>
      </p:sp>
    </p:spTree>
    <p:extLst>
      <p:ext uri="{BB962C8B-B14F-4D97-AF65-F5344CB8AC3E}">
        <p14:creationId xmlns:p14="http://schemas.microsoft.com/office/powerpoint/2010/main" val="23731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1A586-6B63-4003-855A-839B20658E0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9EAC224-B49C-4508-8525-05FF66D73EA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D4BEA13-E8C9-44EE-9F86-F1B1E52D5D66}"/>
              </a:ext>
            </a:extLst>
          </p:cNvPr>
          <p:cNvSpPr>
            <a:spLocks noGrp="1"/>
          </p:cNvSpPr>
          <p:nvPr>
            <p:ph type="dt" sz="half" idx="10"/>
          </p:nvPr>
        </p:nvSpPr>
        <p:spPr/>
        <p:txBody>
          <a:bodyPr/>
          <a:lstStyle/>
          <a:p>
            <a:fld id="{CB290C6D-0BDA-4854-92BB-96BE0EF1E922}" type="datetimeFigureOut">
              <a:rPr lang="en-GB" smtClean="0"/>
              <a:t>27/03/2019</a:t>
            </a:fld>
            <a:endParaRPr lang="en-GB"/>
          </a:p>
        </p:txBody>
      </p:sp>
      <p:sp>
        <p:nvSpPr>
          <p:cNvPr id="5" name="Footer Placeholder 4">
            <a:extLst>
              <a:ext uri="{FF2B5EF4-FFF2-40B4-BE49-F238E27FC236}">
                <a16:creationId xmlns:a16="http://schemas.microsoft.com/office/drawing/2014/main" id="{2D1BDA0A-3DAA-4ACB-B1E7-A5440B9BF3B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5BFF222-737D-426E-9B15-60C89479FB93}"/>
              </a:ext>
            </a:extLst>
          </p:cNvPr>
          <p:cNvSpPr>
            <a:spLocks noGrp="1"/>
          </p:cNvSpPr>
          <p:nvPr>
            <p:ph type="sldNum" sz="quarter" idx="12"/>
          </p:nvPr>
        </p:nvSpPr>
        <p:spPr/>
        <p:txBody>
          <a:bodyPr/>
          <a:lstStyle/>
          <a:p>
            <a:fld id="{F79DD282-5B1C-4823-9E29-DB4C4A0A299F}" type="slidenum">
              <a:rPr lang="en-GB" smtClean="0"/>
              <a:t>‹#›</a:t>
            </a:fld>
            <a:endParaRPr lang="en-GB"/>
          </a:p>
        </p:txBody>
      </p:sp>
    </p:spTree>
    <p:extLst>
      <p:ext uri="{BB962C8B-B14F-4D97-AF65-F5344CB8AC3E}">
        <p14:creationId xmlns:p14="http://schemas.microsoft.com/office/powerpoint/2010/main" val="707831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0821F7-8A77-44D1-BC55-6DE6E73E79A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09F5F7D-2C3A-42BD-A2FF-3A39564781A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1176DFB-1CF2-4B2E-A983-F0F4AFE6345F}"/>
              </a:ext>
            </a:extLst>
          </p:cNvPr>
          <p:cNvSpPr>
            <a:spLocks noGrp="1"/>
          </p:cNvSpPr>
          <p:nvPr>
            <p:ph type="dt" sz="half" idx="10"/>
          </p:nvPr>
        </p:nvSpPr>
        <p:spPr/>
        <p:txBody>
          <a:bodyPr/>
          <a:lstStyle/>
          <a:p>
            <a:fld id="{CB290C6D-0BDA-4854-92BB-96BE0EF1E922}" type="datetimeFigureOut">
              <a:rPr lang="en-GB" smtClean="0"/>
              <a:t>27/03/2019</a:t>
            </a:fld>
            <a:endParaRPr lang="en-GB"/>
          </a:p>
        </p:txBody>
      </p:sp>
      <p:sp>
        <p:nvSpPr>
          <p:cNvPr id="5" name="Footer Placeholder 4">
            <a:extLst>
              <a:ext uri="{FF2B5EF4-FFF2-40B4-BE49-F238E27FC236}">
                <a16:creationId xmlns:a16="http://schemas.microsoft.com/office/drawing/2014/main" id="{C588F6A9-33A1-4582-A109-8A1105C6FB5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0A9447C-5CF7-402E-B351-3971747469D6}"/>
              </a:ext>
            </a:extLst>
          </p:cNvPr>
          <p:cNvSpPr>
            <a:spLocks noGrp="1"/>
          </p:cNvSpPr>
          <p:nvPr>
            <p:ph type="sldNum" sz="quarter" idx="12"/>
          </p:nvPr>
        </p:nvSpPr>
        <p:spPr/>
        <p:txBody>
          <a:bodyPr/>
          <a:lstStyle/>
          <a:p>
            <a:fld id="{F79DD282-5B1C-4823-9E29-DB4C4A0A299F}" type="slidenum">
              <a:rPr lang="en-GB" smtClean="0"/>
              <a:t>‹#›</a:t>
            </a:fld>
            <a:endParaRPr lang="en-GB"/>
          </a:p>
        </p:txBody>
      </p:sp>
    </p:spTree>
    <p:extLst>
      <p:ext uri="{BB962C8B-B14F-4D97-AF65-F5344CB8AC3E}">
        <p14:creationId xmlns:p14="http://schemas.microsoft.com/office/powerpoint/2010/main" val="797136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5A3A3-4E95-41F9-A792-82CD2CEC58A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3CD8742-5A32-49BD-8FCA-0BB79EE2329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5780D74-FB12-4D76-88BD-8F92C304F451}"/>
              </a:ext>
            </a:extLst>
          </p:cNvPr>
          <p:cNvSpPr>
            <a:spLocks noGrp="1"/>
          </p:cNvSpPr>
          <p:nvPr>
            <p:ph type="dt" sz="half" idx="10"/>
          </p:nvPr>
        </p:nvSpPr>
        <p:spPr/>
        <p:txBody>
          <a:bodyPr/>
          <a:lstStyle/>
          <a:p>
            <a:fld id="{CB290C6D-0BDA-4854-92BB-96BE0EF1E922}" type="datetimeFigureOut">
              <a:rPr lang="en-GB" smtClean="0"/>
              <a:t>27/03/2019</a:t>
            </a:fld>
            <a:endParaRPr lang="en-GB"/>
          </a:p>
        </p:txBody>
      </p:sp>
      <p:sp>
        <p:nvSpPr>
          <p:cNvPr id="5" name="Footer Placeholder 4">
            <a:extLst>
              <a:ext uri="{FF2B5EF4-FFF2-40B4-BE49-F238E27FC236}">
                <a16:creationId xmlns:a16="http://schemas.microsoft.com/office/drawing/2014/main" id="{A8C0ACEB-8C8A-4BAE-90A9-D13CB322887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4C825A0-9CCB-48AD-A2EF-9557F238D74F}"/>
              </a:ext>
            </a:extLst>
          </p:cNvPr>
          <p:cNvSpPr>
            <a:spLocks noGrp="1"/>
          </p:cNvSpPr>
          <p:nvPr>
            <p:ph type="sldNum" sz="quarter" idx="12"/>
          </p:nvPr>
        </p:nvSpPr>
        <p:spPr/>
        <p:txBody>
          <a:bodyPr/>
          <a:lstStyle/>
          <a:p>
            <a:fld id="{F79DD282-5B1C-4823-9E29-DB4C4A0A299F}" type="slidenum">
              <a:rPr lang="en-GB" smtClean="0"/>
              <a:t>‹#›</a:t>
            </a:fld>
            <a:endParaRPr lang="en-GB"/>
          </a:p>
        </p:txBody>
      </p:sp>
    </p:spTree>
    <p:extLst>
      <p:ext uri="{BB962C8B-B14F-4D97-AF65-F5344CB8AC3E}">
        <p14:creationId xmlns:p14="http://schemas.microsoft.com/office/powerpoint/2010/main" val="1394267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4E06C-D7C0-46DA-8B20-CE7978FA1B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1014D48-B2B3-47AA-A2F2-B96F549533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7C797BA-4F2B-453C-908F-273AAB64C669}"/>
              </a:ext>
            </a:extLst>
          </p:cNvPr>
          <p:cNvSpPr>
            <a:spLocks noGrp="1"/>
          </p:cNvSpPr>
          <p:nvPr>
            <p:ph type="dt" sz="half" idx="10"/>
          </p:nvPr>
        </p:nvSpPr>
        <p:spPr/>
        <p:txBody>
          <a:bodyPr/>
          <a:lstStyle/>
          <a:p>
            <a:fld id="{CB290C6D-0BDA-4854-92BB-96BE0EF1E922}" type="datetimeFigureOut">
              <a:rPr lang="en-GB" smtClean="0"/>
              <a:t>27/03/2019</a:t>
            </a:fld>
            <a:endParaRPr lang="en-GB"/>
          </a:p>
        </p:txBody>
      </p:sp>
      <p:sp>
        <p:nvSpPr>
          <p:cNvPr id="5" name="Footer Placeholder 4">
            <a:extLst>
              <a:ext uri="{FF2B5EF4-FFF2-40B4-BE49-F238E27FC236}">
                <a16:creationId xmlns:a16="http://schemas.microsoft.com/office/drawing/2014/main" id="{DC135527-BFD2-4F38-8697-798F7F2A30B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349F216-35D8-479F-B1C6-C0D65F5080F0}"/>
              </a:ext>
            </a:extLst>
          </p:cNvPr>
          <p:cNvSpPr>
            <a:spLocks noGrp="1"/>
          </p:cNvSpPr>
          <p:nvPr>
            <p:ph type="sldNum" sz="quarter" idx="12"/>
          </p:nvPr>
        </p:nvSpPr>
        <p:spPr/>
        <p:txBody>
          <a:bodyPr/>
          <a:lstStyle/>
          <a:p>
            <a:fld id="{F79DD282-5B1C-4823-9E29-DB4C4A0A299F}" type="slidenum">
              <a:rPr lang="en-GB" smtClean="0"/>
              <a:t>‹#›</a:t>
            </a:fld>
            <a:endParaRPr lang="en-GB"/>
          </a:p>
        </p:txBody>
      </p:sp>
    </p:spTree>
    <p:extLst>
      <p:ext uri="{BB962C8B-B14F-4D97-AF65-F5344CB8AC3E}">
        <p14:creationId xmlns:p14="http://schemas.microsoft.com/office/powerpoint/2010/main" val="2239799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4A4B1-312F-4CE6-96D3-9F8CCE6F599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10B7B36-4E94-43AF-9BD4-EA7B06A51E1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715B897-1A23-4F33-A1C3-FC222C90980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9EF6E6D-5455-4CAD-B820-5B91DA0823C3}"/>
              </a:ext>
            </a:extLst>
          </p:cNvPr>
          <p:cNvSpPr>
            <a:spLocks noGrp="1"/>
          </p:cNvSpPr>
          <p:nvPr>
            <p:ph type="dt" sz="half" idx="10"/>
          </p:nvPr>
        </p:nvSpPr>
        <p:spPr/>
        <p:txBody>
          <a:bodyPr/>
          <a:lstStyle/>
          <a:p>
            <a:fld id="{CB290C6D-0BDA-4854-92BB-96BE0EF1E922}" type="datetimeFigureOut">
              <a:rPr lang="en-GB" smtClean="0"/>
              <a:t>27/03/2019</a:t>
            </a:fld>
            <a:endParaRPr lang="en-GB"/>
          </a:p>
        </p:txBody>
      </p:sp>
      <p:sp>
        <p:nvSpPr>
          <p:cNvPr id="6" name="Footer Placeholder 5">
            <a:extLst>
              <a:ext uri="{FF2B5EF4-FFF2-40B4-BE49-F238E27FC236}">
                <a16:creationId xmlns:a16="http://schemas.microsoft.com/office/drawing/2014/main" id="{58B11968-5AE5-46CB-876A-423B0010392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F88BD0D-B55E-405D-A92F-7FC90663D6C0}"/>
              </a:ext>
            </a:extLst>
          </p:cNvPr>
          <p:cNvSpPr>
            <a:spLocks noGrp="1"/>
          </p:cNvSpPr>
          <p:nvPr>
            <p:ph type="sldNum" sz="quarter" idx="12"/>
          </p:nvPr>
        </p:nvSpPr>
        <p:spPr/>
        <p:txBody>
          <a:bodyPr/>
          <a:lstStyle/>
          <a:p>
            <a:fld id="{F79DD282-5B1C-4823-9E29-DB4C4A0A299F}" type="slidenum">
              <a:rPr lang="en-GB" smtClean="0"/>
              <a:t>‹#›</a:t>
            </a:fld>
            <a:endParaRPr lang="en-GB"/>
          </a:p>
        </p:txBody>
      </p:sp>
    </p:spTree>
    <p:extLst>
      <p:ext uri="{BB962C8B-B14F-4D97-AF65-F5344CB8AC3E}">
        <p14:creationId xmlns:p14="http://schemas.microsoft.com/office/powerpoint/2010/main" val="1347297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C30DC-33EE-48A7-B51E-2100695139E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2644D4F-7C6E-407C-876C-F4E643CF49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3FE76B5-5F1B-4C13-BE8B-9469C7A6A67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0E83AB1-E646-4FB0-9AEB-CB91AB4412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69599BE-7557-4794-895D-54905FA7389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B99112E-DC85-4E22-841B-563C1EBBB7F6}"/>
              </a:ext>
            </a:extLst>
          </p:cNvPr>
          <p:cNvSpPr>
            <a:spLocks noGrp="1"/>
          </p:cNvSpPr>
          <p:nvPr>
            <p:ph type="dt" sz="half" idx="10"/>
          </p:nvPr>
        </p:nvSpPr>
        <p:spPr/>
        <p:txBody>
          <a:bodyPr/>
          <a:lstStyle/>
          <a:p>
            <a:fld id="{CB290C6D-0BDA-4854-92BB-96BE0EF1E922}" type="datetimeFigureOut">
              <a:rPr lang="en-GB" smtClean="0"/>
              <a:t>27/03/2019</a:t>
            </a:fld>
            <a:endParaRPr lang="en-GB"/>
          </a:p>
        </p:txBody>
      </p:sp>
      <p:sp>
        <p:nvSpPr>
          <p:cNvPr id="8" name="Footer Placeholder 7">
            <a:extLst>
              <a:ext uri="{FF2B5EF4-FFF2-40B4-BE49-F238E27FC236}">
                <a16:creationId xmlns:a16="http://schemas.microsoft.com/office/drawing/2014/main" id="{D799C09F-131C-4114-897B-A9CD45A5A08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B8AD367-33FC-4D45-8D87-9925BB5BE2B6}"/>
              </a:ext>
            </a:extLst>
          </p:cNvPr>
          <p:cNvSpPr>
            <a:spLocks noGrp="1"/>
          </p:cNvSpPr>
          <p:nvPr>
            <p:ph type="sldNum" sz="quarter" idx="12"/>
          </p:nvPr>
        </p:nvSpPr>
        <p:spPr/>
        <p:txBody>
          <a:bodyPr/>
          <a:lstStyle/>
          <a:p>
            <a:fld id="{F79DD282-5B1C-4823-9E29-DB4C4A0A299F}" type="slidenum">
              <a:rPr lang="en-GB" smtClean="0"/>
              <a:t>‹#›</a:t>
            </a:fld>
            <a:endParaRPr lang="en-GB"/>
          </a:p>
        </p:txBody>
      </p:sp>
    </p:spTree>
    <p:extLst>
      <p:ext uri="{BB962C8B-B14F-4D97-AF65-F5344CB8AC3E}">
        <p14:creationId xmlns:p14="http://schemas.microsoft.com/office/powerpoint/2010/main" val="1479166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628FE-AC8B-4D9D-98A0-CC06E3D5DBC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6CC28F5-9EF6-40BE-AF73-79505FDDC7ED}"/>
              </a:ext>
            </a:extLst>
          </p:cNvPr>
          <p:cNvSpPr>
            <a:spLocks noGrp="1"/>
          </p:cNvSpPr>
          <p:nvPr>
            <p:ph type="dt" sz="half" idx="10"/>
          </p:nvPr>
        </p:nvSpPr>
        <p:spPr/>
        <p:txBody>
          <a:bodyPr/>
          <a:lstStyle/>
          <a:p>
            <a:fld id="{CB290C6D-0BDA-4854-92BB-96BE0EF1E922}" type="datetimeFigureOut">
              <a:rPr lang="en-GB" smtClean="0"/>
              <a:t>27/03/2019</a:t>
            </a:fld>
            <a:endParaRPr lang="en-GB"/>
          </a:p>
        </p:txBody>
      </p:sp>
      <p:sp>
        <p:nvSpPr>
          <p:cNvPr id="4" name="Footer Placeholder 3">
            <a:extLst>
              <a:ext uri="{FF2B5EF4-FFF2-40B4-BE49-F238E27FC236}">
                <a16:creationId xmlns:a16="http://schemas.microsoft.com/office/drawing/2014/main" id="{1C8F5A17-A244-4D34-B2AC-B22DA23E50D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E235E08-5817-4FB5-93DE-8B1410DA0153}"/>
              </a:ext>
            </a:extLst>
          </p:cNvPr>
          <p:cNvSpPr>
            <a:spLocks noGrp="1"/>
          </p:cNvSpPr>
          <p:nvPr>
            <p:ph type="sldNum" sz="quarter" idx="12"/>
          </p:nvPr>
        </p:nvSpPr>
        <p:spPr/>
        <p:txBody>
          <a:bodyPr/>
          <a:lstStyle/>
          <a:p>
            <a:fld id="{F79DD282-5B1C-4823-9E29-DB4C4A0A299F}" type="slidenum">
              <a:rPr lang="en-GB" smtClean="0"/>
              <a:t>‹#›</a:t>
            </a:fld>
            <a:endParaRPr lang="en-GB"/>
          </a:p>
        </p:txBody>
      </p:sp>
    </p:spTree>
    <p:extLst>
      <p:ext uri="{BB962C8B-B14F-4D97-AF65-F5344CB8AC3E}">
        <p14:creationId xmlns:p14="http://schemas.microsoft.com/office/powerpoint/2010/main" val="763269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F13FA5-FF1A-4E54-BA39-912EC294642C}"/>
              </a:ext>
            </a:extLst>
          </p:cNvPr>
          <p:cNvSpPr>
            <a:spLocks noGrp="1"/>
          </p:cNvSpPr>
          <p:nvPr>
            <p:ph type="dt" sz="half" idx="10"/>
          </p:nvPr>
        </p:nvSpPr>
        <p:spPr/>
        <p:txBody>
          <a:bodyPr/>
          <a:lstStyle/>
          <a:p>
            <a:fld id="{CB290C6D-0BDA-4854-92BB-96BE0EF1E922}" type="datetimeFigureOut">
              <a:rPr lang="en-GB" smtClean="0"/>
              <a:t>27/03/2019</a:t>
            </a:fld>
            <a:endParaRPr lang="en-GB"/>
          </a:p>
        </p:txBody>
      </p:sp>
      <p:sp>
        <p:nvSpPr>
          <p:cNvPr id="3" name="Footer Placeholder 2">
            <a:extLst>
              <a:ext uri="{FF2B5EF4-FFF2-40B4-BE49-F238E27FC236}">
                <a16:creationId xmlns:a16="http://schemas.microsoft.com/office/drawing/2014/main" id="{08BC119E-E8AA-4088-94DB-1EF4BB41E02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E11AF75-B3CC-40B9-921C-74E2AB301E10}"/>
              </a:ext>
            </a:extLst>
          </p:cNvPr>
          <p:cNvSpPr>
            <a:spLocks noGrp="1"/>
          </p:cNvSpPr>
          <p:nvPr>
            <p:ph type="sldNum" sz="quarter" idx="12"/>
          </p:nvPr>
        </p:nvSpPr>
        <p:spPr/>
        <p:txBody>
          <a:bodyPr/>
          <a:lstStyle/>
          <a:p>
            <a:fld id="{F79DD282-5B1C-4823-9E29-DB4C4A0A299F}" type="slidenum">
              <a:rPr lang="en-GB" smtClean="0"/>
              <a:t>‹#›</a:t>
            </a:fld>
            <a:endParaRPr lang="en-GB"/>
          </a:p>
        </p:txBody>
      </p:sp>
    </p:spTree>
    <p:extLst>
      <p:ext uri="{BB962C8B-B14F-4D97-AF65-F5344CB8AC3E}">
        <p14:creationId xmlns:p14="http://schemas.microsoft.com/office/powerpoint/2010/main" val="2826829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B3846-952D-48B9-B1E2-9428226C0C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7729B71-1EE5-487A-902E-C43BD31DF4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D89A103-E030-48EC-9130-0ABE307499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CB8CBC6-94B2-4342-BD10-FBEB269D536E}"/>
              </a:ext>
            </a:extLst>
          </p:cNvPr>
          <p:cNvSpPr>
            <a:spLocks noGrp="1"/>
          </p:cNvSpPr>
          <p:nvPr>
            <p:ph type="dt" sz="half" idx="10"/>
          </p:nvPr>
        </p:nvSpPr>
        <p:spPr/>
        <p:txBody>
          <a:bodyPr/>
          <a:lstStyle/>
          <a:p>
            <a:fld id="{CB290C6D-0BDA-4854-92BB-96BE0EF1E922}" type="datetimeFigureOut">
              <a:rPr lang="en-GB" smtClean="0"/>
              <a:t>27/03/2019</a:t>
            </a:fld>
            <a:endParaRPr lang="en-GB"/>
          </a:p>
        </p:txBody>
      </p:sp>
      <p:sp>
        <p:nvSpPr>
          <p:cNvPr id="6" name="Footer Placeholder 5">
            <a:extLst>
              <a:ext uri="{FF2B5EF4-FFF2-40B4-BE49-F238E27FC236}">
                <a16:creationId xmlns:a16="http://schemas.microsoft.com/office/drawing/2014/main" id="{C49C7207-C007-404A-942F-24D1393E317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55F6A54-0A65-41F8-AAD8-01E9877A9E50}"/>
              </a:ext>
            </a:extLst>
          </p:cNvPr>
          <p:cNvSpPr>
            <a:spLocks noGrp="1"/>
          </p:cNvSpPr>
          <p:nvPr>
            <p:ph type="sldNum" sz="quarter" idx="12"/>
          </p:nvPr>
        </p:nvSpPr>
        <p:spPr/>
        <p:txBody>
          <a:bodyPr/>
          <a:lstStyle/>
          <a:p>
            <a:fld id="{F79DD282-5B1C-4823-9E29-DB4C4A0A299F}" type="slidenum">
              <a:rPr lang="en-GB" smtClean="0"/>
              <a:t>‹#›</a:t>
            </a:fld>
            <a:endParaRPr lang="en-GB"/>
          </a:p>
        </p:txBody>
      </p:sp>
    </p:spTree>
    <p:extLst>
      <p:ext uri="{BB962C8B-B14F-4D97-AF65-F5344CB8AC3E}">
        <p14:creationId xmlns:p14="http://schemas.microsoft.com/office/powerpoint/2010/main" val="943092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7AC3D-FBDE-4F69-9CE0-AB536FD4D9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552DF76-CE9E-4C2E-8AA4-81DDF3AB1E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DB330E6-D147-49AF-ACBC-3467B97A61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12A4858-C657-4586-88C9-63704D1FFAFC}"/>
              </a:ext>
            </a:extLst>
          </p:cNvPr>
          <p:cNvSpPr>
            <a:spLocks noGrp="1"/>
          </p:cNvSpPr>
          <p:nvPr>
            <p:ph type="dt" sz="half" idx="10"/>
          </p:nvPr>
        </p:nvSpPr>
        <p:spPr/>
        <p:txBody>
          <a:bodyPr/>
          <a:lstStyle/>
          <a:p>
            <a:fld id="{CB290C6D-0BDA-4854-92BB-96BE0EF1E922}" type="datetimeFigureOut">
              <a:rPr lang="en-GB" smtClean="0"/>
              <a:t>27/03/2019</a:t>
            </a:fld>
            <a:endParaRPr lang="en-GB"/>
          </a:p>
        </p:txBody>
      </p:sp>
      <p:sp>
        <p:nvSpPr>
          <p:cNvPr id="6" name="Footer Placeholder 5">
            <a:extLst>
              <a:ext uri="{FF2B5EF4-FFF2-40B4-BE49-F238E27FC236}">
                <a16:creationId xmlns:a16="http://schemas.microsoft.com/office/drawing/2014/main" id="{1BC2FFC6-14DF-43B9-B26F-C3B2F8B467A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16F5B61-D25B-4A39-97B9-C8CA20BAC622}"/>
              </a:ext>
            </a:extLst>
          </p:cNvPr>
          <p:cNvSpPr>
            <a:spLocks noGrp="1"/>
          </p:cNvSpPr>
          <p:nvPr>
            <p:ph type="sldNum" sz="quarter" idx="12"/>
          </p:nvPr>
        </p:nvSpPr>
        <p:spPr/>
        <p:txBody>
          <a:bodyPr/>
          <a:lstStyle/>
          <a:p>
            <a:fld id="{F79DD282-5B1C-4823-9E29-DB4C4A0A299F}" type="slidenum">
              <a:rPr lang="en-GB" smtClean="0"/>
              <a:t>‹#›</a:t>
            </a:fld>
            <a:endParaRPr lang="en-GB"/>
          </a:p>
        </p:txBody>
      </p:sp>
    </p:spTree>
    <p:extLst>
      <p:ext uri="{BB962C8B-B14F-4D97-AF65-F5344CB8AC3E}">
        <p14:creationId xmlns:p14="http://schemas.microsoft.com/office/powerpoint/2010/main" val="3584749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3CAF0B-A552-46D6-AE53-C93E662444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394C92A-83FE-41A7-93B7-25FA6DAEAE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58D6153-B33E-4DE8-AD16-CB7498AF3C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290C6D-0BDA-4854-92BB-96BE0EF1E922}" type="datetimeFigureOut">
              <a:rPr lang="en-GB" smtClean="0"/>
              <a:t>27/03/2019</a:t>
            </a:fld>
            <a:endParaRPr lang="en-GB"/>
          </a:p>
        </p:txBody>
      </p:sp>
      <p:sp>
        <p:nvSpPr>
          <p:cNvPr id="5" name="Footer Placeholder 4">
            <a:extLst>
              <a:ext uri="{FF2B5EF4-FFF2-40B4-BE49-F238E27FC236}">
                <a16:creationId xmlns:a16="http://schemas.microsoft.com/office/drawing/2014/main" id="{A6F7B674-C081-4F45-8862-75E540F859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B12258E-964C-4153-8FAE-5679A3C56C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9DD282-5B1C-4823-9E29-DB4C4A0A299F}" type="slidenum">
              <a:rPr lang="en-GB" smtClean="0"/>
              <a:t>‹#›</a:t>
            </a:fld>
            <a:endParaRPr lang="en-GB"/>
          </a:p>
        </p:txBody>
      </p:sp>
    </p:spTree>
    <p:extLst>
      <p:ext uri="{BB962C8B-B14F-4D97-AF65-F5344CB8AC3E}">
        <p14:creationId xmlns:p14="http://schemas.microsoft.com/office/powerpoint/2010/main" val="29309732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33CC6-94FB-4BFB-B6CA-0DADC423B7E0}"/>
              </a:ext>
            </a:extLst>
          </p:cNvPr>
          <p:cNvSpPr>
            <a:spLocks noGrp="1"/>
          </p:cNvSpPr>
          <p:nvPr>
            <p:ph type="title"/>
          </p:nvPr>
        </p:nvSpPr>
        <p:spPr>
          <a:xfrm>
            <a:off x="673100" y="2206625"/>
            <a:ext cx="10515600" cy="1325563"/>
          </a:xfrm>
        </p:spPr>
        <p:txBody>
          <a:bodyPr>
            <a:normAutofit/>
          </a:bodyPr>
          <a:lstStyle/>
          <a:p>
            <a:pPr algn="ctr"/>
            <a:r>
              <a:rPr lang="en-GB" sz="6000"/>
              <a:t>Potential Plots </a:t>
            </a:r>
          </a:p>
        </p:txBody>
      </p:sp>
    </p:spTree>
    <p:extLst>
      <p:ext uri="{BB962C8B-B14F-4D97-AF65-F5344CB8AC3E}">
        <p14:creationId xmlns:p14="http://schemas.microsoft.com/office/powerpoint/2010/main" val="3758524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66F7D956-F8D7-4A02-BF70-F84BABEEA2DC}"/>
              </a:ext>
            </a:extLst>
          </p:cNvPr>
          <p:cNvSpPr>
            <a:spLocks noGrp="1"/>
          </p:cNvSpPr>
          <p:nvPr>
            <p:ph idx="1"/>
          </p:nvPr>
        </p:nvSpPr>
        <p:spPr>
          <a:xfrm>
            <a:off x="0" y="0"/>
            <a:ext cx="11925300" cy="5426075"/>
          </a:xfrm>
        </p:spPr>
        <p:txBody>
          <a:bodyPr>
            <a:normAutofit/>
          </a:bodyPr>
          <a:lstStyle/>
          <a:p>
            <a:r>
              <a:rPr lang="en-GB" dirty="0"/>
              <a:t>Zonal wind speed at a location with season</a:t>
            </a:r>
          </a:p>
          <a:p>
            <a:endParaRPr lang="en-GB" dirty="0"/>
          </a:p>
        </p:txBody>
      </p:sp>
      <p:pic>
        <p:nvPicPr>
          <p:cNvPr id="3" name="Picture 2">
            <a:extLst>
              <a:ext uri="{FF2B5EF4-FFF2-40B4-BE49-F238E27FC236}">
                <a16:creationId xmlns:a16="http://schemas.microsoft.com/office/drawing/2014/main" id="{642749A4-6FAF-412B-839B-0B4ACF5884D6}"/>
              </a:ext>
            </a:extLst>
          </p:cNvPr>
          <p:cNvPicPr>
            <a:picLocks noChangeAspect="1"/>
          </p:cNvPicPr>
          <p:nvPr/>
        </p:nvPicPr>
        <p:blipFill>
          <a:blip r:embed="rId2"/>
          <a:stretch>
            <a:fillRect/>
          </a:stretch>
        </p:blipFill>
        <p:spPr>
          <a:xfrm>
            <a:off x="0" y="526862"/>
            <a:ext cx="9059779" cy="4313112"/>
          </a:xfrm>
          <a:prstGeom prst="rect">
            <a:avLst/>
          </a:prstGeom>
        </p:spPr>
      </p:pic>
      <p:sp>
        <p:nvSpPr>
          <p:cNvPr id="7" name="TextBox 6">
            <a:extLst>
              <a:ext uri="{FF2B5EF4-FFF2-40B4-BE49-F238E27FC236}">
                <a16:creationId xmlns:a16="http://schemas.microsoft.com/office/drawing/2014/main" id="{D2D641BF-3C94-4CB9-92F5-4A1259CC09A6}"/>
              </a:ext>
            </a:extLst>
          </p:cNvPr>
          <p:cNvSpPr txBox="1"/>
          <p:nvPr/>
        </p:nvSpPr>
        <p:spPr>
          <a:xfrm>
            <a:off x="10311062" y="1730413"/>
            <a:ext cx="1066297" cy="338554"/>
          </a:xfrm>
          <a:prstGeom prst="rect">
            <a:avLst/>
          </a:prstGeom>
          <a:noFill/>
        </p:spPr>
        <p:txBody>
          <a:bodyPr wrap="square" rtlCol="0">
            <a:spAutoFit/>
          </a:bodyPr>
          <a:lstStyle/>
          <a:p>
            <a:r>
              <a:rPr lang="en-GB" altLang="en-US" sz="1600" dirty="0">
                <a:highlight>
                  <a:srgbClr val="FFFF00"/>
                </a:highlight>
              </a:rPr>
              <a:t>WRITE</a:t>
            </a:r>
            <a:endParaRPr lang="en-GB" sz="1600" dirty="0">
              <a:highlight>
                <a:srgbClr val="FFFF00"/>
              </a:highlight>
            </a:endParaRPr>
          </a:p>
        </p:txBody>
      </p:sp>
    </p:spTree>
    <p:extLst>
      <p:ext uri="{BB962C8B-B14F-4D97-AF65-F5344CB8AC3E}">
        <p14:creationId xmlns:p14="http://schemas.microsoft.com/office/powerpoint/2010/main" val="633102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66F7D956-F8D7-4A02-BF70-F84BABEEA2DC}"/>
              </a:ext>
            </a:extLst>
          </p:cNvPr>
          <p:cNvSpPr>
            <a:spLocks noGrp="1"/>
          </p:cNvSpPr>
          <p:nvPr>
            <p:ph idx="1"/>
          </p:nvPr>
        </p:nvSpPr>
        <p:spPr>
          <a:xfrm>
            <a:off x="133350" y="206375"/>
            <a:ext cx="11925300" cy="5426075"/>
          </a:xfrm>
        </p:spPr>
        <p:txBody>
          <a:bodyPr>
            <a:normAutofit/>
          </a:bodyPr>
          <a:lstStyle/>
          <a:p>
            <a:r>
              <a:rPr lang="en-GB"/>
              <a:t>Surface temperature</a:t>
            </a:r>
          </a:p>
          <a:p>
            <a:endParaRPr lang="en-GB"/>
          </a:p>
        </p:txBody>
      </p:sp>
      <p:pic>
        <p:nvPicPr>
          <p:cNvPr id="3" name="Picture 2">
            <a:extLst>
              <a:ext uri="{FF2B5EF4-FFF2-40B4-BE49-F238E27FC236}">
                <a16:creationId xmlns:a16="http://schemas.microsoft.com/office/drawing/2014/main" id="{E68D4034-3096-4E95-982C-2F91E164F742}"/>
              </a:ext>
            </a:extLst>
          </p:cNvPr>
          <p:cNvPicPr>
            <a:picLocks noChangeAspect="1"/>
          </p:cNvPicPr>
          <p:nvPr/>
        </p:nvPicPr>
        <p:blipFill>
          <a:blip r:embed="rId2"/>
          <a:stretch>
            <a:fillRect/>
          </a:stretch>
        </p:blipFill>
        <p:spPr>
          <a:xfrm>
            <a:off x="0" y="877887"/>
            <a:ext cx="5819775" cy="4286250"/>
          </a:xfrm>
          <a:prstGeom prst="rect">
            <a:avLst/>
          </a:prstGeom>
        </p:spPr>
      </p:pic>
      <p:sp>
        <p:nvSpPr>
          <p:cNvPr id="4" name="TextBox 3">
            <a:extLst>
              <a:ext uri="{FF2B5EF4-FFF2-40B4-BE49-F238E27FC236}">
                <a16:creationId xmlns:a16="http://schemas.microsoft.com/office/drawing/2014/main" id="{2D0A8E50-7C84-444E-8E30-40093C97646D}"/>
              </a:ext>
            </a:extLst>
          </p:cNvPr>
          <p:cNvSpPr txBox="1"/>
          <p:nvPr/>
        </p:nvSpPr>
        <p:spPr>
          <a:xfrm>
            <a:off x="6096000" y="412770"/>
            <a:ext cx="5327651" cy="1569660"/>
          </a:xfrm>
          <a:prstGeom prst="rect">
            <a:avLst/>
          </a:prstGeom>
          <a:noFill/>
        </p:spPr>
        <p:txBody>
          <a:bodyPr wrap="square" rtlCol="0">
            <a:spAutoFit/>
          </a:bodyPr>
          <a:lstStyle/>
          <a:p>
            <a:r>
              <a:rPr lang="en-GB" sz="1600"/>
              <a:t>Mean surface temperature (over some period of time). </a:t>
            </a:r>
          </a:p>
          <a:p>
            <a:endParaRPr lang="en-GB" sz="1600"/>
          </a:p>
          <a:p>
            <a:r>
              <a:rPr lang="en-GB" sz="1600" i="1"/>
              <a:t>[Colour scale is pretty misleading, as the variations over the surface is ~0.02K. Probably far more interesting when it comes to putting in topography (see below) and should definitely try to produce “difference plots” once topography is working]</a:t>
            </a:r>
          </a:p>
        </p:txBody>
      </p:sp>
      <p:pic>
        <p:nvPicPr>
          <p:cNvPr id="6" name="Picture 5">
            <a:extLst>
              <a:ext uri="{FF2B5EF4-FFF2-40B4-BE49-F238E27FC236}">
                <a16:creationId xmlns:a16="http://schemas.microsoft.com/office/drawing/2014/main" id="{E95E84C6-627A-4803-8162-4DB4FA0CE059}"/>
              </a:ext>
            </a:extLst>
          </p:cNvPr>
          <p:cNvPicPr>
            <a:picLocks noChangeAspect="1"/>
          </p:cNvPicPr>
          <p:nvPr/>
        </p:nvPicPr>
        <p:blipFill rotWithShape="1">
          <a:blip r:embed="rId3"/>
          <a:srcRect l="50411"/>
          <a:stretch/>
        </p:blipFill>
        <p:spPr>
          <a:xfrm>
            <a:off x="8431601" y="4000501"/>
            <a:ext cx="3627049" cy="2651124"/>
          </a:xfrm>
          <a:prstGeom prst="rect">
            <a:avLst/>
          </a:prstGeom>
        </p:spPr>
      </p:pic>
      <p:pic>
        <p:nvPicPr>
          <p:cNvPr id="7" name="Picture 6">
            <a:extLst>
              <a:ext uri="{FF2B5EF4-FFF2-40B4-BE49-F238E27FC236}">
                <a16:creationId xmlns:a16="http://schemas.microsoft.com/office/drawing/2014/main" id="{1B574240-39A0-49B2-9446-210E229154C7}"/>
              </a:ext>
            </a:extLst>
          </p:cNvPr>
          <p:cNvPicPr>
            <a:picLocks noChangeAspect="1"/>
          </p:cNvPicPr>
          <p:nvPr/>
        </p:nvPicPr>
        <p:blipFill rotWithShape="1">
          <a:blip r:embed="rId4"/>
          <a:srcRect l="50000"/>
          <a:stretch/>
        </p:blipFill>
        <p:spPr>
          <a:xfrm>
            <a:off x="5953125" y="1982430"/>
            <a:ext cx="3401219" cy="2495859"/>
          </a:xfrm>
          <a:prstGeom prst="rect">
            <a:avLst/>
          </a:prstGeom>
        </p:spPr>
      </p:pic>
    </p:spTree>
    <p:extLst>
      <p:ext uri="{BB962C8B-B14F-4D97-AF65-F5344CB8AC3E}">
        <p14:creationId xmlns:p14="http://schemas.microsoft.com/office/powerpoint/2010/main" val="2700310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66F7D956-F8D7-4A02-BF70-F84BABEEA2DC}"/>
              </a:ext>
            </a:extLst>
          </p:cNvPr>
          <p:cNvSpPr>
            <a:spLocks noGrp="1"/>
          </p:cNvSpPr>
          <p:nvPr>
            <p:ph idx="1"/>
          </p:nvPr>
        </p:nvSpPr>
        <p:spPr>
          <a:xfrm>
            <a:off x="133350" y="206375"/>
            <a:ext cx="11925300" cy="5426075"/>
          </a:xfrm>
        </p:spPr>
        <p:txBody>
          <a:bodyPr>
            <a:normAutofit/>
          </a:bodyPr>
          <a:lstStyle/>
          <a:p>
            <a:r>
              <a:rPr lang="en-GB"/>
              <a:t>Surface pressure</a:t>
            </a:r>
          </a:p>
          <a:p>
            <a:endParaRPr lang="en-GB"/>
          </a:p>
        </p:txBody>
      </p:sp>
      <p:pic>
        <p:nvPicPr>
          <p:cNvPr id="2" name="Picture 1">
            <a:extLst>
              <a:ext uri="{FF2B5EF4-FFF2-40B4-BE49-F238E27FC236}">
                <a16:creationId xmlns:a16="http://schemas.microsoft.com/office/drawing/2014/main" id="{5C634149-BC9B-4C0F-AF9C-9265E9FBD1DE}"/>
              </a:ext>
            </a:extLst>
          </p:cNvPr>
          <p:cNvPicPr>
            <a:picLocks noChangeAspect="1"/>
          </p:cNvPicPr>
          <p:nvPr/>
        </p:nvPicPr>
        <p:blipFill>
          <a:blip r:embed="rId2"/>
          <a:stretch>
            <a:fillRect/>
          </a:stretch>
        </p:blipFill>
        <p:spPr>
          <a:xfrm>
            <a:off x="57150" y="1225550"/>
            <a:ext cx="5810250" cy="4286250"/>
          </a:xfrm>
          <a:prstGeom prst="rect">
            <a:avLst/>
          </a:prstGeom>
        </p:spPr>
      </p:pic>
      <p:sp>
        <p:nvSpPr>
          <p:cNvPr id="4" name="TextBox 3">
            <a:extLst>
              <a:ext uri="{FF2B5EF4-FFF2-40B4-BE49-F238E27FC236}">
                <a16:creationId xmlns:a16="http://schemas.microsoft.com/office/drawing/2014/main" id="{B499D6F5-66FE-4F77-B8C8-13607FCEAD77}"/>
              </a:ext>
            </a:extLst>
          </p:cNvPr>
          <p:cNvSpPr txBox="1"/>
          <p:nvPr/>
        </p:nvSpPr>
        <p:spPr>
          <a:xfrm>
            <a:off x="6096000" y="412770"/>
            <a:ext cx="5327651" cy="1323439"/>
          </a:xfrm>
          <a:prstGeom prst="rect">
            <a:avLst/>
          </a:prstGeom>
          <a:noFill/>
        </p:spPr>
        <p:txBody>
          <a:bodyPr wrap="square" rtlCol="0">
            <a:spAutoFit/>
          </a:bodyPr>
          <a:lstStyle/>
          <a:p>
            <a:r>
              <a:rPr lang="en-GB" sz="1600"/>
              <a:t>Mean surface pressure (over some period of time). </a:t>
            </a:r>
          </a:p>
          <a:p>
            <a:endParaRPr lang="en-GB" sz="1600"/>
          </a:p>
          <a:p>
            <a:r>
              <a:rPr lang="en-GB" sz="1600" i="1"/>
              <a:t>[Again, probably far more interesting when it comes to putting in topography (see below) and should definitely try to produce “difference plots” once topography is working]</a:t>
            </a:r>
          </a:p>
        </p:txBody>
      </p:sp>
      <p:pic>
        <p:nvPicPr>
          <p:cNvPr id="6" name="Picture 5">
            <a:extLst>
              <a:ext uri="{FF2B5EF4-FFF2-40B4-BE49-F238E27FC236}">
                <a16:creationId xmlns:a16="http://schemas.microsoft.com/office/drawing/2014/main" id="{6EBCE8C3-25DD-4206-87F6-78B819DF6F5F}"/>
              </a:ext>
            </a:extLst>
          </p:cNvPr>
          <p:cNvPicPr>
            <a:picLocks noChangeAspect="1"/>
          </p:cNvPicPr>
          <p:nvPr/>
        </p:nvPicPr>
        <p:blipFill rotWithShape="1">
          <a:blip r:embed="rId3"/>
          <a:srcRect l="411" t="778" r="50000" b="-778"/>
          <a:stretch/>
        </p:blipFill>
        <p:spPr>
          <a:xfrm>
            <a:off x="8431601" y="4000501"/>
            <a:ext cx="3627049" cy="2651124"/>
          </a:xfrm>
          <a:prstGeom prst="rect">
            <a:avLst/>
          </a:prstGeom>
        </p:spPr>
      </p:pic>
      <p:pic>
        <p:nvPicPr>
          <p:cNvPr id="7" name="Picture 6">
            <a:extLst>
              <a:ext uri="{FF2B5EF4-FFF2-40B4-BE49-F238E27FC236}">
                <a16:creationId xmlns:a16="http://schemas.microsoft.com/office/drawing/2014/main" id="{7C217F02-39B7-4816-AFEA-A6D741F5F0FC}"/>
              </a:ext>
            </a:extLst>
          </p:cNvPr>
          <p:cNvPicPr>
            <a:picLocks noChangeAspect="1"/>
          </p:cNvPicPr>
          <p:nvPr/>
        </p:nvPicPr>
        <p:blipFill rotWithShape="1">
          <a:blip r:embed="rId4"/>
          <a:srcRect l="-35" t="827" r="50035" b="-827"/>
          <a:stretch/>
        </p:blipFill>
        <p:spPr>
          <a:xfrm>
            <a:off x="5943600" y="1864816"/>
            <a:ext cx="3401219" cy="2495859"/>
          </a:xfrm>
          <a:prstGeom prst="rect">
            <a:avLst/>
          </a:prstGeom>
        </p:spPr>
      </p:pic>
    </p:spTree>
    <p:extLst>
      <p:ext uri="{BB962C8B-B14F-4D97-AF65-F5344CB8AC3E}">
        <p14:creationId xmlns:p14="http://schemas.microsoft.com/office/powerpoint/2010/main" val="3064140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66F7D956-F8D7-4A02-BF70-F84BABEEA2DC}"/>
              </a:ext>
            </a:extLst>
          </p:cNvPr>
          <p:cNvSpPr>
            <a:spLocks noGrp="1"/>
          </p:cNvSpPr>
          <p:nvPr>
            <p:ph idx="1"/>
          </p:nvPr>
        </p:nvSpPr>
        <p:spPr>
          <a:xfrm>
            <a:off x="133350" y="206375"/>
            <a:ext cx="5048250" cy="5426075"/>
          </a:xfrm>
        </p:spPr>
        <p:txBody>
          <a:bodyPr>
            <a:normAutofit/>
          </a:bodyPr>
          <a:lstStyle/>
          <a:p>
            <a:r>
              <a:rPr lang="en-GB"/>
              <a:t>Zonal temperature</a:t>
            </a:r>
          </a:p>
          <a:p>
            <a:endParaRPr lang="en-GB"/>
          </a:p>
        </p:txBody>
      </p:sp>
      <p:pic>
        <p:nvPicPr>
          <p:cNvPr id="3" name="Picture 2">
            <a:extLst>
              <a:ext uri="{FF2B5EF4-FFF2-40B4-BE49-F238E27FC236}">
                <a16:creationId xmlns:a16="http://schemas.microsoft.com/office/drawing/2014/main" id="{E4227E51-5984-415D-9F5E-7802903011E4}"/>
              </a:ext>
            </a:extLst>
          </p:cNvPr>
          <p:cNvPicPr>
            <a:picLocks noChangeAspect="1"/>
          </p:cNvPicPr>
          <p:nvPr/>
        </p:nvPicPr>
        <p:blipFill>
          <a:blip r:embed="rId2"/>
          <a:stretch>
            <a:fillRect/>
          </a:stretch>
        </p:blipFill>
        <p:spPr>
          <a:xfrm>
            <a:off x="133350" y="766762"/>
            <a:ext cx="5572125" cy="4305300"/>
          </a:xfrm>
          <a:prstGeom prst="rect">
            <a:avLst/>
          </a:prstGeom>
        </p:spPr>
      </p:pic>
      <p:sp>
        <p:nvSpPr>
          <p:cNvPr id="4" name="TextBox 3">
            <a:extLst>
              <a:ext uri="{FF2B5EF4-FFF2-40B4-BE49-F238E27FC236}">
                <a16:creationId xmlns:a16="http://schemas.microsoft.com/office/drawing/2014/main" id="{1DED1BF6-F105-411C-8AA2-765DBEC0AA48}"/>
              </a:ext>
            </a:extLst>
          </p:cNvPr>
          <p:cNvSpPr txBox="1"/>
          <p:nvPr/>
        </p:nvSpPr>
        <p:spPr>
          <a:xfrm>
            <a:off x="377824" y="5506463"/>
            <a:ext cx="5327651" cy="584775"/>
          </a:xfrm>
          <a:prstGeom prst="rect">
            <a:avLst/>
          </a:prstGeom>
          <a:noFill/>
        </p:spPr>
        <p:txBody>
          <a:bodyPr wrap="square" rtlCol="0">
            <a:spAutoFit/>
          </a:bodyPr>
          <a:lstStyle/>
          <a:p>
            <a:r>
              <a:rPr lang="en-GB" sz="1600"/>
              <a:t>Mean zonal temperature (over some period of time). </a:t>
            </a:r>
          </a:p>
          <a:p>
            <a:endParaRPr lang="en-GB" sz="1600"/>
          </a:p>
        </p:txBody>
      </p:sp>
      <p:sp>
        <p:nvSpPr>
          <p:cNvPr id="6" name="Content Placeholder 2">
            <a:extLst>
              <a:ext uri="{FF2B5EF4-FFF2-40B4-BE49-F238E27FC236}">
                <a16:creationId xmlns:a16="http://schemas.microsoft.com/office/drawing/2014/main" id="{95FCDAD4-C6EE-428C-B88D-D3938FE113C0}"/>
              </a:ext>
            </a:extLst>
          </p:cNvPr>
          <p:cNvSpPr txBox="1">
            <a:spLocks/>
          </p:cNvSpPr>
          <p:nvPr/>
        </p:nvSpPr>
        <p:spPr>
          <a:xfrm>
            <a:off x="6165850" y="206375"/>
            <a:ext cx="5327651" cy="54260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a:t>Incoming SW</a:t>
            </a:r>
          </a:p>
          <a:p>
            <a:endParaRPr lang="en-GB"/>
          </a:p>
        </p:txBody>
      </p:sp>
      <p:pic>
        <p:nvPicPr>
          <p:cNvPr id="7" name="Picture 6">
            <a:extLst>
              <a:ext uri="{FF2B5EF4-FFF2-40B4-BE49-F238E27FC236}">
                <a16:creationId xmlns:a16="http://schemas.microsoft.com/office/drawing/2014/main" id="{BEEA61A6-E174-4DBD-A1F5-CB196ACD4061}"/>
              </a:ext>
            </a:extLst>
          </p:cNvPr>
          <p:cNvPicPr>
            <a:picLocks noChangeAspect="1"/>
          </p:cNvPicPr>
          <p:nvPr/>
        </p:nvPicPr>
        <p:blipFill>
          <a:blip r:embed="rId3"/>
          <a:stretch>
            <a:fillRect/>
          </a:stretch>
        </p:blipFill>
        <p:spPr>
          <a:xfrm>
            <a:off x="6096000" y="766762"/>
            <a:ext cx="5600700" cy="4305300"/>
          </a:xfrm>
          <a:prstGeom prst="rect">
            <a:avLst/>
          </a:prstGeom>
        </p:spPr>
      </p:pic>
      <p:sp>
        <p:nvSpPr>
          <p:cNvPr id="8" name="TextBox 7">
            <a:extLst>
              <a:ext uri="{FF2B5EF4-FFF2-40B4-BE49-F238E27FC236}">
                <a16:creationId xmlns:a16="http://schemas.microsoft.com/office/drawing/2014/main" id="{9E61B3A0-5F28-4A49-AC2B-0BE6B6982F77}"/>
              </a:ext>
            </a:extLst>
          </p:cNvPr>
          <p:cNvSpPr txBox="1"/>
          <p:nvPr/>
        </p:nvSpPr>
        <p:spPr>
          <a:xfrm>
            <a:off x="6369049" y="5361840"/>
            <a:ext cx="5327651" cy="830997"/>
          </a:xfrm>
          <a:prstGeom prst="rect">
            <a:avLst/>
          </a:prstGeom>
          <a:noFill/>
        </p:spPr>
        <p:txBody>
          <a:bodyPr wrap="square" rtlCol="0">
            <a:spAutoFit/>
          </a:bodyPr>
          <a:lstStyle/>
          <a:p>
            <a:r>
              <a:rPr lang="en-GB" sz="1600"/>
              <a:t>Mean incoming SW at the top of the atmosphere (over some period of time). </a:t>
            </a:r>
          </a:p>
          <a:p>
            <a:endParaRPr lang="en-GB" sz="1600"/>
          </a:p>
        </p:txBody>
      </p:sp>
    </p:spTree>
    <p:extLst>
      <p:ext uri="{BB962C8B-B14F-4D97-AF65-F5344CB8AC3E}">
        <p14:creationId xmlns:p14="http://schemas.microsoft.com/office/powerpoint/2010/main" val="3871232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66F7D956-F8D7-4A02-BF70-F84BABEEA2DC}"/>
              </a:ext>
            </a:extLst>
          </p:cNvPr>
          <p:cNvSpPr>
            <a:spLocks noGrp="1"/>
          </p:cNvSpPr>
          <p:nvPr>
            <p:ph idx="1"/>
          </p:nvPr>
        </p:nvSpPr>
        <p:spPr>
          <a:xfrm>
            <a:off x="133350" y="206375"/>
            <a:ext cx="5705475" cy="5426075"/>
          </a:xfrm>
        </p:spPr>
        <p:txBody>
          <a:bodyPr>
            <a:normAutofit/>
          </a:bodyPr>
          <a:lstStyle/>
          <a:p>
            <a:r>
              <a:rPr lang="en-GB"/>
              <a:t>Zonal wind speed</a:t>
            </a:r>
          </a:p>
          <a:p>
            <a:endParaRPr lang="en-GB"/>
          </a:p>
        </p:txBody>
      </p:sp>
      <p:pic>
        <p:nvPicPr>
          <p:cNvPr id="2" name="Picture 1">
            <a:extLst>
              <a:ext uri="{FF2B5EF4-FFF2-40B4-BE49-F238E27FC236}">
                <a16:creationId xmlns:a16="http://schemas.microsoft.com/office/drawing/2014/main" id="{C91A3217-4DAA-482F-BB94-9EB9C15B1B7D}"/>
              </a:ext>
            </a:extLst>
          </p:cNvPr>
          <p:cNvPicPr>
            <a:picLocks noChangeAspect="1"/>
          </p:cNvPicPr>
          <p:nvPr/>
        </p:nvPicPr>
        <p:blipFill>
          <a:blip r:embed="rId2"/>
          <a:stretch>
            <a:fillRect/>
          </a:stretch>
        </p:blipFill>
        <p:spPr>
          <a:xfrm>
            <a:off x="133350" y="771524"/>
            <a:ext cx="5705475" cy="4295775"/>
          </a:xfrm>
          <a:prstGeom prst="rect">
            <a:avLst/>
          </a:prstGeom>
        </p:spPr>
      </p:pic>
      <p:sp>
        <p:nvSpPr>
          <p:cNvPr id="4" name="TextBox 3">
            <a:extLst>
              <a:ext uri="{FF2B5EF4-FFF2-40B4-BE49-F238E27FC236}">
                <a16:creationId xmlns:a16="http://schemas.microsoft.com/office/drawing/2014/main" id="{FCE9B66E-3B16-4616-B9C4-DC8C1496F5FC}"/>
              </a:ext>
            </a:extLst>
          </p:cNvPr>
          <p:cNvSpPr txBox="1"/>
          <p:nvPr/>
        </p:nvSpPr>
        <p:spPr>
          <a:xfrm>
            <a:off x="322261" y="5253306"/>
            <a:ext cx="5327651" cy="1323439"/>
          </a:xfrm>
          <a:prstGeom prst="rect">
            <a:avLst/>
          </a:prstGeom>
          <a:noFill/>
        </p:spPr>
        <p:txBody>
          <a:bodyPr wrap="square" rtlCol="0">
            <a:spAutoFit/>
          </a:bodyPr>
          <a:lstStyle/>
          <a:p>
            <a:r>
              <a:rPr lang="en-GB" sz="1600"/>
              <a:t>Mean zonal wind speed (over some period of time – in this case it is averaged over one half of a Titan year). </a:t>
            </a:r>
          </a:p>
          <a:p>
            <a:endParaRPr lang="en-GB" sz="1600"/>
          </a:p>
          <a:p>
            <a:r>
              <a:rPr lang="en-GB" sz="1600" i="1"/>
              <a:t>[Could attempt to locate jet centres? Probably best to produce seasonal average plots of this kind of thing?]</a:t>
            </a:r>
          </a:p>
        </p:txBody>
      </p:sp>
      <p:sp>
        <p:nvSpPr>
          <p:cNvPr id="6" name="Content Placeholder 2">
            <a:extLst>
              <a:ext uri="{FF2B5EF4-FFF2-40B4-BE49-F238E27FC236}">
                <a16:creationId xmlns:a16="http://schemas.microsoft.com/office/drawing/2014/main" id="{A3C418C3-5EFD-4E2B-BA42-2B9CF5719378}"/>
              </a:ext>
            </a:extLst>
          </p:cNvPr>
          <p:cNvSpPr txBox="1">
            <a:spLocks/>
          </p:cNvSpPr>
          <p:nvPr/>
        </p:nvSpPr>
        <p:spPr>
          <a:xfrm>
            <a:off x="5972175" y="92074"/>
            <a:ext cx="5594350" cy="54260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a:t>Meridional mass stream function</a:t>
            </a:r>
          </a:p>
          <a:p>
            <a:endParaRPr lang="en-GB"/>
          </a:p>
        </p:txBody>
      </p:sp>
      <p:pic>
        <p:nvPicPr>
          <p:cNvPr id="7" name="Picture 6">
            <a:extLst>
              <a:ext uri="{FF2B5EF4-FFF2-40B4-BE49-F238E27FC236}">
                <a16:creationId xmlns:a16="http://schemas.microsoft.com/office/drawing/2014/main" id="{193029D9-EB8B-414C-93DC-2AE222BCB596}"/>
              </a:ext>
            </a:extLst>
          </p:cNvPr>
          <p:cNvPicPr>
            <a:picLocks noChangeAspect="1"/>
          </p:cNvPicPr>
          <p:nvPr/>
        </p:nvPicPr>
        <p:blipFill>
          <a:blip r:embed="rId3"/>
          <a:stretch>
            <a:fillRect/>
          </a:stretch>
        </p:blipFill>
        <p:spPr>
          <a:xfrm>
            <a:off x="5838825" y="723899"/>
            <a:ext cx="5867400" cy="4343400"/>
          </a:xfrm>
          <a:prstGeom prst="rect">
            <a:avLst/>
          </a:prstGeom>
        </p:spPr>
      </p:pic>
      <p:sp>
        <p:nvSpPr>
          <p:cNvPr id="8" name="TextBox 7">
            <a:extLst>
              <a:ext uri="{FF2B5EF4-FFF2-40B4-BE49-F238E27FC236}">
                <a16:creationId xmlns:a16="http://schemas.microsoft.com/office/drawing/2014/main" id="{F0EF6D99-BAFF-46E3-974F-C4C14509E155}"/>
              </a:ext>
            </a:extLst>
          </p:cNvPr>
          <p:cNvSpPr txBox="1"/>
          <p:nvPr/>
        </p:nvSpPr>
        <p:spPr>
          <a:xfrm>
            <a:off x="5776910" y="4950044"/>
            <a:ext cx="6408738" cy="1815882"/>
          </a:xfrm>
          <a:prstGeom prst="rect">
            <a:avLst/>
          </a:prstGeom>
          <a:noFill/>
        </p:spPr>
        <p:txBody>
          <a:bodyPr wrap="square" rtlCol="0">
            <a:spAutoFit/>
          </a:bodyPr>
          <a:lstStyle/>
          <a:p>
            <a:r>
              <a:rPr lang="en-GB" sz="1600"/>
              <a:t>Mean meridional mass stream function(over some period of time – in this case it is averaged over one half of a Titan year). </a:t>
            </a:r>
          </a:p>
          <a:p>
            <a:endParaRPr lang="en-GB" sz="1600"/>
          </a:p>
          <a:p>
            <a:r>
              <a:rPr lang="en-GB" sz="1600" i="1"/>
              <a:t>[Again, probably best to produce seasonal average plots of this kind of thing? Want to show that overturning of the atmosphere is happening as we’re expecting and even confirm the hypotheses/observations of the one-two-one cycle of circulatory cells.]</a:t>
            </a:r>
          </a:p>
        </p:txBody>
      </p:sp>
    </p:spTree>
    <p:extLst>
      <p:ext uri="{BB962C8B-B14F-4D97-AF65-F5344CB8AC3E}">
        <p14:creationId xmlns:p14="http://schemas.microsoft.com/office/powerpoint/2010/main" val="2995506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66F7D956-F8D7-4A02-BF70-F84BABEEA2DC}"/>
              </a:ext>
            </a:extLst>
          </p:cNvPr>
          <p:cNvSpPr>
            <a:spLocks noGrp="1"/>
          </p:cNvSpPr>
          <p:nvPr>
            <p:ph idx="1"/>
          </p:nvPr>
        </p:nvSpPr>
        <p:spPr>
          <a:xfrm>
            <a:off x="133350" y="206375"/>
            <a:ext cx="11516106" cy="5426075"/>
          </a:xfrm>
        </p:spPr>
        <p:txBody>
          <a:bodyPr>
            <a:normAutofit/>
          </a:bodyPr>
          <a:lstStyle/>
          <a:p>
            <a:r>
              <a:rPr lang="en-GB" dirty="0"/>
              <a:t>Difference plots (with &amp; without </a:t>
            </a:r>
            <a:r>
              <a:rPr lang="en-GB" dirty="0" err="1"/>
              <a:t>topo</a:t>
            </a:r>
            <a:r>
              <a:rPr lang="en-GB" dirty="0"/>
              <a:t>, @ NH Winter)</a:t>
            </a:r>
          </a:p>
          <a:p>
            <a:endParaRPr lang="en-GB" dirty="0"/>
          </a:p>
        </p:txBody>
      </p:sp>
      <p:sp>
        <p:nvSpPr>
          <p:cNvPr id="4" name="TextBox 3">
            <a:extLst>
              <a:ext uri="{FF2B5EF4-FFF2-40B4-BE49-F238E27FC236}">
                <a16:creationId xmlns:a16="http://schemas.microsoft.com/office/drawing/2014/main" id="{FCE9B66E-3B16-4616-B9C4-DC8C1496F5FC}"/>
              </a:ext>
            </a:extLst>
          </p:cNvPr>
          <p:cNvSpPr txBox="1"/>
          <p:nvPr/>
        </p:nvSpPr>
        <p:spPr>
          <a:xfrm>
            <a:off x="768349" y="1870026"/>
            <a:ext cx="2328419" cy="338554"/>
          </a:xfrm>
          <a:prstGeom prst="rect">
            <a:avLst/>
          </a:prstGeom>
          <a:noFill/>
        </p:spPr>
        <p:txBody>
          <a:bodyPr wrap="square" rtlCol="0">
            <a:spAutoFit/>
          </a:bodyPr>
          <a:lstStyle/>
          <a:p>
            <a:r>
              <a:rPr lang="en-GB" sz="1600" dirty="0">
                <a:highlight>
                  <a:srgbClr val="FFFF00"/>
                </a:highlight>
              </a:rPr>
              <a:t>WRITE</a:t>
            </a:r>
            <a:endParaRPr lang="en-GB" sz="1600" i="1" dirty="0">
              <a:highlight>
                <a:srgbClr val="FFFF00"/>
              </a:highlight>
            </a:endParaRPr>
          </a:p>
        </p:txBody>
      </p:sp>
      <p:pic>
        <p:nvPicPr>
          <p:cNvPr id="3" name="Picture 2">
            <a:extLst>
              <a:ext uri="{FF2B5EF4-FFF2-40B4-BE49-F238E27FC236}">
                <a16:creationId xmlns:a16="http://schemas.microsoft.com/office/drawing/2014/main" id="{A23A6F93-6AF6-43E4-A557-6B1A04B57EB4}"/>
              </a:ext>
            </a:extLst>
          </p:cNvPr>
          <p:cNvPicPr>
            <a:picLocks noChangeAspect="1"/>
          </p:cNvPicPr>
          <p:nvPr/>
        </p:nvPicPr>
        <p:blipFill>
          <a:blip r:embed="rId2"/>
          <a:stretch>
            <a:fillRect/>
          </a:stretch>
        </p:blipFill>
        <p:spPr>
          <a:xfrm>
            <a:off x="3639312" y="699246"/>
            <a:ext cx="8552688" cy="6158754"/>
          </a:xfrm>
          <a:prstGeom prst="rect">
            <a:avLst/>
          </a:prstGeom>
        </p:spPr>
      </p:pic>
    </p:spTree>
    <p:extLst>
      <p:ext uri="{BB962C8B-B14F-4D97-AF65-F5344CB8AC3E}">
        <p14:creationId xmlns:p14="http://schemas.microsoft.com/office/powerpoint/2010/main" val="13247963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66F7D956-F8D7-4A02-BF70-F84BABEEA2DC}"/>
              </a:ext>
            </a:extLst>
          </p:cNvPr>
          <p:cNvSpPr>
            <a:spLocks noGrp="1"/>
          </p:cNvSpPr>
          <p:nvPr>
            <p:ph idx="1"/>
          </p:nvPr>
        </p:nvSpPr>
        <p:spPr>
          <a:xfrm>
            <a:off x="133350" y="206375"/>
            <a:ext cx="11925300" cy="5426075"/>
          </a:xfrm>
        </p:spPr>
        <p:txBody>
          <a:bodyPr>
            <a:normAutofit/>
          </a:bodyPr>
          <a:lstStyle/>
          <a:p>
            <a:r>
              <a:rPr lang="en-GB"/>
              <a:t>Topography</a:t>
            </a:r>
          </a:p>
          <a:p>
            <a:endParaRPr lang="en-GB"/>
          </a:p>
        </p:txBody>
      </p:sp>
      <p:sp>
        <p:nvSpPr>
          <p:cNvPr id="6" name="TextBox 5">
            <a:extLst>
              <a:ext uri="{FF2B5EF4-FFF2-40B4-BE49-F238E27FC236}">
                <a16:creationId xmlns:a16="http://schemas.microsoft.com/office/drawing/2014/main" id="{C2627127-ED31-4A9B-8205-00037E150301}"/>
              </a:ext>
            </a:extLst>
          </p:cNvPr>
          <p:cNvSpPr txBox="1"/>
          <p:nvPr/>
        </p:nvSpPr>
        <p:spPr>
          <a:xfrm>
            <a:off x="218702" y="5556536"/>
            <a:ext cx="11420234" cy="1077218"/>
          </a:xfrm>
          <a:prstGeom prst="rect">
            <a:avLst/>
          </a:prstGeom>
          <a:noFill/>
        </p:spPr>
        <p:txBody>
          <a:bodyPr wrap="square" rtlCol="0" anchor="t">
            <a:spAutoFit/>
          </a:bodyPr>
          <a:lstStyle/>
          <a:p>
            <a:r>
              <a:rPr lang="en-GB" sz="1600" i="1" dirty="0"/>
              <a:t>[I think it’s at least worth showing the comparison between the two plots to say that this is what effect re-gridding has. In some ways, it’s maybe good that the </a:t>
            </a:r>
            <a:r>
              <a:rPr lang="en-GB" sz="1600" i="1" dirty="0" err="1"/>
              <a:t>regridding</a:t>
            </a:r>
            <a:r>
              <a:rPr lang="en-GB" sz="1600" i="1" dirty="0"/>
              <a:t> ‘smooths out’ some of the artefacts of the map that </a:t>
            </a:r>
            <a:r>
              <a:rPr lang="en-GB" sz="1600" i="1" dirty="0" err="1"/>
              <a:t>Corlies</a:t>
            </a:r>
            <a:r>
              <a:rPr lang="en-GB" sz="1600" i="1" dirty="0"/>
              <a:t> et al. produced (e.g. you can see the ‘tracks’ from the </a:t>
            </a:r>
            <a:r>
              <a:rPr lang="en-GB" sz="1600" i="1" dirty="0" err="1"/>
              <a:t>SarTOPO</a:t>
            </a:r>
            <a:r>
              <a:rPr lang="en-GB" sz="1600" i="1" dirty="0"/>
              <a:t> observations on the original)? But you can see that the extremes of the topography have been reduced from the </a:t>
            </a:r>
            <a:r>
              <a:rPr lang="en-GB" sz="1600" i="1" dirty="0" err="1"/>
              <a:t>colorbar</a:t>
            </a:r>
            <a:r>
              <a:rPr lang="en-GB" sz="1600" i="1" dirty="0"/>
              <a:t>?]</a:t>
            </a:r>
          </a:p>
        </p:txBody>
      </p:sp>
      <p:pic>
        <p:nvPicPr>
          <p:cNvPr id="3" name="Picture 2">
            <a:extLst>
              <a:ext uri="{FF2B5EF4-FFF2-40B4-BE49-F238E27FC236}">
                <a16:creationId xmlns:a16="http://schemas.microsoft.com/office/drawing/2014/main" id="{19D3780E-A3EE-49FA-A626-D09796DBB788}"/>
              </a:ext>
            </a:extLst>
          </p:cNvPr>
          <p:cNvPicPr>
            <a:picLocks noChangeAspect="1"/>
          </p:cNvPicPr>
          <p:nvPr/>
        </p:nvPicPr>
        <p:blipFill>
          <a:blip r:embed="rId2"/>
          <a:stretch>
            <a:fillRect/>
          </a:stretch>
        </p:blipFill>
        <p:spPr>
          <a:xfrm>
            <a:off x="34945" y="1489519"/>
            <a:ext cx="6061055" cy="3264568"/>
          </a:xfrm>
          <a:prstGeom prst="rect">
            <a:avLst/>
          </a:prstGeom>
        </p:spPr>
      </p:pic>
      <p:pic>
        <p:nvPicPr>
          <p:cNvPr id="4" name="Picture 3">
            <a:extLst>
              <a:ext uri="{FF2B5EF4-FFF2-40B4-BE49-F238E27FC236}">
                <a16:creationId xmlns:a16="http://schemas.microsoft.com/office/drawing/2014/main" id="{CA7DA418-24DB-452F-8C4E-475A2C022DF7}"/>
              </a:ext>
            </a:extLst>
          </p:cNvPr>
          <p:cNvPicPr>
            <a:picLocks noChangeAspect="1"/>
          </p:cNvPicPr>
          <p:nvPr/>
        </p:nvPicPr>
        <p:blipFill>
          <a:blip r:embed="rId3"/>
          <a:stretch>
            <a:fillRect/>
          </a:stretch>
        </p:blipFill>
        <p:spPr>
          <a:xfrm>
            <a:off x="6096000" y="1457328"/>
            <a:ext cx="5994826" cy="3264567"/>
          </a:xfrm>
          <a:prstGeom prst="rect">
            <a:avLst/>
          </a:prstGeom>
        </p:spPr>
      </p:pic>
    </p:spTree>
    <p:extLst>
      <p:ext uri="{BB962C8B-B14F-4D97-AF65-F5344CB8AC3E}">
        <p14:creationId xmlns:p14="http://schemas.microsoft.com/office/powerpoint/2010/main" val="2730024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C3A13-5652-4E03-8FD5-094C1C535BB1}"/>
              </a:ext>
            </a:extLst>
          </p:cNvPr>
          <p:cNvSpPr>
            <a:spLocks noGrp="1"/>
          </p:cNvSpPr>
          <p:nvPr>
            <p:ph type="title"/>
          </p:nvPr>
        </p:nvSpPr>
        <p:spPr>
          <a:xfrm>
            <a:off x="0" y="-332205"/>
            <a:ext cx="10515600" cy="1325563"/>
          </a:xfrm>
        </p:spPr>
        <p:txBody>
          <a:bodyPr/>
          <a:lstStyle/>
          <a:p>
            <a:r>
              <a:rPr lang="en-GB" dirty="0"/>
              <a:t>List of plots I’ve made so far:	</a:t>
            </a:r>
          </a:p>
        </p:txBody>
      </p:sp>
      <p:sp>
        <p:nvSpPr>
          <p:cNvPr id="3" name="Content Placeholder 2">
            <a:extLst>
              <a:ext uri="{FF2B5EF4-FFF2-40B4-BE49-F238E27FC236}">
                <a16:creationId xmlns:a16="http://schemas.microsoft.com/office/drawing/2014/main" id="{EF8E81B2-58E5-4878-933C-24F24D9A3BAD}"/>
              </a:ext>
            </a:extLst>
          </p:cNvPr>
          <p:cNvSpPr>
            <a:spLocks noGrp="1"/>
          </p:cNvSpPr>
          <p:nvPr>
            <p:ph idx="1"/>
          </p:nvPr>
        </p:nvSpPr>
        <p:spPr>
          <a:xfrm>
            <a:off x="165100" y="637674"/>
            <a:ext cx="11925300" cy="6131425"/>
          </a:xfrm>
        </p:spPr>
        <p:txBody>
          <a:bodyPr>
            <a:normAutofit fontScale="70000" lnSpcReduction="20000"/>
          </a:bodyPr>
          <a:lstStyle/>
          <a:p>
            <a:r>
              <a:rPr lang="en-GB" dirty="0"/>
              <a:t>Titan-Sun distance with time</a:t>
            </a:r>
          </a:p>
          <a:p>
            <a:r>
              <a:rPr lang="en-GB" dirty="0"/>
              <a:t>Incoming radiation time series</a:t>
            </a:r>
          </a:p>
          <a:p>
            <a:r>
              <a:rPr lang="en-GB" dirty="0"/>
              <a:t>Temperatures at different heights in the atmosphere time series</a:t>
            </a:r>
          </a:p>
          <a:p>
            <a:r>
              <a:rPr lang="en-GB" dirty="0"/>
              <a:t>Wind speed at different heights in the atmosphere time series</a:t>
            </a:r>
          </a:p>
          <a:p>
            <a:endParaRPr lang="en-GB" dirty="0"/>
          </a:p>
          <a:p>
            <a:r>
              <a:rPr lang="en-GB" dirty="0"/>
              <a:t>Temperature profile ft Huygens</a:t>
            </a:r>
          </a:p>
          <a:p>
            <a:r>
              <a:rPr lang="en-GB" dirty="0"/>
              <a:t>Zonal wind speed profile ft Huygens</a:t>
            </a:r>
          </a:p>
          <a:p>
            <a:r>
              <a:rPr lang="en-GB" dirty="0"/>
              <a:t>Zonal wind speed at a location with season</a:t>
            </a:r>
          </a:p>
          <a:p>
            <a:endParaRPr lang="en-GB" dirty="0"/>
          </a:p>
          <a:p>
            <a:r>
              <a:rPr lang="en-GB" dirty="0"/>
              <a:t>Surface T (</a:t>
            </a:r>
            <a:r>
              <a:rPr lang="en-GB" dirty="0" err="1"/>
              <a:t>lon-lat</a:t>
            </a:r>
            <a:r>
              <a:rPr lang="en-GB" dirty="0"/>
              <a:t>)</a:t>
            </a:r>
          </a:p>
          <a:p>
            <a:r>
              <a:rPr lang="en-GB" dirty="0"/>
              <a:t>Surface P (</a:t>
            </a:r>
            <a:r>
              <a:rPr lang="en-GB" dirty="0" err="1"/>
              <a:t>lon-lat</a:t>
            </a:r>
            <a:r>
              <a:rPr lang="en-GB" dirty="0"/>
              <a:t>)</a:t>
            </a:r>
          </a:p>
          <a:p>
            <a:r>
              <a:rPr lang="en-GB" dirty="0"/>
              <a:t>Incoming SW (</a:t>
            </a:r>
            <a:r>
              <a:rPr lang="en-GB" dirty="0" err="1"/>
              <a:t>lon-lat</a:t>
            </a:r>
            <a:r>
              <a:rPr lang="en-GB" dirty="0"/>
              <a:t>)</a:t>
            </a:r>
          </a:p>
          <a:p>
            <a:r>
              <a:rPr lang="en-GB" dirty="0"/>
              <a:t>Zonal T (approx. altitude/pressure vs </a:t>
            </a:r>
            <a:r>
              <a:rPr lang="en-GB" dirty="0" err="1"/>
              <a:t>lat</a:t>
            </a:r>
            <a:r>
              <a:rPr lang="en-GB" dirty="0"/>
              <a:t>)</a:t>
            </a:r>
          </a:p>
          <a:p>
            <a:r>
              <a:rPr lang="en-GB" dirty="0"/>
              <a:t>Zonal wind speed (approx. altitude/pressure vs </a:t>
            </a:r>
            <a:r>
              <a:rPr lang="en-GB" dirty="0" err="1"/>
              <a:t>lat</a:t>
            </a:r>
            <a:r>
              <a:rPr lang="en-GB" dirty="0"/>
              <a:t>)</a:t>
            </a:r>
          </a:p>
          <a:p>
            <a:r>
              <a:rPr lang="en-GB" dirty="0"/>
              <a:t>Meridional mass stream function (approx. altitude/pressure vs </a:t>
            </a:r>
            <a:r>
              <a:rPr lang="en-GB" dirty="0" err="1"/>
              <a:t>lat</a:t>
            </a:r>
            <a:r>
              <a:rPr lang="en-GB" dirty="0"/>
              <a:t> with uneven levels </a:t>
            </a:r>
            <a:r>
              <a:rPr lang="en-GB" dirty="0" err="1"/>
              <a:t>colorbar</a:t>
            </a:r>
            <a:r>
              <a:rPr lang="en-GB" dirty="0"/>
              <a:t>)</a:t>
            </a:r>
          </a:p>
          <a:p>
            <a:r>
              <a:rPr lang="en-GB" dirty="0"/>
              <a:t>Difference plots for the above</a:t>
            </a:r>
          </a:p>
          <a:p>
            <a:endParaRPr lang="en-GB" dirty="0"/>
          </a:p>
          <a:p>
            <a:r>
              <a:rPr lang="en-GB" dirty="0"/>
              <a:t>Topography @ original, T42 and T21 resolutions</a:t>
            </a:r>
          </a:p>
        </p:txBody>
      </p:sp>
      <p:sp>
        <p:nvSpPr>
          <p:cNvPr id="4" name="Content Placeholder 2">
            <a:extLst>
              <a:ext uri="{FF2B5EF4-FFF2-40B4-BE49-F238E27FC236}">
                <a16:creationId xmlns:a16="http://schemas.microsoft.com/office/drawing/2014/main" id="{D75967DC-C365-4B63-A615-F4D06E470837}"/>
              </a:ext>
            </a:extLst>
          </p:cNvPr>
          <p:cNvSpPr txBox="1">
            <a:spLocks/>
          </p:cNvSpPr>
          <p:nvPr/>
        </p:nvSpPr>
        <p:spPr>
          <a:xfrm>
            <a:off x="7480300" y="2898275"/>
            <a:ext cx="3835400" cy="29564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Note: I also have a script for finding locations. </a:t>
            </a:r>
          </a:p>
        </p:txBody>
      </p:sp>
    </p:spTree>
    <p:extLst>
      <p:ext uri="{BB962C8B-B14F-4D97-AF65-F5344CB8AC3E}">
        <p14:creationId xmlns:p14="http://schemas.microsoft.com/office/powerpoint/2010/main" val="1638635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F58A985-9E4C-4FD4-91B8-2D590E5428A6}"/>
              </a:ext>
            </a:extLst>
          </p:cNvPr>
          <p:cNvSpPr>
            <a:spLocks noGrp="1"/>
          </p:cNvSpPr>
          <p:nvPr>
            <p:ph idx="1"/>
          </p:nvPr>
        </p:nvSpPr>
        <p:spPr>
          <a:xfrm>
            <a:off x="266700" y="404812"/>
            <a:ext cx="11925300" cy="5426075"/>
          </a:xfrm>
        </p:spPr>
        <p:txBody>
          <a:bodyPr>
            <a:normAutofit/>
          </a:bodyPr>
          <a:lstStyle/>
          <a:p>
            <a:r>
              <a:rPr lang="en-GB"/>
              <a:t>Titan-Sun distance with time</a:t>
            </a:r>
          </a:p>
          <a:p>
            <a:endParaRPr lang="en-GB"/>
          </a:p>
        </p:txBody>
      </p:sp>
      <p:sp>
        <p:nvSpPr>
          <p:cNvPr id="6" name="TextBox 5">
            <a:extLst>
              <a:ext uri="{FF2B5EF4-FFF2-40B4-BE49-F238E27FC236}">
                <a16:creationId xmlns:a16="http://schemas.microsoft.com/office/drawing/2014/main" id="{E36F5AD4-7210-4388-B844-3600525D7A23}"/>
              </a:ext>
            </a:extLst>
          </p:cNvPr>
          <p:cNvSpPr txBox="1"/>
          <p:nvPr/>
        </p:nvSpPr>
        <p:spPr>
          <a:xfrm>
            <a:off x="7404100" y="57170"/>
            <a:ext cx="4787900" cy="6986528"/>
          </a:xfrm>
          <a:prstGeom prst="rect">
            <a:avLst/>
          </a:prstGeom>
          <a:noFill/>
        </p:spPr>
        <p:txBody>
          <a:bodyPr wrap="square" rtlCol="0">
            <a:spAutoFit/>
          </a:bodyPr>
          <a:lstStyle/>
          <a:p>
            <a:r>
              <a:rPr lang="en-GB" sz="1600"/>
              <a:t>I calculated that between aphelion and perihelion the solar constant (and hence insolation) varies by about 20%.</a:t>
            </a:r>
          </a:p>
          <a:p>
            <a:endParaRPr lang="en-GB" sz="1600"/>
          </a:p>
          <a:p>
            <a:r>
              <a:rPr lang="en-GB" sz="1600"/>
              <a:t>The model takes inputs of orbit eccentricity (0.054 for the Saturn-Titan system about the Sun), the solar constant (calculated to be ~15 for Titan at semi-major axis of ~9.6 AU), and angle of perihelion (~93</a:t>
            </a:r>
            <a:r>
              <a:rPr lang="en-GB" sz="1600" baseline="30000"/>
              <a:t>o</a:t>
            </a:r>
            <a:r>
              <a:rPr lang="en-GB" sz="1600"/>
              <a:t>).</a:t>
            </a:r>
          </a:p>
          <a:p>
            <a:endParaRPr lang="en-GB" sz="1600"/>
          </a:p>
          <a:p>
            <a:r>
              <a:rPr lang="en-GB" sz="1600"/>
              <a:t>The solar constant input is then used to give the model a value of semi-major axis (D) using </a:t>
            </a:r>
            <a:r>
              <a:rPr lang="en-GB" sz="1600" err="1"/>
              <a:t>S</a:t>
            </a:r>
            <a:r>
              <a:rPr lang="en-GB" sz="1600" baseline="-25000" err="1"/>
              <a:t>titan</a:t>
            </a:r>
            <a:r>
              <a:rPr lang="en-GB" sz="1600"/>
              <a:t>=</a:t>
            </a:r>
            <a:r>
              <a:rPr lang="en-GB" sz="1600" err="1"/>
              <a:t>S</a:t>
            </a:r>
            <a:r>
              <a:rPr lang="en-GB" sz="1600" baseline="-25000" err="1"/>
              <a:t>earth</a:t>
            </a:r>
            <a:r>
              <a:rPr lang="en-GB" sz="1600"/>
              <a:t>/D</a:t>
            </a:r>
            <a:r>
              <a:rPr lang="en-GB" sz="1600" baseline="30000"/>
              <a:t>2</a:t>
            </a:r>
            <a:r>
              <a:rPr lang="en-GB" sz="1600"/>
              <a:t> </a:t>
            </a:r>
          </a:p>
          <a:p>
            <a:endParaRPr lang="en-GB" sz="1600"/>
          </a:p>
          <a:p>
            <a:r>
              <a:rPr lang="en-GB" sz="1600"/>
              <a:t>The angle of perihelion tells the model when the point of greatest insolation should occur. The zero point is NH autumn equinox and, for Titan, greatest insolation is reported to occur at SH summer solstice, i.e. after travelling ~90 degrees from the starting point and thus after a quarter of a Titan year.</a:t>
            </a:r>
          </a:p>
          <a:p>
            <a:endParaRPr lang="en-GB" sz="1600"/>
          </a:p>
          <a:p>
            <a:r>
              <a:rPr lang="en-GB" sz="1600"/>
              <a:t>This plot confirms that Titan is reaching aphelion of ~10 AU and perihelion of ~9 AU as expected for the Saturn system. It also confirms that Titan is reaching closest approach to the Sun at the correct point in the orbit.</a:t>
            </a:r>
          </a:p>
          <a:p>
            <a:endParaRPr lang="en-GB" sz="1600"/>
          </a:p>
          <a:p>
            <a:r>
              <a:rPr lang="en-GB" sz="1600"/>
              <a:t>Titan-Sun distance (r) was calculated using the output of the normalised distance from the Sun (</a:t>
            </a:r>
            <a:r>
              <a:rPr lang="en-GB" sz="1600" err="1"/>
              <a:t>rrsun</a:t>
            </a:r>
            <a:r>
              <a:rPr lang="en-GB" sz="1600"/>
              <a:t>) in</a:t>
            </a:r>
            <a:r>
              <a:rPr lang="en-US" altLang="en-US" sz="1600">
                <a:solidFill>
                  <a:srgbClr val="222222"/>
                </a:solidFill>
                <a:latin typeface="Arial" panose="020B0604020202020204" pitchFamily="34" charset="0"/>
                <a:cs typeface="Arial" panose="020B0604020202020204" pitchFamily="34" charset="0"/>
              </a:rPr>
              <a:t> </a:t>
            </a:r>
            <a:r>
              <a:rPr lang="en-US" altLang="en-US" sz="1600">
                <a:solidFill>
                  <a:srgbClr val="222222"/>
                </a:solidFill>
                <a:cs typeface="Arial" panose="020B0604020202020204" pitchFamily="34" charset="0"/>
              </a:rPr>
              <a:t>r = (1/sqrt(</a:t>
            </a:r>
            <a:r>
              <a:rPr lang="en-US" altLang="en-US" sz="1600" err="1">
                <a:solidFill>
                  <a:srgbClr val="222222"/>
                </a:solidFill>
                <a:cs typeface="Arial" panose="020B0604020202020204" pitchFamily="34" charset="0"/>
              </a:rPr>
              <a:t>rrsun</a:t>
            </a:r>
            <a:r>
              <a:rPr lang="en-US" altLang="en-US" sz="1600">
                <a:solidFill>
                  <a:srgbClr val="222222"/>
                </a:solidFill>
                <a:cs typeface="Arial" panose="020B0604020202020204" pitchFamily="34" charset="0"/>
              </a:rPr>
              <a:t>))*sqrt(</a:t>
            </a:r>
            <a:r>
              <a:rPr lang="en-US" altLang="en-US" sz="1600" err="1">
                <a:solidFill>
                  <a:srgbClr val="222222"/>
                </a:solidFill>
                <a:cs typeface="Arial" panose="020B0604020202020204" pitchFamily="34" charset="0"/>
              </a:rPr>
              <a:t>S</a:t>
            </a:r>
            <a:r>
              <a:rPr lang="en-US" altLang="en-US" sz="1600" baseline="-25000" err="1">
                <a:solidFill>
                  <a:srgbClr val="222222"/>
                </a:solidFill>
                <a:cs typeface="Arial" panose="020B0604020202020204" pitchFamily="34" charset="0"/>
              </a:rPr>
              <a:t>Earth</a:t>
            </a:r>
            <a:r>
              <a:rPr lang="en-US" altLang="en-US" sz="1600">
                <a:solidFill>
                  <a:srgbClr val="222222"/>
                </a:solidFill>
                <a:cs typeface="Arial" panose="020B0604020202020204" pitchFamily="34" charset="0"/>
              </a:rPr>
              <a:t>/</a:t>
            </a:r>
            <a:r>
              <a:rPr lang="en-US" altLang="en-US" sz="1600" err="1">
                <a:solidFill>
                  <a:srgbClr val="222222"/>
                </a:solidFill>
                <a:cs typeface="Arial" panose="020B0604020202020204" pitchFamily="34" charset="0"/>
              </a:rPr>
              <a:t>S</a:t>
            </a:r>
            <a:r>
              <a:rPr lang="en-US" altLang="en-US" sz="1600" baseline="-25000" err="1">
                <a:solidFill>
                  <a:srgbClr val="222222"/>
                </a:solidFill>
                <a:cs typeface="Arial" panose="020B0604020202020204" pitchFamily="34" charset="0"/>
              </a:rPr>
              <a:t>Titan</a:t>
            </a:r>
            <a:r>
              <a:rPr lang="en-US" altLang="en-US" sz="1600">
                <a:solidFill>
                  <a:srgbClr val="222222"/>
                </a:solidFill>
                <a:cs typeface="Arial" panose="020B0604020202020204" pitchFamily="34" charset="0"/>
              </a:rPr>
              <a:t>)</a:t>
            </a:r>
            <a:r>
              <a:rPr lang="en-US" altLang="en-US" sz="1600"/>
              <a:t> </a:t>
            </a:r>
          </a:p>
          <a:p>
            <a:endParaRPr lang="en-GB" sz="1600"/>
          </a:p>
        </p:txBody>
      </p:sp>
      <p:pic>
        <p:nvPicPr>
          <p:cNvPr id="2" name="Picture 1">
            <a:extLst>
              <a:ext uri="{FF2B5EF4-FFF2-40B4-BE49-F238E27FC236}">
                <a16:creationId xmlns:a16="http://schemas.microsoft.com/office/drawing/2014/main" id="{9DB0F44C-0B14-4469-8C9E-33C5C4507805}"/>
              </a:ext>
            </a:extLst>
          </p:cNvPr>
          <p:cNvPicPr>
            <a:picLocks noChangeAspect="1"/>
          </p:cNvPicPr>
          <p:nvPr/>
        </p:nvPicPr>
        <p:blipFill>
          <a:blip r:embed="rId2"/>
          <a:stretch>
            <a:fillRect/>
          </a:stretch>
        </p:blipFill>
        <p:spPr>
          <a:xfrm>
            <a:off x="266700" y="878304"/>
            <a:ext cx="5778827" cy="5979695"/>
          </a:xfrm>
          <a:prstGeom prst="rect">
            <a:avLst/>
          </a:prstGeom>
        </p:spPr>
      </p:pic>
    </p:spTree>
    <p:extLst>
      <p:ext uri="{BB962C8B-B14F-4D97-AF65-F5344CB8AC3E}">
        <p14:creationId xmlns:p14="http://schemas.microsoft.com/office/powerpoint/2010/main" val="24425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F58A985-9E4C-4FD4-91B8-2D590E5428A6}"/>
              </a:ext>
            </a:extLst>
          </p:cNvPr>
          <p:cNvSpPr>
            <a:spLocks noGrp="1"/>
          </p:cNvSpPr>
          <p:nvPr>
            <p:ph idx="1"/>
          </p:nvPr>
        </p:nvSpPr>
        <p:spPr>
          <a:xfrm>
            <a:off x="266700" y="404812"/>
            <a:ext cx="11925300" cy="5426075"/>
          </a:xfrm>
        </p:spPr>
        <p:txBody>
          <a:bodyPr>
            <a:normAutofit/>
          </a:bodyPr>
          <a:lstStyle/>
          <a:p>
            <a:r>
              <a:rPr lang="en-GB"/>
              <a:t>Titan-Sun distance and incoming </a:t>
            </a:r>
            <a:r>
              <a:rPr lang="en-GB" err="1"/>
              <a:t>sw</a:t>
            </a:r>
            <a:r>
              <a:rPr lang="en-GB"/>
              <a:t> time series</a:t>
            </a:r>
          </a:p>
          <a:p>
            <a:endParaRPr lang="en-GB"/>
          </a:p>
        </p:txBody>
      </p:sp>
      <p:sp>
        <p:nvSpPr>
          <p:cNvPr id="4" name="TextBox 3">
            <a:extLst>
              <a:ext uri="{FF2B5EF4-FFF2-40B4-BE49-F238E27FC236}">
                <a16:creationId xmlns:a16="http://schemas.microsoft.com/office/drawing/2014/main" id="{CFB35F41-E94F-4108-B46D-57F5CCAF8576}"/>
              </a:ext>
            </a:extLst>
          </p:cNvPr>
          <p:cNvSpPr txBox="1"/>
          <p:nvPr/>
        </p:nvSpPr>
        <p:spPr>
          <a:xfrm>
            <a:off x="7797800" y="205324"/>
            <a:ext cx="4394200" cy="6247864"/>
          </a:xfrm>
          <a:prstGeom prst="rect">
            <a:avLst/>
          </a:prstGeom>
          <a:noFill/>
        </p:spPr>
        <p:txBody>
          <a:bodyPr wrap="square" rtlCol="0">
            <a:spAutoFit/>
          </a:bodyPr>
          <a:lstStyle/>
          <a:p>
            <a:r>
              <a:rPr lang="en-GB" sz="1600" dirty="0"/>
              <a:t>I calculated that between aphelion and perihelion the solar constant (and hence insolation) varies by about 20%.</a:t>
            </a:r>
          </a:p>
          <a:p>
            <a:endParaRPr lang="en-GB" sz="1600" dirty="0"/>
          </a:p>
          <a:p>
            <a:r>
              <a:rPr lang="en-GB" sz="1600" dirty="0"/>
              <a:t>The model takes inputs of orbit eccentricity (0.054 for the Saturn-Titan system about the Sun), the solar constant (calculated to be ~15 for Titan at semi-major axis of ~9.6 AU), and angle of perihelion (~93</a:t>
            </a:r>
            <a:r>
              <a:rPr lang="en-GB" sz="1600" baseline="30000" dirty="0"/>
              <a:t>o</a:t>
            </a:r>
            <a:r>
              <a:rPr lang="en-GB" sz="1600" dirty="0"/>
              <a:t>).</a:t>
            </a:r>
          </a:p>
          <a:p>
            <a:endParaRPr lang="en-GB" sz="1600" dirty="0"/>
          </a:p>
          <a:p>
            <a:r>
              <a:rPr lang="en-GB" sz="1600" dirty="0"/>
              <a:t>The angle of perihelion tells the model when the point of greatest insolation should occur. </a:t>
            </a:r>
          </a:p>
          <a:p>
            <a:endParaRPr lang="en-GB" sz="1600" dirty="0"/>
          </a:p>
          <a:p>
            <a:r>
              <a:rPr lang="en-GB" sz="1600" dirty="0"/>
              <a:t>This plot confirms </a:t>
            </a:r>
            <a:r>
              <a:rPr lang="en-GB" sz="1600"/>
              <a:t>that Titan </a:t>
            </a:r>
            <a:r>
              <a:rPr lang="en-GB" sz="1600" dirty="0"/>
              <a:t>is reaching closest approach to the Sun at the correct point in the orbit and that the incoming short wave radiation at the top of the atmosphere is maximum at perihelion, as expected. It also shows that from the lowest to the highest point, incoming SW varies by ~20%, as was predicted. </a:t>
            </a:r>
          </a:p>
          <a:p>
            <a:endParaRPr lang="en-GB" sz="1600" dirty="0"/>
          </a:p>
          <a:p>
            <a:r>
              <a:rPr lang="en-GB" sz="1600" dirty="0"/>
              <a:t>Titan-Sun distance (r) was calculated using the output of the normalised distance from the Sun (</a:t>
            </a:r>
            <a:r>
              <a:rPr lang="en-GB" sz="1600" dirty="0" err="1"/>
              <a:t>rrsun</a:t>
            </a:r>
            <a:r>
              <a:rPr lang="en-GB" sz="1600" dirty="0"/>
              <a:t>) in</a:t>
            </a:r>
            <a:r>
              <a:rPr lang="en-US" altLang="en-US" sz="1600" dirty="0">
                <a:solidFill>
                  <a:srgbClr val="222222"/>
                </a:solidFill>
                <a:latin typeface="Arial" panose="020B0604020202020204" pitchFamily="34" charset="0"/>
                <a:cs typeface="Arial" panose="020B0604020202020204" pitchFamily="34" charset="0"/>
              </a:rPr>
              <a:t> </a:t>
            </a:r>
            <a:r>
              <a:rPr lang="en-US" altLang="en-US" sz="1600" dirty="0">
                <a:solidFill>
                  <a:srgbClr val="222222"/>
                </a:solidFill>
                <a:cs typeface="Arial" panose="020B0604020202020204" pitchFamily="34" charset="0"/>
              </a:rPr>
              <a:t>r = (1/sqrt(</a:t>
            </a:r>
            <a:r>
              <a:rPr lang="en-US" altLang="en-US" sz="1600" dirty="0" err="1">
                <a:solidFill>
                  <a:srgbClr val="222222"/>
                </a:solidFill>
                <a:cs typeface="Arial" panose="020B0604020202020204" pitchFamily="34" charset="0"/>
              </a:rPr>
              <a:t>rrsun</a:t>
            </a:r>
            <a:r>
              <a:rPr lang="en-US" altLang="en-US" sz="1600" dirty="0">
                <a:solidFill>
                  <a:srgbClr val="222222"/>
                </a:solidFill>
                <a:cs typeface="Arial" panose="020B0604020202020204" pitchFamily="34" charset="0"/>
              </a:rPr>
              <a:t>))*sqrt(</a:t>
            </a:r>
            <a:r>
              <a:rPr lang="en-US" altLang="en-US" sz="1600" dirty="0" err="1">
                <a:solidFill>
                  <a:srgbClr val="222222"/>
                </a:solidFill>
                <a:cs typeface="Arial" panose="020B0604020202020204" pitchFamily="34" charset="0"/>
              </a:rPr>
              <a:t>S</a:t>
            </a:r>
            <a:r>
              <a:rPr lang="en-US" altLang="en-US" sz="1600" baseline="-25000" dirty="0" err="1">
                <a:solidFill>
                  <a:srgbClr val="222222"/>
                </a:solidFill>
                <a:cs typeface="Arial" panose="020B0604020202020204" pitchFamily="34" charset="0"/>
              </a:rPr>
              <a:t>Earth</a:t>
            </a:r>
            <a:r>
              <a:rPr lang="en-US" altLang="en-US" sz="1600" dirty="0">
                <a:solidFill>
                  <a:srgbClr val="222222"/>
                </a:solidFill>
                <a:cs typeface="Arial" panose="020B0604020202020204" pitchFamily="34" charset="0"/>
              </a:rPr>
              <a:t>/</a:t>
            </a:r>
            <a:r>
              <a:rPr lang="en-US" altLang="en-US" sz="1600" dirty="0" err="1">
                <a:solidFill>
                  <a:srgbClr val="222222"/>
                </a:solidFill>
                <a:cs typeface="Arial" panose="020B0604020202020204" pitchFamily="34" charset="0"/>
              </a:rPr>
              <a:t>S</a:t>
            </a:r>
            <a:r>
              <a:rPr lang="en-US" altLang="en-US" sz="1600" baseline="-25000" dirty="0" err="1">
                <a:solidFill>
                  <a:srgbClr val="222222"/>
                </a:solidFill>
                <a:cs typeface="Arial" panose="020B0604020202020204" pitchFamily="34" charset="0"/>
              </a:rPr>
              <a:t>Titan</a:t>
            </a:r>
            <a:r>
              <a:rPr lang="en-US" altLang="en-US" sz="1600" dirty="0">
                <a:solidFill>
                  <a:srgbClr val="222222"/>
                </a:solidFill>
                <a:cs typeface="Arial" panose="020B0604020202020204" pitchFamily="34" charset="0"/>
              </a:rPr>
              <a:t>)</a:t>
            </a:r>
            <a:r>
              <a:rPr lang="en-US" altLang="en-US" sz="1600" dirty="0"/>
              <a:t> </a:t>
            </a:r>
          </a:p>
          <a:p>
            <a:endParaRPr lang="en-GB" sz="1600" dirty="0"/>
          </a:p>
        </p:txBody>
      </p:sp>
      <p:pic>
        <p:nvPicPr>
          <p:cNvPr id="3" name="Picture 2">
            <a:extLst>
              <a:ext uri="{FF2B5EF4-FFF2-40B4-BE49-F238E27FC236}">
                <a16:creationId xmlns:a16="http://schemas.microsoft.com/office/drawing/2014/main" id="{FAB7E3FD-9390-425D-83FD-63721452D913}"/>
              </a:ext>
            </a:extLst>
          </p:cNvPr>
          <p:cNvPicPr>
            <a:picLocks noChangeAspect="1"/>
          </p:cNvPicPr>
          <p:nvPr/>
        </p:nvPicPr>
        <p:blipFill>
          <a:blip r:embed="rId2"/>
          <a:stretch>
            <a:fillRect/>
          </a:stretch>
        </p:blipFill>
        <p:spPr>
          <a:xfrm>
            <a:off x="266700" y="1027113"/>
            <a:ext cx="6926168" cy="5830887"/>
          </a:xfrm>
          <a:prstGeom prst="rect">
            <a:avLst/>
          </a:prstGeom>
        </p:spPr>
      </p:pic>
    </p:spTree>
    <p:extLst>
      <p:ext uri="{BB962C8B-B14F-4D97-AF65-F5344CB8AC3E}">
        <p14:creationId xmlns:p14="http://schemas.microsoft.com/office/powerpoint/2010/main" val="263389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66F7D956-F8D7-4A02-BF70-F84BABEEA2DC}"/>
              </a:ext>
            </a:extLst>
          </p:cNvPr>
          <p:cNvSpPr>
            <a:spLocks noGrp="1"/>
          </p:cNvSpPr>
          <p:nvPr>
            <p:ph idx="1"/>
          </p:nvPr>
        </p:nvSpPr>
        <p:spPr>
          <a:xfrm>
            <a:off x="133350" y="206375"/>
            <a:ext cx="11925300" cy="5426075"/>
          </a:xfrm>
        </p:spPr>
        <p:txBody>
          <a:bodyPr>
            <a:normAutofit/>
          </a:bodyPr>
          <a:lstStyle/>
          <a:p>
            <a:r>
              <a:rPr lang="en-GB"/>
              <a:t>Time series of Titan-Sun distance and temperature at level in the atmosphere with temperature maximum </a:t>
            </a:r>
          </a:p>
          <a:p>
            <a:endParaRPr lang="en-GB"/>
          </a:p>
        </p:txBody>
      </p:sp>
      <p:sp>
        <p:nvSpPr>
          <p:cNvPr id="6" name="TextBox 5">
            <a:extLst>
              <a:ext uri="{FF2B5EF4-FFF2-40B4-BE49-F238E27FC236}">
                <a16:creationId xmlns:a16="http://schemas.microsoft.com/office/drawing/2014/main" id="{A05A701F-8C23-4E13-90E5-A6C88633B00C}"/>
              </a:ext>
            </a:extLst>
          </p:cNvPr>
          <p:cNvSpPr txBox="1"/>
          <p:nvPr/>
        </p:nvSpPr>
        <p:spPr>
          <a:xfrm>
            <a:off x="7315200" y="717570"/>
            <a:ext cx="4787900" cy="4524315"/>
          </a:xfrm>
          <a:prstGeom prst="rect">
            <a:avLst/>
          </a:prstGeom>
          <a:noFill/>
        </p:spPr>
        <p:txBody>
          <a:bodyPr wrap="square" rtlCol="0">
            <a:spAutoFit/>
          </a:bodyPr>
          <a:lstStyle/>
          <a:p>
            <a:endParaRPr lang="en-GB" altLang="en-US" sz="1600" dirty="0"/>
          </a:p>
          <a:p>
            <a:r>
              <a:rPr lang="en-GB" altLang="en-US" sz="1600" dirty="0"/>
              <a:t>Lag between temperature and insolation is typically a strong function of surface heat capacity, so it is expected the lag would decrease at levels higher in the atmosphere (i.e. at lower pressures). At ~100 km altitude the lag is just a couple of Earth years.</a:t>
            </a:r>
          </a:p>
          <a:p>
            <a:endParaRPr lang="en-GB" altLang="en-US" sz="1600" dirty="0"/>
          </a:p>
          <a:p>
            <a:r>
              <a:rPr lang="en-GB" altLang="en-US" sz="1600" dirty="0"/>
              <a:t>The lag clearly still exists at this lower pressure (and is much clearer at some pressures greater than this), lasting just a couple of Earth years. This could be due to long heating and cooling timescales existing for Titan, as a result of its thick (haze) atmosphere…?</a:t>
            </a:r>
          </a:p>
          <a:p>
            <a:endParaRPr lang="en-GB" altLang="en-US" sz="1600" dirty="0"/>
          </a:p>
          <a:p>
            <a:r>
              <a:rPr lang="en-GB" altLang="en-US" sz="1600" i="1" dirty="0"/>
              <a:t>[if I were to include the above I can look up those timescales as in the literature. I already looked at some papers about this.]</a:t>
            </a:r>
            <a:endParaRPr lang="en-GB" altLang="en-US" sz="1600" dirty="0"/>
          </a:p>
          <a:p>
            <a:endParaRPr lang="en-US" altLang="en-US" sz="1600" i="1" dirty="0"/>
          </a:p>
          <a:p>
            <a:endParaRPr lang="en-GB" sz="1600" dirty="0"/>
          </a:p>
        </p:txBody>
      </p:sp>
      <p:pic>
        <p:nvPicPr>
          <p:cNvPr id="3" name="Picture 2">
            <a:extLst>
              <a:ext uri="{FF2B5EF4-FFF2-40B4-BE49-F238E27FC236}">
                <a16:creationId xmlns:a16="http://schemas.microsoft.com/office/drawing/2014/main" id="{CC599FED-4AB0-4658-A4F3-5C8838EF1C44}"/>
              </a:ext>
            </a:extLst>
          </p:cNvPr>
          <p:cNvPicPr>
            <a:picLocks noChangeAspect="1"/>
          </p:cNvPicPr>
          <p:nvPr/>
        </p:nvPicPr>
        <p:blipFill>
          <a:blip r:embed="rId2"/>
          <a:stretch>
            <a:fillRect/>
          </a:stretch>
        </p:blipFill>
        <p:spPr>
          <a:xfrm>
            <a:off x="624677" y="1225550"/>
            <a:ext cx="5598774" cy="5488107"/>
          </a:xfrm>
          <a:prstGeom prst="rect">
            <a:avLst/>
          </a:prstGeom>
        </p:spPr>
      </p:pic>
    </p:spTree>
    <p:extLst>
      <p:ext uri="{BB962C8B-B14F-4D97-AF65-F5344CB8AC3E}">
        <p14:creationId xmlns:p14="http://schemas.microsoft.com/office/powerpoint/2010/main" val="751033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F58A985-9E4C-4FD4-91B8-2D590E5428A6}"/>
              </a:ext>
            </a:extLst>
          </p:cNvPr>
          <p:cNvSpPr>
            <a:spLocks noGrp="1"/>
          </p:cNvSpPr>
          <p:nvPr>
            <p:ph idx="1"/>
          </p:nvPr>
        </p:nvSpPr>
        <p:spPr>
          <a:xfrm>
            <a:off x="133350" y="206375"/>
            <a:ext cx="11925300" cy="5426075"/>
          </a:xfrm>
        </p:spPr>
        <p:txBody>
          <a:bodyPr>
            <a:normAutofit/>
          </a:bodyPr>
          <a:lstStyle/>
          <a:p>
            <a:r>
              <a:rPr lang="en-GB"/>
              <a:t>Temperature time series at different points in the atmosphere</a:t>
            </a:r>
          </a:p>
          <a:p>
            <a:endParaRPr lang="en-GB"/>
          </a:p>
        </p:txBody>
      </p:sp>
      <p:sp>
        <p:nvSpPr>
          <p:cNvPr id="7" name="TextBox 6">
            <a:extLst>
              <a:ext uri="{FF2B5EF4-FFF2-40B4-BE49-F238E27FC236}">
                <a16:creationId xmlns:a16="http://schemas.microsoft.com/office/drawing/2014/main" id="{13A13DE0-5814-4C26-9358-3BFD69C8BD50}"/>
              </a:ext>
            </a:extLst>
          </p:cNvPr>
          <p:cNvSpPr txBox="1"/>
          <p:nvPr/>
        </p:nvSpPr>
        <p:spPr>
          <a:xfrm>
            <a:off x="6775449" y="717570"/>
            <a:ext cx="5327651" cy="4278094"/>
          </a:xfrm>
          <a:prstGeom prst="rect">
            <a:avLst/>
          </a:prstGeom>
          <a:noFill/>
        </p:spPr>
        <p:txBody>
          <a:bodyPr wrap="square" rtlCol="0">
            <a:spAutoFit/>
          </a:bodyPr>
          <a:lstStyle/>
          <a:p>
            <a:r>
              <a:rPr lang="en-GB" altLang="en-US" sz="1600"/>
              <a:t>Lag between temperature and insolation is typically a strong function of surface heat capacity. Since radiative time scales are faster higher in the atmosphere, it is expected the lag would decrease at higher altitudes, where the atmosphere can more quickly adjust to insolation variations. This plot does show fluctuations at higher altitudes (lower pressure) leading those at lower altitudes, as expected.</a:t>
            </a:r>
          </a:p>
          <a:p>
            <a:endParaRPr lang="en-GB" altLang="en-US" sz="1600"/>
          </a:p>
          <a:p>
            <a:r>
              <a:rPr lang="en-GB" altLang="en-US" sz="1600"/>
              <a:t>[</a:t>
            </a:r>
            <a:r>
              <a:rPr lang="en-GB" altLang="en-US" sz="1600" i="1"/>
              <a:t>I can look up those timescales as in the literature. I already looked at some papers about this.]</a:t>
            </a:r>
            <a:endParaRPr lang="en-GB" altLang="en-US" sz="1600"/>
          </a:p>
          <a:p>
            <a:endParaRPr lang="en-US" altLang="en-US" sz="1600" i="1"/>
          </a:p>
          <a:p>
            <a:r>
              <a:rPr lang="en-GB" sz="1600"/>
              <a:t>This plot also demonstrates “spin up” of the model, or time for the model to reach equilibrium from inputs of initial temperatures. As time increases, the trend of the surface temperature is seen to tend to steady state, with a mean surface temperature of ~90K after 3 Titan years. </a:t>
            </a:r>
            <a:r>
              <a:rPr lang="en-GB" sz="1600" i="1"/>
              <a:t>[This is actually lower than expected]</a:t>
            </a:r>
            <a:endParaRPr lang="en-GB" sz="1600"/>
          </a:p>
        </p:txBody>
      </p:sp>
      <p:pic>
        <p:nvPicPr>
          <p:cNvPr id="3" name="Picture 2">
            <a:extLst>
              <a:ext uri="{FF2B5EF4-FFF2-40B4-BE49-F238E27FC236}">
                <a16:creationId xmlns:a16="http://schemas.microsoft.com/office/drawing/2014/main" id="{96257B41-B1F1-411D-AE91-AE89D5B4F106}"/>
              </a:ext>
            </a:extLst>
          </p:cNvPr>
          <p:cNvPicPr>
            <a:picLocks noChangeAspect="1"/>
          </p:cNvPicPr>
          <p:nvPr/>
        </p:nvPicPr>
        <p:blipFill>
          <a:blip r:embed="rId2"/>
          <a:stretch>
            <a:fillRect/>
          </a:stretch>
        </p:blipFill>
        <p:spPr>
          <a:xfrm>
            <a:off x="555458" y="717570"/>
            <a:ext cx="6009773" cy="6161408"/>
          </a:xfrm>
          <a:prstGeom prst="rect">
            <a:avLst/>
          </a:prstGeom>
        </p:spPr>
      </p:pic>
    </p:spTree>
    <p:extLst>
      <p:ext uri="{BB962C8B-B14F-4D97-AF65-F5344CB8AC3E}">
        <p14:creationId xmlns:p14="http://schemas.microsoft.com/office/powerpoint/2010/main" val="280781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F58A985-9E4C-4FD4-91B8-2D590E5428A6}"/>
              </a:ext>
            </a:extLst>
          </p:cNvPr>
          <p:cNvSpPr>
            <a:spLocks noGrp="1"/>
          </p:cNvSpPr>
          <p:nvPr>
            <p:ph idx="1"/>
          </p:nvPr>
        </p:nvSpPr>
        <p:spPr>
          <a:xfrm>
            <a:off x="133350" y="206375"/>
            <a:ext cx="11925300" cy="5426075"/>
          </a:xfrm>
        </p:spPr>
        <p:txBody>
          <a:bodyPr>
            <a:normAutofit/>
          </a:bodyPr>
          <a:lstStyle/>
          <a:p>
            <a:r>
              <a:rPr lang="en-GB" dirty="0"/>
              <a:t>Zonal wind time series at different points in the atmosphere</a:t>
            </a:r>
          </a:p>
          <a:p>
            <a:endParaRPr lang="en-GB" dirty="0"/>
          </a:p>
        </p:txBody>
      </p:sp>
      <p:sp>
        <p:nvSpPr>
          <p:cNvPr id="7" name="TextBox 6">
            <a:extLst>
              <a:ext uri="{FF2B5EF4-FFF2-40B4-BE49-F238E27FC236}">
                <a16:creationId xmlns:a16="http://schemas.microsoft.com/office/drawing/2014/main" id="{13A13DE0-5814-4C26-9358-3BFD69C8BD50}"/>
              </a:ext>
            </a:extLst>
          </p:cNvPr>
          <p:cNvSpPr txBox="1"/>
          <p:nvPr/>
        </p:nvSpPr>
        <p:spPr>
          <a:xfrm>
            <a:off x="10311062" y="1730413"/>
            <a:ext cx="1066297" cy="338554"/>
          </a:xfrm>
          <a:prstGeom prst="rect">
            <a:avLst/>
          </a:prstGeom>
          <a:noFill/>
        </p:spPr>
        <p:txBody>
          <a:bodyPr wrap="square" rtlCol="0">
            <a:spAutoFit/>
          </a:bodyPr>
          <a:lstStyle/>
          <a:p>
            <a:r>
              <a:rPr lang="en-GB" altLang="en-US" sz="1600" dirty="0">
                <a:highlight>
                  <a:srgbClr val="FFFF00"/>
                </a:highlight>
              </a:rPr>
              <a:t>WRITE</a:t>
            </a:r>
            <a:endParaRPr lang="en-GB" sz="1600" dirty="0">
              <a:highlight>
                <a:srgbClr val="FFFF00"/>
              </a:highlight>
            </a:endParaRPr>
          </a:p>
        </p:txBody>
      </p:sp>
      <p:pic>
        <p:nvPicPr>
          <p:cNvPr id="2" name="Picture 1">
            <a:extLst>
              <a:ext uri="{FF2B5EF4-FFF2-40B4-BE49-F238E27FC236}">
                <a16:creationId xmlns:a16="http://schemas.microsoft.com/office/drawing/2014/main" id="{9B9E8225-1F7F-4FA7-8C63-6CBE43978586}"/>
              </a:ext>
            </a:extLst>
          </p:cNvPr>
          <p:cNvPicPr>
            <a:picLocks noChangeAspect="1"/>
          </p:cNvPicPr>
          <p:nvPr/>
        </p:nvPicPr>
        <p:blipFill>
          <a:blip r:embed="rId2"/>
          <a:stretch>
            <a:fillRect/>
          </a:stretch>
        </p:blipFill>
        <p:spPr>
          <a:xfrm>
            <a:off x="133350" y="810561"/>
            <a:ext cx="9396663" cy="4565717"/>
          </a:xfrm>
          <a:prstGeom prst="rect">
            <a:avLst/>
          </a:prstGeom>
        </p:spPr>
      </p:pic>
      <p:sp>
        <p:nvSpPr>
          <p:cNvPr id="6" name="TextBox 5">
            <a:extLst>
              <a:ext uri="{FF2B5EF4-FFF2-40B4-BE49-F238E27FC236}">
                <a16:creationId xmlns:a16="http://schemas.microsoft.com/office/drawing/2014/main" id="{3841BBF0-B41D-4583-A3E4-C20DAF396E2D}"/>
              </a:ext>
            </a:extLst>
          </p:cNvPr>
          <p:cNvSpPr txBox="1"/>
          <p:nvPr/>
        </p:nvSpPr>
        <p:spPr>
          <a:xfrm>
            <a:off x="2801018" y="5632450"/>
            <a:ext cx="3395245" cy="338554"/>
          </a:xfrm>
          <a:prstGeom prst="rect">
            <a:avLst/>
          </a:prstGeom>
          <a:noFill/>
        </p:spPr>
        <p:txBody>
          <a:bodyPr wrap="square" rtlCol="0">
            <a:spAutoFit/>
          </a:bodyPr>
          <a:lstStyle/>
          <a:p>
            <a:r>
              <a:rPr lang="en-GB" altLang="en-US" sz="1600" dirty="0"/>
              <a:t>With (L) and without (R) topography</a:t>
            </a:r>
            <a:endParaRPr lang="en-GB" sz="1600" dirty="0"/>
          </a:p>
        </p:txBody>
      </p:sp>
    </p:spTree>
    <p:extLst>
      <p:ext uri="{BB962C8B-B14F-4D97-AF65-F5344CB8AC3E}">
        <p14:creationId xmlns:p14="http://schemas.microsoft.com/office/powerpoint/2010/main" val="1590430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66F7D956-F8D7-4A02-BF70-F84BABEEA2DC}"/>
              </a:ext>
            </a:extLst>
          </p:cNvPr>
          <p:cNvSpPr>
            <a:spLocks noGrp="1"/>
          </p:cNvSpPr>
          <p:nvPr>
            <p:ph idx="1"/>
          </p:nvPr>
        </p:nvSpPr>
        <p:spPr>
          <a:xfrm>
            <a:off x="133350" y="206375"/>
            <a:ext cx="11925300" cy="5426075"/>
          </a:xfrm>
        </p:spPr>
        <p:txBody>
          <a:bodyPr>
            <a:normAutofit/>
          </a:bodyPr>
          <a:lstStyle/>
          <a:p>
            <a:r>
              <a:rPr lang="en-GB"/>
              <a:t>Temperature profile</a:t>
            </a:r>
          </a:p>
          <a:p>
            <a:endParaRPr lang="en-GB"/>
          </a:p>
        </p:txBody>
      </p:sp>
      <p:sp>
        <p:nvSpPr>
          <p:cNvPr id="6" name="TextBox 5">
            <a:extLst>
              <a:ext uri="{FF2B5EF4-FFF2-40B4-BE49-F238E27FC236}">
                <a16:creationId xmlns:a16="http://schemas.microsoft.com/office/drawing/2014/main" id="{50E6384F-C21B-4F3C-A65F-8F4069F8DA2B}"/>
              </a:ext>
            </a:extLst>
          </p:cNvPr>
          <p:cNvSpPr txBox="1"/>
          <p:nvPr/>
        </p:nvSpPr>
        <p:spPr>
          <a:xfrm>
            <a:off x="5715000" y="428178"/>
            <a:ext cx="6343650" cy="5755422"/>
          </a:xfrm>
          <a:prstGeom prst="rect">
            <a:avLst/>
          </a:prstGeom>
          <a:noFill/>
        </p:spPr>
        <p:txBody>
          <a:bodyPr wrap="square" rtlCol="0" anchor="t">
            <a:spAutoFit/>
          </a:bodyPr>
          <a:lstStyle/>
          <a:p>
            <a:r>
              <a:rPr lang="en-GB" altLang="en-US" sz="1600" dirty="0"/>
              <a:t>Left is the model temperature profile in the lower 100 km of Titan’s atmosphere, plus the temperature profile of Titan as measured by the Huygens probe (black line). </a:t>
            </a:r>
          </a:p>
          <a:p>
            <a:endParaRPr lang="en-GB" sz="1600" i="1" u="sng" dirty="0"/>
          </a:p>
          <a:p>
            <a:r>
              <a:rPr lang="en-GB" sz="1600" dirty="0" err="1"/>
              <a:t>Fulchignoni</a:t>
            </a:r>
            <a:r>
              <a:rPr lang="en-GB" sz="1600" dirty="0"/>
              <a:t> et al. (2005) reported a tropopause at 44km with T=70.43 K and T=93.65K at Titan’s surface. Currently my temperature profile displays a slight troposphere (decreasing T with height) up to ~40 km and a stratosphere (increasing T with height), though with too low temperatures. I wonder if varying </a:t>
            </a:r>
            <a:r>
              <a:rPr lang="en-GB" sz="1600" dirty="0" err="1"/>
              <a:t>t_ir</a:t>
            </a:r>
            <a:r>
              <a:rPr lang="en-GB" sz="1600" dirty="0"/>
              <a:t> will affect this.</a:t>
            </a:r>
            <a:endParaRPr lang="en-GB" sz="1600" dirty="0">
              <a:cs typeface="Calibri"/>
            </a:endParaRPr>
          </a:p>
          <a:p>
            <a:endParaRPr lang="en-GB" sz="1600" dirty="0"/>
          </a:p>
          <a:p>
            <a:r>
              <a:rPr lang="en-GB" sz="1600"/>
              <a:t>The altitude </a:t>
            </a:r>
            <a:r>
              <a:rPr lang="en-GB" sz="1600" dirty="0"/>
              <a:t>of the inversions is achieved by changing the solar exponent in the model, which describes how the pressure dependence of the short-wave optical depth changes.</a:t>
            </a:r>
            <a:endParaRPr lang="en-GB" sz="1600" dirty="0">
              <a:cs typeface="Calibri"/>
            </a:endParaRPr>
          </a:p>
          <a:p>
            <a:endParaRPr lang="en-GB" sz="1600" dirty="0"/>
          </a:p>
          <a:p>
            <a:pPr lvl="0"/>
            <a:r>
              <a:rPr lang="en-GB" sz="1600" i="1" dirty="0"/>
              <a:t>[</a:t>
            </a:r>
            <a:r>
              <a:rPr lang="en-US" sz="1600" i="1" dirty="0"/>
              <a:t>Same everything EXCEPT </a:t>
            </a:r>
            <a:r>
              <a:rPr lang="en-US" sz="1600" i="1" dirty="0" err="1"/>
              <a:t>tau_SW</a:t>
            </a:r>
            <a:r>
              <a:rPr lang="en-US" sz="1600" i="1" dirty="0"/>
              <a:t> – vary b/n 10 and 25 (steps of 5) DONE. </a:t>
            </a:r>
            <a:r>
              <a:rPr lang="en-US" sz="1600" i="1" dirty="0">
                <a:highlight>
                  <a:srgbClr val="FFFF00"/>
                </a:highlight>
              </a:rPr>
              <a:t>Same everything EXCEPT n – vary b/n 0.5 and 1.5 (steps of 0.2) NOT YET DONE. Same everything EXCEPT </a:t>
            </a:r>
            <a:r>
              <a:rPr lang="en-US" sz="1600" i="1" dirty="0" err="1">
                <a:highlight>
                  <a:srgbClr val="FFFF00"/>
                </a:highlight>
              </a:rPr>
              <a:t>tau_IR</a:t>
            </a:r>
            <a:r>
              <a:rPr lang="en-US" sz="1600" i="1" dirty="0">
                <a:highlight>
                  <a:srgbClr val="FFFF00"/>
                </a:highlight>
              </a:rPr>
              <a:t> – vary b/n 0.5 and 10 SUBMITTED. </a:t>
            </a:r>
            <a:r>
              <a:rPr lang="en-US" sz="1600" i="1" dirty="0"/>
              <a:t>So to be able to say e.g.</a:t>
            </a:r>
            <a:r>
              <a:rPr lang="en-GB" sz="1600" i="1" dirty="0"/>
              <a:t> decreasing n has caused a high optical depth to occur higher in the atmosphere etc.]</a:t>
            </a:r>
            <a:endParaRPr lang="en-GB" sz="1600" i="1" dirty="0">
              <a:cs typeface="Calibri"/>
            </a:endParaRPr>
          </a:p>
          <a:p>
            <a:endParaRPr lang="en-GB" sz="1600" dirty="0"/>
          </a:p>
          <a:p>
            <a:r>
              <a:rPr lang="en-GB" sz="1600" dirty="0"/>
              <a:t>The magnitudes of the temperatures comes from the values of the short- and long-wave optical depths? Gradient of tropospheric profile comes from long-wave optical depth?</a:t>
            </a:r>
            <a:endParaRPr lang="en-GB" sz="1600" dirty="0">
              <a:cs typeface="Calibri"/>
            </a:endParaRPr>
          </a:p>
        </p:txBody>
      </p:sp>
      <p:pic>
        <p:nvPicPr>
          <p:cNvPr id="2" name="Picture 1">
            <a:extLst>
              <a:ext uri="{FF2B5EF4-FFF2-40B4-BE49-F238E27FC236}">
                <a16:creationId xmlns:a16="http://schemas.microsoft.com/office/drawing/2014/main" id="{F3A3A1D8-F034-49CA-B5A2-E37CDFC18B46}"/>
              </a:ext>
            </a:extLst>
          </p:cNvPr>
          <p:cNvPicPr>
            <a:picLocks noChangeAspect="1"/>
          </p:cNvPicPr>
          <p:nvPr/>
        </p:nvPicPr>
        <p:blipFill>
          <a:blip r:embed="rId2"/>
          <a:stretch>
            <a:fillRect/>
          </a:stretch>
        </p:blipFill>
        <p:spPr>
          <a:xfrm>
            <a:off x="0" y="756745"/>
            <a:ext cx="5734339" cy="5894880"/>
          </a:xfrm>
          <a:prstGeom prst="rect">
            <a:avLst/>
          </a:prstGeom>
        </p:spPr>
      </p:pic>
    </p:spTree>
    <p:extLst>
      <p:ext uri="{BB962C8B-B14F-4D97-AF65-F5344CB8AC3E}">
        <p14:creationId xmlns:p14="http://schemas.microsoft.com/office/powerpoint/2010/main" val="3924028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66F7D956-F8D7-4A02-BF70-F84BABEEA2DC}"/>
              </a:ext>
            </a:extLst>
          </p:cNvPr>
          <p:cNvSpPr>
            <a:spLocks noGrp="1"/>
          </p:cNvSpPr>
          <p:nvPr>
            <p:ph idx="1"/>
          </p:nvPr>
        </p:nvSpPr>
        <p:spPr>
          <a:xfrm>
            <a:off x="0" y="0"/>
            <a:ext cx="11925300" cy="5426075"/>
          </a:xfrm>
        </p:spPr>
        <p:txBody>
          <a:bodyPr>
            <a:normAutofit/>
          </a:bodyPr>
          <a:lstStyle/>
          <a:p>
            <a:r>
              <a:rPr lang="en-GB"/>
              <a:t>Zonal wind profile</a:t>
            </a:r>
          </a:p>
          <a:p>
            <a:endParaRPr lang="en-GB"/>
          </a:p>
        </p:txBody>
      </p:sp>
      <p:sp>
        <p:nvSpPr>
          <p:cNvPr id="6" name="TextBox 5">
            <a:extLst>
              <a:ext uri="{FF2B5EF4-FFF2-40B4-BE49-F238E27FC236}">
                <a16:creationId xmlns:a16="http://schemas.microsoft.com/office/drawing/2014/main" id="{1DCBDB40-DDED-42FE-AC97-C089144BCF95}"/>
              </a:ext>
            </a:extLst>
          </p:cNvPr>
          <p:cNvSpPr txBox="1"/>
          <p:nvPr/>
        </p:nvSpPr>
        <p:spPr>
          <a:xfrm>
            <a:off x="5991726" y="428178"/>
            <a:ext cx="6066924" cy="4278094"/>
          </a:xfrm>
          <a:prstGeom prst="rect">
            <a:avLst/>
          </a:prstGeom>
          <a:noFill/>
        </p:spPr>
        <p:txBody>
          <a:bodyPr wrap="square" rtlCol="0">
            <a:spAutoFit/>
          </a:bodyPr>
          <a:lstStyle/>
          <a:p>
            <a:r>
              <a:rPr lang="en-GB" altLang="en-US" sz="1600" dirty="0"/>
              <a:t>Left is the model zonal wind profile in the lower 100 km of Titan’s atmosphere, with the profile of Titan as measured by the Huygens probe (black line) divided by 20. Figure below is actual, from </a:t>
            </a:r>
            <a:r>
              <a:rPr lang="en-GB" sz="1600" dirty="0" err="1"/>
              <a:t>Lebonnois</a:t>
            </a:r>
            <a:r>
              <a:rPr lang="en-GB" sz="1600" dirty="0"/>
              <a:t> et al. (2005)</a:t>
            </a:r>
            <a:r>
              <a:rPr lang="en-GB" altLang="en-US" sz="1600" dirty="0"/>
              <a:t>. </a:t>
            </a:r>
          </a:p>
          <a:p>
            <a:endParaRPr lang="en-GB" sz="1600" i="1" dirty="0"/>
          </a:p>
          <a:p>
            <a:r>
              <a:rPr lang="en-GB" sz="1600" dirty="0"/>
              <a:t>Currently my wind profile is </a:t>
            </a:r>
            <a:r>
              <a:rPr lang="en-GB" sz="1600" dirty="0">
                <a:highlight>
                  <a:srgbClr val="FFFF00"/>
                </a:highlight>
              </a:rPr>
              <a:t>too slow </a:t>
            </a:r>
            <a:r>
              <a:rPr lang="en-GB" sz="1600" dirty="0"/>
              <a:t>but inversions are occurring at approximately the right point, when compared to observation. In the below plot, the grey solid line is the model line produced by </a:t>
            </a:r>
            <a:r>
              <a:rPr lang="en-GB" sz="1600" dirty="0" err="1"/>
              <a:t>Lebonnois</a:t>
            </a:r>
            <a:r>
              <a:rPr lang="en-GB" sz="1600" dirty="0"/>
              <a:t> et al. and I would say mine could end up being similar if the velocities were faster… ?</a:t>
            </a:r>
          </a:p>
          <a:p>
            <a:endParaRPr lang="en-GB" sz="1600" dirty="0"/>
          </a:p>
          <a:p>
            <a:endParaRPr lang="en-GB" sz="1600" dirty="0"/>
          </a:p>
          <a:p>
            <a:endParaRPr lang="en-GB" sz="1600" dirty="0"/>
          </a:p>
          <a:p>
            <a:endParaRPr lang="en-GB" sz="1600" dirty="0"/>
          </a:p>
          <a:p>
            <a:endParaRPr lang="en-GB" sz="1600" dirty="0"/>
          </a:p>
          <a:p>
            <a:endParaRPr lang="en-GB" sz="1600" dirty="0"/>
          </a:p>
          <a:p>
            <a:endParaRPr lang="en-GB" sz="1600" dirty="0"/>
          </a:p>
        </p:txBody>
      </p:sp>
      <p:pic>
        <p:nvPicPr>
          <p:cNvPr id="2050" name="Picture 2" descr="https://ars.els-cdn.com/content/image/1-s2.0-S0019103511004593-gr9_lrg.jpg">
            <a:extLst>
              <a:ext uri="{FF2B5EF4-FFF2-40B4-BE49-F238E27FC236}">
                <a16:creationId xmlns:a16="http://schemas.microsoft.com/office/drawing/2014/main" id="{1D18766C-A9B1-40AC-B5C8-A9E346E30E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0592" y="3561798"/>
            <a:ext cx="3264708" cy="314530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D17E0861-9038-423A-A155-1C2EC2DDBD32}"/>
              </a:ext>
            </a:extLst>
          </p:cNvPr>
          <p:cNvPicPr>
            <a:picLocks noChangeAspect="1"/>
          </p:cNvPicPr>
          <p:nvPr/>
        </p:nvPicPr>
        <p:blipFill>
          <a:blip r:embed="rId3"/>
          <a:stretch>
            <a:fillRect/>
          </a:stretch>
        </p:blipFill>
        <p:spPr>
          <a:xfrm>
            <a:off x="53383" y="807195"/>
            <a:ext cx="5745157" cy="6050806"/>
          </a:xfrm>
          <a:prstGeom prst="rect">
            <a:avLst/>
          </a:prstGeom>
        </p:spPr>
      </p:pic>
    </p:spTree>
    <p:extLst>
      <p:ext uri="{BB962C8B-B14F-4D97-AF65-F5344CB8AC3E}">
        <p14:creationId xmlns:p14="http://schemas.microsoft.com/office/powerpoint/2010/main" val="22720083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1369</Words>
  <Application>Microsoft Office PowerPoint</Application>
  <PresentationFormat>Widescreen</PresentationFormat>
  <Paragraphs>104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Potential Plots </vt:lpstr>
      <vt:lpstr>List of plots I’ve made so far: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Regan Mudhar</dc:creator>
  <cp:lastModifiedBy>Regan Mudhar</cp:lastModifiedBy>
  <cp:revision>30</cp:revision>
  <dcterms:created xsi:type="dcterms:W3CDTF">2019-02-18T12:21:22Z</dcterms:created>
  <dcterms:modified xsi:type="dcterms:W3CDTF">2019-03-27T14:19:41Z</dcterms:modified>
</cp:coreProperties>
</file>