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sldIdLst>
    <p:sldId id="258" r:id="rId2"/>
    <p:sldId id="257" r:id="rId3"/>
    <p:sldId id="284" r:id="rId4"/>
    <p:sldId id="297" r:id="rId5"/>
    <p:sldId id="296" r:id="rId6"/>
    <p:sldId id="298" r:id="rId7"/>
    <p:sldId id="265" r:id="rId8"/>
    <p:sldId id="266" r:id="rId9"/>
    <p:sldId id="295" r:id="rId10"/>
    <p:sldId id="286" r:id="rId11"/>
    <p:sldId id="271" r:id="rId12"/>
    <p:sldId id="294" r:id="rId13"/>
    <p:sldId id="277" r:id="rId14"/>
    <p:sldId id="292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92E"/>
    <a:srgbClr val="227583"/>
    <a:srgbClr val="46114A"/>
    <a:srgbClr val="FADA09"/>
    <a:srgbClr val="8FB948"/>
    <a:srgbClr val="469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59" autoAdjust="0"/>
    <p:restoredTop sz="94660"/>
  </p:normalViewPr>
  <p:slideViewPr>
    <p:cSldViewPr snapToGrid="0">
      <p:cViewPr>
        <p:scale>
          <a:sx n="150" d="100"/>
          <a:sy n="150" d="100"/>
        </p:scale>
        <p:origin x="14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8EF1D-4DFE-AB41-93B7-65454594652A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7A69-3BBE-324B-8756-C98DD3D6A8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2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9198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4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0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4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8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6792"/>
            <a:ext cx="1219198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6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6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F78081-109E-4BB7-A742-232C7BEEF9D7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010835-4B03-4103-9D5B-82B9EE137F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C292E"/>
                </a:solidFill>
              </a:rPr>
              <a:t>Predicting Absenteeism</a:t>
            </a:r>
            <a:endParaRPr lang="en-US" sz="6600" dirty="0">
              <a:solidFill>
                <a:srgbClr val="0C292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227583"/>
              </a:buClr>
            </a:pPr>
            <a:r>
              <a:rPr lang="en-US" cap="none" dirty="0" smtClean="0">
                <a:solidFill>
                  <a:srgbClr val="0C292E"/>
                </a:solidFill>
              </a:rPr>
              <a:t>PineTex Impact</a:t>
            </a:r>
            <a:endParaRPr lang="en-US" sz="5400" cap="none" spc="-50" dirty="0">
              <a:solidFill>
                <a:srgbClr val="0C292E"/>
              </a:solidFill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3390"/>
          <a:stretch/>
        </p:blipFill>
        <p:spPr>
          <a:xfrm>
            <a:off x="9476179" y="920372"/>
            <a:ext cx="2489200" cy="44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Model Selection</a:t>
            </a:r>
            <a:endParaRPr lang="en-US" dirty="0">
              <a:solidFill>
                <a:srgbClr val="0C292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Why KNN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Best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Simplest model – Occam’s Razor</a:t>
            </a:r>
            <a:endParaRPr lang="en-US" sz="4000" dirty="0">
              <a:solidFill>
                <a:srgbClr val="0C292E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KNN Model Optimization</a:t>
            </a:r>
            <a:endParaRPr lang="en-US" dirty="0">
              <a:solidFill>
                <a:srgbClr val="0C292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Objective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Improve prediction of minor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class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292E"/>
                </a:solidFill>
              </a:rPr>
              <a:t>KNN Model Optimization</a:t>
            </a:r>
            <a:endParaRPr lang="en-US" dirty="0">
              <a:solidFill>
                <a:srgbClr val="0C292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6891" y="3019700"/>
            <a:ext cx="1509524" cy="648000"/>
            <a:chOff x="6690" y="1295986"/>
            <a:chExt cx="1509524" cy="648000"/>
          </a:xfrm>
        </p:grpSpPr>
        <p:sp>
          <p:nvSpPr>
            <p:cNvPr id="74" name="Rounded Rectangle 73"/>
            <p:cNvSpPr/>
            <p:nvPr/>
          </p:nvSpPr>
          <p:spPr>
            <a:xfrm>
              <a:off x="6690" y="1295986"/>
              <a:ext cx="1509524" cy="648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ounded Rectangle 4"/>
            <p:cNvSpPr/>
            <p:nvPr/>
          </p:nvSpPr>
          <p:spPr>
            <a:xfrm>
              <a:off x="6690" y="1295986"/>
              <a:ext cx="150952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Data</a:t>
              </a:r>
              <a:endParaRPr lang="en-US" sz="15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6071" y="3451700"/>
            <a:ext cx="1509524" cy="1377000"/>
            <a:chOff x="315870" y="1727986"/>
            <a:chExt cx="1509524" cy="1377000"/>
          </a:xfrm>
        </p:grpSpPr>
        <p:sp>
          <p:nvSpPr>
            <p:cNvPr id="72" name="Rounded Rectangle 71"/>
            <p:cNvSpPr/>
            <p:nvPr/>
          </p:nvSpPr>
          <p:spPr>
            <a:xfrm>
              <a:off x="315870" y="1727986"/>
              <a:ext cx="1509524" cy="13770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Rounded Rectangle 6"/>
            <p:cNvSpPr/>
            <p:nvPr/>
          </p:nvSpPr>
          <p:spPr>
            <a:xfrm>
              <a:off x="356201" y="1768317"/>
              <a:ext cx="1428862" cy="1296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Scale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SMOTE</a:t>
              </a:r>
              <a:endParaRPr lang="en-US" sz="15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5254" y="3047786"/>
            <a:ext cx="485137" cy="375828"/>
            <a:chOff x="1745053" y="1324072"/>
            <a:chExt cx="485137" cy="375828"/>
          </a:xfrm>
        </p:grpSpPr>
        <p:sp>
          <p:nvSpPr>
            <p:cNvPr id="70" name="Right Arrow 69"/>
            <p:cNvSpPr/>
            <p:nvPr/>
          </p:nvSpPr>
          <p:spPr>
            <a:xfrm>
              <a:off x="1745053" y="1324072"/>
              <a:ext cx="485137" cy="37582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ight Arrow 8"/>
            <p:cNvSpPr/>
            <p:nvPr/>
          </p:nvSpPr>
          <p:spPr>
            <a:xfrm>
              <a:off x="1745053" y="1399238"/>
              <a:ext cx="372389" cy="225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61770" y="3019700"/>
            <a:ext cx="1509524" cy="648000"/>
            <a:chOff x="2431569" y="1295986"/>
            <a:chExt cx="1509524" cy="648000"/>
          </a:xfrm>
        </p:grpSpPr>
        <p:sp>
          <p:nvSpPr>
            <p:cNvPr id="68" name="Rounded Rectangle 67"/>
            <p:cNvSpPr/>
            <p:nvPr/>
          </p:nvSpPr>
          <p:spPr>
            <a:xfrm>
              <a:off x="2431569" y="1295986"/>
              <a:ext cx="1509524" cy="648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297"/>
                <a:satOff val="-10867"/>
                <a:lumOff val="9018"/>
                <a:alphaOff val="0"/>
              </a:schemeClr>
            </a:fillRef>
            <a:effectRef idx="3">
              <a:schemeClr val="accent1">
                <a:shade val="80000"/>
                <a:hueOff val="62297"/>
                <a:satOff val="-10867"/>
                <a:lumOff val="90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10"/>
            <p:cNvSpPr/>
            <p:nvPr/>
          </p:nvSpPr>
          <p:spPr>
            <a:xfrm>
              <a:off x="2431569" y="1295986"/>
              <a:ext cx="150952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Cross Validation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70949" y="3451700"/>
            <a:ext cx="1509524" cy="1377000"/>
            <a:chOff x="2740748" y="1727986"/>
            <a:chExt cx="1509524" cy="1377000"/>
          </a:xfrm>
        </p:grpSpPr>
        <p:sp>
          <p:nvSpPr>
            <p:cNvPr id="66" name="Rounded Rectangle 65"/>
            <p:cNvSpPr/>
            <p:nvPr/>
          </p:nvSpPr>
          <p:spPr>
            <a:xfrm>
              <a:off x="2740748" y="1727986"/>
              <a:ext cx="1509524" cy="13770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shade val="80000"/>
                <a:hueOff val="62297"/>
                <a:satOff val="-10867"/>
                <a:lumOff val="90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Rounded Rectangle 12"/>
            <p:cNvSpPr/>
            <p:nvPr/>
          </p:nvSpPr>
          <p:spPr>
            <a:xfrm>
              <a:off x="2781079" y="1768317"/>
              <a:ext cx="1428862" cy="1296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K neighbors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Variables</a:t>
              </a:r>
              <a:endParaRPr lang="en-US" sz="15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00133" y="3047786"/>
            <a:ext cx="485137" cy="375828"/>
            <a:chOff x="4169932" y="1324072"/>
            <a:chExt cx="485137" cy="375828"/>
          </a:xfrm>
        </p:grpSpPr>
        <p:sp>
          <p:nvSpPr>
            <p:cNvPr id="64" name="Right Arrow 63"/>
            <p:cNvSpPr/>
            <p:nvPr/>
          </p:nvSpPr>
          <p:spPr>
            <a:xfrm>
              <a:off x="4169932" y="1324072"/>
              <a:ext cx="485137" cy="37582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83091"/>
                <a:satOff val="-14310"/>
                <a:lumOff val="11445"/>
                <a:alphaOff val="0"/>
              </a:schemeClr>
            </a:lnRef>
            <a:fillRef idx="3">
              <a:schemeClr val="accent1">
                <a:shade val="90000"/>
                <a:hueOff val="83091"/>
                <a:satOff val="-14310"/>
                <a:lumOff val="11445"/>
                <a:alphaOff val="0"/>
              </a:schemeClr>
            </a:fillRef>
            <a:effectRef idx="3">
              <a:schemeClr val="accent1">
                <a:shade val="90000"/>
                <a:hueOff val="83091"/>
                <a:satOff val="-14310"/>
                <a:lumOff val="114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ight Arrow 14"/>
            <p:cNvSpPr/>
            <p:nvPr/>
          </p:nvSpPr>
          <p:spPr>
            <a:xfrm>
              <a:off x="4169932" y="1399238"/>
              <a:ext cx="372389" cy="225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86648" y="3019700"/>
            <a:ext cx="1509524" cy="648000"/>
            <a:chOff x="4856447" y="1295986"/>
            <a:chExt cx="1509524" cy="648000"/>
          </a:xfrm>
        </p:grpSpPr>
        <p:sp>
          <p:nvSpPr>
            <p:cNvPr id="62" name="Rounded Rectangle 61"/>
            <p:cNvSpPr/>
            <p:nvPr/>
          </p:nvSpPr>
          <p:spPr>
            <a:xfrm>
              <a:off x="4856447" y="1295986"/>
              <a:ext cx="1509524" cy="648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4593"/>
                <a:satOff val="-21734"/>
                <a:lumOff val="18035"/>
                <a:alphaOff val="0"/>
              </a:schemeClr>
            </a:fillRef>
            <a:effectRef idx="3">
              <a:schemeClr val="accent1">
                <a:shade val="80000"/>
                <a:hueOff val="124593"/>
                <a:satOff val="-21734"/>
                <a:lumOff val="180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16"/>
            <p:cNvSpPr/>
            <p:nvPr/>
          </p:nvSpPr>
          <p:spPr>
            <a:xfrm>
              <a:off x="4856447" y="1295986"/>
              <a:ext cx="150952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Model Selection</a:t>
              </a:r>
              <a:endParaRPr lang="en-US" sz="15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95828" y="3451700"/>
            <a:ext cx="1509524" cy="1377000"/>
            <a:chOff x="5165627" y="1727986"/>
            <a:chExt cx="1509524" cy="1377000"/>
          </a:xfrm>
        </p:grpSpPr>
        <p:sp>
          <p:nvSpPr>
            <p:cNvPr id="60" name="Rounded Rectangle 59"/>
            <p:cNvSpPr/>
            <p:nvPr/>
          </p:nvSpPr>
          <p:spPr>
            <a:xfrm>
              <a:off x="5165627" y="1727986"/>
              <a:ext cx="1509524" cy="13770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shade val="80000"/>
                <a:hueOff val="124593"/>
                <a:satOff val="-21734"/>
                <a:lumOff val="180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Rounded Rectangle 18"/>
            <p:cNvSpPr/>
            <p:nvPr/>
          </p:nvSpPr>
          <p:spPr>
            <a:xfrm>
              <a:off x="5205958" y="1768317"/>
              <a:ext cx="1428862" cy="1296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Top 5 KNN models</a:t>
              </a:r>
              <a:endParaRPr lang="en-US" sz="15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25011" y="3047786"/>
            <a:ext cx="485137" cy="375828"/>
            <a:chOff x="6594810" y="1324072"/>
            <a:chExt cx="485137" cy="375828"/>
          </a:xfrm>
        </p:grpSpPr>
        <p:sp>
          <p:nvSpPr>
            <p:cNvPr id="58" name="Right Arrow 57"/>
            <p:cNvSpPr/>
            <p:nvPr/>
          </p:nvSpPr>
          <p:spPr>
            <a:xfrm>
              <a:off x="6594810" y="1324072"/>
              <a:ext cx="485137" cy="37582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66182"/>
                <a:satOff val="-28620"/>
                <a:lumOff val="22890"/>
                <a:alphaOff val="0"/>
              </a:schemeClr>
            </a:lnRef>
            <a:fillRef idx="3">
              <a:schemeClr val="accent1">
                <a:shade val="90000"/>
                <a:hueOff val="166182"/>
                <a:satOff val="-28620"/>
                <a:lumOff val="22890"/>
                <a:alphaOff val="0"/>
              </a:schemeClr>
            </a:fillRef>
            <a:effectRef idx="3">
              <a:schemeClr val="accent1">
                <a:shade val="90000"/>
                <a:hueOff val="166182"/>
                <a:satOff val="-28620"/>
                <a:lumOff val="228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ight Arrow 20"/>
            <p:cNvSpPr/>
            <p:nvPr/>
          </p:nvSpPr>
          <p:spPr>
            <a:xfrm>
              <a:off x="6594810" y="1399238"/>
              <a:ext cx="372389" cy="225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11527" y="3019700"/>
            <a:ext cx="1509524" cy="648000"/>
            <a:chOff x="7281326" y="1295986"/>
            <a:chExt cx="1509524" cy="648000"/>
          </a:xfrm>
        </p:grpSpPr>
        <p:sp>
          <p:nvSpPr>
            <p:cNvPr id="56" name="Rounded Rectangle 55"/>
            <p:cNvSpPr/>
            <p:nvPr/>
          </p:nvSpPr>
          <p:spPr>
            <a:xfrm>
              <a:off x="7281326" y="1295986"/>
              <a:ext cx="1509524" cy="648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6890"/>
                <a:satOff val="-32602"/>
                <a:lumOff val="27053"/>
                <a:alphaOff val="0"/>
              </a:schemeClr>
            </a:fillRef>
            <a:effectRef idx="3">
              <a:schemeClr val="accent1">
                <a:shade val="80000"/>
                <a:hueOff val="186890"/>
                <a:satOff val="-32602"/>
                <a:lumOff val="270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22"/>
            <p:cNvSpPr/>
            <p:nvPr/>
          </p:nvSpPr>
          <p:spPr>
            <a:xfrm>
              <a:off x="7281326" y="1295986"/>
              <a:ext cx="150952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Test Models</a:t>
              </a:r>
              <a:endParaRPr lang="en-US" sz="15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20707" y="3451700"/>
            <a:ext cx="1509524" cy="1377000"/>
            <a:chOff x="7590506" y="1727986"/>
            <a:chExt cx="1509524" cy="1377000"/>
          </a:xfrm>
        </p:grpSpPr>
        <p:sp>
          <p:nvSpPr>
            <p:cNvPr id="54" name="Rounded Rectangle 53"/>
            <p:cNvSpPr/>
            <p:nvPr/>
          </p:nvSpPr>
          <p:spPr>
            <a:xfrm>
              <a:off x="7590506" y="1727986"/>
              <a:ext cx="1509524" cy="13770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shade val="80000"/>
                <a:hueOff val="186890"/>
                <a:satOff val="-32602"/>
                <a:lumOff val="270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Rounded Rectangle 24"/>
            <p:cNvSpPr/>
            <p:nvPr/>
          </p:nvSpPr>
          <p:spPr>
            <a:xfrm>
              <a:off x="7630837" y="1768317"/>
              <a:ext cx="1428862" cy="1296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New SMOTE data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Compare results for top 5 KNN models</a:t>
              </a:r>
              <a:endParaRPr lang="en-US" sz="15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49890" y="3047786"/>
            <a:ext cx="485137" cy="375828"/>
            <a:chOff x="9019689" y="1324072"/>
            <a:chExt cx="485137" cy="375828"/>
          </a:xfrm>
        </p:grpSpPr>
        <p:sp>
          <p:nvSpPr>
            <p:cNvPr id="52" name="Right Arrow 51"/>
            <p:cNvSpPr/>
            <p:nvPr/>
          </p:nvSpPr>
          <p:spPr>
            <a:xfrm>
              <a:off x="9019689" y="1324072"/>
              <a:ext cx="485137" cy="37582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49272"/>
                <a:satOff val="-42930"/>
                <a:lumOff val="34335"/>
                <a:alphaOff val="0"/>
              </a:schemeClr>
            </a:lnRef>
            <a:fillRef idx="3">
              <a:schemeClr val="accent1">
                <a:shade val="90000"/>
                <a:hueOff val="249272"/>
                <a:satOff val="-42930"/>
                <a:lumOff val="34335"/>
                <a:alphaOff val="0"/>
              </a:schemeClr>
            </a:fillRef>
            <a:effectRef idx="3">
              <a:schemeClr val="accent1">
                <a:shade val="90000"/>
                <a:hueOff val="249272"/>
                <a:satOff val="-42930"/>
                <a:lumOff val="343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ight Arrow 26"/>
            <p:cNvSpPr/>
            <p:nvPr/>
          </p:nvSpPr>
          <p:spPr>
            <a:xfrm>
              <a:off x="9019689" y="1399238"/>
              <a:ext cx="372389" cy="225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036406" y="3019700"/>
            <a:ext cx="1509524" cy="648000"/>
            <a:chOff x="9706205" y="1295986"/>
            <a:chExt cx="1509524" cy="648000"/>
          </a:xfrm>
        </p:grpSpPr>
        <p:sp>
          <p:nvSpPr>
            <p:cNvPr id="50" name="Rounded Rectangle 49"/>
            <p:cNvSpPr/>
            <p:nvPr/>
          </p:nvSpPr>
          <p:spPr>
            <a:xfrm>
              <a:off x="9706205" y="1295986"/>
              <a:ext cx="1509524" cy="648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249186"/>
                <a:satOff val="-43469"/>
                <a:lumOff val="36070"/>
                <a:alphaOff val="0"/>
              </a:schemeClr>
            </a:fillRef>
            <a:effectRef idx="3">
              <a:schemeClr val="accent1">
                <a:shade val="80000"/>
                <a:hueOff val="249186"/>
                <a:satOff val="-43469"/>
                <a:lumOff val="3607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28"/>
            <p:cNvSpPr/>
            <p:nvPr/>
          </p:nvSpPr>
          <p:spPr>
            <a:xfrm>
              <a:off x="9706205" y="1295986"/>
              <a:ext cx="150952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Result</a:t>
              </a:r>
              <a:endParaRPr lang="en-US" sz="15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345585" y="3451700"/>
            <a:ext cx="1509524" cy="1377000"/>
            <a:chOff x="10015384" y="1727986"/>
            <a:chExt cx="1509524" cy="1377000"/>
          </a:xfrm>
        </p:grpSpPr>
        <p:sp>
          <p:nvSpPr>
            <p:cNvPr id="48" name="Rounded Rectangle 47"/>
            <p:cNvSpPr/>
            <p:nvPr/>
          </p:nvSpPr>
          <p:spPr>
            <a:xfrm>
              <a:off x="10015384" y="1727986"/>
              <a:ext cx="1509524" cy="13770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shade val="80000"/>
                <a:hueOff val="249186"/>
                <a:satOff val="-43469"/>
                <a:lumOff val="3607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ounded Rectangle 30"/>
            <p:cNvSpPr/>
            <p:nvPr/>
          </p:nvSpPr>
          <p:spPr>
            <a:xfrm>
              <a:off x="10055715" y="1768317"/>
              <a:ext cx="1428862" cy="1296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Optimal KNN model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74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C292E"/>
                </a:solidFill>
              </a:rPr>
              <a:t>Model Comparison: Sensitivity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088" r="697" b="1324"/>
          <a:stretch/>
        </p:blipFill>
        <p:spPr>
          <a:xfrm>
            <a:off x="2660650" y="2027043"/>
            <a:ext cx="6870701" cy="4195957"/>
          </a:xfrm>
        </p:spPr>
      </p:pic>
      <p:sp>
        <p:nvSpPr>
          <p:cNvPr id="10" name="Rectangle 9"/>
          <p:cNvSpPr/>
          <p:nvPr/>
        </p:nvSpPr>
        <p:spPr>
          <a:xfrm>
            <a:off x="3827892" y="2613893"/>
            <a:ext cx="2138884" cy="217798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7892" y="2865401"/>
            <a:ext cx="2138884" cy="224035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Model Comparison: Confusion Matrix</a:t>
            </a:r>
            <a:endParaRPr lang="en-US" dirty="0">
              <a:solidFill>
                <a:srgbClr val="0C292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cap="none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Optimized</a:t>
            </a:r>
            <a:endParaRPr lang="en-US" sz="3200" cap="none" dirty="0">
              <a:solidFill>
                <a:srgbClr val="227583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2808005"/>
              </p:ext>
            </p:extLst>
          </p:nvPr>
        </p:nvGraphicFramePr>
        <p:xfrm>
          <a:off x="1262063" y="3344863"/>
          <a:ext cx="457993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646"/>
                <a:gridCol w="1526646"/>
                <a:gridCol w="1526646"/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rgbClr val="0C292E"/>
                          </a:solidFill>
                          <a:latin typeface="+mj-lt"/>
                        </a:rPr>
                        <a:t>≤ 1 Day</a:t>
                      </a:r>
                      <a:endParaRPr lang="en-US" sz="2400" b="0" kern="1200" dirty="0" smtClean="0">
                        <a:solidFill>
                          <a:srgbClr val="0C292E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&gt; 1 Day</a:t>
                      </a:r>
                      <a:endParaRPr lang="en-US" sz="2400" b="0" kern="1200" dirty="0" smtClean="0">
                        <a:solidFill>
                          <a:srgbClr val="0C292E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solidFill>
                            <a:srgbClr val="0C292E"/>
                          </a:solidFill>
                          <a:latin typeface="+mj-lt"/>
                        </a:rPr>
                        <a:t>≤ 1 Day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264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4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&gt; 1 Day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73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27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Base</a:t>
            </a:r>
            <a:endParaRPr lang="en-US" sz="3200" cap="none" dirty="0">
              <a:solidFill>
                <a:srgbClr val="227583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50181" y="4206103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PREDICTED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0982" y="2888405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ACTUAL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4207196"/>
              </p:ext>
            </p:extLst>
          </p:nvPr>
        </p:nvGraphicFramePr>
        <p:xfrm>
          <a:off x="6395106" y="3339656"/>
          <a:ext cx="457993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646"/>
                <a:gridCol w="1526646"/>
                <a:gridCol w="1526646"/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rgbClr val="0C292E"/>
                          </a:solidFill>
                          <a:latin typeface="+mj-lt"/>
                        </a:rPr>
                        <a:t>≤ 1 Day</a:t>
                      </a:r>
                      <a:endParaRPr lang="en-US" sz="2400" b="0" kern="1200" dirty="0" smtClean="0">
                        <a:solidFill>
                          <a:srgbClr val="0C292E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&gt; 1 Day</a:t>
                      </a:r>
                      <a:endParaRPr lang="en-US" sz="2400" b="0" kern="1200" dirty="0" smtClean="0">
                        <a:solidFill>
                          <a:srgbClr val="0C292E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solidFill>
                            <a:srgbClr val="0C292E"/>
                          </a:solidFill>
                          <a:latin typeface="+mj-lt"/>
                        </a:rPr>
                        <a:t>≤ 1 Day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320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18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&gt; 1 Day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17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C292E"/>
                          </a:solidFill>
                          <a:latin typeface="+mj-lt"/>
                        </a:rPr>
                        <a:t>13</a:t>
                      </a:r>
                      <a:endParaRPr lang="en-US" sz="2400" dirty="0">
                        <a:solidFill>
                          <a:srgbClr val="0C292E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5383224" y="4206103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PREDICTED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4025" y="2883198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ACTUAL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63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10" grpId="0"/>
      <p:bldP spid="11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lh5.googleusercontent.com/-ZekRTqS03Ka5EHXodJqAPsGmyv8opfbzzTX9xSSKkzp_Q9BpkJ5pIYCupc3sEpwGsTrPjzApAOEt5t-KReXYa3CFjZ-fwaSv0OwAk7nomMxAdQ7483w4Pep1lK8O_vPoFdMq0LMo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86" y="357805"/>
            <a:ext cx="249555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61" y="4929806"/>
            <a:ext cx="1625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Absenteeism </a:t>
            </a:r>
            <a:r>
              <a:rPr lang="en-US" dirty="0" smtClean="0">
                <a:solidFill>
                  <a:srgbClr val="0C292E"/>
                </a:solidFill>
              </a:rPr>
              <a:t>at PineTex</a:t>
            </a:r>
            <a:endParaRPr lang="en-US" dirty="0">
              <a:solidFill>
                <a:srgbClr val="0C292E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1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40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Enhance Response Protocol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Improved human resource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Improved temp staff forecasting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Potential for insurance policy revisions</a:t>
            </a:r>
            <a:endParaRPr lang="en-US" sz="4000" dirty="0">
              <a:solidFill>
                <a:srgbClr val="0C292E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C292E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1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40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Preprocessing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No missingness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Identified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&amp; mitigated data entry errors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Discretized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absenteeism for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classification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Exploratory Data Analysis</a:t>
            </a:r>
            <a:endParaRPr lang="en-US" dirty="0">
              <a:solidFill>
                <a:srgbClr val="0C292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57" y="1795347"/>
            <a:ext cx="7108686" cy="45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Exploratory Data Analysis</a:t>
            </a:r>
            <a:endParaRPr lang="en-US" dirty="0">
              <a:solidFill>
                <a:srgbClr val="0C292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2" y="1818552"/>
            <a:ext cx="5622897" cy="4498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1760" y="2078035"/>
            <a:ext cx="2013423" cy="3550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8127" y="5294824"/>
            <a:ext cx="2031928" cy="33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480310" y="1850173"/>
            <a:ext cx="7231380" cy="4423627"/>
            <a:chOff x="2480310" y="1850173"/>
            <a:chExt cx="7231380" cy="44236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24" b="1309"/>
            <a:stretch/>
          </p:blipFill>
          <p:spPr>
            <a:xfrm>
              <a:off x="2480310" y="2205318"/>
              <a:ext cx="7231380" cy="406848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3538" y="1850173"/>
              <a:ext cx="278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27583"/>
                  </a:solidFill>
                  <a:latin typeface="Calibri Light" panose="020F0302020204030204" pitchFamily="34" charset="0"/>
                </a:rPr>
                <a:t>Short Absence (≤ 1 day)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68932" y="1864965"/>
              <a:ext cx="278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27583"/>
                  </a:solidFill>
                  <a:latin typeface="Calibri Light" panose="020F0302020204030204" pitchFamily="34" charset="0"/>
                </a:rPr>
                <a:t>Extended Absence (&gt; 1 day)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Exploratory Data Analysis</a:t>
            </a:r>
            <a:endParaRPr lang="en-US" dirty="0">
              <a:solidFill>
                <a:srgbClr val="0C292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2786" y="2393577"/>
            <a:ext cx="1284407" cy="3210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929" y="5409398"/>
            <a:ext cx="1284407" cy="194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4415" y="5290687"/>
            <a:ext cx="1284407" cy="3134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Initial Models</a:t>
            </a:r>
            <a:endParaRPr lang="en-US" dirty="0">
              <a:solidFill>
                <a:srgbClr val="0C292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K Nearest Neighbors (KNN)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General Linear Model (GLM)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SVM</a:t>
            </a:r>
            <a:endParaRPr lang="en-US" sz="4000" dirty="0">
              <a:solidFill>
                <a:srgbClr val="0C292E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C292E"/>
                </a:solidFill>
              </a:rPr>
              <a:t>Model Metrics for Comparison</a:t>
            </a:r>
            <a:endParaRPr lang="en-US" dirty="0">
              <a:solidFill>
                <a:srgbClr val="0C292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Sensitivity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F-Measure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 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Geometric Mean (G-Mean</a:t>
            </a: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C292E"/>
                </a:solidFill>
                <a:latin typeface="Calibri Light" panose="020F0302020204030204" pitchFamily="34" charset="0"/>
              </a:rPr>
              <a:t> Model </a:t>
            </a:r>
            <a:r>
              <a:rPr lang="en-US" sz="4000" dirty="0">
                <a:solidFill>
                  <a:srgbClr val="0C292E"/>
                </a:solidFill>
                <a:latin typeface="Calibri Light" panose="020F0302020204030204" pitchFamily="34" charset="0"/>
              </a:rPr>
              <a:t>Error </a:t>
            </a:r>
            <a:endParaRPr lang="en-US" sz="4000" dirty="0" smtClean="0">
              <a:solidFill>
                <a:srgbClr val="0C292E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0C292E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b="5671"/>
          <a:stretch/>
        </p:blipFill>
        <p:spPr>
          <a:xfrm>
            <a:off x="1778966" y="128008"/>
            <a:ext cx="3794760" cy="2990495"/>
          </a:xfrm>
          <a:prstGeom prst="rect">
            <a:avLst/>
          </a:prstGeom>
        </p:spPr>
      </p:pic>
      <p:pic>
        <p:nvPicPr>
          <p:cNvPr id="3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" b="5845"/>
          <a:stretch/>
        </p:blipFill>
        <p:spPr>
          <a:xfrm>
            <a:off x="6631620" y="3320160"/>
            <a:ext cx="3797301" cy="2974583"/>
          </a:xfrm>
          <a:prstGeom prst="rect">
            <a:avLst/>
          </a:prstGeom>
        </p:spPr>
      </p:pic>
      <p:sp>
        <p:nvSpPr>
          <p:cNvPr id="2" name="Text Placeholder 2"/>
          <p:cNvSpPr txBox="1">
            <a:spLocks/>
          </p:cNvSpPr>
          <p:nvPr/>
        </p:nvSpPr>
        <p:spPr>
          <a:xfrm>
            <a:off x="0" y="0"/>
            <a:ext cx="3038315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Sensitivity</a:t>
            </a:r>
            <a:endParaRPr lang="en-US" sz="3200" dirty="0">
              <a:solidFill>
                <a:srgbClr val="227583"/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b="5900"/>
          <a:stretch/>
        </p:blipFill>
        <p:spPr>
          <a:xfrm>
            <a:off x="6632890" y="130770"/>
            <a:ext cx="3794760" cy="298497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" b="5930"/>
          <a:stretch/>
        </p:blipFill>
        <p:spPr>
          <a:xfrm>
            <a:off x="1778966" y="3312004"/>
            <a:ext cx="3794760" cy="299089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3251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0"/>
            <a:ext cx="0" cy="636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>
          <a:xfrm>
            <a:off x="9153686" y="0"/>
            <a:ext cx="3038315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F-Measure</a:t>
            </a:r>
            <a:endParaRPr lang="en-US" sz="3200" dirty="0">
              <a:solidFill>
                <a:srgbClr val="227583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-1" y="3275013"/>
            <a:ext cx="3038315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G-Mean</a:t>
            </a:r>
            <a:endParaRPr lang="en-US" sz="3200" dirty="0">
              <a:solidFill>
                <a:srgbClr val="227583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9159082" y="3275013"/>
            <a:ext cx="3038315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 smtClean="0">
                <a:solidFill>
                  <a:srgbClr val="227583"/>
                </a:solidFill>
                <a:latin typeface="Calibri Light" panose="020F0302020204030204" pitchFamily="34" charset="0"/>
              </a:rPr>
              <a:t>Error</a:t>
            </a:r>
            <a:endParaRPr lang="en-US" sz="3200" dirty="0">
              <a:solidFill>
                <a:srgbClr val="227583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4467" y="4048286"/>
            <a:ext cx="489604" cy="218914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54467" y="4295722"/>
            <a:ext cx="489604" cy="18420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63665" y="1244024"/>
            <a:ext cx="489604" cy="365701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63665" y="1635956"/>
            <a:ext cx="489604" cy="24682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19369" y="1259899"/>
            <a:ext cx="489604" cy="314901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19369" y="1601915"/>
            <a:ext cx="489604" cy="195135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28894" y="5177849"/>
            <a:ext cx="489604" cy="118051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28894" y="5321106"/>
            <a:ext cx="489604" cy="127194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45071" y="5085525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C292E"/>
                </a:solidFill>
                <a:latin typeface="+mj-lt"/>
              </a:rPr>
              <a:t>12%</a:t>
            </a:r>
            <a:endParaRPr lang="en-US" sz="1400" dirty="0">
              <a:solidFill>
                <a:srgbClr val="0C292E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5082" y="40292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C292E"/>
                </a:solidFill>
                <a:latin typeface="+mj-lt"/>
              </a:defRPr>
            </a:lvl1pPr>
          </a:lstStyle>
          <a:p>
            <a:r>
              <a:rPr lang="en-US" sz="1400" dirty="0" smtClean="0"/>
              <a:t>0.47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54596" y="1333067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C292E"/>
                </a:solidFill>
                <a:latin typeface="+mj-lt"/>
              </a:defRPr>
            </a:lvl1pPr>
          </a:lstStyle>
          <a:p>
            <a:r>
              <a:rPr lang="en-US" sz="1400" dirty="0" smtClean="0"/>
              <a:t>24%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9367" y="1372822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C292E"/>
                </a:solidFill>
                <a:latin typeface="+mj-lt"/>
              </a:defRPr>
            </a:lvl1pPr>
          </a:lstStyle>
          <a:p>
            <a:r>
              <a:rPr lang="en-US" sz="1400" dirty="0" smtClean="0"/>
              <a:t>23%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17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Custom 4">
      <a:dk1>
        <a:srgbClr val="0C292E"/>
      </a:dk1>
      <a:lt1>
        <a:sysClr val="window" lastClr="FFFFFF"/>
      </a:lt1>
      <a:dk2>
        <a:srgbClr val="46114A"/>
      </a:dk2>
      <a:lt2>
        <a:srgbClr val="CCDDEA"/>
      </a:lt2>
      <a:accent1>
        <a:srgbClr val="227583"/>
      </a:accent1>
      <a:accent2>
        <a:srgbClr val="4698C0"/>
      </a:accent2>
      <a:accent3>
        <a:srgbClr val="8FB948"/>
      </a:accent3>
      <a:accent4>
        <a:srgbClr val="FADA09"/>
      </a:accent4>
      <a:accent5>
        <a:srgbClr val="0C292E"/>
      </a:accent5>
      <a:accent6>
        <a:srgbClr val="46114A"/>
      </a:accent6>
      <a:hlink>
        <a:srgbClr val="4698C0"/>
      </a:hlink>
      <a:folHlink>
        <a:srgbClr val="4698C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1643</TotalTime>
  <Words>222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Retrospect</vt:lpstr>
      <vt:lpstr>Predicting Absenteeism</vt:lpstr>
      <vt:lpstr>Absenteeism at PineTex</vt:lpstr>
      <vt:lpstr>Exploratory Data Analysis</vt:lpstr>
      <vt:lpstr>Exploratory Data Analysis</vt:lpstr>
      <vt:lpstr>Exploratory Data Analysis</vt:lpstr>
      <vt:lpstr>Exploratory Data Analysis</vt:lpstr>
      <vt:lpstr>Initial Models</vt:lpstr>
      <vt:lpstr>Model Metrics for Comparison</vt:lpstr>
      <vt:lpstr>PowerPoint Presentation</vt:lpstr>
      <vt:lpstr>Model Selection</vt:lpstr>
      <vt:lpstr>KNN Model Optimization</vt:lpstr>
      <vt:lpstr>KNN Model Optimization</vt:lpstr>
      <vt:lpstr>Model Comparison: Sensitivity</vt:lpstr>
      <vt:lpstr>Model Comparison: Confusion Matrix</vt:lpstr>
      <vt:lpstr>PowerPoint Presentation</vt:lpstr>
    </vt:vector>
  </TitlesOfParts>
  <Company>AT&amp;T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ASLINGER, CATHERINE D</dc:creator>
  <cp:lastModifiedBy>ASLINGER, CATHERINE D</cp:lastModifiedBy>
  <cp:revision>51</cp:revision>
  <dcterms:created xsi:type="dcterms:W3CDTF">2018-10-24T22:34:03Z</dcterms:created>
  <dcterms:modified xsi:type="dcterms:W3CDTF">2018-10-29T22:55:40Z</dcterms:modified>
</cp:coreProperties>
</file>