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8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  <p:sldId id="272" r:id="rId20"/>
    <p:sldId id="273" r:id="rId21"/>
    <p:sldId id="288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83" r:id="rId32"/>
    <p:sldId id="284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4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8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4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660B59-AB46-42C1-86CF-F0928A032B1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8DB38C-BE5A-4D8E-A6A7-2EF8370085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66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133" y="355362"/>
            <a:ext cx="8915399" cy="1663503"/>
          </a:xfrm>
        </p:spPr>
        <p:txBody>
          <a:bodyPr/>
          <a:lstStyle/>
          <a:p>
            <a:r>
              <a:rPr lang="en-IN" dirty="0"/>
              <a:t>Hadoop QA Training.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554" y="2018865"/>
            <a:ext cx="8915399" cy="1126283"/>
          </a:xfrm>
        </p:spPr>
        <p:txBody>
          <a:bodyPr/>
          <a:lstStyle/>
          <a:p>
            <a:r>
              <a:rPr lang="en-IN" dirty="0"/>
              <a:t> Big DaTA / Hadoop Architecture details.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6443003"/>
            <a:ext cx="11768884" cy="365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32" y="2724382"/>
            <a:ext cx="5181600" cy="25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 Overview 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0363" y="1144588"/>
            <a:ext cx="8389937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8450" indent="-2984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</a:pPr>
            <a:endParaRPr lang="en-US" sz="18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Designed for number of Large files (millions instead of billions)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Sequential access not Random access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Write Once, Read Many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Data is split into chunks and stored in multiple nodes as blocks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 err="1"/>
              <a:t>Namenode</a:t>
            </a:r>
            <a:r>
              <a:rPr lang="en-US" dirty="0"/>
              <a:t> maintains the block locations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Blocks get replicated over the data nodes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Single namespace and accessible universally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Computation is moved to the data – data locality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758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Map Reduce Overview 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0363" y="1144588"/>
            <a:ext cx="8389937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8450" indent="-2984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</a:pPr>
            <a:endParaRPr lang="en-US" sz="18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Tasks are distributed to multiple nodes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Each node processes the data stored in that node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Consists of two phase: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Map – Reads input data and output intermediate keys and values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Reduce – Values with the same key are sent to the same reducer for further processing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176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Map Reduce Architecture </a:t>
            </a:r>
            <a:endParaRPr lang="en-US" sz="3600" dirty="0"/>
          </a:p>
        </p:txBody>
      </p:sp>
      <p:pic>
        <p:nvPicPr>
          <p:cNvPr id="6" name="Picture 8" descr="Hadoop Basic « Sundaramurthy Blog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174750"/>
            <a:ext cx="11183711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9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Map Reduce Processing 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95300" y="4610100"/>
            <a:ext cx="10419442" cy="1054100"/>
          </a:xfrm>
          <a:prstGeom prst="rect">
            <a:avLst/>
          </a:prstGeom>
          <a:solidFill>
            <a:srgbClr val="00408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5299" y="1765300"/>
            <a:ext cx="10419443" cy="2527300"/>
          </a:xfrm>
          <a:prstGeom prst="rect">
            <a:avLst/>
          </a:prstGeom>
          <a:solidFill>
            <a:srgbClr val="996633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3200400" y="4953000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</a:rPr>
              <a:t>Distributed File System</a:t>
            </a:r>
          </a:p>
        </p:txBody>
      </p:sp>
      <p:sp>
        <p:nvSpPr>
          <p:cNvPr id="15" name="Rounded Rectangle 3"/>
          <p:cNvSpPr>
            <a:spLocks noChangeArrowheads="1"/>
          </p:cNvSpPr>
          <p:nvPr/>
        </p:nvSpPr>
        <p:spPr bwMode="auto">
          <a:xfrm>
            <a:off x="749300" y="2298700"/>
            <a:ext cx="3924300" cy="1549400"/>
          </a:xfrm>
          <a:prstGeom prst="roundRect">
            <a:avLst>
              <a:gd name="adj" fmla="val 9292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6" name="Rounded Rectangle 11"/>
          <p:cNvSpPr>
            <a:spLocks noChangeArrowheads="1"/>
          </p:cNvSpPr>
          <p:nvPr/>
        </p:nvSpPr>
        <p:spPr bwMode="auto">
          <a:xfrm>
            <a:off x="685800" y="2413000"/>
            <a:ext cx="3924300" cy="1549400"/>
          </a:xfrm>
          <a:prstGeom prst="roundRect">
            <a:avLst>
              <a:gd name="adj" fmla="val 9292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Rounded Rectangle 12"/>
          <p:cNvSpPr>
            <a:spLocks noChangeArrowheads="1"/>
          </p:cNvSpPr>
          <p:nvPr/>
        </p:nvSpPr>
        <p:spPr bwMode="auto">
          <a:xfrm>
            <a:off x="609600" y="2514600"/>
            <a:ext cx="3924300" cy="1549400"/>
          </a:xfrm>
          <a:prstGeom prst="roundRect">
            <a:avLst>
              <a:gd name="adj" fmla="val 9292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8" name="Rounded Rectangle 13"/>
          <p:cNvSpPr>
            <a:spLocks noChangeArrowheads="1"/>
          </p:cNvSpPr>
          <p:nvPr/>
        </p:nvSpPr>
        <p:spPr bwMode="auto">
          <a:xfrm>
            <a:off x="5020129" y="2357902"/>
            <a:ext cx="5211308" cy="1549400"/>
          </a:xfrm>
          <a:prstGeom prst="roundRect">
            <a:avLst>
              <a:gd name="adj" fmla="val 9292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9" name="Rounded Rectangle 14"/>
          <p:cNvSpPr>
            <a:spLocks noChangeArrowheads="1"/>
          </p:cNvSpPr>
          <p:nvPr/>
        </p:nvSpPr>
        <p:spPr bwMode="auto">
          <a:xfrm>
            <a:off x="4978400" y="2489200"/>
            <a:ext cx="5080000" cy="1549400"/>
          </a:xfrm>
          <a:prstGeom prst="roundRect">
            <a:avLst>
              <a:gd name="adj" fmla="val 9292"/>
            </a:avLst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977900" y="2857500"/>
            <a:ext cx="901700" cy="889000"/>
            <a:chOff x="977900" y="2857500"/>
            <a:chExt cx="901700" cy="8890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977900" y="2857500"/>
              <a:ext cx="901700" cy="889000"/>
            </a:xfrm>
            <a:prstGeom prst="rect">
              <a:avLst/>
            </a:prstGeom>
            <a:solidFill>
              <a:srgbClr val="8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1079500" y="3060700"/>
              <a:ext cx="706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>
                  <a:solidFill>
                    <a:srgbClr val="FFFFFF"/>
                  </a:solidFill>
                </a:rPr>
                <a:t>Input </a:t>
              </a:r>
            </a:p>
            <a:p>
              <a:pPr algn="ctr" eaLnBrk="1" hangingPunct="1"/>
              <a:r>
                <a:rPr lang="en-US" sz="1200">
                  <a:solidFill>
                    <a:srgbClr val="FFFFFF"/>
                  </a:solidFill>
                </a:rPr>
                <a:t>Format</a:t>
              </a: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2108200" y="2857500"/>
            <a:ext cx="1346200" cy="889000"/>
            <a:chOff x="977900" y="2857500"/>
            <a:chExt cx="901700" cy="8890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977900" y="2857500"/>
              <a:ext cx="901700" cy="889000"/>
            </a:xfrm>
            <a:prstGeom prst="rect">
              <a:avLst/>
            </a:prstGeom>
            <a:solidFill>
              <a:srgbClr val="004C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Box 20"/>
            <p:cNvSpPr txBox="1">
              <a:spLocks noChangeArrowheads="1"/>
            </p:cNvSpPr>
            <p:nvPr/>
          </p:nvSpPr>
          <p:spPr bwMode="auto">
            <a:xfrm>
              <a:off x="1131208" y="3060700"/>
              <a:ext cx="6028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>
                  <a:solidFill>
                    <a:srgbClr val="FFFFFF"/>
                  </a:solidFill>
                </a:rPr>
                <a:t>Your Map</a:t>
              </a:r>
            </a:p>
            <a:p>
              <a:pPr algn="ctr" eaLnBrk="1" hangingPunct="1"/>
              <a:r>
                <a:rPr lang="en-US" sz="1200">
                  <a:solidFill>
                    <a:srgbClr val="FFFFFF"/>
                  </a:solidFill>
                </a:rPr>
                <a:t>Code</a:t>
              </a:r>
            </a:p>
          </p:txBody>
        </p:sp>
      </p:grp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635375" y="2844800"/>
            <a:ext cx="954088" cy="889000"/>
            <a:chOff x="955483" y="2857500"/>
            <a:chExt cx="954258" cy="8890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977900" y="2857500"/>
              <a:ext cx="901700" cy="889000"/>
            </a:xfrm>
            <a:prstGeom prst="rect">
              <a:avLst/>
            </a:prstGeom>
            <a:solidFill>
              <a:srgbClr val="8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955483" y="3162300"/>
              <a:ext cx="9542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>
                  <a:solidFill>
                    <a:srgbClr val="FFFFFF"/>
                  </a:solidFill>
                </a:rPr>
                <a:t>Partitioner</a:t>
              </a:r>
            </a:p>
          </p:txBody>
        </p:sp>
      </p:grp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5041900" y="2844800"/>
            <a:ext cx="901700" cy="889000"/>
            <a:chOff x="977900" y="2857500"/>
            <a:chExt cx="901700" cy="8890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977900" y="2857500"/>
              <a:ext cx="901700" cy="889000"/>
            </a:xfrm>
            <a:prstGeom prst="rect">
              <a:avLst/>
            </a:prstGeom>
            <a:solidFill>
              <a:srgbClr val="8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1" name="TextBox 26"/>
            <p:cNvSpPr txBox="1">
              <a:spLocks noChangeArrowheads="1"/>
            </p:cNvSpPr>
            <p:nvPr/>
          </p:nvSpPr>
          <p:spPr bwMode="auto">
            <a:xfrm>
              <a:off x="1186391" y="3162300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>
                  <a:solidFill>
                    <a:srgbClr val="FFFFFF"/>
                  </a:solidFill>
                </a:rPr>
                <a:t>Sort</a:t>
              </a:r>
            </a:p>
          </p:txBody>
        </p:sp>
      </p:grp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6172200" y="2819400"/>
            <a:ext cx="901700" cy="889000"/>
            <a:chOff x="977900" y="2857500"/>
            <a:chExt cx="901700" cy="889000"/>
          </a:xfrm>
          <a:solidFill>
            <a:srgbClr val="004C00"/>
          </a:solidFill>
        </p:grpSpPr>
        <p:sp>
          <p:nvSpPr>
            <p:cNvPr id="33" name="Rectangle 32"/>
            <p:cNvSpPr/>
            <p:nvPr/>
          </p:nvSpPr>
          <p:spPr bwMode="auto">
            <a:xfrm>
              <a:off x="977900" y="2857500"/>
              <a:ext cx="901700" cy="889000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4" name="TextBox 29"/>
            <p:cNvSpPr txBox="1">
              <a:spLocks noChangeArrowheads="1"/>
            </p:cNvSpPr>
            <p:nvPr/>
          </p:nvSpPr>
          <p:spPr bwMode="auto">
            <a:xfrm>
              <a:off x="1062337" y="2997200"/>
              <a:ext cx="740557" cy="6463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>
                  <a:solidFill>
                    <a:srgbClr val="FFFFFF"/>
                  </a:solidFill>
                </a:rPr>
                <a:t>Your</a:t>
              </a:r>
            </a:p>
            <a:p>
              <a:pPr algn="ctr" eaLnBrk="1" hangingPunct="1"/>
              <a:r>
                <a:rPr lang="en-US" sz="1200">
                  <a:solidFill>
                    <a:srgbClr val="FFFFFF"/>
                  </a:solidFill>
                </a:rPr>
                <a:t>Reduce</a:t>
              </a:r>
            </a:p>
            <a:p>
              <a:pPr algn="ctr" eaLnBrk="1" hangingPunct="1"/>
              <a:r>
                <a:rPr lang="en-US" sz="1200">
                  <a:solidFill>
                    <a:srgbClr val="FFFFFF"/>
                  </a:solidFill>
                </a:rPr>
                <a:t>Code</a:t>
              </a: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7327900" y="2819400"/>
            <a:ext cx="901700" cy="889000"/>
            <a:chOff x="977900" y="2857500"/>
            <a:chExt cx="901700" cy="889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977900" y="2857500"/>
              <a:ext cx="901700" cy="889000"/>
            </a:xfrm>
            <a:prstGeom prst="rect">
              <a:avLst/>
            </a:prstGeom>
            <a:solidFill>
              <a:srgbClr val="8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7" name="TextBox 32"/>
            <p:cNvSpPr txBox="1">
              <a:spLocks noChangeArrowheads="1"/>
            </p:cNvSpPr>
            <p:nvPr/>
          </p:nvSpPr>
          <p:spPr bwMode="auto">
            <a:xfrm>
              <a:off x="1079508" y="3098800"/>
              <a:ext cx="706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rgbClr val="FFFFFF"/>
                  </a:solidFill>
                </a:rPr>
                <a:t>Output</a:t>
              </a:r>
            </a:p>
            <a:p>
              <a:pPr algn="ctr" eaLnBrk="1" hangingPunct="1"/>
              <a:r>
                <a:rPr lang="en-US" sz="1200" dirty="0">
                  <a:solidFill>
                    <a:srgbClr val="FFFFFF"/>
                  </a:solidFill>
                </a:rPr>
                <a:t>Format</a:t>
              </a:r>
            </a:p>
          </p:txBody>
        </p:sp>
      </p:grpSp>
      <p:sp>
        <p:nvSpPr>
          <p:cNvPr id="38" name="Up Arrow 37"/>
          <p:cNvSpPr/>
          <p:nvPr/>
        </p:nvSpPr>
        <p:spPr bwMode="auto">
          <a:xfrm>
            <a:off x="1193800" y="3759200"/>
            <a:ext cx="406400" cy="838200"/>
          </a:xfrm>
          <a:prstGeom prst="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39" name="Up Arrow 38"/>
          <p:cNvSpPr/>
          <p:nvPr/>
        </p:nvSpPr>
        <p:spPr bwMode="auto">
          <a:xfrm rot="10800000">
            <a:off x="7607300" y="3733800"/>
            <a:ext cx="406400" cy="838200"/>
          </a:xfrm>
          <a:prstGeom prst="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40" name="Up Arrow 39"/>
          <p:cNvSpPr/>
          <p:nvPr/>
        </p:nvSpPr>
        <p:spPr bwMode="auto">
          <a:xfrm rot="5400000">
            <a:off x="1816100" y="3213100"/>
            <a:ext cx="406400" cy="254000"/>
          </a:xfrm>
          <a:prstGeom prst="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41" name="Up Arrow 40"/>
          <p:cNvSpPr/>
          <p:nvPr/>
        </p:nvSpPr>
        <p:spPr bwMode="auto">
          <a:xfrm rot="5400000">
            <a:off x="3365500" y="3200400"/>
            <a:ext cx="406400" cy="254000"/>
          </a:xfrm>
          <a:prstGeom prst="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42" name="Up Arrow 41"/>
          <p:cNvSpPr/>
          <p:nvPr/>
        </p:nvSpPr>
        <p:spPr bwMode="auto">
          <a:xfrm rot="5400000">
            <a:off x="5880100" y="3213100"/>
            <a:ext cx="406400" cy="254000"/>
          </a:xfrm>
          <a:prstGeom prst="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43" name="Up Arrow 42"/>
          <p:cNvSpPr/>
          <p:nvPr/>
        </p:nvSpPr>
        <p:spPr bwMode="auto">
          <a:xfrm rot="5400000">
            <a:off x="7023100" y="3200400"/>
            <a:ext cx="406400" cy="254000"/>
          </a:xfrm>
          <a:prstGeom prst="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44" name="Up Arrow 43"/>
          <p:cNvSpPr/>
          <p:nvPr/>
        </p:nvSpPr>
        <p:spPr bwMode="auto">
          <a:xfrm rot="5400000">
            <a:off x="4597400" y="2819400"/>
            <a:ext cx="406400" cy="254000"/>
          </a:xfrm>
          <a:prstGeom prst="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45" name="Up Arrow 44"/>
          <p:cNvSpPr/>
          <p:nvPr/>
        </p:nvSpPr>
        <p:spPr bwMode="auto">
          <a:xfrm rot="5400000">
            <a:off x="4584700" y="3479800"/>
            <a:ext cx="406400" cy="431800"/>
          </a:xfrm>
          <a:prstGeom prst="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46" name="Up Arrow 45"/>
          <p:cNvSpPr/>
          <p:nvPr/>
        </p:nvSpPr>
        <p:spPr bwMode="auto">
          <a:xfrm rot="5400000">
            <a:off x="4572000" y="3124200"/>
            <a:ext cx="406400" cy="304800"/>
          </a:xfrm>
          <a:prstGeom prst="up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685800" y="2540000"/>
            <a:ext cx="1165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Map Node</a:t>
            </a: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5041900" y="2501900"/>
            <a:ext cx="14958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Reduce Node</a:t>
            </a:r>
          </a:p>
        </p:txBody>
      </p:sp>
    </p:spTree>
    <p:extLst>
      <p:ext uri="{BB962C8B-B14F-4D97-AF65-F5344CB8AC3E}">
        <p14:creationId xmlns:p14="http://schemas.microsoft.com/office/powerpoint/2010/main" val="3358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Key Hadoop FS Command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63555" y="1061495"/>
            <a:ext cx="799460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mkdir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–copyFromLocal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copyToLocal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moveToLocal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–tail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adoop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–put 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adoop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-get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adoop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-cat</a:t>
            </a:r>
          </a:p>
        </p:txBody>
      </p:sp>
    </p:spTree>
    <p:extLst>
      <p:ext uri="{BB962C8B-B14F-4D97-AF65-F5344CB8AC3E}">
        <p14:creationId xmlns:p14="http://schemas.microsoft.com/office/powerpoint/2010/main" val="123268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422400" y="2002973"/>
            <a:ext cx="8186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Hadoop Architecture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8171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Topology of a Hadoop Cluster.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23" y="914400"/>
            <a:ext cx="1017304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4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Running Hadoop  </a:t>
            </a:r>
            <a:endParaRPr lang="en-US" sz="36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3225" y="1187450"/>
            <a:ext cx="8313738" cy="218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sz="2400" b="1" dirty="0"/>
              <a:t>Run a set of daemons on the different servers in your network. </a:t>
            </a:r>
          </a:p>
          <a:p>
            <a:pPr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sz="2400" b="1" dirty="0"/>
              <a:t>These daemons have  specific roles</a:t>
            </a:r>
          </a:p>
          <a:p>
            <a:pPr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sz="2400" b="1" dirty="0"/>
              <a:t>Some exist only on one server, some exist across multiple servers. </a:t>
            </a:r>
          </a:p>
          <a:p>
            <a:pPr>
              <a:spcBef>
                <a:spcPct val="10000"/>
              </a:spcBef>
              <a:buClr>
                <a:schemeClr val="accent2"/>
              </a:buClr>
            </a:pPr>
            <a:endParaRPr lang="en-US" sz="1800" b="1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17600" y="3369586"/>
            <a:ext cx="45720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0100" lvl="1" indent="-342900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Wingdings" charset="0"/>
              <a:buChar char="§"/>
            </a:pPr>
            <a:r>
              <a:rPr lang="en-US" sz="2400" b="1" dirty="0"/>
              <a:t>Namenode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Wingdings" charset="0"/>
              <a:buChar char="§"/>
            </a:pPr>
            <a:r>
              <a:rPr lang="en-US" sz="2400" b="1" dirty="0"/>
              <a:t>Datanode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Wingdings" charset="0"/>
              <a:buChar char="§"/>
            </a:pPr>
            <a:r>
              <a:rPr lang="en-US" sz="2400" b="1" dirty="0"/>
              <a:t>Secondarynamenode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Wingdings" charset="0"/>
              <a:buChar char="§"/>
            </a:pPr>
            <a:r>
              <a:rPr lang="en-US" sz="2400" b="1" dirty="0"/>
              <a:t>ResourceManager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SzPct val="120000"/>
              <a:buFont typeface="Wingdings" charset="0"/>
              <a:buChar char="§"/>
            </a:pPr>
            <a:r>
              <a:rPr lang="en-US" sz="2400" b="1" dirty="0"/>
              <a:t>NodeManager</a:t>
            </a:r>
          </a:p>
        </p:txBody>
      </p:sp>
    </p:spTree>
    <p:extLst>
      <p:ext uri="{BB962C8B-B14F-4D97-AF65-F5344CB8AC3E}">
        <p14:creationId xmlns:p14="http://schemas.microsoft.com/office/powerpoint/2010/main" val="383447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2222695" y="2489981"/>
            <a:ext cx="6907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Traditional Hadoop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8374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Traditional Hadoop Cluster. </a:t>
            </a:r>
            <a:endParaRPr lang="en-US" sz="36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774043" y="1298122"/>
            <a:ext cx="1198678" cy="784466"/>
          </a:xfrm>
          <a:prstGeom prst="roundRect">
            <a:avLst>
              <a:gd name="adj" fmla="val 15458"/>
            </a:avLst>
          </a:prstGeom>
          <a:gradFill rotWithShape="1">
            <a:gsLst>
              <a:gs pos="0">
                <a:srgbClr val="001E49"/>
              </a:gs>
              <a:gs pos="100000">
                <a:srgbClr val="002244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007EFA">
                <a:alpha val="50195"/>
              </a:srgbClr>
            </a:solidFill>
            <a:round/>
            <a:headEnd/>
            <a:tailEnd/>
          </a:ln>
        </p:spPr>
        <p:txBody>
          <a:bodyPr wrap="none"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NameNode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93343" y="1298122"/>
            <a:ext cx="1198678" cy="784466"/>
          </a:xfrm>
          <a:prstGeom prst="roundRect">
            <a:avLst>
              <a:gd name="adj" fmla="val 15458"/>
            </a:avLst>
          </a:prstGeom>
          <a:gradFill rotWithShape="1">
            <a:gsLst>
              <a:gs pos="0">
                <a:srgbClr val="001E49"/>
              </a:gs>
              <a:gs pos="100000">
                <a:srgbClr val="002244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007EFA">
                <a:alpha val="50195"/>
              </a:srgbClr>
            </a:solidFill>
            <a:round/>
            <a:headEnd/>
            <a:tailEnd/>
          </a:ln>
        </p:spPr>
        <p:txBody>
          <a:bodyPr wrap="none"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Secondary</a:t>
            </a:r>
          </a:p>
          <a:p>
            <a:pPr algn="ctr" defTabSz="814388" eaLnBrk="0" hangingPunct="0"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NameNode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932543" y="4054021"/>
            <a:ext cx="4991100" cy="692150"/>
            <a:chOff x="1028700" y="2558308"/>
            <a:chExt cx="7010400" cy="1086592"/>
          </a:xfrm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028700" y="2558308"/>
              <a:ext cx="1270000" cy="1073892"/>
            </a:xfrm>
            <a:prstGeom prst="roundRect">
              <a:avLst>
                <a:gd name="adj" fmla="val 15458"/>
              </a:avLst>
            </a:prstGeom>
            <a:solidFill>
              <a:srgbClr val="51351A"/>
            </a:solidFill>
            <a:ln w="25400">
              <a:solidFill>
                <a:srgbClr val="007EFA">
                  <a:alpha val="50195"/>
                </a:srgbClr>
              </a:solidFill>
              <a:round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algn="ctr" defTabSz="814388" eaLnBrk="0" hangingPunct="0">
                <a:lnSpc>
                  <a:spcPct val="90000"/>
                </a:lnSpc>
              </a:pPr>
              <a:r>
                <a:rPr lang="en-US" sz="1400" dirty="0" err="1">
                  <a:solidFill>
                    <a:srgbClr val="FFFFFF"/>
                  </a:solidFill>
                </a:rPr>
                <a:t>DataNode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876800" y="2558308"/>
              <a:ext cx="1270000" cy="1073892"/>
            </a:xfrm>
            <a:prstGeom prst="roundRect">
              <a:avLst>
                <a:gd name="adj" fmla="val 15458"/>
              </a:avLst>
            </a:prstGeom>
            <a:solidFill>
              <a:srgbClr val="51351A"/>
            </a:solidFill>
            <a:ln w="25400">
              <a:solidFill>
                <a:srgbClr val="007EFA">
                  <a:alpha val="50195"/>
                </a:srgbClr>
              </a:solidFill>
              <a:round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algn="ctr" defTabSz="814388" eaLnBrk="0" hangingPunct="0">
                <a:lnSpc>
                  <a:spcPct val="90000"/>
                </a:lnSpc>
              </a:pPr>
              <a:r>
                <a:rPr lang="en-US" sz="1400">
                  <a:solidFill>
                    <a:srgbClr val="FFFFFF"/>
                  </a:solidFill>
                </a:rPr>
                <a:t>DataNode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2946400" y="2571008"/>
              <a:ext cx="1270000" cy="1073892"/>
            </a:xfrm>
            <a:prstGeom prst="roundRect">
              <a:avLst>
                <a:gd name="adj" fmla="val 15458"/>
              </a:avLst>
            </a:prstGeom>
            <a:solidFill>
              <a:srgbClr val="51351A"/>
            </a:solidFill>
            <a:ln w="25400">
              <a:solidFill>
                <a:srgbClr val="007EFA">
                  <a:alpha val="50195"/>
                </a:srgbClr>
              </a:solidFill>
              <a:round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algn="ctr" defTabSz="814388" eaLnBrk="0" hangingPunct="0">
                <a:lnSpc>
                  <a:spcPct val="90000"/>
                </a:lnSpc>
              </a:pPr>
              <a:r>
                <a:rPr lang="en-US" sz="1400">
                  <a:solidFill>
                    <a:srgbClr val="FFFFFF"/>
                  </a:solidFill>
                </a:rPr>
                <a:t>DataNode</a:t>
              </a: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6769100" y="2571008"/>
              <a:ext cx="1270000" cy="1073892"/>
            </a:xfrm>
            <a:prstGeom prst="roundRect">
              <a:avLst>
                <a:gd name="adj" fmla="val 15458"/>
              </a:avLst>
            </a:prstGeom>
            <a:solidFill>
              <a:srgbClr val="51351A"/>
            </a:solidFill>
            <a:ln w="25400">
              <a:solidFill>
                <a:srgbClr val="007EFA">
                  <a:alpha val="50195"/>
                </a:srgbClr>
              </a:solidFill>
              <a:round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algn="ctr" defTabSz="814388" eaLnBrk="0" hangingPunct="0">
                <a:lnSpc>
                  <a:spcPct val="90000"/>
                </a:lnSpc>
              </a:pPr>
              <a:r>
                <a:rPr lang="en-US" sz="1400">
                  <a:solidFill>
                    <a:srgbClr val="FFFFFF"/>
                  </a:solidFill>
                </a:rPr>
                <a:t>DataNode</a:t>
              </a:r>
            </a:p>
          </p:txBody>
        </p:sp>
      </p:grpSp>
      <p:cxnSp>
        <p:nvCxnSpPr>
          <p:cNvPr id="14" name="Elbow Connector 3"/>
          <p:cNvCxnSpPr>
            <a:cxnSpLocks noChangeShapeType="1"/>
            <a:stCxn id="6" idx="2"/>
            <a:endCxn id="10" idx="0"/>
          </p:cNvCxnSpPr>
          <p:nvPr/>
        </p:nvCxnSpPr>
        <p:spPr bwMode="auto">
          <a:xfrm rot="5400000">
            <a:off x="1393293" y="2073931"/>
            <a:ext cx="1971433" cy="198874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Elbow Connector 25"/>
          <p:cNvCxnSpPr>
            <a:cxnSpLocks noChangeShapeType="1"/>
            <a:stCxn id="6" idx="2"/>
            <a:endCxn id="12" idx="0"/>
          </p:cNvCxnSpPr>
          <p:nvPr/>
        </p:nvCxnSpPr>
        <p:spPr bwMode="auto">
          <a:xfrm rot="5400000">
            <a:off x="2071908" y="2760636"/>
            <a:ext cx="1979523" cy="62342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Elbow Connector 28"/>
          <p:cNvCxnSpPr>
            <a:cxnSpLocks noChangeShapeType="1"/>
            <a:stCxn id="6" idx="2"/>
            <a:endCxn id="11" idx="0"/>
          </p:cNvCxnSpPr>
          <p:nvPr/>
        </p:nvCxnSpPr>
        <p:spPr bwMode="auto">
          <a:xfrm rot="16200000" flipH="1">
            <a:off x="2763133" y="2692837"/>
            <a:ext cx="1971433" cy="75093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Elbow Connector 31"/>
          <p:cNvCxnSpPr>
            <a:cxnSpLocks noChangeShapeType="1"/>
            <a:stCxn id="6" idx="2"/>
            <a:endCxn id="13" idx="0"/>
          </p:cNvCxnSpPr>
          <p:nvPr/>
        </p:nvCxnSpPr>
        <p:spPr bwMode="auto">
          <a:xfrm rot="16200000" flipH="1">
            <a:off x="3432705" y="2023264"/>
            <a:ext cx="1979523" cy="209816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3"/>
          <p:cNvCxnSpPr>
            <a:cxnSpLocks noChangeShapeType="1"/>
            <a:stCxn id="7" idx="1"/>
            <a:endCxn id="6" idx="3"/>
          </p:cNvCxnSpPr>
          <p:nvPr/>
        </p:nvCxnSpPr>
        <p:spPr bwMode="auto">
          <a:xfrm flipH="1">
            <a:off x="3972721" y="1690355"/>
            <a:ext cx="8206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830943" y="1298122"/>
            <a:ext cx="1198678" cy="784466"/>
          </a:xfrm>
          <a:prstGeom prst="roundRect">
            <a:avLst>
              <a:gd name="adj" fmla="val 15458"/>
            </a:avLst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20" name="Straight Arrow Connector 39"/>
          <p:cNvCxnSpPr>
            <a:cxnSpLocks noChangeShapeType="1"/>
            <a:stCxn id="19" idx="3"/>
            <a:endCxn id="6" idx="1"/>
          </p:cNvCxnSpPr>
          <p:nvPr/>
        </p:nvCxnSpPr>
        <p:spPr bwMode="auto">
          <a:xfrm>
            <a:off x="2029621" y="1690355"/>
            <a:ext cx="7444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41"/>
          <p:cNvCxnSpPr>
            <a:cxnSpLocks noChangeShapeType="1"/>
            <a:stCxn id="19" idx="2"/>
            <a:endCxn id="10" idx="0"/>
          </p:cNvCxnSpPr>
          <p:nvPr/>
        </p:nvCxnSpPr>
        <p:spPr bwMode="auto">
          <a:xfrm flipH="1">
            <a:off x="1384636" y="2082588"/>
            <a:ext cx="45646" cy="19714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64"/>
          <p:cNvCxnSpPr>
            <a:cxnSpLocks noChangeShapeType="1"/>
            <a:stCxn id="19" idx="2"/>
            <a:endCxn id="12" idx="0"/>
          </p:cNvCxnSpPr>
          <p:nvPr/>
        </p:nvCxnSpPr>
        <p:spPr bwMode="auto">
          <a:xfrm>
            <a:off x="1430282" y="2082588"/>
            <a:ext cx="1319673" cy="19795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67"/>
          <p:cNvCxnSpPr>
            <a:cxnSpLocks noChangeShapeType="1"/>
            <a:stCxn id="19" idx="2"/>
            <a:endCxn id="11" idx="0"/>
          </p:cNvCxnSpPr>
          <p:nvPr/>
        </p:nvCxnSpPr>
        <p:spPr bwMode="auto">
          <a:xfrm>
            <a:off x="1430282" y="2082588"/>
            <a:ext cx="2694034" cy="19714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70"/>
          <p:cNvCxnSpPr>
            <a:cxnSpLocks noChangeShapeType="1"/>
            <a:stCxn id="19" idx="2"/>
            <a:endCxn id="13" idx="0"/>
          </p:cNvCxnSpPr>
          <p:nvPr/>
        </p:nvCxnSpPr>
        <p:spPr bwMode="auto">
          <a:xfrm>
            <a:off x="1430282" y="2082588"/>
            <a:ext cx="4041269" cy="19795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707567" y="718359"/>
            <a:ext cx="381000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000" b="1" dirty="0"/>
              <a:t> Files are Broken into blocks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000" b="1" dirty="0"/>
              <a:t> Distributed across data nodes</a:t>
            </a:r>
            <a:br>
              <a:rPr lang="en-US" sz="2000" b="1" dirty="0"/>
            </a:br>
            <a:endParaRPr lang="en-US" sz="2000" b="1" dirty="0"/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000" b="1" dirty="0"/>
              <a:t> Name Node holds (in memory)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000" b="1" dirty="0"/>
              <a:t> Directory, Files Listing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000" b="1" dirty="0"/>
              <a:t> Block replica locations</a:t>
            </a:r>
            <a:br>
              <a:rPr lang="en-US" sz="2000" b="1" dirty="0"/>
            </a:br>
            <a:endParaRPr lang="en-US" sz="2000" b="1" dirty="0"/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000" b="1" dirty="0"/>
              <a:t> Data Nodes 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000" b="1" dirty="0"/>
              <a:t> Host and serve blocks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000" b="1" dirty="0"/>
              <a:t> All operations go to NN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000" b="1" dirty="0"/>
              <a:t> No idea of files / directory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endParaRPr lang="en-US" sz="2000" b="1" dirty="0"/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000" b="1" dirty="0"/>
              <a:t> Secondary Name Node</a:t>
            </a:r>
          </a:p>
          <a:p>
            <a:pPr lvl="1"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000" b="1" dirty="0"/>
              <a:t>Assists Name Node </a:t>
            </a:r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2000" b="1" dirty="0"/>
          </a:p>
          <a:p>
            <a:pPr>
              <a:spcBef>
                <a:spcPct val="10000"/>
              </a:spcBef>
              <a:buClr>
                <a:schemeClr val="accent2"/>
              </a:buClr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2458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What’s Happening </a:t>
            </a:r>
            <a:endParaRPr lang="en-US" sz="3600" dirty="0"/>
          </a:p>
        </p:txBody>
      </p:sp>
      <p:pic>
        <p:nvPicPr>
          <p:cNvPr id="10" name="Picture 9" descr="DatainOneMinut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2" y="869197"/>
            <a:ext cx="3367489" cy="53509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487" y="1464323"/>
            <a:ext cx="4298053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 : </a:t>
            </a:r>
            <a:r>
              <a:rPr lang="en-IN" sz="3600" dirty="0" err="1"/>
              <a:t>NameNode</a:t>
            </a:r>
            <a:r>
              <a:rPr lang="en-IN" sz="3600" dirty="0"/>
              <a:t>. </a:t>
            </a:r>
            <a:endParaRPr lang="en-US" sz="3600" dirty="0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44488" y="1235075"/>
            <a:ext cx="8193087" cy="514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   </a:t>
            </a:r>
            <a:r>
              <a:rPr lang="en-US" sz="2400" b="1" dirty="0"/>
              <a:t>Hadoop employs a master/slave architecture for both distributed storage and  distributed computation. </a:t>
            </a:r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 The </a:t>
            </a:r>
            <a:r>
              <a:rPr lang="en-US" sz="2400" b="1" dirty="0" err="1"/>
              <a:t>NameNode</a:t>
            </a:r>
            <a:r>
              <a:rPr lang="en-US" sz="2400" b="1" dirty="0"/>
              <a:t> is the master of HDFS </a:t>
            </a:r>
          </a:p>
          <a:p>
            <a:pPr>
              <a:spcBef>
                <a:spcPct val="10000"/>
              </a:spcBef>
              <a:buClr>
                <a:schemeClr val="accent2"/>
              </a:buClr>
            </a:pPr>
            <a:endParaRPr lang="en-US" sz="2400" b="1" dirty="0"/>
          </a:p>
          <a:p>
            <a:pPr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 </a:t>
            </a:r>
            <a:r>
              <a:rPr lang="en-US" sz="2400" b="1" dirty="0" err="1"/>
              <a:t>NameNode</a:t>
            </a:r>
            <a:r>
              <a:rPr lang="en-US" sz="2400" b="1" dirty="0"/>
              <a:t> is the bookkeeper of HDFS Metadata</a:t>
            </a:r>
          </a:p>
          <a:p>
            <a:pPr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endParaRPr lang="en-US" sz="2400" b="1" dirty="0"/>
          </a:p>
          <a:p>
            <a:pPr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Wingdings 2" charset="0"/>
              <a:buChar char="¡"/>
            </a:pPr>
            <a:r>
              <a:rPr lang="en-US" sz="2400" b="1" dirty="0"/>
              <a:t>   Single </a:t>
            </a:r>
            <a:r>
              <a:rPr lang="en-US" sz="2400" b="1" dirty="0" err="1"/>
              <a:t>namenode</a:t>
            </a:r>
            <a:r>
              <a:rPr lang="en-US" sz="2400" b="1" dirty="0"/>
              <a:t> stores all metadata</a:t>
            </a:r>
          </a:p>
          <a:p>
            <a:pPr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Wingdings 2" charset="0"/>
              <a:buChar char="¡"/>
            </a:pPr>
            <a:endParaRPr lang="en-US" sz="2400" b="1" dirty="0"/>
          </a:p>
          <a:p>
            <a:pPr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Wingdings 2" charset="0"/>
              <a:buChar char="¡"/>
            </a:pPr>
            <a:r>
              <a:rPr lang="en-US" sz="2400" b="1" dirty="0"/>
              <a:t>   It is maintained entirely in RAM for fast lookup</a:t>
            </a:r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>
              <a:spcBef>
                <a:spcPct val="10000"/>
              </a:spcBef>
              <a:buClr>
                <a:schemeClr val="accent2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902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 Name Node Terms : 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37029" y="1335314"/>
            <a:ext cx="113356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Inode</a:t>
            </a:r>
            <a:r>
              <a:rPr lang="en-US" sz="2400" b="1" dirty="0"/>
              <a:t> : Represents the directories / records attributes as  permission, modifications, access time, disk space.</a:t>
            </a:r>
          </a:p>
          <a:p>
            <a:endParaRPr lang="en-US" sz="2400" b="1" dirty="0"/>
          </a:p>
          <a:p>
            <a:r>
              <a:rPr lang="en-US" sz="2400" b="1" dirty="0"/>
              <a:t>Image : </a:t>
            </a:r>
            <a:r>
              <a:rPr lang="en-IN" sz="2400" b="1" dirty="0"/>
              <a:t>The </a:t>
            </a:r>
            <a:r>
              <a:rPr lang="en-IN" sz="2400" b="1" dirty="0" err="1"/>
              <a:t>Inodes</a:t>
            </a:r>
            <a:r>
              <a:rPr lang="en-IN" sz="2400" b="1" dirty="0"/>
              <a:t> and the list of blocks that define the metadata of the name system are called the image. It keeps every thing in RAM.</a:t>
            </a:r>
          </a:p>
          <a:p>
            <a:endParaRPr lang="en-IN" sz="2400" b="1" dirty="0"/>
          </a:p>
          <a:p>
            <a:r>
              <a:rPr lang="en-IN" sz="2400" b="1" dirty="0"/>
              <a:t>Checkpoint :  Persistent record of the image stored in the  Name Node's local native filesystem is called a checkpoint.</a:t>
            </a:r>
          </a:p>
          <a:p>
            <a:endParaRPr lang="en-IN" sz="2400" b="1" dirty="0"/>
          </a:p>
          <a:p>
            <a:r>
              <a:rPr lang="en-IN" sz="2400" b="1" dirty="0"/>
              <a:t>Journal : Each client-initiated transaction is recorded in the journal, and the journal file is flushed and synced before the acknowledgment is sent to the client.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4525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 : Secondary Name Node. 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33363" y="1131888"/>
            <a:ext cx="10556557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spcBef>
                <a:spcPct val="10000"/>
              </a:spcBef>
              <a:buClr>
                <a:schemeClr val="accent2"/>
              </a:buClr>
            </a:pPr>
            <a:endParaRPr lang="en-US" sz="1800" dirty="0"/>
          </a:p>
          <a:p>
            <a:pPr algn="just" eaLnBrk="1" hangingPunct="1"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 Assistant  daemon for monitoring the state of the  cluster HDFS. </a:t>
            </a:r>
          </a:p>
          <a:p>
            <a:pPr algn="just" eaLnBrk="1" hangingPunct="1">
              <a:spcBef>
                <a:spcPct val="10000"/>
              </a:spcBef>
              <a:buClr>
                <a:schemeClr val="accent2"/>
              </a:buClr>
            </a:pPr>
            <a:endParaRPr lang="en-US" dirty="0"/>
          </a:p>
          <a:p>
            <a:pPr algn="just" eaLnBrk="1" hangingPunct="1"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 The SNN differs from the </a:t>
            </a:r>
            <a:r>
              <a:rPr lang="en-US" dirty="0" err="1"/>
              <a:t>NameNode</a:t>
            </a:r>
            <a:endParaRPr lang="en-US" dirty="0"/>
          </a:p>
          <a:p>
            <a:pPr lvl="1" algn="just" eaLnBrk="1" hangingPunct="1"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 err="1"/>
              <a:t>Doesn</a:t>
            </a:r>
            <a:r>
              <a:rPr lang="ja-JP" altLang="en-US" dirty="0"/>
              <a:t>’</a:t>
            </a:r>
            <a:r>
              <a:rPr lang="en-US" altLang="ja-JP" dirty="0"/>
              <a:t>t receive or record any real-time changes to HDFS. </a:t>
            </a:r>
          </a:p>
          <a:p>
            <a:pPr lvl="1" algn="just" eaLnBrk="1" hangingPunct="1"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Communicates with the </a:t>
            </a:r>
            <a:r>
              <a:rPr lang="en-US" dirty="0" err="1"/>
              <a:t>NameNode</a:t>
            </a:r>
            <a:r>
              <a:rPr lang="en-US" dirty="0"/>
              <a:t> to take snapshots of the HDFS metadata at intervals defined by the cluster  configuration.</a:t>
            </a:r>
          </a:p>
          <a:p>
            <a:pPr algn="just" eaLnBrk="1" hangingPunct="1"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algn="just" eaLnBrk="1" hangingPunct="1"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algn="just" eaLnBrk="1" hangingPunct="1">
              <a:spcBef>
                <a:spcPct val="10000"/>
              </a:spcBef>
              <a:buClr>
                <a:schemeClr val="accent2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52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 : Data Node</a:t>
            </a:r>
            <a:endParaRPr lang="en-US" sz="36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8138" y="1025525"/>
            <a:ext cx="8199437" cy="415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 </a:t>
            </a:r>
            <a:r>
              <a:rPr lang="en-US" sz="2400" b="1" dirty="0"/>
              <a:t>Each slave machine in the cluster will host a </a:t>
            </a:r>
            <a:r>
              <a:rPr lang="en-US" sz="2400" b="1" dirty="0" err="1"/>
              <a:t>DataNode</a:t>
            </a:r>
            <a:r>
              <a:rPr lang="en-US" sz="2400" b="1" dirty="0"/>
              <a:t> daemon to perform the grunt  work of the  distributed file system</a:t>
            </a:r>
          </a:p>
          <a:p>
            <a:pPr algn="just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endParaRPr lang="en-US" sz="2400" b="1" dirty="0"/>
          </a:p>
          <a:p>
            <a:pPr algn="just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Stores actual HDFS data blocks</a:t>
            </a:r>
          </a:p>
          <a:p>
            <a:pPr algn="just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</a:pPr>
            <a:endParaRPr lang="en-US" sz="2400" b="1" dirty="0"/>
          </a:p>
          <a:p>
            <a:pPr algn="just"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</a:t>
            </a:r>
            <a:r>
              <a:rPr lang="en-US" sz="2400" b="1" dirty="0" err="1"/>
              <a:t>DataNodes</a:t>
            </a:r>
            <a:r>
              <a:rPr lang="en-US" sz="2400" b="1" dirty="0"/>
              <a:t> constantly report to the </a:t>
            </a:r>
            <a:r>
              <a:rPr lang="en-US" sz="2400" b="1" dirty="0" err="1"/>
              <a:t>NameNode</a:t>
            </a:r>
            <a:endParaRPr lang="en-US" sz="2400" b="1" dirty="0"/>
          </a:p>
          <a:p>
            <a:pPr algn="just"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endParaRPr lang="en-US" sz="1800" dirty="0"/>
          </a:p>
          <a:p>
            <a:pPr algn="just"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endParaRPr lang="en-US" sz="1800" dirty="0"/>
          </a:p>
          <a:p>
            <a:pPr algn="just">
              <a:spcBef>
                <a:spcPct val="10000"/>
              </a:spcBef>
              <a:buClr>
                <a:schemeClr val="accent2"/>
              </a:buClr>
              <a:buFont typeface="Wingdings" charset="0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3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 : Storage Details</a:t>
            </a:r>
            <a:endParaRPr lang="en-US" sz="3600" dirty="0"/>
          </a:p>
        </p:txBody>
      </p:sp>
      <p:pic>
        <p:nvPicPr>
          <p:cNvPr id="5" name="Picture 1" descr="hortonworks-sdc-keynote-110923-110923184338-phpapp01.pp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123950"/>
            <a:ext cx="1057148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704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 : Data Distribution</a:t>
            </a:r>
            <a:endParaRPr lang="en-US" sz="3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0963" y="1336818"/>
            <a:ext cx="8806082" cy="528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98450" indent="-298450">
              <a:spcBef>
                <a:spcPts val="288"/>
              </a:spcBef>
              <a:spcAft>
                <a:spcPts val="600"/>
              </a:spcAft>
              <a:buClr>
                <a:schemeClr val="accent2"/>
              </a:buClr>
              <a:buFont typeface="Wingdings 2" charset="0"/>
              <a:buChar char="¡"/>
            </a:pPr>
            <a:r>
              <a:rPr lang="en-US" sz="2400" b="1" dirty="0"/>
              <a:t>Data is conceptually record-oriented in the Hadoop programming framework</a:t>
            </a:r>
          </a:p>
          <a:p>
            <a:pPr marL="298450" indent="-298450">
              <a:spcBef>
                <a:spcPts val="288"/>
              </a:spcBef>
              <a:spcAft>
                <a:spcPts val="600"/>
              </a:spcAft>
              <a:buClr>
                <a:schemeClr val="accent2"/>
              </a:buClr>
              <a:buFont typeface="Wingdings 2" charset="0"/>
              <a:buChar char="¡"/>
            </a:pPr>
            <a:r>
              <a:rPr lang="en-US" sz="2400" b="1" dirty="0"/>
              <a:t>HDFS splits large data files into chunks (default size is 64 MB)</a:t>
            </a:r>
          </a:p>
          <a:p>
            <a:pPr marL="298450" indent="-298450">
              <a:spcBef>
                <a:spcPts val="288"/>
              </a:spcBef>
              <a:spcAft>
                <a:spcPts val="600"/>
              </a:spcAft>
              <a:buClr>
                <a:schemeClr val="accent2"/>
              </a:buClr>
              <a:buFont typeface="Wingdings 2" charset="0"/>
              <a:buChar char="¡"/>
            </a:pPr>
            <a:r>
              <a:rPr lang="en-US" sz="2400" b="1" dirty="0"/>
              <a:t>Chunks are spread over multiple nodes in the cluster. They are also replicated across the cluster for fault tolerance</a:t>
            </a:r>
          </a:p>
          <a:p>
            <a:pPr marL="298450" indent="-298450">
              <a:spcBef>
                <a:spcPts val="288"/>
              </a:spcBef>
              <a:spcAft>
                <a:spcPts val="600"/>
              </a:spcAft>
              <a:buClr>
                <a:schemeClr val="accent2"/>
              </a:buClr>
              <a:buFont typeface="Wingdings 2" charset="0"/>
              <a:buChar char="¡"/>
            </a:pPr>
            <a:r>
              <a:rPr lang="en-US" sz="2400" b="1" dirty="0"/>
              <a:t>Shared nothing architecture</a:t>
            </a:r>
          </a:p>
          <a:p>
            <a:pPr marL="298450" indent="-298450">
              <a:spcBef>
                <a:spcPts val="288"/>
              </a:spcBef>
              <a:spcAft>
                <a:spcPts val="600"/>
              </a:spcAft>
              <a:buClr>
                <a:schemeClr val="accent2"/>
              </a:buClr>
              <a:buFont typeface="Wingdings 2" charset="0"/>
              <a:buChar char="¡"/>
            </a:pPr>
            <a:r>
              <a:rPr lang="en-US" sz="2400" b="1" dirty="0"/>
              <a:t>Chunks form a single namespace and are accessible universally</a:t>
            </a:r>
          </a:p>
          <a:p>
            <a:pPr marL="298450" indent="-298450">
              <a:spcBef>
                <a:spcPts val="288"/>
              </a:spcBef>
              <a:spcAft>
                <a:spcPts val="600"/>
              </a:spcAft>
              <a:buClr>
                <a:schemeClr val="accent2"/>
              </a:buClr>
              <a:buFont typeface="Wingdings 2" charset="0"/>
              <a:buChar char="¡"/>
            </a:pPr>
            <a:r>
              <a:rPr lang="en-US" sz="2400" b="1" dirty="0"/>
              <a:t>Moving computation to data allows Hadoop framework to achieve high data locality and avoid strain on network bandwidth</a:t>
            </a:r>
          </a:p>
          <a:p>
            <a:pPr marL="298450" indent="-298450">
              <a:spcBef>
                <a:spcPct val="10000"/>
              </a:spcBef>
              <a:buClr>
                <a:schemeClr val="accent2"/>
              </a:buClr>
            </a:pPr>
            <a:endParaRPr lang="en-US" sz="2400" b="1" dirty="0"/>
          </a:p>
          <a:p>
            <a:pPr marL="298450" indent="-298450">
              <a:spcBef>
                <a:spcPct val="10000"/>
              </a:spcBef>
              <a:buClr>
                <a:schemeClr val="accent2"/>
              </a:buClr>
            </a:pPr>
            <a:endParaRPr lang="en-US" sz="2400" b="1" dirty="0"/>
          </a:p>
          <a:p>
            <a:pPr marL="298450" indent="-298450">
              <a:spcBef>
                <a:spcPct val="10000"/>
              </a:spcBef>
              <a:buClr>
                <a:schemeClr val="accent2"/>
              </a:buClr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6332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 : Data Distribution</a:t>
            </a:r>
            <a:endParaRPr lang="en-US" sz="36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93713" y="1524244"/>
            <a:ext cx="84899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Although files are split into 64Mb or 128Mb blocks, if a file is smaller than this the full 64Mb/128Mb will not be used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Blocks are stored as standard files on the </a:t>
            </a:r>
            <a:r>
              <a:rPr lang="en-US" sz="2400" b="1" dirty="0" err="1"/>
              <a:t>DataNodes</a:t>
            </a:r>
            <a:r>
              <a:rPr lang="en-US" sz="2400" b="1" dirty="0"/>
              <a:t>, in a set of directories specified in </a:t>
            </a:r>
            <a:r>
              <a:rPr lang="en-US" sz="2400" b="1" dirty="0" err="1"/>
              <a:t>Hadoop</a:t>
            </a:r>
            <a:r>
              <a:rPr lang="ja-JP" altLang="en-US" sz="2400" b="1" dirty="0"/>
              <a:t>’</a:t>
            </a:r>
            <a:r>
              <a:rPr lang="en-US" altLang="ja-JP" sz="2400" b="1" dirty="0"/>
              <a:t>s configuration files</a:t>
            </a:r>
          </a:p>
          <a:p>
            <a:pPr>
              <a:buClr>
                <a:schemeClr val="accent2"/>
              </a:buClr>
            </a:pPr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 Without the metadata on the </a:t>
            </a:r>
            <a:r>
              <a:rPr lang="en-US" sz="2400" b="1" dirty="0" err="1"/>
              <a:t>NameNode</a:t>
            </a:r>
            <a:r>
              <a:rPr lang="en-US" sz="2400" b="1" dirty="0"/>
              <a:t>, there is no way to access the files in the HDFS cluster</a:t>
            </a:r>
          </a:p>
          <a:p>
            <a:pPr>
              <a:buClr>
                <a:schemeClr val="accent2"/>
              </a:buClr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0754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HDFS: Read Data</a:t>
            </a:r>
            <a:endParaRPr lang="en-US" sz="36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5750" y="1279525"/>
            <a:ext cx="84899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400" b="1" dirty="0"/>
              <a:t>When a client application wants to read a file:</a:t>
            </a:r>
          </a:p>
          <a:p>
            <a:pPr>
              <a:buClr>
                <a:schemeClr val="accent2"/>
              </a:buClr>
            </a:pPr>
            <a:endParaRPr lang="en-US" sz="2400" b="1" dirty="0"/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Client communicates with the </a:t>
            </a:r>
            <a:r>
              <a:rPr lang="en-US" sz="2400" b="1" dirty="0" err="1"/>
              <a:t>NameNode</a:t>
            </a:r>
            <a:r>
              <a:rPr lang="en-US" sz="2400" b="1" dirty="0"/>
              <a:t> to determine which blocks make up the file, and which </a:t>
            </a:r>
            <a:r>
              <a:rPr lang="en-US" sz="2400" b="1" dirty="0" err="1"/>
              <a:t>DataNodes</a:t>
            </a:r>
            <a:r>
              <a:rPr lang="en-US" sz="2400" b="1" dirty="0"/>
              <a:t> those blocks reside on</a:t>
            </a:r>
          </a:p>
          <a:p>
            <a:pPr lvl="1">
              <a:buClr>
                <a:schemeClr val="accent2"/>
              </a:buClr>
            </a:pPr>
            <a:endParaRPr lang="en-US" sz="2400" b="1" dirty="0"/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The </a:t>
            </a:r>
            <a:r>
              <a:rPr lang="en-US" sz="2400" b="1" dirty="0" err="1"/>
              <a:t>NameNode</a:t>
            </a:r>
            <a:r>
              <a:rPr lang="en-US" sz="2400" b="1" dirty="0"/>
              <a:t> will not be a bottleneck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Client then communicates directly with the </a:t>
            </a:r>
            <a:r>
              <a:rPr lang="en-US" sz="2400" b="1" dirty="0" err="1"/>
              <a:t>DataNodes</a:t>
            </a:r>
            <a:r>
              <a:rPr lang="en-US" sz="2400" b="1" dirty="0"/>
              <a:t> to read the data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062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HDFS: Data Read Flow</a:t>
            </a:r>
            <a:endParaRPr lang="en-US" sz="3600" dirty="0"/>
          </a:p>
        </p:txBody>
      </p:sp>
      <p:pic>
        <p:nvPicPr>
          <p:cNvPr id="5" name="Picture 1" descr="Oreilly.Hadoop.The.Definitive.Guide.2nd.Edition.Oct.2010.pdf (page 87 of 625)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173163"/>
            <a:ext cx="1063498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708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HDFS: Data Write Flow</a:t>
            </a:r>
            <a:endParaRPr lang="en-US" sz="3600" dirty="0"/>
          </a:p>
        </p:txBody>
      </p:sp>
      <p:pic>
        <p:nvPicPr>
          <p:cNvPr id="6" name="Picture 1" descr="Oreilly.Hadoop.The.Definitive.Guide.2nd.Edition.Oct.2010.pdf (page 90 of 625)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75" y="1210248"/>
            <a:ext cx="9971649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38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Big Data Buzzword 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06438" y="1012874"/>
            <a:ext cx="5205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Big data has become buzzword in the industry. Huge volume of data is being created day by day.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213203"/>
            <a:ext cx="5416061" cy="368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9" y="876551"/>
            <a:ext cx="6076950" cy="4370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5657" y="5182047"/>
            <a:ext cx="595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RDBMS : Series of commands to be executed and user interactive. </a:t>
            </a:r>
          </a:p>
        </p:txBody>
      </p:sp>
    </p:spTree>
    <p:extLst>
      <p:ext uri="{BB962C8B-B14F-4D97-AF65-F5344CB8AC3E}">
        <p14:creationId xmlns:p14="http://schemas.microsoft.com/office/powerpoint/2010/main" val="1564554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HDFS: Data Write</a:t>
            </a:r>
            <a:endParaRPr lang="en-US" sz="36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21847" y="923674"/>
            <a:ext cx="999773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400" b="1" dirty="0"/>
              <a:t>When a client application wants to write a file: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Creates an RPC call to </a:t>
            </a:r>
            <a:r>
              <a:rPr lang="en-US" sz="2400" b="1" dirty="0" err="1"/>
              <a:t>namenode</a:t>
            </a:r>
            <a:r>
              <a:rPr lang="en-US" sz="2400" b="1" dirty="0"/>
              <a:t> to create a new file in the namespace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</a:t>
            </a:r>
            <a:r>
              <a:rPr lang="en-US" sz="2400" b="1" dirty="0" err="1"/>
              <a:t>Namenode</a:t>
            </a:r>
            <a:r>
              <a:rPr lang="en-US" sz="2400" b="1" dirty="0"/>
              <a:t> performs validation on path and permissions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Creates a new record of the new file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</a:t>
            </a:r>
            <a:r>
              <a:rPr lang="en-US" sz="2400" b="1" dirty="0" err="1"/>
              <a:t>Namenode</a:t>
            </a:r>
            <a:r>
              <a:rPr lang="en-US" sz="2400" b="1" dirty="0"/>
              <a:t> determines which block have to be written to which </a:t>
            </a:r>
            <a:r>
              <a:rPr lang="en-US" sz="2400" b="1" dirty="0" err="1"/>
              <a:t>datanodes</a:t>
            </a:r>
            <a:r>
              <a:rPr lang="en-US" sz="2400" b="1" dirty="0"/>
              <a:t> (with replication)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Client retrieves a list of </a:t>
            </a:r>
            <a:r>
              <a:rPr lang="en-US" sz="2400" b="1" dirty="0" err="1"/>
              <a:t>DataNodes</a:t>
            </a:r>
            <a:r>
              <a:rPr lang="en-US" sz="2400" b="1" dirty="0"/>
              <a:t> on which to place replicas of a block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Client writes block to the first </a:t>
            </a:r>
            <a:r>
              <a:rPr lang="en-US" sz="2400" b="1" dirty="0" err="1"/>
              <a:t>DataNode</a:t>
            </a:r>
            <a:endParaRPr lang="en-US" sz="2400" b="1" dirty="0"/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The first </a:t>
            </a:r>
            <a:r>
              <a:rPr lang="en-US" sz="2400" b="1" dirty="0" err="1"/>
              <a:t>DataNode</a:t>
            </a:r>
            <a:r>
              <a:rPr lang="en-US" sz="2400" b="1" dirty="0"/>
              <a:t> forwards the data to the next </a:t>
            </a:r>
            <a:r>
              <a:rPr lang="en-US" sz="2400" b="1" dirty="0" err="1"/>
              <a:t>DataNode</a:t>
            </a:r>
            <a:r>
              <a:rPr lang="en-US" sz="2400" b="1" dirty="0"/>
              <a:t> in the Pipeline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When all replicas are written, the Client moves on to the next block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Takes into consideration the network topology of </a:t>
            </a:r>
            <a:r>
              <a:rPr lang="en-US" sz="2400" b="1" dirty="0" err="1"/>
              <a:t>hadoop</a:t>
            </a:r>
            <a:r>
              <a:rPr lang="en-US" sz="2400" b="1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745865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HDFS: Block Placement</a:t>
            </a:r>
            <a:endParaRPr lang="en-US" sz="36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5750" y="752475"/>
            <a:ext cx="84899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400" b="1" dirty="0"/>
              <a:t>  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  One replica on local node (if client on same node, else picked at random)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  Second replica on a remote rack (off rack)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  Third replica on same rack as  second (random node)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  Additional replicas are randomly placed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</p:txBody>
      </p:sp>
      <p:pic>
        <p:nvPicPr>
          <p:cNvPr id="7" name="Picture 1" descr="Oreilly.Hadoop.The.Definitive.Guide.2nd.Edition.Oct.2010.pdf (page 92 of 625)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792" y="1735711"/>
            <a:ext cx="3270250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796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HDFS: Data </a:t>
            </a:r>
            <a:r>
              <a:rPr lang="en-IN" sz="3600" dirty="0" err="1"/>
              <a:t>Pipelinening</a:t>
            </a:r>
            <a:endParaRPr lang="en-US" sz="36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5750" y="1031875"/>
            <a:ext cx="84899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  Client retrieves a list of </a:t>
            </a:r>
            <a:r>
              <a:rPr lang="en-US" sz="2400" b="1" dirty="0" err="1"/>
              <a:t>DataNodes</a:t>
            </a:r>
            <a:r>
              <a:rPr lang="en-US" sz="2400" b="1" dirty="0"/>
              <a:t> on which to place replicas of a block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  Client writes block to the first </a:t>
            </a:r>
            <a:r>
              <a:rPr lang="en-US" sz="2400" b="1" dirty="0" err="1"/>
              <a:t>DataNode</a:t>
            </a:r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  The first </a:t>
            </a:r>
            <a:r>
              <a:rPr lang="en-US" sz="2400" b="1" dirty="0" err="1"/>
              <a:t>DataNode</a:t>
            </a:r>
            <a:r>
              <a:rPr lang="en-US" sz="2400" b="1" dirty="0"/>
              <a:t> forwards the data to the next </a:t>
            </a:r>
            <a:r>
              <a:rPr lang="en-US" sz="2400" b="1" dirty="0" err="1"/>
              <a:t>DataNode</a:t>
            </a:r>
            <a:r>
              <a:rPr lang="en-US" sz="2400" b="1" dirty="0"/>
              <a:t> in the Pipeline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sz="2400" b="1" dirty="0"/>
              <a:t>    When all replicas are written, the Client moves on to the next block in file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  <a:p>
            <a:endParaRPr lang="en-US" sz="2400" b="1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726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699804" y="2475914"/>
            <a:ext cx="686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9760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Why “Big Data” Now </a:t>
            </a:r>
            <a:endParaRPr lang="en-US" sz="3600" dirty="0"/>
          </a:p>
        </p:txBody>
      </p:sp>
      <p:pic>
        <p:nvPicPr>
          <p:cNvPr id="6" name="Picture 9" descr="data-grap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" b="9843"/>
          <a:stretch>
            <a:fillRect/>
          </a:stretch>
        </p:blipFill>
        <p:spPr bwMode="auto">
          <a:xfrm>
            <a:off x="381000" y="1143000"/>
            <a:ext cx="55514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6280150" y="2025650"/>
            <a:ext cx="273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Segoe UI" charset="0"/>
              </a:rPr>
              <a:t>Complex, Unstructured</a:t>
            </a: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6357938" y="3716338"/>
            <a:ext cx="128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Segoe UI" charset="0"/>
              </a:rPr>
              <a:t>Relational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81000" y="4906169"/>
            <a:ext cx="11165794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8450" indent="-2984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sz="1800" dirty="0">
                <a:solidFill>
                  <a:srgbClr val="000000"/>
                </a:solidFill>
                <a:latin typeface="Segeo" charset="0"/>
              </a:rPr>
              <a:t>2,500 </a:t>
            </a:r>
            <a:r>
              <a:rPr lang="en-US" sz="1800" dirty="0" err="1">
                <a:solidFill>
                  <a:srgbClr val="000000"/>
                </a:solidFill>
                <a:latin typeface="Segeo" charset="0"/>
              </a:rPr>
              <a:t>exabytes</a:t>
            </a:r>
            <a:r>
              <a:rPr lang="en-US" sz="1800" dirty="0">
                <a:solidFill>
                  <a:srgbClr val="000000"/>
                </a:solidFill>
                <a:latin typeface="Segeo" charset="0"/>
              </a:rPr>
              <a:t> of new information in 2012 with Internet as primary driver</a:t>
            </a: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IN" sz="1800" dirty="0">
                <a:solidFill>
                  <a:srgbClr val="000000"/>
                </a:solidFill>
                <a:latin typeface="Segeo" charset="0"/>
              </a:rPr>
              <a:t>Most of the data are unstructured and can be used for analytics which contains business related </a:t>
            </a:r>
            <a:r>
              <a:rPr lang="en-IN" sz="1800" dirty="0" err="1">
                <a:solidFill>
                  <a:srgbClr val="000000"/>
                </a:solidFill>
                <a:latin typeface="Segeo" charset="0"/>
              </a:rPr>
              <a:t>informations</a:t>
            </a:r>
            <a:r>
              <a:rPr lang="en-IN" sz="1800" dirty="0">
                <a:solidFill>
                  <a:srgbClr val="000000"/>
                </a:solidFill>
                <a:latin typeface="Segeo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144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Traditional distributed system 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39955" y="1322961"/>
            <a:ext cx="8199437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8450" indent="-2984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Programming Model is complex</a:t>
            </a: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 exchange requires synchronization</a:t>
            </a: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Failures are expensive and needs to be managed</a:t>
            </a: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Does not scale for Large volumes of data – network interconnects in a datacenter are expensive!</a:t>
            </a: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r>
              <a:rPr lang="en-IN" kern="0" dirty="0">
                <a:solidFill>
                  <a:srgbClr val="000000"/>
                </a:solidFill>
              </a:rPr>
              <a:t>Shared Everything architecture.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298450" marR="0" lvl="0" indent="-298450" defTabSz="91440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 2" charset="0"/>
              <a:buChar char="¡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5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New Approach to Distributed System 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11163" y="1131888"/>
            <a:ext cx="8199437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8450" indent="-2984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</a:pPr>
            <a:endParaRPr lang="en-US" sz="18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Data is Local and does not have to move across network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Shared Nothing Architecture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/>
              <a:t>No synchronization requirement among the nodes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>
                <a:solidFill>
                  <a:srgbClr val="000000"/>
                </a:solidFill>
              </a:rPr>
              <a:t>Designed for failure – Multiple copies of data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r>
              <a:rPr lang="en-US" dirty="0">
                <a:solidFill>
                  <a:srgbClr val="000000"/>
                </a:solidFill>
              </a:rPr>
              <a:t>Consistent Architecture – individual failures does not fail the job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Font typeface="Wingdings 2" charset="0"/>
              <a:buChar char="¡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028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Shared Nothing Architecture </a:t>
            </a:r>
            <a:endParaRPr lang="en-US" sz="3600" dirty="0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120060" y="1141145"/>
            <a:ext cx="1790700" cy="2032000"/>
            <a:chOff x="355600" y="1384301"/>
            <a:chExt cx="1790700" cy="2032000"/>
          </a:xfrm>
        </p:grpSpPr>
        <p:grpSp>
          <p:nvGrpSpPr>
            <p:cNvPr id="7" name="Group 1"/>
            <p:cNvGrpSpPr>
              <a:grpSpLocks/>
            </p:cNvGrpSpPr>
            <p:nvPr/>
          </p:nvGrpSpPr>
          <p:grpSpPr bwMode="auto">
            <a:xfrm>
              <a:off x="355600" y="1384301"/>
              <a:ext cx="1790700" cy="2032000"/>
              <a:chOff x="355600" y="1362296"/>
              <a:chExt cx="1790700" cy="1901604"/>
            </a:xfrm>
          </p:grpSpPr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355600" y="1362296"/>
                <a:ext cx="1790700" cy="1901604"/>
              </a:xfrm>
              <a:prstGeom prst="roundRect">
                <a:avLst>
                  <a:gd name="adj" fmla="val 9306"/>
                </a:avLst>
              </a:prstGeom>
              <a:gradFill rotWithShape="1">
                <a:gsLst>
                  <a:gs pos="0">
                    <a:srgbClr val="001E49"/>
                  </a:gs>
                  <a:gs pos="100000">
                    <a:srgbClr val="002244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rgbClr val="007EFA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endParaRPr 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555588" y="1536700"/>
                <a:ext cx="1362112" cy="444500"/>
              </a:xfrm>
              <a:prstGeom prst="roundRect">
                <a:avLst>
                  <a:gd name="adj" fmla="val 9306"/>
                </a:avLst>
              </a:prstGeom>
              <a:solidFill>
                <a:srgbClr val="0042A3"/>
              </a:solidFill>
              <a:ln w="25400">
                <a:solidFill>
                  <a:srgbClr val="007EFA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600">
                    <a:solidFill>
                      <a:srgbClr val="FFFFFF"/>
                    </a:solidFill>
                  </a:rPr>
                  <a:t>Process</a:t>
                </a:r>
              </a:p>
            </p:txBody>
          </p:sp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>
                <a:off x="555588" y="2286000"/>
                <a:ext cx="1362112" cy="444500"/>
              </a:xfrm>
              <a:prstGeom prst="roundRect">
                <a:avLst>
                  <a:gd name="adj" fmla="val 9306"/>
                </a:avLst>
              </a:prstGeom>
              <a:solidFill>
                <a:srgbClr val="0042A3"/>
              </a:solidFill>
              <a:ln w="25400">
                <a:solidFill>
                  <a:srgbClr val="007EFA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600">
                    <a:solidFill>
                      <a:srgbClr val="FFFFFF"/>
                    </a:solidFill>
                  </a:rPr>
                  <a:t>Data</a:t>
                </a:r>
              </a:p>
            </p:txBody>
          </p:sp>
        </p:grp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642295" y="3058468"/>
              <a:ext cx="1188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Processor</a:t>
              </a:r>
            </a:p>
          </p:txBody>
        </p:sp>
      </p:grp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5828585" y="1141145"/>
            <a:ext cx="1819275" cy="2032000"/>
            <a:chOff x="326988" y="1384301"/>
            <a:chExt cx="1819312" cy="2032000"/>
          </a:xfrm>
        </p:grpSpPr>
        <p:grpSp>
          <p:nvGrpSpPr>
            <p:cNvPr id="15" name="Group 33"/>
            <p:cNvGrpSpPr>
              <a:grpSpLocks/>
            </p:cNvGrpSpPr>
            <p:nvPr/>
          </p:nvGrpSpPr>
          <p:grpSpPr bwMode="auto">
            <a:xfrm>
              <a:off x="326988" y="1384301"/>
              <a:ext cx="1819312" cy="2032000"/>
              <a:chOff x="326988" y="1362296"/>
              <a:chExt cx="1819312" cy="1901604"/>
            </a:xfrm>
          </p:grpSpPr>
          <p:sp>
            <p:nvSpPr>
              <p:cNvPr id="17" name="AutoShape 7"/>
              <p:cNvSpPr>
                <a:spLocks noChangeArrowheads="1"/>
              </p:cNvSpPr>
              <p:nvPr/>
            </p:nvSpPr>
            <p:spPr bwMode="auto">
              <a:xfrm>
                <a:off x="326988" y="1362296"/>
                <a:ext cx="1819312" cy="1901604"/>
              </a:xfrm>
              <a:prstGeom prst="roundRect">
                <a:avLst>
                  <a:gd name="adj" fmla="val 9306"/>
                </a:avLst>
              </a:prstGeom>
              <a:gradFill rotWithShape="1">
                <a:gsLst>
                  <a:gs pos="0">
                    <a:srgbClr val="001E49"/>
                  </a:gs>
                  <a:gs pos="100000">
                    <a:srgbClr val="002244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rgbClr val="007EFA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endParaRPr 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AutoShape 7"/>
              <p:cNvSpPr>
                <a:spLocks noChangeArrowheads="1"/>
              </p:cNvSpPr>
              <p:nvPr/>
            </p:nvSpPr>
            <p:spPr bwMode="auto">
              <a:xfrm>
                <a:off x="555588" y="1536700"/>
                <a:ext cx="1362112" cy="444500"/>
              </a:xfrm>
              <a:prstGeom prst="roundRect">
                <a:avLst>
                  <a:gd name="adj" fmla="val 9306"/>
                </a:avLst>
              </a:prstGeom>
              <a:solidFill>
                <a:srgbClr val="0042A3"/>
              </a:solidFill>
              <a:ln w="25400">
                <a:solidFill>
                  <a:srgbClr val="007EFA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600">
                    <a:solidFill>
                      <a:srgbClr val="FFFFFF"/>
                    </a:solidFill>
                  </a:rPr>
                  <a:t>Process</a:t>
                </a:r>
              </a:p>
            </p:txBody>
          </p:sp>
          <p:sp>
            <p:nvSpPr>
              <p:cNvPr id="19" name="AutoShape 7"/>
              <p:cNvSpPr>
                <a:spLocks noChangeArrowheads="1"/>
              </p:cNvSpPr>
              <p:nvPr/>
            </p:nvSpPr>
            <p:spPr bwMode="auto">
              <a:xfrm>
                <a:off x="555588" y="2286000"/>
                <a:ext cx="1362112" cy="444500"/>
              </a:xfrm>
              <a:prstGeom prst="roundRect">
                <a:avLst>
                  <a:gd name="adj" fmla="val 9306"/>
                </a:avLst>
              </a:prstGeom>
              <a:solidFill>
                <a:srgbClr val="0042A3"/>
              </a:solidFill>
              <a:ln w="25400">
                <a:solidFill>
                  <a:srgbClr val="007EFA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600">
                    <a:solidFill>
                      <a:srgbClr val="FFFFFF"/>
                    </a:solidFill>
                  </a:rPr>
                  <a:t>Data</a:t>
                </a:r>
              </a:p>
            </p:txBody>
          </p:sp>
        </p:grp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642295" y="3058468"/>
              <a:ext cx="1188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Processor</a:t>
              </a:r>
            </a:p>
          </p:txBody>
        </p:sp>
      </p:grp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3460035" y="1176882"/>
            <a:ext cx="1819275" cy="2032000"/>
            <a:chOff x="326988" y="1384301"/>
            <a:chExt cx="1819312" cy="2032000"/>
          </a:xfrm>
        </p:grpSpPr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326988" y="1384301"/>
              <a:ext cx="1819312" cy="2032000"/>
              <a:chOff x="326988" y="1362296"/>
              <a:chExt cx="1819312" cy="1901604"/>
            </a:xfrm>
          </p:grpSpPr>
          <p:sp>
            <p:nvSpPr>
              <p:cNvPr id="23" name="AutoShape 7"/>
              <p:cNvSpPr>
                <a:spLocks noChangeArrowheads="1"/>
              </p:cNvSpPr>
              <p:nvPr/>
            </p:nvSpPr>
            <p:spPr bwMode="auto">
              <a:xfrm>
                <a:off x="326988" y="1362296"/>
                <a:ext cx="1819312" cy="1901604"/>
              </a:xfrm>
              <a:prstGeom prst="roundRect">
                <a:avLst>
                  <a:gd name="adj" fmla="val 9306"/>
                </a:avLst>
              </a:prstGeom>
              <a:gradFill rotWithShape="1">
                <a:gsLst>
                  <a:gs pos="0">
                    <a:srgbClr val="001E49"/>
                  </a:gs>
                  <a:gs pos="100000">
                    <a:srgbClr val="002244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rgbClr val="007EFA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endParaRPr 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AutoShape 7"/>
              <p:cNvSpPr>
                <a:spLocks noChangeArrowheads="1"/>
              </p:cNvSpPr>
              <p:nvPr/>
            </p:nvSpPr>
            <p:spPr bwMode="auto">
              <a:xfrm>
                <a:off x="555588" y="1536700"/>
                <a:ext cx="1362112" cy="444500"/>
              </a:xfrm>
              <a:prstGeom prst="roundRect">
                <a:avLst>
                  <a:gd name="adj" fmla="val 9306"/>
                </a:avLst>
              </a:prstGeom>
              <a:solidFill>
                <a:srgbClr val="0042A3"/>
              </a:solidFill>
              <a:ln w="25400">
                <a:solidFill>
                  <a:srgbClr val="007EFA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600">
                    <a:solidFill>
                      <a:srgbClr val="FFFFFF"/>
                    </a:solidFill>
                  </a:rPr>
                  <a:t>Process</a:t>
                </a:r>
              </a:p>
            </p:txBody>
          </p:sp>
          <p:sp>
            <p:nvSpPr>
              <p:cNvPr id="25" name="AutoShape 7"/>
              <p:cNvSpPr>
                <a:spLocks noChangeArrowheads="1"/>
              </p:cNvSpPr>
              <p:nvPr/>
            </p:nvSpPr>
            <p:spPr bwMode="auto">
              <a:xfrm>
                <a:off x="555588" y="2286000"/>
                <a:ext cx="1362112" cy="444500"/>
              </a:xfrm>
              <a:prstGeom prst="roundRect">
                <a:avLst>
                  <a:gd name="adj" fmla="val 9306"/>
                </a:avLst>
              </a:prstGeom>
              <a:solidFill>
                <a:srgbClr val="0042A3"/>
              </a:solidFill>
              <a:ln w="25400">
                <a:solidFill>
                  <a:srgbClr val="007EFA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600">
                    <a:solidFill>
                      <a:srgbClr val="FFFFFF"/>
                    </a:solidFill>
                  </a:rPr>
                  <a:t>Data</a:t>
                </a:r>
              </a:p>
            </p:txBody>
          </p:sp>
        </p:grp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642295" y="3058468"/>
              <a:ext cx="1188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Processor</a:t>
              </a:r>
            </a:p>
          </p:txBody>
        </p:sp>
      </p:grpSp>
      <p:sp>
        <p:nvSpPr>
          <p:cNvPr id="26" name="Can 25"/>
          <p:cNvSpPr>
            <a:spLocks noChangeArrowheads="1"/>
          </p:cNvSpPr>
          <p:nvPr/>
        </p:nvSpPr>
        <p:spPr bwMode="auto">
          <a:xfrm>
            <a:off x="1450260" y="3338245"/>
            <a:ext cx="1117600" cy="723900"/>
          </a:xfrm>
          <a:prstGeom prst="can">
            <a:avLst>
              <a:gd name="adj" fmla="val 23095"/>
            </a:avLst>
          </a:prstGeom>
          <a:solidFill>
            <a:srgbClr val="493669"/>
          </a:solidFill>
          <a:ln w="317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defTabSz="814388" eaLnBrk="0" hangingPunct="0">
              <a:lnSpc>
                <a:spcPct val="90000"/>
              </a:lnSpc>
              <a:defRPr/>
            </a:pPr>
            <a:r>
              <a:rPr lang="en-US" sz="16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7" name="Can 25"/>
          <p:cNvSpPr>
            <a:spLocks noChangeArrowheads="1"/>
          </p:cNvSpPr>
          <p:nvPr/>
        </p:nvSpPr>
        <p:spPr bwMode="auto">
          <a:xfrm>
            <a:off x="3846058" y="3338245"/>
            <a:ext cx="1117600" cy="723900"/>
          </a:xfrm>
          <a:prstGeom prst="can">
            <a:avLst>
              <a:gd name="adj" fmla="val 23095"/>
            </a:avLst>
          </a:prstGeom>
          <a:solidFill>
            <a:srgbClr val="493669"/>
          </a:solidFill>
          <a:ln w="317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defTabSz="814388" eaLnBrk="0" hangingPunct="0">
              <a:lnSpc>
                <a:spcPct val="90000"/>
              </a:lnSpc>
              <a:defRPr/>
            </a:pPr>
            <a:r>
              <a:rPr lang="en-US" sz="16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8" name="Can 25"/>
          <p:cNvSpPr>
            <a:spLocks noChangeArrowheads="1"/>
          </p:cNvSpPr>
          <p:nvPr/>
        </p:nvSpPr>
        <p:spPr bwMode="auto">
          <a:xfrm>
            <a:off x="6179247" y="3306009"/>
            <a:ext cx="1117600" cy="723900"/>
          </a:xfrm>
          <a:prstGeom prst="can">
            <a:avLst>
              <a:gd name="adj" fmla="val 23095"/>
            </a:avLst>
          </a:prstGeom>
          <a:solidFill>
            <a:srgbClr val="493669"/>
          </a:solidFill>
          <a:ln w="317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defTabSz="814388" eaLnBrk="0" hangingPunct="0">
              <a:lnSpc>
                <a:spcPct val="90000"/>
              </a:lnSpc>
              <a:defRPr/>
            </a:pPr>
            <a:r>
              <a:rPr lang="en-US" sz="16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9" name="Rectangle 48"/>
          <p:cNvSpPr>
            <a:spLocks noChangeArrowheads="1"/>
          </p:cNvSpPr>
          <p:nvPr/>
        </p:nvSpPr>
        <p:spPr bwMode="auto">
          <a:xfrm>
            <a:off x="673788" y="4620835"/>
            <a:ext cx="7722142" cy="1323439"/>
          </a:xfrm>
          <a:prstGeom prst="rect">
            <a:avLst/>
          </a:prstGeom>
          <a:solidFill>
            <a:srgbClr val="595959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buFont typeface="Wingdings" charset="0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 Data is </a:t>
            </a:r>
            <a:r>
              <a:rPr lang="en-US" sz="1600" dirty="0" err="1">
                <a:solidFill>
                  <a:srgbClr val="FFFFFF"/>
                </a:solidFill>
              </a:rPr>
              <a:t>sharded</a:t>
            </a:r>
            <a:r>
              <a:rPr lang="en-US" sz="1600" dirty="0">
                <a:solidFill>
                  <a:srgbClr val="FFFFFF"/>
                </a:solidFill>
              </a:rPr>
              <a:t>(partitioned) amongst the nodes</a:t>
            </a:r>
          </a:p>
          <a:p>
            <a:pPr>
              <a:buFont typeface="Wingdings" charset="0"/>
              <a:buChar char="§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Wingdings" charset="0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 Computation is local to the nodes – no need to get the data from elsewhere</a:t>
            </a:r>
          </a:p>
          <a:p>
            <a:pPr>
              <a:buFont typeface="Wingdings" charset="0"/>
              <a:buChar char="§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Wingdings" charset="0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 No synchronization, Simple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151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What is Apache Hadoop </a:t>
            </a:r>
            <a:endParaRPr lang="en-US" sz="3600" dirty="0"/>
          </a:p>
        </p:txBody>
      </p:sp>
      <p:grpSp>
        <p:nvGrpSpPr>
          <p:cNvPr id="30" name="Group 1"/>
          <p:cNvGrpSpPr>
            <a:grpSpLocks/>
          </p:cNvGrpSpPr>
          <p:nvPr/>
        </p:nvGrpSpPr>
        <p:grpSpPr bwMode="auto">
          <a:xfrm>
            <a:off x="326763" y="1197139"/>
            <a:ext cx="4136580" cy="2672580"/>
            <a:chOff x="4557713" y="1371600"/>
            <a:chExt cx="4136470" cy="2672580"/>
          </a:xfrm>
        </p:grpSpPr>
        <p:grpSp>
          <p:nvGrpSpPr>
            <p:cNvPr id="31" name="Group 7"/>
            <p:cNvGrpSpPr>
              <a:grpSpLocks/>
            </p:cNvGrpSpPr>
            <p:nvPr/>
          </p:nvGrpSpPr>
          <p:grpSpPr bwMode="auto">
            <a:xfrm>
              <a:off x="4557713" y="1819276"/>
              <a:ext cx="4087155" cy="1536064"/>
              <a:chOff x="4038600" y="1542251"/>
              <a:chExt cx="4517624" cy="1741679"/>
            </a:xfrm>
          </p:grpSpPr>
          <p:grpSp>
            <p:nvGrpSpPr>
              <p:cNvPr id="35" name="Group 14"/>
              <p:cNvGrpSpPr>
                <a:grpSpLocks/>
              </p:cNvGrpSpPr>
              <p:nvPr/>
            </p:nvGrpSpPr>
            <p:grpSpPr bwMode="auto">
              <a:xfrm>
                <a:off x="4038600" y="1542251"/>
                <a:ext cx="1850488" cy="1741679"/>
                <a:chOff x="3733800" y="1828800"/>
                <a:chExt cx="1850488" cy="1741679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3733800" y="1828800"/>
                  <a:ext cx="1832925" cy="1741679"/>
                </a:xfrm>
                <a:prstGeom prst="rect">
                  <a:avLst/>
                </a:prstGeom>
                <a:solidFill>
                  <a:srgbClr val="800000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1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3755488" y="2044793"/>
                  <a:ext cx="1828800" cy="942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/>
                  <a:endParaRPr lang="en-US" sz="1200" dirty="0">
                    <a:solidFill>
                      <a:schemeClr val="bg1"/>
                    </a:solidFill>
                  </a:endParaRPr>
                </a:p>
                <a:p>
                  <a:pPr algn="ctr" eaLnBrk="1" hangingPunct="1"/>
                  <a:endParaRPr lang="en-US" sz="1200" dirty="0">
                    <a:solidFill>
                      <a:schemeClr val="bg1"/>
                    </a:solidFill>
                  </a:endParaRPr>
                </a:p>
                <a:p>
                  <a:pPr algn="ctr" eaLnBrk="1" hangingPunct="1"/>
                  <a:r>
                    <a:rPr lang="en-US" sz="1200" dirty="0">
                      <a:solidFill>
                        <a:schemeClr val="bg1"/>
                      </a:solidFill>
                    </a:rPr>
                    <a:t>Self Healing Distributed Storage</a:t>
                  </a:r>
                </a:p>
              </p:txBody>
            </p:sp>
          </p:grpSp>
          <p:grpSp>
            <p:nvGrpSpPr>
              <p:cNvPr id="36" name="Group 15"/>
              <p:cNvGrpSpPr>
                <a:grpSpLocks/>
              </p:cNvGrpSpPr>
              <p:nvPr/>
            </p:nvGrpSpPr>
            <p:grpSpPr bwMode="auto">
              <a:xfrm>
                <a:off x="6705600" y="1542251"/>
                <a:ext cx="1850624" cy="1741679"/>
                <a:chOff x="3733800" y="1828800"/>
                <a:chExt cx="1850624" cy="1741679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733800" y="1828800"/>
                  <a:ext cx="1850624" cy="1741679"/>
                </a:xfrm>
                <a:prstGeom prst="rect">
                  <a:avLst/>
                </a:prstGeom>
                <a:solidFill>
                  <a:srgbClr val="800000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en-US" sz="1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3755488" y="1933800"/>
                  <a:ext cx="1828800" cy="13610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/>
                  <a:r>
                    <a:rPr lang="en-US" sz="1200" dirty="0">
                      <a:solidFill>
                        <a:schemeClr val="bg1"/>
                      </a:solidFill>
                    </a:rPr>
                    <a:t>Fault Tolerant Distributed Computing</a:t>
                  </a:r>
                </a:p>
                <a:p>
                  <a:pPr algn="ctr" eaLnBrk="1" hangingPunct="1"/>
                  <a:r>
                    <a:rPr lang="en-US" sz="1200" dirty="0">
                      <a:solidFill>
                        <a:schemeClr val="bg1"/>
                      </a:solidFill>
                    </a:rPr>
                    <a:t>+</a:t>
                  </a:r>
                </a:p>
                <a:p>
                  <a:pPr algn="ctr" eaLnBrk="1" hangingPunct="1"/>
                  <a:r>
                    <a:rPr lang="en-US" sz="1200" dirty="0">
                      <a:solidFill>
                        <a:schemeClr val="bg1"/>
                      </a:solidFill>
                    </a:rPr>
                    <a:t>Abstraction for Parallel Processing</a:t>
                  </a:r>
                </a:p>
              </p:txBody>
            </p:sp>
          </p:grpSp>
          <p:sp>
            <p:nvSpPr>
              <p:cNvPr id="37" name="Plus 36"/>
              <p:cNvSpPr/>
              <p:nvPr/>
            </p:nvSpPr>
            <p:spPr>
              <a:xfrm>
                <a:off x="6172258" y="2314450"/>
                <a:ext cx="380759" cy="381600"/>
              </a:xfrm>
              <a:prstGeom prst="mathPlus">
                <a:avLst/>
              </a:prstGeom>
              <a:solidFill>
                <a:srgbClr val="004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4927596" y="1371600"/>
              <a:ext cx="3692616" cy="338554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dirty="0"/>
                <a:t>CORE HADOOP COMPONENTS</a:t>
              </a:r>
            </a:p>
          </p:txBody>
        </p:sp>
        <p:pic>
          <p:nvPicPr>
            <p:cNvPr id="33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848" y="3467216"/>
              <a:ext cx="1546163" cy="576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7708" y="3460343"/>
              <a:ext cx="1776475" cy="567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5823758" y="1002119"/>
            <a:ext cx="3543399" cy="4382753"/>
            <a:chOff x="5443269" y="1201476"/>
            <a:chExt cx="3543816" cy="2029877"/>
          </a:xfrm>
        </p:grpSpPr>
        <p:sp>
          <p:nvSpPr>
            <p:cNvPr id="43" name="TextBox 25"/>
            <p:cNvSpPr txBox="1">
              <a:spLocks noChangeArrowheads="1"/>
            </p:cNvSpPr>
            <p:nvPr/>
          </p:nvSpPr>
          <p:spPr bwMode="auto">
            <a:xfrm>
              <a:off x="5473248" y="1201476"/>
              <a:ext cx="351383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Manage complex data – relational and non relational – in a single repository</a:t>
              </a:r>
            </a:p>
          </p:txBody>
        </p:sp>
        <p:sp>
          <p:nvSpPr>
            <p:cNvPr id="44" name="TextBox 26"/>
            <p:cNvSpPr txBox="1">
              <a:spLocks noChangeArrowheads="1"/>
            </p:cNvSpPr>
            <p:nvPr/>
          </p:nvSpPr>
          <p:spPr bwMode="auto">
            <a:xfrm>
              <a:off x="5443269" y="1672530"/>
              <a:ext cx="35138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Store source data forever and analyze as and when needed</a:t>
              </a:r>
            </a:p>
          </p:txBody>
        </p:sp>
        <p:sp>
          <p:nvSpPr>
            <p:cNvPr id="45" name="TextBox 27"/>
            <p:cNvSpPr txBox="1">
              <a:spLocks noChangeArrowheads="1"/>
            </p:cNvSpPr>
            <p:nvPr/>
          </p:nvSpPr>
          <p:spPr bwMode="auto">
            <a:xfrm>
              <a:off x="5458259" y="2033958"/>
              <a:ext cx="3513837" cy="1197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Process at source – eliminate data movement.</a:t>
              </a:r>
            </a:p>
            <a:p>
              <a:pPr eaLnBrk="1" hangingPunct="1"/>
              <a:endParaRPr lang="en-IN" sz="1800" dirty="0"/>
            </a:p>
            <a:p>
              <a:pPr eaLnBrk="1" hangingPunct="1"/>
              <a:r>
                <a:rPr lang="en-IN" sz="1800" dirty="0"/>
                <a:t>It’s a open source software framework build in java for distributed storage and processing very large datasets on clusters build from commodity hardware.</a:t>
              </a:r>
              <a:endParaRPr lang="en-US" sz="1800" dirty="0"/>
            </a:p>
          </p:txBody>
        </p:sp>
      </p:grp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516153" y="4764669"/>
            <a:ext cx="3692715" cy="33855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HADOOP RELATED PROJECTS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87" y="5253453"/>
            <a:ext cx="4450466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4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003"/>
            <a:ext cx="12192000" cy="36591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dirty="0"/>
              <a:t>Hadoop Cluster </a:t>
            </a:r>
            <a:endParaRPr lang="en-US" sz="3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57299" y="2419351"/>
            <a:ext cx="8554357" cy="1073159"/>
            <a:chOff x="1028700" y="2419351"/>
            <a:chExt cx="6629400" cy="1073159"/>
          </a:xfrm>
        </p:grpSpPr>
        <p:grpSp>
          <p:nvGrpSpPr>
            <p:cNvPr id="23" name="Group 22"/>
            <p:cNvGrpSpPr/>
            <p:nvPr/>
          </p:nvGrpSpPr>
          <p:grpSpPr>
            <a:xfrm>
              <a:off x="1028700" y="2419351"/>
              <a:ext cx="1270000" cy="1073159"/>
              <a:chOff x="1028700" y="2419351"/>
              <a:chExt cx="1270000" cy="1073159"/>
            </a:xfrm>
          </p:grpSpPr>
          <p:sp>
            <p:nvSpPr>
              <p:cNvPr id="50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51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819400" y="2419351"/>
              <a:ext cx="1270000" cy="1073159"/>
              <a:chOff x="1028700" y="2419351"/>
              <a:chExt cx="1270000" cy="1073159"/>
            </a:xfrm>
          </p:grpSpPr>
          <p:sp>
            <p:nvSpPr>
              <p:cNvPr id="48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49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597400" y="2419351"/>
              <a:ext cx="1270000" cy="1073159"/>
              <a:chOff x="1028700" y="2419351"/>
              <a:chExt cx="1270000" cy="1073159"/>
            </a:xfrm>
          </p:grpSpPr>
          <p:sp>
            <p:nvSpPr>
              <p:cNvPr id="29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47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388100" y="2419351"/>
              <a:ext cx="1270000" cy="1073159"/>
              <a:chOff x="1028700" y="2419351"/>
              <a:chExt cx="1270000" cy="1073159"/>
            </a:xfrm>
          </p:grpSpPr>
          <p:sp>
            <p:nvSpPr>
              <p:cNvPr id="27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28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270000" y="3727451"/>
            <a:ext cx="8541656" cy="1073159"/>
            <a:chOff x="1028700" y="2419351"/>
            <a:chExt cx="6629400" cy="1073159"/>
          </a:xfrm>
        </p:grpSpPr>
        <p:grpSp>
          <p:nvGrpSpPr>
            <p:cNvPr id="53" name="Group 52"/>
            <p:cNvGrpSpPr/>
            <p:nvPr/>
          </p:nvGrpSpPr>
          <p:grpSpPr>
            <a:xfrm>
              <a:off x="1028700" y="2419351"/>
              <a:ext cx="1270000" cy="1073159"/>
              <a:chOff x="1028700" y="2419351"/>
              <a:chExt cx="1270000" cy="1073159"/>
            </a:xfrm>
          </p:grpSpPr>
          <p:sp>
            <p:nvSpPr>
              <p:cNvPr id="63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64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819400" y="2419351"/>
              <a:ext cx="1270000" cy="1073159"/>
              <a:chOff x="1028700" y="2419351"/>
              <a:chExt cx="1270000" cy="1073159"/>
            </a:xfrm>
          </p:grpSpPr>
          <p:sp>
            <p:nvSpPr>
              <p:cNvPr id="61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62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597400" y="2419351"/>
              <a:ext cx="1270000" cy="1073159"/>
              <a:chOff x="1028700" y="2419351"/>
              <a:chExt cx="1270000" cy="1073159"/>
            </a:xfrm>
          </p:grpSpPr>
          <p:sp>
            <p:nvSpPr>
              <p:cNvPr id="59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60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388100" y="2419351"/>
              <a:ext cx="1270000" cy="1073159"/>
              <a:chOff x="1028700" y="2419351"/>
              <a:chExt cx="1270000" cy="1073159"/>
            </a:xfrm>
          </p:grpSpPr>
          <p:sp>
            <p:nvSpPr>
              <p:cNvPr id="57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58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1257300" y="5073651"/>
            <a:ext cx="8554356" cy="1073159"/>
            <a:chOff x="1028700" y="2419351"/>
            <a:chExt cx="6629400" cy="1073159"/>
          </a:xfrm>
        </p:grpSpPr>
        <p:grpSp>
          <p:nvGrpSpPr>
            <p:cNvPr id="66" name="Group 65"/>
            <p:cNvGrpSpPr/>
            <p:nvPr/>
          </p:nvGrpSpPr>
          <p:grpSpPr>
            <a:xfrm>
              <a:off x="1028700" y="2419351"/>
              <a:ext cx="1270000" cy="1073159"/>
              <a:chOff x="1028700" y="2419351"/>
              <a:chExt cx="1270000" cy="1073159"/>
            </a:xfrm>
          </p:grpSpPr>
          <p:sp>
            <p:nvSpPr>
              <p:cNvPr id="76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77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819400" y="2419351"/>
              <a:ext cx="1270000" cy="1073159"/>
              <a:chOff x="1028700" y="2419351"/>
              <a:chExt cx="1270000" cy="1073159"/>
            </a:xfrm>
          </p:grpSpPr>
          <p:sp>
            <p:nvSpPr>
              <p:cNvPr id="74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75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597400" y="2419351"/>
              <a:ext cx="1270000" cy="1073159"/>
              <a:chOff x="1028700" y="2419351"/>
              <a:chExt cx="1270000" cy="1073159"/>
            </a:xfrm>
          </p:grpSpPr>
          <p:sp>
            <p:nvSpPr>
              <p:cNvPr id="72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73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388100" y="2419351"/>
              <a:ext cx="1270000" cy="1073159"/>
              <a:chOff x="1028700" y="2419351"/>
              <a:chExt cx="1270000" cy="1073159"/>
            </a:xfrm>
          </p:grpSpPr>
          <p:sp>
            <p:nvSpPr>
              <p:cNvPr id="70" name="AutoShape 7"/>
              <p:cNvSpPr>
                <a:spLocks noChangeArrowheads="1"/>
              </p:cNvSpPr>
              <p:nvPr/>
            </p:nvSpPr>
            <p:spPr bwMode="auto">
              <a:xfrm>
                <a:off x="1028700" y="2419351"/>
                <a:ext cx="1270000" cy="1073159"/>
              </a:xfrm>
              <a:prstGeom prst="roundRect">
                <a:avLst>
                  <a:gd name="adj" fmla="val 15458"/>
                </a:avLst>
              </a:prstGeom>
              <a:solidFill>
                <a:srgbClr val="51351A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algn="ctr" defTabSz="814388" eaLnBrk="0" hangingPunct="0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</a:rPr>
                  <a:t>DataNode</a:t>
                </a:r>
              </a:p>
            </p:txBody>
          </p:sp>
          <p:sp>
            <p:nvSpPr>
              <p:cNvPr id="71" name="Can 25"/>
              <p:cNvSpPr>
                <a:spLocks noChangeArrowheads="1"/>
              </p:cNvSpPr>
              <p:nvPr/>
            </p:nvSpPr>
            <p:spPr bwMode="auto">
              <a:xfrm>
                <a:off x="1397000" y="3124200"/>
                <a:ext cx="546100" cy="279400"/>
              </a:xfrm>
              <a:prstGeom prst="can">
                <a:avLst>
                  <a:gd name="adj" fmla="val 23095"/>
                </a:avLst>
              </a:prstGeom>
              <a:solidFill>
                <a:srgbClr val="493669"/>
              </a:solidFill>
              <a:ln w="31750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8" name="Can 25"/>
          <p:cNvSpPr>
            <a:spLocks noChangeArrowheads="1"/>
          </p:cNvSpPr>
          <p:nvPr/>
        </p:nvSpPr>
        <p:spPr bwMode="auto">
          <a:xfrm>
            <a:off x="1600199" y="2743200"/>
            <a:ext cx="7892143" cy="3365500"/>
          </a:xfrm>
          <a:prstGeom prst="can">
            <a:avLst>
              <a:gd name="adj" fmla="val 12494"/>
            </a:avLst>
          </a:prstGeom>
          <a:solidFill>
            <a:srgbClr val="493669">
              <a:alpha val="89000"/>
            </a:srgbClr>
          </a:solidFill>
          <a:ln w="31750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1600" dirty="0">
              <a:solidFill>
                <a:srgbClr val="FFFFFF"/>
              </a:solidFill>
            </a:endParaRPr>
          </a:p>
          <a:p>
            <a:pPr algn="ctr" defTabSz="814388" eaLnBrk="0" hangingPunct="0">
              <a:lnSpc>
                <a:spcPct val="90000"/>
              </a:lnSpc>
              <a:defRPr/>
            </a:pPr>
            <a:endParaRPr lang="en-US" sz="1600" dirty="0">
              <a:solidFill>
                <a:srgbClr val="FFFFFF"/>
              </a:solidFill>
            </a:endParaRPr>
          </a:p>
          <a:p>
            <a:pPr algn="ctr" defTabSz="814388" eaLnBrk="0" hangingPunct="0">
              <a:lnSpc>
                <a:spcPct val="90000"/>
              </a:lnSpc>
              <a:defRPr/>
            </a:pPr>
            <a:endParaRPr lang="en-US" sz="1600" dirty="0">
              <a:solidFill>
                <a:srgbClr val="FFFFFF"/>
              </a:solidFill>
            </a:endParaRPr>
          </a:p>
          <a:p>
            <a:pPr algn="ctr" defTabSz="814388" eaLnBrk="0" hangingPunct="0">
              <a:lnSpc>
                <a:spcPct val="90000"/>
              </a:lnSpc>
              <a:defRPr/>
            </a:pPr>
            <a:endParaRPr lang="en-US" sz="1600" dirty="0">
              <a:solidFill>
                <a:srgbClr val="FFFFFF"/>
              </a:solidFill>
            </a:endParaRPr>
          </a:p>
          <a:p>
            <a:pPr algn="ctr" defTabSz="814388" eaLnBrk="0" hangingPunct="0">
              <a:lnSpc>
                <a:spcPct val="90000"/>
              </a:lnSpc>
              <a:defRPr/>
            </a:pPr>
            <a:endParaRPr lang="en-US" sz="1600" dirty="0">
              <a:solidFill>
                <a:srgbClr val="FFFFFF"/>
              </a:solidFill>
            </a:endParaRPr>
          </a:p>
          <a:p>
            <a:pPr algn="ctr" defTabSz="814388" eaLnBrk="0" hangingPunct="0">
              <a:lnSpc>
                <a:spcPct val="90000"/>
              </a:lnSpc>
              <a:defRPr/>
            </a:pPr>
            <a:endParaRPr lang="en-US" sz="1600" dirty="0">
              <a:solidFill>
                <a:srgbClr val="FFFFFF"/>
              </a:solidFill>
            </a:endParaRPr>
          </a:p>
          <a:p>
            <a:pPr algn="ctr" defTabSz="814388" eaLnBrk="0" hangingPunct="0">
              <a:lnSpc>
                <a:spcPct val="90000"/>
              </a:lnSpc>
              <a:defRPr/>
            </a:pPr>
            <a:r>
              <a:rPr lang="en-US" sz="1600" dirty="0">
                <a:solidFill>
                  <a:srgbClr val="FFFFFF"/>
                </a:solidFill>
              </a:rPr>
              <a:t>Distributed File System</a:t>
            </a:r>
          </a:p>
        </p:txBody>
      </p:sp>
      <p:sp>
        <p:nvSpPr>
          <p:cNvPr id="79" name="AutoShape 7"/>
          <p:cNvSpPr>
            <a:spLocks noChangeArrowheads="1"/>
          </p:cNvSpPr>
          <p:nvPr/>
        </p:nvSpPr>
        <p:spPr bwMode="auto">
          <a:xfrm>
            <a:off x="2717152" y="1050008"/>
            <a:ext cx="1270000" cy="1073150"/>
          </a:xfrm>
          <a:prstGeom prst="roundRect">
            <a:avLst>
              <a:gd name="adj" fmla="val 15458"/>
            </a:avLst>
          </a:prstGeom>
          <a:gradFill rotWithShape="1">
            <a:gsLst>
              <a:gs pos="0">
                <a:srgbClr val="001E49"/>
              </a:gs>
              <a:gs pos="100000">
                <a:srgbClr val="002244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007EFA">
                <a:alpha val="50195"/>
              </a:srgbClr>
            </a:solidFill>
            <a:round/>
            <a:headEnd/>
            <a:tailEnd/>
          </a:ln>
        </p:spPr>
        <p:txBody>
          <a:bodyPr wrap="none"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NameNode</a:t>
            </a:r>
          </a:p>
        </p:txBody>
      </p:sp>
      <p:sp>
        <p:nvSpPr>
          <p:cNvPr id="80" name="AutoShape 7"/>
          <p:cNvSpPr>
            <a:spLocks noChangeArrowheads="1"/>
          </p:cNvSpPr>
          <p:nvPr/>
        </p:nvSpPr>
        <p:spPr bwMode="auto">
          <a:xfrm>
            <a:off x="5067473" y="1068152"/>
            <a:ext cx="1270000" cy="1073150"/>
          </a:xfrm>
          <a:prstGeom prst="roundRect">
            <a:avLst>
              <a:gd name="adj" fmla="val 15458"/>
            </a:avLst>
          </a:prstGeom>
          <a:gradFill rotWithShape="1">
            <a:gsLst>
              <a:gs pos="0">
                <a:srgbClr val="001E49"/>
              </a:gs>
              <a:gs pos="100000">
                <a:srgbClr val="002244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007EFA">
                <a:alpha val="50195"/>
              </a:srgbClr>
            </a:solidFill>
            <a:round/>
            <a:headEnd/>
            <a:tailEnd/>
          </a:ln>
        </p:spPr>
        <p:txBody>
          <a:bodyPr wrap="none"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Secondary</a:t>
            </a:r>
          </a:p>
          <a:p>
            <a:pPr algn="ctr" defTabSz="814388" eaLnBrk="0" hangingPunct="0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NameNode</a:t>
            </a:r>
          </a:p>
        </p:txBody>
      </p:sp>
      <p:sp>
        <p:nvSpPr>
          <p:cNvPr id="81" name="AutoShape 7"/>
          <p:cNvSpPr>
            <a:spLocks noChangeArrowheads="1"/>
          </p:cNvSpPr>
          <p:nvPr/>
        </p:nvSpPr>
        <p:spPr bwMode="auto">
          <a:xfrm>
            <a:off x="7228115" y="1011898"/>
            <a:ext cx="1270000" cy="1073150"/>
          </a:xfrm>
          <a:prstGeom prst="roundRect">
            <a:avLst>
              <a:gd name="adj" fmla="val 15458"/>
            </a:avLst>
          </a:prstGeom>
          <a:gradFill rotWithShape="1">
            <a:gsLst>
              <a:gs pos="0">
                <a:srgbClr val="001E49"/>
              </a:gs>
              <a:gs pos="100000">
                <a:srgbClr val="002244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007EFA">
                <a:alpha val="50195"/>
              </a:srgbClr>
            </a:solidFill>
            <a:round/>
            <a:headEnd/>
            <a:tailEnd/>
          </a:ln>
        </p:spPr>
        <p:txBody>
          <a:bodyPr wrap="none"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JobTracker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522</TotalTime>
  <Words>1143</Words>
  <Application>Microsoft Office PowerPoint</Application>
  <PresentationFormat>Widescreen</PresentationFormat>
  <Paragraphs>289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Calibri</vt:lpstr>
      <vt:lpstr>Calibri Light</vt:lpstr>
      <vt:lpstr>Courier New</vt:lpstr>
      <vt:lpstr>Segeo</vt:lpstr>
      <vt:lpstr>Segoe UI</vt:lpstr>
      <vt:lpstr>Wingdings</vt:lpstr>
      <vt:lpstr>Wingdings 2</vt:lpstr>
      <vt:lpstr>Retrospect</vt:lpstr>
      <vt:lpstr>Hadoop QA Training.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QA Training.</dc:title>
  <dc:creator>user</dc:creator>
  <cp:lastModifiedBy>user</cp:lastModifiedBy>
  <cp:revision>25</cp:revision>
  <dcterms:created xsi:type="dcterms:W3CDTF">2016-06-07T06:34:24Z</dcterms:created>
  <dcterms:modified xsi:type="dcterms:W3CDTF">2016-06-08T09:08:41Z</dcterms:modified>
</cp:coreProperties>
</file>