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ABBCF20-A2A5-004E-8CA6-40DACBDCD5A5}" type="datetimeFigureOut">
              <a:rPr lang="en-US" smtClean="0"/>
              <a:t>06/10/2012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CDCB0FE-26A8-B74B-AF16-98B4D16428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ringsource.org/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</a:t>
            </a:r>
            <a:r>
              <a:rPr lang="en-US" dirty="0"/>
              <a:t>I</a:t>
            </a:r>
            <a:r>
              <a:rPr lang="en-US" dirty="0" smtClean="0"/>
              <a:t>ntroduction </a:t>
            </a:r>
            <a:br>
              <a:rPr lang="en-US" dirty="0" smtClean="0"/>
            </a:br>
            <a:r>
              <a:rPr lang="en-US" dirty="0" smtClean="0"/>
              <a:t>to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Golder (October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2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345123" cy="3942998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The list goes on…</a:t>
            </a:r>
          </a:p>
          <a:p>
            <a:pPr lvl="1"/>
            <a:r>
              <a:rPr lang="en-US" dirty="0" smtClean="0">
                <a:cs typeface="Courier"/>
              </a:rPr>
              <a:t>Object Relational Mapping Integration module.</a:t>
            </a:r>
          </a:p>
          <a:p>
            <a:pPr lvl="1"/>
            <a:r>
              <a:rPr lang="en-US" dirty="0" smtClean="0">
                <a:cs typeface="Courier"/>
              </a:rPr>
              <a:t>JMX module.</a:t>
            </a:r>
          </a:p>
          <a:p>
            <a:pPr lvl="1"/>
            <a:r>
              <a:rPr lang="en-US" dirty="0" smtClean="0">
                <a:cs typeface="Courier"/>
              </a:rPr>
              <a:t>Spring MVC Framework module.</a:t>
            </a:r>
          </a:p>
          <a:p>
            <a:pPr lvl="1"/>
            <a:r>
              <a:rPr lang="en-US" dirty="0" err="1" smtClean="0">
                <a:cs typeface="Courier"/>
              </a:rPr>
              <a:t>Remoting</a:t>
            </a:r>
            <a:r>
              <a:rPr lang="en-US" dirty="0" smtClean="0">
                <a:cs typeface="Courier"/>
              </a:rPr>
              <a:t> module.</a:t>
            </a:r>
          </a:p>
          <a:p>
            <a:pPr lvl="1"/>
            <a:r>
              <a:rPr lang="en-US" dirty="0" smtClean="0">
                <a:cs typeface="Courier"/>
              </a:rPr>
              <a:t>JMS module.</a:t>
            </a:r>
          </a:p>
          <a:p>
            <a:pPr lvl="1"/>
            <a:r>
              <a:rPr lang="en-US" dirty="0" smtClean="0">
                <a:cs typeface="Courier"/>
              </a:rPr>
              <a:t>Java Connector API module.</a:t>
            </a:r>
          </a:p>
          <a:p>
            <a:pPr lvl="1"/>
            <a:r>
              <a:rPr lang="en-US" dirty="0" smtClean="0">
                <a:cs typeface="Courier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421361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345123" cy="394299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"/>
              </a:rPr>
              <a:t>Basic Spring Wiring</a:t>
            </a:r>
          </a:p>
          <a:p>
            <a:r>
              <a:rPr lang="en-US" dirty="0" smtClean="0">
                <a:cs typeface="Courier"/>
              </a:rPr>
              <a:t>Wiring with Spring Annotations</a:t>
            </a:r>
          </a:p>
          <a:p>
            <a:r>
              <a:rPr lang="en-US" dirty="0" smtClean="0">
                <a:cs typeface="Courier"/>
              </a:rPr>
              <a:t>Declarative </a:t>
            </a:r>
            <a:r>
              <a:rPr lang="en-US" dirty="0" err="1" smtClean="0">
                <a:cs typeface="Courier"/>
              </a:rPr>
              <a:t>vs</a:t>
            </a:r>
            <a:r>
              <a:rPr lang="en-US" dirty="0" smtClean="0">
                <a:cs typeface="Courier"/>
              </a:rPr>
              <a:t> Component Scanning</a:t>
            </a:r>
          </a:p>
          <a:p>
            <a:r>
              <a:rPr lang="en-US" dirty="0" smtClean="0">
                <a:cs typeface="Courier"/>
              </a:rPr>
              <a:t>Testing Spring Beans (with </a:t>
            </a:r>
            <a:r>
              <a:rPr lang="en-US" dirty="0" err="1" smtClean="0">
                <a:cs typeface="Courier"/>
              </a:rPr>
              <a:t>Mockito</a:t>
            </a:r>
            <a:r>
              <a:rPr lang="en-US" dirty="0" smtClean="0">
                <a:cs typeface="Courier"/>
              </a:rPr>
              <a:t>)</a:t>
            </a:r>
          </a:p>
          <a:p>
            <a:r>
              <a:rPr lang="en-US" dirty="0" smtClean="0">
                <a:cs typeface="Courier"/>
              </a:rPr>
              <a:t>Spring JPA and Hibernate</a:t>
            </a:r>
          </a:p>
          <a:p>
            <a:r>
              <a:rPr lang="en-US" dirty="0" smtClean="0">
                <a:cs typeface="Courier"/>
              </a:rPr>
              <a:t>Spring </a:t>
            </a:r>
            <a:r>
              <a:rPr lang="en-US" dirty="0">
                <a:cs typeface="Courier"/>
              </a:rPr>
              <a:t>Profiles</a:t>
            </a:r>
          </a:p>
          <a:p>
            <a:r>
              <a:rPr lang="en-US" dirty="0">
                <a:cs typeface="Courier"/>
              </a:rPr>
              <a:t>Spring </a:t>
            </a:r>
            <a:r>
              <a:rPr lang="en-US" dirty="0" smtClean="0">
                <a:cs typeface="Courier"/>
              </a:rPr>
              <a:t>Transactions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Spring JDBC</a:t>
            </a:r>
          </a:p>
          <a:p>
            <a:r>
              <a:rPr lang="en-US" dirty="0" smtClean="0">
                <a:cs typeface="Courier"/>
              </a:rPr>
              <a:t>Debugging Spring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8094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That’s It…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345123" cy="3942998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Any questions?</a:t>
            </a:r>
          </a:p>
          <a:p>
            <a:endParaRPr lang="en-US" dirty="0">
              <a:cs typeface="Courier"/>
            </a:endParaRPr>
          </a:p>
          <a:p>
            <a:r>
              <a:rPr lang="en-US" dirty="0" smtClean="0">
                <a:cs typeface="Courier"/>
              </a:rPr>
              <a:t>Thorough documentation online: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hlinkClick r:id="rId2"/>
              </a:rPr>
              <a:t>http</a:t>
            </a:r>
            <a:r>
              <a:rPr lang="en-US" sz="1600" dirty="0">
                <a:latin typeface="Courier"/>
                <a:cs typeface="Courier"/>
                <a:hlinkClick r:id="rId2"/>
              </a:rPr>
              <a:t>://www.springsource.org/</a:t>
            </a:r>
            <a:r>
              <a:rPr lang="en-US" sz="1600" dirty="0" smtClean="0">
                <a:latin typeface="Courier"/>
                <a:cs typeface="Courier"/>
                <a:hlinkClick r:id="rId2"/>
              </a:rPr>
              <a:t>documentation</a:t>
            </a:r>
            <a:endParaRPr lang="en-US" sz="1600" dirty="0" smtClean="0">
              <a:latin typeface="Courier"/>
              <a:cs typeface="Courier"/>
            </a:endParaRP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r>
              <a:rPr lang="en-US" sz="2600" dirty="0" smtClean="0">
                <a:cs typeface="Courier"/>
              </a:rPr>
              <a:t>Keep in touch…</a:t>
            </a:r>
          </a:p>
          <a:p>
            <a:pPr lvl="1"/>
            <a:r>
              <a:rPr lang="en-US" dirty="0" smtClean="0">
                <a:cs typeface="Courier"/>
              </a:rPr>
              <a:t>Twitter: </a:t>
            </a:r>
            <a:r>
              <a:rPr lang="en-US" dirty="0" err="1" smtClean="0">
                <a:cs typeface="Courier"/>
              </a:rPr>
              <a:t>robert_golder</a:t>
            </a:r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LinkedIn: </a:t>
            </a:r>
            <a:r>
              <a:rPr lang="en-US" dirty="0" err="1" smtClean="0">
                <a:cs typeface="Courier"/>
              </a:rPr>
              <a:t>robertgolder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9644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Brief History of Spring</a:t>
            </a:r>
          </a:p>
          <a:p>
            <a:endParaRPr lang="en-US" dirty="0" smtClean="0"/>
          </a:p>
          <a:p>
            <a:r>
              <a:rPr lang="en-US" dirty="0" smtClean="0"/>
              <a:t>Spring Overview</a:t>
            </a:r>
          </a:p>
          <a:p>
            <a:endParaRPr lang="en-US" dirty="0" smtClean="0"/>
          </a:p>
          <a:p>
            <a:r>
              <a:rPr lang="en-US" dirty="0" smtClean="0"/>
              <a:t>The Spring Container</a:t>
            </a:r>
          </a:p>
          <a:p>
            <a:endParaRPr lang="en-US" dirty="0" smtClean="0"/>
          </a:p>
          <a:p>
            <a:r>
              <a:rPr lang="en-US" dirty="0" smtClean="0"/>
              <a:t>The Spring Framework</a:t>
            </a:r>
          </a:p>
          <a:p>
            <a:endParaRPr lang="en-US" dirty="0" smtClean="0"/>
          </a:p>
          <a:p>
            <a:r>
              <a:rPr lang="en-US" dirty="0" smtClean="0"/>
              <a:t>Code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85091"/>
          </a:xfrm>
        </p:spPr>
        <p:txBody>
          <a:bodyPr/>
          <a:lstStyle/>
          <a:p>
            <a:r>
              <a:rPr lang="en-US" dirty="0" smtClean="0"/>
              <a:t>But First…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109545" cy="39429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Senior Software Engineer (Java/J2EE).</a:t>
            </a:r>
          </a:p>
          <a:p>
            <a:pPr lvl="1"/>
            <a:r>
              <a:rPr lang="en-US" dirty="0" smtClean="0"/>
              <a:t>Twelve years experience.</a:t>
            </a:r>
          </a:p>
          <a:p>
            <a:pPr lvl="1"/>
            <a:r>
              <a:rPr lang="en-US" dirty="0" smtClean="0"/>
              <a:t>Worked at </a:t>
            </a:r>
            <a:r>
              <a:rPr lang="en-US" dirty="0" err="1" smtClean="0"/>
              <a:t>SmartStream</a:t>
            </a:r>
            <a:r>
              <a:rPr lang="en-US" dirty="0" smtClean="0"/>
              <a:t> for eight years.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Introduction to Spring was on </a:t>
            </a:r>
            <a:r>
              <a:rPr lang="en-US" dirty="0" err="1" smtClean="0"/>
              <a:t>WebConnect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J2EE Web Based Application.</a:t>
            </a:r>
          </a:p>
          <a:p>
            <a:pPr lvl="1"/>
            <a:r>
              <a:rPr lang="en-US" dirty="0" smtClean="0"/>
              <a:t>Moved from EJB Session Façade to Spring Service Layer.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Recently worked on Payment APIs at Visa.</a:t>
            </a:r>
          </a:p>
          <a:p>
            <a:pPr lvl="1"/>
            <a:r>
              <a:rPr lang="en-US" dirty="0" smtClean="0"/>
              <a:t>Implemented Messaging with Spring Integration (built on top of Spring).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 Brief History Of Spring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109545" cy="3942998"/>
          </a:xfrm>
        </p:spPr>
        <p:txBody>
          <a:bodyPr>
            <a:normAutofit/>
          </a:bodyPr>
          <a:lstStyle/>
          <a:p>
            <a:r>
              <a:rPr lang="en-US" dirty="0" smtClean="0"/>
              <a:t>1996: Sun Microsystems published JavaBeans 1.0 specification.</a:t>
            </a:r>
          </a:p>
          <a:p>
            <a:pPr lvl="1"/>
            <a:r>
              <a:rPr lang="en-US" dirty="0" smtClean="0"/>
              <a:t>Defined a set of coding policies to enable Java objects to be reusable and composed into complex applications.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1998: EJB 1.0 specification published.</a:t>
            </a:r>
          </a:p>
          <a:p>
            <a:pPr lvl="1"/>
            <a:r>
              <a:rPr lang="en-US" dirty="0" smtClean="0"/>
              <a:t>Provide enterprise services on the server side.</a:t>
            </a:r>
          </a:p>
          <a:p>
            <a:pPr lvl="1"/>
            <a:r>
              <a:rPr lang="en-US" dirty="0" smtClean="0"/>
              <a:t>Simplify infrastructural aspects of development.</a:t>
            </a:r>
          </a:p>
        </p:txBody>
      </p:sp>
    </p:spTree>
    <p:extLst>
      <p:ext uri="{BB962C8B-B14F-4D97-AF65-F5344CB8AC3E}">
        <p14:creationId xmlns:p14="http://schemas.microsoft.com/office/powerpoint/2010/main" val="94281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 Brief History Of Spring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109545" cy="39429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However… EJBs were complicated.</a:t>
            </a:r>
          </a:p>
          <a:p>
            <a:pPr lvl="1"/>
            <a:r>
              <a:rPr lang="en-US" dirty="0" smtClean="0"/>
              <a:t>Mandated deployment descriptors.</a:t>
            </a:r>
          </a:p>
          <a:p>
            <a:pPr lvl="1"/>
            <a:r>
              <a:rPr lang="en-US" dirty="0" smtClean="0"/>
              <a:t>Lots of plumbing code.</a:t>
            </a:r>
          </a:p>
          <a:p>
            <a:pPr lvl="1"/>
            <a:r>
              <a:rPr lang="en-US" dirty="0" smtClean="0"/>
              <a:t>Difficult to test.</a:t>
            </a:r>
          </a:p>
          <a:p>
            <a:pPr lvl="1"/>
            <a:r>
              <a:rPr lang="en-US" dirty="0" smtClean="0"/>
              <a:t>A ‘heavyweight’ solution.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Enter Spring…</a:t>
            </a:r>
          </a:p>
          <a:p>
            <a:pPr lvl="1"/>
            <a:r>
              <a:rPr lang="en-US" dirty="0" smtClean="0"/>
              <a:t>Released in 2004 to address these complexities.</a:t>
            </a:r>
          </a:p>
          <a:p>
            <a:pPr lvl="1"/>
            <a:r>
              <a:rPr lang="en-US" dirty="0" smtClean="0"/>
              <a:t>Lightweight, easily testable, loose coupling.</a:t>
            </a:r>
          </a:p>
        </p:txBody>
      </p:sp>
    </p:spTree>
    <p:extLst>
      <p:ext uri="{BB962C8B-B14F-4D97-AF65-F5344CB8AC3E}">
        <p14:creationId xmlns:p14="http://schemas.microsoft.com/office/powerpoint/2010/main" val="289740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109545" cy="3942998"/>
          </a:xfrm>
        </p:spPr>
        <p:txBody>
          <a:bodyPr>
            <a:normAutofit/>
          </a:bodyPr>
          <a:lstStyle/>
          <a:p>
            <a:r>
              <a:rPr lang="en-US" dirty="0" smtClean="0"/>
              <a:t>Lightweight in terms of size and overhead.</a:t>
            </a:r>
          </a:p>
          <a:p>
            <a:r>
              <a:rPr lang="en-US" dirty="0" smtClean="0"/>
              <a:t>Nonintrusive – objects (can) have no dependency on Spring specific classes.</a:t>
            </a:r>
          </a:p>
          <a:p>
            <a:r>
              <a:rPr lang="en-US" dirty="0" smtClean="0"/>
              <a:t>Inversion of Control(</a:t>
            </a:r>
            <a:r>
              <a:rPr lang="en-US" dirty="0" err="1" smtClean="0"/>
              <a:t>IoC</a:t>
            </a:r>
            <a:r>
              <a:rPr lang="en-US" dirty="0" smtClean="0"/>
              <a:t>) promotes loose coupling.</a:t>
            </a:r>
          </a:p>
          <a:p>
            <a:pPr lvl="1"/>
            <a:r>
              <a:rPr lang="en-US" dirty="0" smtClean="0"/>
              <a:t>Objects given their dependencies – no object lookup or creation.</a:t>
            </a:r>
          </a:p>
          <a:p>
            <a:r>
              <a:rPr lang="en-US" dirty="0" smtClean="0"/>
              <a:t>Aspect-oriented: services are separate from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287508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Spring Container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109545" cy="39429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Manages the lifecycle and configuration of Spring beans.</a:t>
            </a:r>
          </a:p>
          <a:p>
            <a:pPr lvl="1"/>
            <a:r>
              <a:rPr lang="en-US" dirty="0" smtClean="0"/>
              <a:t>These are the main application objects.</a:t>
            </a:r>
          </a:p>
          <a:p>
            <a:pPr lvl="1"/>
            <a:r>
              <a:rPr lang="en-US" dirty="0" smtClean="0"/>
              <a:t>Beans are typically declared declaratively in XML.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Provides the basis for dependency injection.</a:t>
            </a:r>
          </a:p>
          <a:p>
            <a:pPr lvl="1"/>
            <a:r>
              <a:rPr lang="en-US" dirty="0" smtClean="0"/>
              <a:t>Code to interfaces.</a:t>
            </a:r>
          </a:p>
          <a:p>
            <a:endParaRPr lang="en-US" dirty="0"/>
          </a:p>
          <a:p>
            <a:r>
              <a:rPr lang="en-US" dirty="0" smtClean="0">
                <a:cs typeface="Courier"/>
              </a:rPr>
              <a:t>The interface representing the container is: </a:t>
            </a:r>
            <a:r>
              <a:rPr lang="en-US" sz="1400" dirty="0" err="1" smtClean="0">
                <a:latin typeface="Courier"/>
                <a:cs typeface="Courier"/>
              </a:rPr>
              <a:t>org.springframework.beans.factory.BeanFactory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9956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109545" cy="394299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"/>
              </a:rPr>
              <a:t>Comprised of several modules that sit on top of the core container.</a:t>
            </a:r>
          </a:p>
          <a:p>
            <a:pPr lvl="1"/>
            <a:r>
              <a:rPr lang="en-US" dirty="0" smtClean="0">
                <a:cs typeface="Courier"/>
              </a:rPr>
              <a:t>Pick and choose the modules you want.</a:t>
            </a:r>
          </a:p>
          <a:p>
            <a:pPr lvl="1"/>
            <a:r>
              <a:rPr lang="en-US" dirty="0" smtClean="0">
                <a:cs typeface="Courier"/>
              </a:rPr>
              <a:t>Provides infrastructure functionality e.g. transaction management, persistence framework integration.</a:t>
            </a:r>
          </a:p>
          <a:p>
            <a:pPr lvl="1"/>
            <a:endParaRPr lang="en-US" dirty="0">
              <a:cs typeface="Courier"/>
            </a:endParaRPr>
          </a:p>
          <a:p>
            <a:r>
              <a:rPr lang="en-US" dirty="0" smtClean="0">
                <a:cs typeface="Courier"/>
              </a:rPr>
              <a:t>Application Context Module:</a:t>
            </a:r>
          </a:p>
          <a:p>
            <a:pPr lvl="1"/>
            <a:r>
              <a:rPr lang="en-US" dirty="0" smtClean="0">
                <a:cs typeface="Courier"/>
              </a:rPr>
              <a:t>Supports I18N, application lifecycle events.</a:t>
            </a:r>
          </a:p>
          <a:p>
            <a:pPr lvl="1"/>
            <a:r>
              <a:rPr lang="en-US" dirty="0" smtClean="0">
                <a:cs typeface="Courier"/>
              </a:rPr>
              <a:t>Enterprise services such as JNDI, </a:t>
            </a:r>
            <a:r>
              <a:rPr lang="en-US" dirty="0" err="1" smtClean="0">
                <a:cs typeface="Courier"/>
              </a:rPr>
              <a:t>remoting</a:t>
            </a:r>
            <a:r>
              <a:rPr lang="en-US" dirty="0" smtClean="0">
                <a:cs typeface="Courier"/>
              </a:rPr>
              <a:t>, email.</a:t>
            </a:r>
          </a:p>
        </p:txBody>
      </p:sp>
    </p:spTree>
    <p:extLst>
      <p:ext uri="{BB962C8B-B14F-4D97-AF65-F5344CB8AC3E}">
        <p14:creationId xmlns:p14="http://schemas.microsoft.com/office/powerpoint/2010/main" val="271895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78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1976620"/>
            <a:ext cx="7109545" cy="3942998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AOP Module:</a:t>
            </a:r>
          </a:p>
          <a:p>
            <a:pPr lvl="1"/>
            <a:r>
              <a:rPr lang="en-US" dirty="0" smtClean="0">
                <a:cs typeface="Courier"/>
              </a:rPr>
              <a:t>Support for AOP.  Allows concerns such as security and transactions to be decoupled from the application objects.</a:t>
            </a:r>
          </a:p>
          <a:p>
            <a:pPr lvl="1"/>
            <a:endParaRPr lang="en-US" dirty="0">
              <a:cs typeface="Courier"/>
            </a:endParaRPr>
          </a:p>
          <a:p>
            <a:r>
              <a:rPr lang="en-US" dirty="0" smtClean="0">
                <a:cs typeface="Courier"/>
              </a:rPr>
              <a:t>JDBC/DAO Module:</a:t>
            </a:r>
          </a:p>
          <a:p>
            <a:pPr lvl="1"/>
            <a:r>
              <a:rPr lang="en-US" dirty="0" smtClean="0">
                <a:cs typeface="Courier"/>
              </a:rPr>
              <a:t>Abstracts away the boilerplate code.</a:t>
            </a:r>
          </a:p>
          <a:p>
            <a:pPr lvl="1"/>
            <a:r>
              <a:rPr lang="en-US" dirty="0" smtClean="0">
                <a:cs typeface="Courier"/>
              </a:rPr>
              <a:t>Assists with database resource management.</a:t>
            </a:r>
          </a:p>
          <a:p>
            <a:pPr lvl="1"/>
            <a:r>
              <a:rPr lang="en-US" dirty="0" smtClean="0">
                <a:cs typeface="Courier"/>
              </a:rPr>
              <a:t>Improved database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34524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7198</TotalTime>
  <Words>495</Words>
  <Application>Microsoft Macintosh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An Introduction  to Spring</vt:lpstr>
      <vt:lpstr>Agenda</vt:lpstr>
      <vt:lpstr>But First… 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Aztec Technologies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Spring</dc:title>
  <dc:creator>Robert Golder</dc:creator>
  <cp:lastModifiedBy>Robert Golder</cp:lastModifiedBy>
  <cp:revision>36</cp:revision>
  <dcterms:created xsi:type="dcterms:W3CDTF">2012-10-04T12:28:09Z</dcterms:created>
  <dcterms:modified xsi:type="dcterms:W3CDTF">2012-10-09T16:08:48Z</dcterms:modified>
</cp:coreProperties>
</file>