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8"/>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7772400" cy="10058400"/>
  <p:notesSz cx="6858000" cy="9144000"/>
  <p:embeddedFontLst>
    <p:embeddedFont>
      <p:font typeface="Open Sans" panose="020B0604020202020204" charset="0"/>
      <p:regular r:id="rId29"/>
      <p:bold r:id="rId30"/>
      <p:italic r:id="rId31"/>
      <p:boldItalic r:id="rId32"/>
    </p:embeddedFont>
    <p:embeddedFont>
      <p:font typeface="Source Code Pro" panose="020B0604020202020204" charset="0"/>
      <p:regular r:id="rId33"/>
      <p:bold r:id="rId34"/>
      <p:italic r:id="rId35"/>
      <p:boldItalic r:id="rId36"/>
    </p:embeddedFont>
    <p:embeddedFont>
      <p:font typeface="Open Sans Light" panose="020B0604020202020204" charset="0"/>
      <p:regular r:id="rId37"/>
      <p:bold r:id="rId38"/>
      <p:italic r:id="rId39"/>
      <p:boldItalic r:id="rId40"/>
    </p:embeddedFont>
    <p:embeddedFont>
      <p:font typeface="Helvetica Neue"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309871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88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743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269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325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07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210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006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560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375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9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356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394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548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143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130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310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66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672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56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590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997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53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2886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IE" sz="2500" dirty="0" smtClean="0">
                <a:solidFill>
                  <a:srgbClr val="FFFFFF"/>
                </a:solidFill>
              </a:rPr>
              <a:t>Roman </a:t>
            </a:r>
            <a:r>
              <a:rPr lang="en-IE" sz="2500" dirty="0" err="1" smtClean="0">
                <a:solidFill>
                  <a:srgbClr val="FFFFFF"/>
                </a:solidFill>
              </a:rPr>
              <a:t>Golovnya</a:t>
            </a:r>
            <a:r>
              <a:rPr lang="en-IE" sz="2500" dirty="0" smtClean="0">
                <a:solidFill>
                  <a:srgbClr val="FFFFFF"/>
                </a:solidFill>
              </a:rPr>
              <a:t> </a:t>
            </a:r>
            <a:r>
              <a:rPr lang="en-IE" sz="2500" dirty="0" smtClean="0">
                <a:solidFill>
                  <a:srgbClr val="FFFFFF"/>
                </a:solidFill>
              </a:rPr>
              <a:t>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r>
              <a:rPr lang="en" sz="1200" dirty="0" smtClean="0">
                <a:solidFill>
                  <a:srgbClr val="525C65"/>
                </a:solidFill>
                <a:highlight>
                  <a:srgbClr val="FFFFFF"/>
                </a:highlight>
                <a:latin typeface="Open Sans"/>
                <a:ea typeface="Open Sans"/>
                <a:cs typeface="Open Sans"/>
                <a:sym typeface="Open Sans"/>
              </a:rPr>
              <a:t>.</a:t>
            </a:r>
          </a:p>
          <a:p>
            <a:pPr marL="0" lvl="0" indent="0" algn="l" rtl="0">
              <a:lnSpc>
                <a:spcPct val="170000"/>
              </a:lnSpc>
              <a:spcBef>
                <a:spcPts val="110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6" name="Picture 5"/>
          <p:cNvPicPr/>
          <p:nvPr/>
        </p:nvPicPr>
        <p:blipFill>
          <a:blip r:embed="rId3"/>
          <a:stretch>
            <a:fillRect/>
          </a:stretch>
        </p:blipFill>
        <p:spPr>
          <a:xfrm>
            <a:off x="742950" y="5495925"/>
            <a:ext cx="4933950" cy="3200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5" name="Picture 4"/>
          <p:cNvPicPr/>
          <p:nvPr/>
        </p:nvPicPr>
        <p:blipFill>
          <a:blip r:embed="rId3"/>
          <a:stretch>
            <a:fillRect/>
          </a:stretch>
        </p:blipFill>
        <p:spPr>
          <a:xfrm>
            <a:off x="453797" y="5339442"/>
            <a:ext cx="4983617" cy="42780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r>
              <a:rPr lang="en" sz="1400" dirty="0" smtClean="0">
                <a:solidFill>
                  <a:srgbClr val="525C65"/>
                </a:solidFill>
                <a:highlight>
                  <a:srgbClr val="FFFFFF"/>
                </a:highlight>
                <a:latin typeface="Open Sans"/>
                <a:ea typeface="Open Sans"/>
                <a:cs typeface="Open Sans"/>
                <a:sym typeface="Open Sans"/>
              </a:rPr>
              <a:t>.</a:t>
            </a:r>
          </a:p>
          <a:p>
            <a:pPr marL="495300" lvl="1" indent="0">
              <a:lnSpc>
                <a:spcPct val="100000"/>
              </a:lnSpc>
              <a:buNone/>
            </a:pPr>
            <a:r>
              <a:rPr lang="en-GB" sz="800" dirty="0" smtClean="0"/>
              <a:t>*Assumptions</a:t>
            </a:r>
            <a:endParaRPr lang="en-IE" sz="800" dirty="0" smtClean="0"/>
          </a:p>
          <a:p>
            <a:pPr marL="495300" lvl="1" indent="0">
              <a:lnSpc>
                <a:spcPct val="100000"/>
              </a:lnSpc>
              <a:buNone/>
            </a:pPr>
            <a:r>
              <a:rPr lang="en-GB" sz="800" dirty="0" smtClean="0"/>
              <a:t>When employee moves to a new job the </a:t>
            </a:r>
            <a:r>
              <a:rPr lang="en-GB" sz="800" dirty="0" err="1" smtClean="0"/>
              <a:t>employee_id</a:t>
            </a:r>
            <a:r>
              <a:rPr lang="en-GB" sz="800" dirty="0" smtClean="0"/>
              <a:t> will </a:t>
            </a:r>
            <a:r>
              <a:rPr lang="en-GB" sz="800" smtClean="0"/>
              <a:t>be updated </a:t>
            </a:r>
            <a:r>
              <a:rPr lang="en-GB" sz="800" dirty="0" smtClean="0"/>
              <a:t>to a new one.</a:t>
            </a:r>
            <a:endParaRPr lang="en-IE" sz="800" dirty="0" smtClean="0"/>
          </a:p>
          <a:p>
            <a:pPr marL="457200" lvl="0" indent="0" algn="l" rtl="0">
              <a:lnSpc>
                <a:spcPct val="170000"/>
              </a:lnSpc>
              <a:spcBef>
                <a:spcPts val="1600"/>
              </a:spcBef>
              <a:spcAft>
                <a:spcPts val="0"/>
              </a:spcAft>
              <a:buNone/>
            </a:pPr>
            <a:endParaRPr lang="en" sz="1400" dirty="0" smtClean="0">
              <a:solidFill>
                <a:srgbClr val="525C65"/>
              </a:solidFill>
              <a:highlight>
                <a:srgbClr val="FFFFFF"/>
              </a:highlight>
              <a:latin typeface="Open Sans"/>
              <a:ea typeface="Open Sans"/>
              <a:cs typeface="Open Sans"/>
              <a:sym typeface="Open Sans"/>
            </a:endParaRPr>
          </a:p>
          <a:p>
            <a:pPr marL="457200" lvl="0" indent="0" algn="l" rtl="0">
              <a:lnSpc>
                <a:spcPct val="170000"/>
              </a:lnSpc>
              <a:spcBef>
                <a:spcPts val="1600"/>
              </a:spcBef>
              <a:spcAft>
                <a:spcPts val="0"/>
              </a:spcAft>
              <a:buNone/>
            </a:pPr>
            <a:endParaRPr sz="1200" dirty="0" smtClean="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6" name="Picture 5"/>
          <p:cNvPicPr/>
          <p:nvPr/>
        </p:nvPicPr>
        <p:blipFill>
          <a:blip r:embed="rId3"/>
          <a:stretch>
            <a:fillRect/>
          </a:stretch>
        </p:blipFill>
        <p:spPr>
          <a:xfrm>
            <a:off x="687645" y="5581650"/>
            <a:ext cx="6734175" cy="4000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p:cNvPicPr/>
          <p:nvPr/>
        </p:nvPicPr>
        <p:blipFill>
          <a:blip r:embed="rId3"/>
          <a:stretch>
            <a:fillRect/>
          </a:stretch>
        </p:blipFill>
        <p:spPr>
          <a:xfrm>
            <a:off x="781095" y="3846336"/>
            <a:ext cx="6210300" cy="43529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p:cNvPicPr/>
          <p:nvPr/>
        </p:nvPicPr>
        <p:blipFill>
          <a:blip r:embed="rId3"/>
          <a:stretch>
            <a:fillRect/>
          </a:stretch>
        </p:blipFill>
        <p:spPr>
          <a:xfrm>
            <a:off x="837519" y="3564649"/>
            <a:ext cx="5612267" cy="556302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p:cNvPicPr/>
          <p:nvPr/>
        </p:nvPicPr>
        <p:blipFill>
          <a:blip r:embed="rId3"/>
          <a:stretch>
            <a:fillRect/>
          </a:stretch>
        </p:blipFill>
        <p:spPr>
          <a:xfrm>
            <a:off x="763361" y="3794352"/>
            <a:ext cx="5657850" cy="48863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p:cNvPicPr/>
          <p:nvPr/>
        </p:nvPicPr>
        <p:blipFill>
          <a:blip r:embed="rId3"/>
          <a:stretch>
            <a:fillRect/>
          </a:stretch>
        </p:blipFill>
        <p:spPr>
          <a:xfrm>
            <a:off x="778329" y="3820885"/>
            <a:ext cx="5105400" cy="4572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p:cNvPicPr/>
          <p:nvPr/>
        </p:nvPicPr>
        <p:blipFill>
          <a:blip r:embed="rId3"/>
          <a:stretch>
            <a:fillRect/>
          </a:stretch>
        </p:blipFill>
        <p:spPr>
          <a:xfrm>
            <a:off x="466725" y="3763055"/>
            <a:ext cx="6610350" cy="38385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p:cNvPicPr/>
          <p:nvPr/>
        </p:nvPicPr>
        <p:blipFill>
          <a:blip r:embed="rId3"/>
          <a:stretch>
            <a:fillRect/>
          </a:stretch>
        </p:blipFill>
        <p:spPr>
          <a:xfrm>
            <a:off x="264945" y="4293779"/>
            <a:ext cx="7272020" cy="29730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spcBef>
                <a:spcPts val="1600"/>
              </a:spcBef>
              <a:buNone/>
            </a:pPr>
            <a:r>
              <a:rPr lang="en" sz="1900" i="1" dirty="0">
                <a:solidFill>
                  <a:srgbClr val="000000"/>
                </a:solidFill>
                <a:latin typeface="Open Sans"/>
                <a:ea typeface="Open Sans"/>
                <a:cs typeface="Open Sans"/>
                <a:sym typeface="Open Sans"/>
              </a:rPr>
              <a:t>This can be achieved by creating a separate user role for all registred employees and setting row security</a:t>
            </a: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50" y="217128"/>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3" name="Google Shape;213;p56"/>
          <p:cNvSpPr txBox="1">
            <a:spLocks noGrp="1"/>
          </p:cNvSpPr>
          <p:nvPr>
            <p:ph type="body" idx="1"/>
          </p:nvPr>
        </p:nvSpPr>
        <p:spPr>
          <a:xfrm>
            <a:off x="264950" y="1551214"/>
            <a:ext cx="7242600" cy="843441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mn-lt"/>
                <a:ea typeface="Open Sans"/>
                <a:cs typeface="Open Sans"/>
                <a:sym typeface="Open Sans"/>
              </a:rPr>
              <a:t>Purpose of the new database:</a:t>
            </a:r>
            <a:endParaRPr sz="1900" b="1" dirty="0">
              <a:latin typeface="+mn-lt"/>
              <a:ea typeface="Open Sans"/>
              <a:cs typeface="Open Sans"/>
              <a:sym typeface="Open Sans"/>
            </a:endParaRPr>
          </a:p>
          <a:p>
            <a:pPr lvl="0" indent="0">
              <a:lnSpc>
                <a:spcPct val="100000"/>
              </a:lnSpc>
              <a:spcBef>
                <a:spcPts val="1600"/>
              </a:spcBef>
              <a:buClr>
                <a:schemeClr val="dk1"/>
              </a:buClr>
              <a:buSzPts val="1100"/>
              <a:buNone/>
            </a:pPr>
            <a:r>
              <a:rPr lang="en-IE" sz="1800" dirty="0">
                <a:latin typeface="+mn-lt"/>
              </a:rPr>
              <a:t>Design a new </a:t>
            </a:r>
            <a:r>
              <a:rPr lang="en-IE" sz="1800" dirty="0" smtClean="0">
                <a:latin typeface="+mn-lt"/>
              </a:rPr>
              <a:t>database </a:t>
            </a:r>
            <a:r>
              <a:rPr lang="en-IE" sz="1800" dirty="0">
                <a:latin typeface="+mn-lt"/>
              </a:rPr>
              <a:t>for the company since its numbers are growing and using a spreadsheet is no longer an option.  </a:t>
            </a:r>
          </a:p>
          <a:p>
            <a:pPr marL="457200" lvl="0" indent="0" algn="l" rtl="0">
              <a:lnSpc>
                <a:spcPct val="100000"/>
              </a:lnSpc>
              <a:spcBef>
                <a:spcPts val="0"/>
              </a:spcBef>
              <a:spcAft>
                <a:spcPts val="0"/>
              </a:spcAft>
              <a:buClr>
                <a:schemeClr val="dk1"/>
              </a:buClr>
              <a:buSzPts val="1100"/>
              <a:buFont typeface="Arial"/>
              <a:buNone/>
            </a:pPr>
            <a:endParaRPr sz="1700" dirty="0">
              <a:latin typeface="+mn-lt"/>
            </a:endParaRPr>
          </a:p>
          <a:p>
            <a:pPr marL="457200" lvl="0" indent="-349250" algn="l" rtl="0">
              <a:spcBef>
                <a:spcPts val="1200"/>
              </a:spcBef>
              <a:spcAft>
                <a:spcPts val="0"/>
              </a:spcAft>
              <a:buSzPts val="1900"/>
              <a:buFont typeface="Open Sans"/>
              <a:buChar char="●"/>
            </a:pPr>
            <a:r>
              <a:rPr lang="en" sz="1900" b="1" dirty="0">
                <a:latin typeface="+mn-lt"/>
                <a:ea typeface="Open Sans"/>
                <a:cs typeface="Open Sans"/>
                <a:sym typeface="Open Sans"/>
              </a:rPr>
              <a:t>Describe current data management solution:</a:t>
            </a:r>
            <a:endParaRPr sz="1900" b="1" dirty="0">
              <a:solidFill>
                <a:srgbClr val="000000"/>
              </a:solidFill>
              <a:latin typeface="+mn-lt"/>
              <a:ea typeface="Arial"/>
              <a:cs typeface="Arial"/>
              <a:sym typeface="Arial"/>
            </a:endParaRPr>
          </a:p>
          <a:p>
            <a:pPr lvl="0" indent="0">
              <a:spcBef>
                <a:spcPts val="1200"/>
              </a:spcBef>
              <a:buNone/>
            </a:pPr>
            <a:r>
              <a:rPr lang="en-IE" sz="1800" dirty="0" smtClean="0">
                <a:latin typeface="+mn-lt"/>
              </a:rPr>
              <a:t>They are </a:t>
            </a:r>
            <a:r>
              <a:rPr lang="en-IE" sz="1800" dirty="0">
                <a:latin typeface="+mn-lt"/>
              </a:rPr>
              <a:t>using a spreadsheet to keep track of all employee data.</a:t>
            </a:r>
            <a:endParaRPr lang="en-IE" sz="2000" dirty="0">
              <a:solidFill>
                <a:srgbClr val="000000"/>
              </a:solidFill>
              <a:latin typeface="+mn-lt"/>
              <a:ea typeface="Arial"/>
              <a:cs typeface="Arial"/>
              <a:sym typeface="Arial"/>
            </a:endParaRPr>
          </a:p>
          <a:p>
            <a:pPr marL="457200" lvl="0" indent="0" algn="l" rtl="0">
              <a:spcBef>
                <a:spcPts val="1200"/>
              </a:spcBef>
              <a:spcAft>
                <a:spcPts val="0"/>
              </a:spcAft>
              <a:buNone/>
            </a:pPr>
            <a:endParaRPr sz="1100" dirty="0">
              <a:solidFill>
                <a:srgbClr val="000000"/>
              </a:solidFill>
              <a:latin typeface="+mn-lt"/>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mn-lt"/>
                <a:ea typeface="Open Sans"/>
                <a:cs typeface="Open Sans"/>
                <a:sym typeface="Open Sans"/>
              </a:rPr>
              <a:t>Describe current data available:</a:t>
            </a:r>
            <a:endParaRPr sz="1900" b="1" dirty="0">
              <a:latin typeface="+mn-lt"/>
              <a:ea typeface="Open Sans"/>
              <a:cs typeface="Open Sans"/>
              <a:sym typeface="Open Sans"/>
            </a:endParaRPr>
          </a:p>
          <a:p>
            <a:pPr marL="0" lvl="0" indent="0">
              <a:spcBef>
                <a:spcPts val="1600"/>
              </a:spcBef>
              <a:buNone/>
            </a:pPr>
            <a:r>
              <a:rPr lang="en" sz="1900" b="1" dirty="0">
                <a:latin typeface="+mn-lt"/>
                <a:ea typeface="Open Sans"/>
                <a:cs typeface="Open Sans"/>
                <a:sym typeface="Open Sans"/>
              </a:rPr>
              <a:t>	</a:t>
            </a:r>
            <a:r>
              <a:rPr lang="en-IE" sz="1800" dirty="0" smtClean="0">
                <a:latin typeface="+mn-lt"/>
              </a:rPr>
              <a:t>There </a:t>
            </a:r>
            <a:r>
              <a:rPr lang="en-IE" sz="1800" dirty="0">
                <a:latin typeface="+mn-lt"/>
              </a:rPr>
              <a:t>are 205 employees registered and 15 columns of user information.</a:t>
            </a:r>
          </a:p>
          <a:p>
            <a:pPr marL="457200" lvl="0" indent="-349250" algn="l" rtl="0">
              <a:spcBef>
                <a:spcPts val="1600"/>
              </a:spcBef>
              <a:spcAft>
                <a:spcPts val="0"/>
              </a:spcAft>
              <a:buSzPts val="1900"/>
              <a:buFont typeface="Open Sans"/>
              <a:buChar char="●"/>
            </a:pPr>
            <a:r>
              <a:rPr lang="en" sz="1900" b="1" dirty="0" smtClean="0">
                <a:latin typeface="+mn-lt"/>
                <a:ea typeface="Open Sans"/>
                <a:cs typeface="Open Sans"/>
                <a:sym typeface="Open Sans"/>
              </a:rPr>
              <a:t>Additional </a:t>
            </a:r>
            <a:r>
              <a:rPr lang="en" sz="1900" b="1" dirty="0">
                <a:latin typeface="+mn-lt"/>
                <a:ea typeface="Open Sans"/>
                <a:cs typeface="Open Sans"/>
                <a:sym typeface="Open Sans"/>
              </a:rPr>
              <a:t>data requests:</a:t>
            </a:r>
            <a:endParaRPr sz="1900" b="1" dirty="0">
              <a:latin typeface="+mn-lt"/>
              <a:ea typeface="Open Sans"/>
              <a:cs typeface="Open Sans"/>
              <a:sym typeface="Open Sans"/>
            </a:endParaRPr>
          </a:p>
          <a:p>
            <a:pPr lvl="0" indent="0">
              <a:lnSpc>
                <a:spcPct val="100000"/>
              </a:lnSpc>
              <a:spcBef>
                <a:spcPts val="1600"/>
              </a:spcBef>
              <a:buNone/>
            </a:pPr>
            <a:r>
              <a:rPr lang="en-IE" sz="1800" dirty="0">
                <a:latin typeface="+mn-lt"/>
              </a:rPr>
              <a:t>There are some restrictions to be applied to normal users (read only access, restrict access on the salary) , a law requirement to store old data for at least 7 years, and also for proper backup.</a:t>
            </a:r>
            <a:endParaRPr lang="en-IE" sz="2000" dirty="0">
              <a:latin typeface="+mn-lt"/>
            </a:endParaRPr>
          </a:p>
          <a:p>
            <a:pPr marL="457200" lvl="0" indent="-349250" algn="l" rtl="0">
              <a:spcBef>
                <a:spcPts val="1600"/>
              </a:spcBef>
              <a:spcAft>
                <a:spcPts val="0"/>
              </a:spcAft>
              <a:buSzPts val="1900"/>
              <a:buFont typeface="Open Sans"/>
              <a:buChar char="●"/>
            </a:pPr>
            <a:r>
              <a:rPr lang="en" sz="1900" b="1" dirty="0" smtClean="0">
                <a:latin typeface="+mn-lt"/>
                <a:ea typeface="Open Sans"/>
                <a:cs typeface="Open Sans"/>
                <a:sym typeface="Open Sans"/>
              </a:rPr>
              <a:t>Who </a:t>
            </a:r>
            <a:r>
              <a:rPr lang="en" sz="1900" b="1" dirty="0">
                <a:latin typeface="+mn-lt"/>
                <a:ea typeface="Open Sans"/>
                <a:cs typeface="Open Sans"/>
                <a:sym typeface="Open Sans"/>
              </a:rPr>
              <a:t>will own/manage data</a:t>
            </a:r>
            <a:endParaRPr sz="1900" b="1" dirty="0">
              <a:latin typeface="+mn-lt"/>
              <a:ea typeface="Open Sans"/>
              <a:cs typeface="Open Sans"/>
              <a:sym typeface="Open Sans"/>
            </a:endParaRPr>
          </a:p>
          <a:p>
            <a:pPr lvl="0" indent="0">
              <a:lnSpc>
                <a:spcPct val="100000"/>
              </a:lnSpc>
              <a:spcBef>
                <a:spcPts val="1600"/>
              </a:spcBef>
              <a:buNone/>
            </a:pPr>
            <a:r>
              <a:rPr lang="en-IE" sz="1800" dirty="0">
                <a:latin typeface="+mn-lt"/>
              </a:rPr>
              <a:t>Human Resources should be responsible, since the request is coming from HR.</a:t>
            </a:r>
            <a:endParaRPr lang="en-IE" sz="2000" dirty="0">
              <a:latin typeface="+mn-lt"/>
            </a:endParaRPr>
          </a:p>
          <a:p>
            <a:pPr marL="457200" lvl="0" indent="-349250" algn="l" rtl="0">
              <a:spcBef>
                <a:spcPts val="0"/>
              </a:spcBef>
              <a:spcAft>
                <a:spcPts val="0"/>
              </a:spcAft>
              <a:buSzPts val="1900"/>
              <a:buFont typeface="Open Sans"/>
              <a:buChar char="●"/>
            </a:pPr>
            <a:r>
              <a:rPr lang="en" sz="1900" b="1" dirty="0" smtClean="0">
                <a:latin typeface="+mn-lt"/>
                <a:ea typeface="Open Sans"/>
                <a:cs typeface="Open Sans"/>
                <a:sym typeface="Open Sans"/>
              </a:rPr>
              <a:t>Who </a:t>
            </a:r>
            <a:r>
              <a:rPr lang="en" sz="1900" b="1" dirty="0">
                <a:latin typeface="+mn-lt"/>
                <a:ea typeface="Open Sans"/>
                <a:cs typeface="Open Sans"/>
                <a:sym typeface="Open Sans"/>
              </a:rPr>
              <a:t>will have access to database</a:t>
            </a:r>
            <a:endParaRPr sz="1900" b="1" dirty="0">
              <a:latin typeface="+mn-lt"/>
              <a:ea typeface="Open Sans"/>
              <a:cs typeface="Open Sans"/>
              <a:sym typeface="Open Sans"/>
            </a:endParaRPr>
          </a:p>
          <a:p>
            <a:pPr lvl="0" indent="0">
              <a:lnSpc>
                <a:spcPct val="100000"/>
              </a:lnSpc>
              <a:spcBef>
                <a:spcPts val="1600"/>
              </a:spcBef>
              <a:buNone/>
            </a:pPr>
            <a:r>
              <a:rPr lang="en-IE" sz="1800" dirty="0">
                <a:latin typeface="+mn-lt"/>
              </a:rPr>
              <a:t>Any user with login capabilities will have read permission, except for the salaries. HR and management should have write and edit permissions.</a:t>
            </a:r>
            <a:endParaRPr lang="en-IE" sz="2000" dirty="0">
              <a:latin typeface="+mn-lt"/>
            </a:endParaRPr>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lvl="0" indent="0">
              <a:lnSpc>
                <a:spcPct val="100000"/>
              </a:lnSpc>
              <a:spcBef>
                <a:spcPts val="1600"/>
              </a:spcBef>
              <a:buNone/>
            </a:pPr>
            <a:r>
              <a:rPr lang="en-IE" sz="1700" dirty="0"/>
              <a:t>205 rows and </a:t>
            </a:r>
            <a:r>
              <a:rPr lang="en-IE" sz="1700" dirty="0" smtClean="0"/>
              <a:t>15 </a:t>
            </a:r>
            <a:r>
              <a:rPr lang="en-IE" sz="1700" dirty="0"/>
              <a:t>columns.</a:t>
            </a:r>
            <a:endParaRPr lang="en-IE"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lvl="0" indent="0">
              <a:lnSpc>
                <a:spcPct val="100000"/>
              </a:lnSpc>
              <a:spcBef>
                <a:spcPts val="1600"/>
              </a:spcBef>
              <a:buNone/>
            </a:pPr>
            <a:r>
              <a:rPr lang="en-IE" sz="1700" dirty="0"/>
              <a:t>20% per year for the next 5 years.</a:t>
            </a:r>
            <a:endParaRPr lang="en-IE"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lvl="0" indent="0">
              <a:lnSpc>
                <a:spcPct val="100000"/>
              </a:lnSpc>
              <a:spcBef>
                <a:spcPts val="1600"/>
              </a:spcBef>
              <a:buNone/>
            </a:pPr>
            <a:r>
              <a:rPr lang="en-IE" sz="1700" dirty="0"/>
              <a:t>Salary should not be available for all user except HR employees and management level employees.</a:t>
            </a:r>
            <a:endParaRPr lang="en-IE"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53675" y="23209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lvl="0" indent="0">
              <a:lnSpc>
                <a:spcPct val="100000"/>
              </a:lnSpc>
              <a:spcBef>
                <a:spcPts val="1600"/>
              </a:spcBef>
              <a:buNone/>
            </a:pPr>
            <a:r>
              <a:rPr lang="en-IE" sz="1700" dirty="0"/>
              <a:t>Spreadsheets are harder to maintain, some information needs to be concealed from majority of users (salary) and at same time, unrestricted information should be made available for all users in the company.</a:t>
            </a:r>
            <a:endParaRPr lang="en-IE" sz="1900" dirty="0"/>
          </a:p>
          <a:p>
            <a:pPr marL="457200" lvl="0" indent="-349250" algn="l" rtl="0">
              <a:spcBef>
                <a:spcPts val="1600"/>
              </a:spcBef>
              <a:spcAft>
                <a:spcPts val="0"/>
              </a:spcAft>
              <a:buSzPts val="1900"/>
              <a:buFont typeface="Open Sans"/>
              <a:buChar char="●"/>
            </a:pPr>
            <a:r>
              <a:rPr lang="en" sz="1900" b="1" dirty="0" smtClean="0">
                <a:latin typeface="Open Sans"/>
                <a:ea typeface="Open Sans"/>
                <a:cs typeface="Open Sans"/>
                <a:sym typeface="Open Sans"/>
              </a:rPr>
              <a:t>Database </a:t>
            </a:r>
            <a:r>
              <a:rPr lang="en" sz="1900" b="1" dirty="0">
                <a:latin typeface="Open Sans"/>
                <a:ea typeface="Open Sans"/>
                <a:cs typeface="Open Sans"/>
                <a:sym typeface="Open Sans"/>
              </a:rPr>
              <a:t>objects</a:t>
            </a:r>
            <a:endParaRPr sz="1900" b="1" dirty="0">
              <a:latin typeface="Open Sans"/>
              <a:ea typeface="Open Sans"/>
              <a:cs typeface="Open Sans"/>
              <a:sym typeface="Open Sans"/>
            </a:endParaRPr>
          </a:p>
          <a:p>
            <a:pPr indent="0">
              <a:lnSpc>
                <a:spcPct val="100000"/>
              </a:lnSpc>
              <a:buNone/>
            </a:pPr>
            <a:r>
              <a:rPr lang="en-IE" sz="1700" dirty="0"/>
              <a:t>Database has 10  tables: </a:t>
            </a:r>
            <a:r>
              <a:rPr lang="en-IE" sz="1700" dirty="0" smtClean="0"/>
              <a:t>Education, Department</a:t>
            </a:r>
            <a:r>
              <a:rPr lang="en-IE" sz="1700" dirty="0"/>
              <a:t>, Salary, </a:t>
            </a:r>
          </a:p>
          <a:p>
            <a:pPr indent="0">
              <a:lnSpc>
                <a:spcPct val="100000"/>
              </a:lnSpc>
              <a:buNone/>
            </a:pPr>
            <a:r>
              <a:rPr lang="en-IE" sz="1700" dirty="0" smtClean="0"/>
              <a:t>Job</a:t>
            </a:r>
            <a:r>
              <a:rPr lang="en-IE" sz="1700" dirty="0"/>
              <a:t>, Address, City, State, Location, </a:t>
            </a:r>
            <a:r>
              <a:rPr lang="en-IE" sz="1700" dirty="0" smtClean="0"/>
              <a:t>Employee</a:t>
            </a:r>
            <a:r>
              <a:rPr lang="en-IE" sz="1700" dirty="0"/>
              <a:t>, </a:t>
            </a:r>
            <a:r>
              <a:rPr lang="en-IE" sz="1700" dirty="0" err="1" smtClean="0"/>
              <a:t>Employeejob</a:t>
            </a:r>
            <a:r>
              <a:rPr lang="en-IE" sz="1700" dirty="0"/>
              <a:t>, </a:t>
            </a:r>
          </a:p>
          <a:p>
            <a:pPr lvl="0" indent="0">
              <a:lnSpc>
                <a:spcPct val="100000"/>
              </a:lnSpc>
              <a:buNone/>
            </a:pPr>
            <a:r>
              <a:rPr lang="en-IE" sz="1700" dirty="0" err="1" smtClean="0"/>
              <a:t>EmployeeJob</a:t>
            </a:r>
            <a:r>
              <a:rPr lang="en-IE" sz="1700" dirty="0" smtClean="0"/>
              <a:t>  has 4 FOREIGN </a:t>
            </a:r>
            <a:r>
              <a:rPr lang="en-IE" sz="1700" dirty="0"/>
              <a:t>KEYS, Employee </a:t>
            </a:r>
            <a:r>
              <a:rPr lang="en-IE" sz="1700" dirty="0" smtClean="0"/>
              <a:t>has one, </a:t>
            </a:r>
            <a:r>
              <a:rPr lang="en-IE" sz="1700" dirty="0"/>
              <a:t>Address has one, </a:t>
            </a:r>
            <a:r>
              <a:rPr lang="en-IE" sz="1700" dirty="0" smtClean="0"/>
              <a:t>City has </a:t>
            </a:r>
            <a:r>
              <a:rPr lang="en-IE" sz="1700" dirty="0"/>
              <a:t>one, </a:t>
            </a:r>
            <a:r>
              <a:rPr lang="en-IE" sz="1700" dirty="0" smtClean="0"/>
              <a:t>State has </a:t>
            </a:r>
            <a:r>
              <a:rPr lang="en-IE" sz="1700" dirty="0"/>
              <a:t>one, Job, </a:t>
            </a:r>
            <a:r>
              <a:rPr lang="en-IE" sz="1700" dirty="0" smtClean="0"/>
              <a:t> location, Education</a:t>
            </a:r>
            <a:r>
              <a:rPr lang="en-IE" sz="1700" dirty="0"/>
              <a:t>, Salary and Department have no FK.</a:t>
            </a:r>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indent="0">
              <a:lnSpc>
                <a:spcPct val="100000"/>
              </a:lnSpc>
              <a:buNone/>
            </a:pPr>
            <a:r>
              <a:rPr lang="en-IE" sz="1700" dirty="0"/>
              <a:t>The data will be ingested from csv file stored locally using ETL. It will copy data from csv to </a:t>
            </a:r>
            <a:r>
              <a:rPr lang="en-IE" sz="1700" dirty="0" err="1" smtClean="0"/>
              <a:t>proj_stg</a:t>
            </a:r>
            <a:r>
              <a:rPr lang="en-IE" sz="1700" dirty="0"/>
              <a:t> table in database and then insert columns with data into relevant tables in database.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50" y="249785"/>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31" name="Google Shape;231;p59"/>
          <p:cNvSpPr txBox="1">
            <a:spLocks noGrp="1"/>
          </p:cNvSpPr>
          <p:nvPr>
            <p:ph type="body" idx="1"/>
          </p:nvPr>
        </p:nvSpPr>
        <p:spPr>
          <a:xfrm>
            <a:off x="264950" y="1600581"/>
            <a:ext cx="7242600" cy="8048244"/>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lvl="0" indent="0">
              <a:lnSpc>
                <a:spcPct val="100000"/>
              </a:lnSpc>
              <a:spcBef>
                <a:spcPts val="1600"/>
              </a:spcBef>
              <a:buNone/>
            </a:pPr>
            <a:r>
              <a:rPr lang="en" sz="1700" b="1" dirty="0">
                <a:latin typeface="Open Sans"/>
                <a:ea typeface="Open Sans"/>
                <a:cs typeface="Open Sans"/>
                <a:sym typeface="Open Sans"/>
              </a:rPr>
              <a:t>Ownership: </a:t>
            </a:r>
            <a:r>
              <a:rPr lang="en-IE" sz="1800" dirty="0"/>
              <a:t>HR department</a:t>
            </a:r>
          </a:p>
          <a:p>
            <a:pPr marL="457200" lvl="0" indent="0" algn="l" rtl="0">
              <a:lnSpc>
                <a:spcPct val="100000"/>
              </a:lnSpc>
              <a:spcBef>
                <a:spcPts val="0"/>
              </a:spcBef>
              <a:spcAft>
                <a:spcPts val="0"/>
              </a:spcAft>
              <a:buNone/>
            </a:pPr>
            <a:endParaRPr sz="1700" dirty="0"/>
          </a:p>
          <a:p>
            <a:pPr lvl="0" indent="0">
              <a:lnSpc>
                <a:spcPct val="100000"/>
              </a:lnSpc>
              <a:buNone/>
            </a:pPr>
            <a:r>
              <a:rPr lang="en" sz="1700" b="1" dirty="0">
                <a:latin typeface="Open Sans"/>
                <a:ea typeface="Open Sans"/>
                <a:cs typeface="Open Sans"/>
                <a:sym typeface="Open Sans"/>
              </a:rPr>
              <a:t>User Access: </a:t>
            </a:r>
            <a:r>
              <a:rPr lang="en-IE" sz="1800" dirty="0"/>
              <a:t>every user with domain login can read except salary, HR employees and management can edit and save.</a:t>
            </a:r>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lvl="0" indent="0">
              <a:spcBef>
                <a:spcPts val="1600"/>
              </a:spcBef>
              <a:buNone/>
            </a:pPr>
            <a:r>
              <a:rPr lang="en-IE" sz="2000" dirty="0"/>
              <a:t>There is the option to make replicas of the server in a master-slave model to handle high demand.</a:t>
            </a:r>
          </a:p>
          <a:p>
            <a:pPr marL="457200" lvl="0" indent="-349250" algn="l" rtl="0">
              <a:spcBef>
                <a:spcPts val="1600"/>
              </a:spcBef>
              <a:spcAft>
                <a:spcPts val="0"/>
              </a:spcAft>
              <a:buSzPts val="1900"/>
              <a:buFont typeface="Open Sans"/>
              <a:buChar char="●"/>
            </a:pPr>
            <a:r>
              <a:rPr lang="en" sz="1900" b="1" dirty="0" smtClean="0">
                <a:latin typeface="Open Sans"/>
                <a:ea typeface="Open Sans"/>
                <a:cs typeface="Open Sans"/>
                <a:sym typeface="Open Sans"/>
              </a:rPr>
              <a:t>Flexibility</a:t>
            </a:r>
            <a:endParaRPr sz="1900" dirty="0"/>
          </a:p>
          <a:p>
            <a:pPr lvl="0" indent="0">
              <a:spcBef>
                <a:spcPts val="1600"/>
              </a:spcBef>
              <a:buNone/>
            </a:pPr>
            <a:r>
              <a:rPr lang="en" sz="2000" dirty="0"/>
              <a:t>A star shaped architecture was used to make data easily obtainable </a:t>
            </a:r>
            <a:endParaRPr lang="en" sz="2000" dirty="0" smtClean="0"/>
          </a:p>
          <a:p>
            <a:pPr lvl="0" indent="0">
              <a:spcBef>
                <a:spcPts val="1600"/>
              </a:spcBef>
              <a:buNone/>
            </a:pPr>
            <a:r>
              <a:rPr lang="en" sz="1900" b="1" dirty="0" smtClean="0">
                <a:latin typeface="Open Sans"/>
                <a:ea typeface="Open Sans"/>
                <a:cs typeface="Open Sans"/>
                <a:sym typeface="Open Sans"/>
              </a:rPr>
              <a:t>Storage </a:t>
            </a:r>
            <a:r>
              <a:rPr lang="en" sz="1900" b="1" dirty="0">
                <a:latin typeface="Open Sans"/>
                <a:ea typeface="Open Sans"/>
                <a:cs typeface="Open Sans"/>
                <a:sym typeface="Open Sans"/>
              </a:rPr>
              <a:t>&amp; retention</a:t>
            </a:r>
            <a:endParaRPr sz="1900" b="1" dirty="0">
              <a:latin typeface="Open Sans"/>
              <a:ea typeface="Open Sans"/>
              <a:cs typeface="Open Sans"/>
              <a:sym typeface="Open Sans"/>
            </a:endParaRPr>
          </a:p>
          <a:p>
            <a:pPr lvl="0" indent="0">
              <a:lnSpc>
                <a:spcPct val="100000"/>
              </a:lnSpc>
              <a:spcBef>
                <a:spcPts val="1600"/>
              </a:spcBef>
              <a:buNone/>
            </a:pPr>
            <a:r>
              <a:rPr lang="en" sz="1700" b="1" dirty="0">
                <a:latin typeface="Open Sans"/>
                <a:ea typeface="Open Sans"/>
                <a:cs typeface="Open Sans"/>
                <a:sym typeface="Open Sans"/>
              </a:rPr>
              <a:t>Storage (disk or in-memory): </a:t>
            </a:r>
            <a:r>
              <a:rPr lang="en-IE" sz="1700" dirty="0" err="1" smtClean="0"/>
              <a:t>db</a:t>
            </a:r>
            <a:r>
              <a:rPr lang="en-IE" sz="1700" dirty="0" smtClean="0"/>
              <a:t>, </a:t>
            </a:r>
            <a:r>
              <a:rPr lang="en" sz="1800" dirty="0"/>
              <a:t>disk</a:t>
            </a:r>
            <a:endParaRPr sz="1700" dirty="0"/>
          </a:p>
          <a:p>
            <a:pPr marL="457200" lvl="0" indent="0" algn="l" rtl="0">
              <a:lnSpc>
                <a:spcPct val="100000"/>
              </a:lnSpc>
              <a:spcBef>
                <a:spcPts val="0"/>
              </a:spcBef>
              <a:spcAft>
                <a:spcPts val="0"/>
              </a:spcAft>
              <a:buNone/>
            </a:pPr>
            <a:endParaRPr sz="1700" dirty="0"/>
          </a:p>
          <a:p>
            <a:pPr lvl="0" indent="0">
              <a:lnSpc>
                <a:spcPct val="100000"/>
              </a:lnSpc>
              <a:buNone/>
            </a:pPr>
            <a:r>
              <a:rPr lang="en" sz="1700" b="1" dirty="0">
                <a:latin typeface="Open Sans"/>
                <a:ea typeface="Open Sans"/>
                <a:cs typeface="Open Sans"/>
                <a:sym typeface="Open Sans"/>
              </a:rPr>
              <a:t>Retention: </a:t>
            </a:r>
            <a:r>
              <a:rPr lang="en-IE" sz="1800" dirty="0"/>
              <a:t>at least 7 years.</a:t>
            </a:r>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lvl="0" indent="0">
              <a:spcBef>
                <a:spcPts val="1600"/>
              </a:spcBef>
              <a:buNone/>
            </a:pPr>
            <a:r>
              <a:rPr lang="en" sz="1800" dirty="0" smtClean="0"/>
              <a:t>We start </a:t>
            </a:r>
            <a:r>
              <a:rPr lang="en" sz="1800" dirty="0"/>
              <a:t>with the Standard backup (once a week), and verify the need to change to the </a:t>
            </a:r>
            <a:r>
              <a:rPr lang="en-IE" sz="1800" i="1" dirty="0" smtClean="0"/>
              <a:t>Critical </a:t>
            </a:r>
            <a:r>
              <a:rPr lang="en" sz="1800" dirty="0" smtClean="0"/>
              <a:t>(once </a:t>
            </a:r>
            <a:r>
              <a:rPr lang="en" sz="1800" dirty="0"/>
              <a:t>a week) </a:t>
            </a:r>
            <a:r>
              <a:rPr lang="en" sz="1800" dirty="0" smtClean="0"/>
              <a:t>and </a:t>
            </a:r>
            <a:r>
              <a:rPr lang="en-IE" sz="1800" dirty="0" smtClean="0"/>
              <a:t>incremental </a:t>
            </a:r>
            <a:r>
              <a:rPr lang="en-IE" sz="1800" dirty="0"/>
              <a:t>backup daily.</a:t>
            </a: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1956</Words>
  <Application>Microsoft Office PowerPoint</Application>
  <PresentationFormat>Custom</PresentationFormat>
  <Paragraphs>224</Paragraphs>
  <Slides>23</Slides>
  <Notes>23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23</vt:i4>
      </vt:variant>
    </vt:vector>
  </HeadingPairs>
  <TitlesOfParts>
    <vt:vector size="32" baseType="lpstr">
      <vt:lpstr>Open Sans</vt:lpstr>
      <vt:lpstr>Arial</vt:lpstr>
      <vt:lpstr>Source Code Pro</vt:lpstr>
      <vt:lpstr>Open Sans Light</vt:lpstr>
      <vt:lpstr>Helvetica Neue</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dc:title>
  <dc:creator>Roman</dc:creator>
  <cp:lastModifiedBy>Roma</cp:lastModifiedBy>
  <cp:revision>15</cp:revision>
  <dcterms:modified xsi:type="dcterms:W3CDTF">2021-08-27T18:18:22Z</dcterms:modified>
</cp:coreProperties>
</file>