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651"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8.png"/><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7.emf"/><Relationship Id="rId5" Type="http://schemas.openxmlformats.org/officeDocument/2006/relationships/oleObject" Target="../embeddings/oleObject1.bin"/><Relationship Id="rId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Opener1">
    <p:bg>
      <p:bgPr>
        <a:solidFill>
          <a:schemeClr val="bg1"/>
        </a:solidFill>
        <a:effectLst/>
      </p:bgPr>
    </p:bg>
    <p:spTree>
      <p:nvGrpSpPr>
        <p:cNvPr id="1" name=""/>
        <p:cNvGrpSpPr/>
        <p:nvPr/>
      </p:nvGrpSpPr>
      <p:grpSpPr>
        <a:xfrm>
          <a:off x="0" y="0"/>
          <a:ext cx="0" cy="0"/>
          <a:chOff x="0" y="0"/>
          <a:chExt cx="0" cy="0"/>
        </a:xfrm>
      </p:grpSpPr>
      <p:sp>
        <p:nvSpPr>
          <p:cNvPr id="11" name="Freeform 10"/>
          <p:cNvSpPr/>
          <p:nvPr userDrawn="1"/>
        </p:nvSpPr>
        <p:spPr>
          <a:xfrm>
            <a:off x="0" y="0"/>
            <a:ext cx="6309360" cy="4765196"/>
          </a:xfrm>
          <a:custGeom>
            <a:avLst/>
            <a:gdLst>
              <a:gd name="connsiteX0" fmla="*/ 0 w 6309360"/>
              <a:gd name="connsiteY0" fmla="*/ 0 h 4765196"/>
              <a:gd name="connsiteX1" fmla="*/ 6309360 w 6309360"/>
              <a:gd name="connsiteY1" fmla="*/ 0 h 4765196"/>
              <a:gd name="connsiteX2" fmla="*/ 6309360 w 6309360"/>
              <a:gd name="connsiteY2" fmla="*/ 56339 h 4765196"/>
              <a:gd name="connsiteX3" fmla="*/ 6309360 w 6309360"/>
              <a:gd name="connsiteY3" fmla="*/ 4765196 h 4765196"/>
              <a:gd name="connsiteX4" fmla="*/ 6030064 w 6309360"/>
              <a:gd name="connsiteY4" fmla="*/ 4718537 h 4765196"/>
              <a:gd name="connsiteX5" fmla="*/ 161022 w 6309360"/>
              <a:gd name="connsiteY5" fmla="*/ 3490219 h 4765196"/>
              <a:gd name="connsiteX6" fmla="*/ 0 w 6309360"/>
              <a:gd name="connsiteY6" fmla="*/ 3448369 h 4765196"/>
              <a:gd name="connsiteX7" fmla="*/ 0 w 6309360"/>
              <a:gd name="connsiteY7" fmla="*/ 0 h 476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09360" h="4765196">
                <a:moveTo>
                  <a:pt x="0" y="0"/>
                </a:moveTo>
                <a:lnTo>
                  <a:pt x="6309360" y="0"/>
                </a:lnTo>
                <a:lnTo>
                  <a:pt x="6309360" y="56339"/>
                </a:lnTo>
                <a:cubicBezTo>
                  <a:pt x="6309360" y="1086668"/>
                  <a:pt x="6309360" y="2585327"/>
                  <a:pt x="6309360" y="4765196"/>
                </a:cubicBezTo>
                <a:cubicBezTo>
                  <a:pt x="6216261" y="4753531"/>
                  <a:pt x="6123163" y="4741867"/>
                  <a:pt x="6030064" y="4718537"/>
                </a:cubicBezTo>
                <a:cubicBezTo>
                  <a:pt x="3779692" y="4330681"/>
                  <a:pt x="1823345" y="3916032"/>
                  <a:pt x="161022" y="3490219"/>
                </a:cubicBezTo>
                <a:lnTo>
                  <a:pt x="0" y="34483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0520" y="228600"/>
            <a:ext cx="4176384" cy="6979920"/>
          </a:xfrm>
          <a:prstGeom prst="rect">
            <a:avLst/>
          </a:prstGeom>
        </p:spPr>
      </p:pic>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6522826" y="3570847"/>
            <a:ext cx="5261187" cy="1182207"/>
          </a:xfrm>
          <a:prstGeom prst="rect">
            <a:avLst/>
          </a:prstGeom>
        </p:spPr>
        <p:txBody>
          <a:bodyPr anchor="b">
            <a:normAutofit/>
          </a:bodyPr>
          <a:lstStyle>
            <a:lvl1pPr marL="0" indent="0" algn="r">
              <a:lnSpc>
                <a:spcPts val="3000"/>
              </a:lnSpc>
              <a:buNone/>
              <a:defRPr sz="2600">
                <a:solidFill>
                  <a:schemeClr val="accent3"/>
                </a:solidFill>
              </a:defRPr>
            </a:lvl1pPr>
            <a:lvl2pPr marL="457200" indent="0">
              <a:buNone/>
              <a:defRPr sz="6000">
                <a:solidFill>
                  <a:schemeClr val="bg1"/>
                </a:solidFill>
              </a:defRPr>
            </a:lvl2pPr>
          </a:lstStyle>
          <a:p>
            <a:pPr lvl="0"/>
            <a:r>
              <a:rPr lang="en-US" dirty="0"/>
              <a:t>Click to insert section title</a:t>
            </a:r>
            <a:endParaRPr lang="pt-PT"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711753" y="533400"/>
            <a:ext cx="885853" cy="812769"/>
          </a:xfrm>
          <a:prstGeom prst="rect">
            <a:avLst/>
          </a:prstGeom>
        </p:spPr>
      </p:pic>
    </p:spTree>
    <p:extLst>
      <p:ext uri="{BB962C8B-B14F-4D97-AF65-F5344CB8AC3E}">
        <p14:creationId xmlns:p14="http://schemas.microsoft.com/office/powerpoint/2010/main" val="3482841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Opener2">
    <p:bg>
      <p:bgPr>
        <a:solidFill>
          <a:schemeClr val="bg1"/>
        </a:solidFill>
        <a:effectLst/>
      </p:bgPr>
    </p:bg>
    <p:spTree>
      <p:nvGrpSpPr>
        <p:cNvPr id="1" name=""/>
        <p:cNvGrpSpPr/>
        <p:nvPr/>
      </p:nvGrpSpPr>
      <p:grpSpPr>
        <a:xfrm>
          <a:off x="0" y="0"/>
          <a:ext cx="0" cy="0"/>
          <a:chOff x="0" y="0"/>
          <a:chExt cx="0" cy="0"/>
        </a:xfrm>
      </p:grpSpPr>
      <p:sp>
        <p:nvSpPr>
          <p:cNvPr id="12" name="Freeform 11"/>
          <p:cNvSpPr/>
          <p:nvPr userDrawn="1"/>
        </p:nvSpPr>
        <p:spPr>
          <a:xfrm>
            <a:off x="5837769" y="2731746"/>
            <a:ext cx="6354233" cy="4126254"/>
          </a:xfrm>
          <a:custGeom>
            <a:avLst/>
            <a:gdLst>
              <a:gd name="connsiteX0" fmla="*/ 3218906 w 6354233"/>
              <a:gd name="connsiteY0" fmla="*/ 0 h 4126254"/>
              <a:gd name="connsiteX1" fmla="*/ 6338061 w 6354233"/>
              <a:gd name="connsiteY1" fmla="*/ 0 h 4126254"/>
              <a:gd name="connsiteX2" fmla="*/ 6354233 w 6354233"/>
              <a:gd name="connsiteY2" fmla="*/ 0 h 4126254"/>
              <a:gd name="connsiteX3" fmla="*/ 6354233 w 6354233"/>
              <a:gd name="connsiteY3" fmla="*/ 4126254 h 4126254"/>
              <a:gd name="connsiteX4" fmla="*/ 0 w 6354233"/>
              <a:gd name="connsiteY4" fmla="*/ 4126254 h 4126254"/>
              <a:gd name="connsiteX5" fmla="*/ 18929 w 6354233"/>
              <a:gd name="connsiteY5" fmla="*/ 4013385 h 4126254"/>
              <a:gd name="connsiteX6" fmla="*/ 273134 w 6354233"/>
              <a:gd name="connsiteY6" fmla="*/ 2497612 h 4126254"/>
              <a:gd name="connsiteX7" fmla="*/ 3218906 w 6354233"/>
              <a:gd name="connsiteY7" fmla="*/ 0 h 4126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54233" h="4126254">
                <a:moveTo>
                  <a:pt x="3218906" y="0"/>
                </a:moveTo>
                <a:cubicBezTo>
                  <a:pt x="3218906" y="0"/>
                  <a:pt x="3218906" y="0"/>
                  <a:pt x="6338061" y="0"/>
                </a:cubicBezTo>
                <a:lnTo>
                  <a:pt x="6354233" y="0"/>
                </a:lnTo>
                <a:lnTo>
                  <a:pt x="6354233" y="4126254"/>
                </a:lnTo>
                <a:lnTo>
                  <a:pt x="0" y="4126254"/>
                </a:lnTo>
                <a:lnTo>
                  <a:pt x="18929" y="4013385"/>
                </a:lnTo>
                <a:cubicBezTo>
                  <a:pt x="86798" y="3608700"/>
                  <a:pt x="170328" y="3110626"/>
                  <a:pt x="273134" y="2497612"/>
                </a:cubicBezTo>
                <a:cubicBezTo>
                  <a:pt x="509656" y="1050498"/>
                  <a:pt x="1756771" y="0"/>
                  <a:pt x="3218906"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407988" y="1443355"/>
            <a:ext cx="4751909" cy="1418714"/>
          </a:xfrm>
          <a:prstGeom prst="rect">
            <a:avLst/>
          </a:prstGeom>
        </p:spPr>
        <p:txBody>
          <a:bodyPr anchor="b">
            <a:normAutofit/>
          </a:bodyPr>
          <a:lstStyle>
            <a:lvl1pPr marL="0" indent="0" algn="l">
              <a:lnSpc>
                <a:spcPts val="3000"/>
              </a:lnSpc>
              <a:buNone/>
              <a:defRPr sz="2600">
                <a:solidFill>
                  <a:schemeClr val="accent3"/>
                </a:solidFill>
              </a:defRPr>
            </a:lvl1pPr>
            <a:lvl2pPr marL="457200" indent="0">
              <a:buNone/>
              <a:defRPr sz="6000">
                <a:solidFill>
                  <a:schemeClr val="bg1"/>
                </a:solidFill>
              </a:defRPr>
            </a:lvl2pPr>
          </a:lstStyle>
          <a:p>
            <a:pPr lvl="0"/>
            <a:r>
              <a:rPr lang="en-US" dirty="0"/>
              <a:t>Click to add section title</a:t>
            </a:r>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248400" y="838200"/>
            <a:ext cx="4147523" cy="5410200"/>
          </a:xfrm>
          <a:prstGeom prst="rect">
            <a:avLst/>
          </a:prstGeom>
        </p:spPr>
      </p:pic>
    </p:spTree>
    <p:extLst>
      <p:ext uri="{BB962C8B-B14F-4D97-AF65-F5344CB8AC3E}">
        <p14:creationId xmlns:p14="http://schemas.microsoft.com/office/powerpoint/2010/main" val="2514924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Opener3">
    <p:spTree>
      <p:nvGrpSpPr>
        <p:cNvPr id="1" name=""/>
        <p:cNvGrpSpPr/>
        <p:nvPr/>
      </p:nvGrpSpPr>
      <p:grpSpPr>
        <a:xfrm>
          <a:off x="0" y="0"/>
          <a:ext cx="0" cy="0"/>
          <a:chOff x="0" y="0"/>
          <a:chExt cx="0" cy="0"/>
        </a:xfrm>
      </p:grpSpPr>
      <p:sp>
        <p:nvSpPr>
          <p:cNvPr id="12" name="Freeform 11"/>
          <p:cNvSpPr/>
          <p:nvPr userDrawn="1"/>
        </p:nvSpPr>
        <p:spPr>
          <a:xfrm>
            <a:off x="2" y="1924738"/>
            <a:ext cx="7237505" cy="4933262"/>
          </a:xfrm>
          <a:custGeom>
            <a:avLst/>
            <a:gdLst>
              <a:gd name="connsiteX0" fmla="*/ 4395998 w 7237505"/>
              <a:gd name="connsiteY0" fmla="*/ 58 h 4933262"/>
              <a:gd name="connsiteX1" fmla="*/ 7233138 w 7237505"/>
              <a:gd name="connsiteY1" fmla="*/ 4903565 h 4933262"/>
              <a:gd name="connsiteX2" fmla="*/ 7237505 w 7237505"/>
              <a:gd name="connsiteY2" fmla="*/ 4933262 h 4933262"/>
              <a:gd name="connsiteX3" fmla="*/ 0 w 7237505"/>
              <a:gd name="connsiteY3" fmla="*/ 4933262 h 4933262"/>
              <a:gd name="connsiteX4" fmla="*/ 0 w 7237505"/>
              <a:gd name="connsiteY4" fmla="*/ 1491292 h 4933262"/>
              <a:gd name="connsiteX5" fmla="*/ 148016 w 7237505"/>
              <a:gd name="connsiteY5" fmla="*/ 1437398 h 4933262"/>
              <a:gd name="connsiteX6" fmla="*/ 3756131 w 7237505"/>
              <a:gd name="connsiteY6" fmla="*/ 123640 h 4933262"/>
              <a:gd name="connsiteX7" fmla="*/ 4395998 w 7237505"/>
              <a:gd name="connsiteY7" fmla="*/ 58 h 4933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37505" h="4933262">
                <a:moveTo>
                  <a:pt x="4395998" y="58"/>
                </a:moveTo>
                <a:cubicBezTo>
                  <a:pt x="6238787" y="-15730"/>
                  <a:pt x="6966936" y="3156975"/>
                  <a:pt x="7233138" y="4903565"/>
                </a:cubicBezTo>
                <a:lnTo>
                  <a:pt x="7237505" y="4933262"/>
                </a:lnTo>
                <a:lnTo>
                  <a:pt x="0" y="4933262"/>
                </a:lnTo>
                <a:lnTo>
                  <a:pt x="0" y="1491292"/>
                </a:lnTo>
                <a:lnTo>
                  <a:pt x="148016" y="1437398"/>
                </a:lnTo>
                <a:cubicBezTo>
                  <a:pt x="1090161" y="1094352"/>
                  <a:pt x="2272461" y="663862"/>
                  <a:pt x="3756131" y="123640"/>
                </a:cubicBezTo>
                <a:cubicBezTo>
                  <a:pt x="3983091" y="41001"/>
                  <a:pt x="4196102" y="1771"/>
                  <a:pt x="4395998" y="5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7138784" y="1696711"/>
            <a:ext cx="4645229" cy="1418714"/>
          </a:xfrm>
          <a:prstGeom prst="rect">
            <a:avLst/>
          </a:prstGeom>
        </p:spPr>
        <p:txBody>
          <a:bodyPr anchor="b">
            <a:normAutofit/>
          </a:bodyPr>
          <a:lstStyle>
            <a:lvl1pPr marL="0" indent="0" algn="r">
              <a:lnSpc>
                <a:spcPts val="3000"/>
              </a:lnSpc>
              <a:buNone/>
              <a:defRPr sz="2600">
                <a:solidFill>
                  <a:schemeClr val="accent3"/>
                </a:solidFill>
              </a:defRPr>
            </a:lvl1pPr>
            <a:lvl2pPr marL="457200" indent="0">
              <a:buNone/>
              <a:defRPr sz="6000">
                <a:solidFill>
                  <a:schemeClr val="bg1"/>
                </a:solidFill>
              </a:defRPr>
            </a:lvl2pPr>
          </a:lstStyle>
          <a:p>
            <a:pPr lvl="0"/>
            <a:r>
              <a:rPr lang="en-US" dirty="0"/>
              <a:t>Click to add section title</a:t>
            </a:r>
          </a:p>
        </p:txBody>
      </p:sp>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784457" y="609600"/>
            <a:ext cx="4905075" cy="5597907"/>
          </a:xfrm>
          <a:prstGeom prst="rect">
            <a:avLst/>
          </a:prstGeom>
        </p:spPr>
      </p:pic>
    </p:spTree>
    <p:extLst>
      <p:ext uri="{BB962C8B-B14F-4D97-AF65-F5344CB8AC3E}">
        <p14:creationId xmlns:p14="http://schemas.microsoft.com/office/powerpoint/2010/main" val="2805439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Opener4">
    <p:spTree>
      <p:nvGrpSpPr>
        <p:cNvPr id="1" name=""/>
        <p:cNvGrpSpPr/>
        <p:nvPr/>
      </p:nvGrpSpPr>
      <p:grpSpPr>
        <a:xfrm>
          <a:off x="0" y="0"/>
          <a:ext cx="0" cy="0"/>
          <a:chOff x="0" y="0"/>
          <a:chExt cx="0" cy="0"/>
        </a:xfrm>
      </p:grpSpPr>
      <p:sp>
        <p:nvSpPr>
          <p:cNvPr id="6" name="Freeform 5"/>
          <p:cNvSpPr/>
          <p:nvPr userDrawn="1"/>
        </p:nvSpPr>
        <p:spPr>
          <a:xfrm>
            <a:off x="0" y="0"/>
            <a:ext cx="12193224" cy="3895500"/>
          </a:xfrm>
          <a:custGeom>
            <a:avLst/>
            <a:gdLst>
              <a:gd name="connsiteX0" fmla="*/ 0 w 12193224"/>
              <a:gd name="connsiteY0" fmla="*/ 0 h 3895500"/>
              <a:gd name="connsiteX1" fmla="*/ 12193224 w 12193224"/>
              <a:gd name="connsiteY1" fmla="*/ 0 h 3895500"/>
              <a:gd name="connsiteX2" fmla="*/ 12193224 w 12193224"/>
              <a:gd name="connsiteY2" fmla="*/ 246767 h 3895500"/>
              <a:gd name="connsiteX3" fmla="*/ 12193224 w 12193224"/>
              <a:gd name="connsiteY3" fmla="*/ 3895500 h 3895500"/>
              <a:gd name="connsiteX4" fmla="*/ 11695542 w 12193224"/>
              <a:gd name="connsiteY4" fmla="*/ 3812356 h 3895500"/>
              <a:gd name="connsiteX5" fmla="*/ 0 w 12193224"/>
              <a:gd name="connsiteY5" fmla="*/ 1297276 h 3895500"/>
              <a:gd name="connsiteX6" fmla="*/ 0 w 12193224"/>
              <a:gd name="connsiteY6" fmla="*/ 68316 h 3895500"/>
              <a:gd name="connsiteX7" fmla="*/ 0 w 12193224"/>
              <a:gd name="connsiteY7" fmla="*/ 0 h 3895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3224" h="3895500">
                <a:moveTo>
                  <a:pt x="0" y="0"/>
                </a:moveTo>
                <a:lnTo>
                  <a:pt x="12193224" y="0"/>
                </a:lnTo>
                <a:lnTo>
                  <a:pt x="12193224" y="246767"/>
                </a:lnTo>
                <a:cubicBezTo>
                  <a:pt x="12193224" y="1325156"/>
                  <a:pt x="12193224" y="2535979"/>
                  <a:pt x="12193224" y="3895500"/>
                </a:cubicBezTo>
                <a:cubicBezTo>
                  <a:pt x="12027332" y="3874712"/>
                  <a:pt x="11861436" y="3853928"/>
                  <a:pt x="11695542" y="3812356"/>
                </a:cubicBezTo>
                <a:cubicBezTo>
                  <a:pt x="7112716" y="3022496"/>
                  <a:pt x="3214200" y="2170279"/>
                  <a:pt x="0" y="1297276"/>
                </a:cubicBezTo>
                <a:cubicBezTo>
                  <a:pt x="0" y="1297276"/>
                  <a:pt x="0" y="1297276"/>
                  <a:pt x="0" y="68316"/>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407988" y="2579828"/>
            <a:ext cx="5471988" cy="1698343"/>
          </a:xfrm>
          <a:prstGeom prst="rect">
            <a:avLst/>
          </a:prstGeom>
        </p:spPr>
        <p:txBody>
          <a:bodyPr anchor="b">
            <a:noAutofit/>
          </a:bodyPr>
          <a:lstStyle>
            <a:lvl1pPr marL="0" indent="0">
              <a:lnSpc>
                <a:spcPts val="3000"/>
              </a:lnSpc>
              <a:buNone/>
              <a:defRPr sz="2600">
                <a:solidFill>
                  <a:schemeClr val="accent3"/>
                </a:solidFill>
              </a:defRPr>
            </a:lvl1pPr>
            <a:lvl2pPr marL="457200" indent="0">
              <a:buNone/>
              <a:defRPr sz="6000">
                <a:solidFill>
                  <a:schemeClr val="bg1"/>
                </a:solidFill>
              </a:defRPr>
            </a:lvl2pPr>
          </a:lstStyle>
          <a:p>
            <a:pPr lvl="0"/>
            <a:r>
              <a:rPr lang="en-US" dirty="0"/>
              <a:t>Click to insert section title</a:t>
            </a:r>
            <a:endParaRPr lang="pt-PT"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7010400" y="1219200"/>
            <a:ext cx="4152592" cy="4731716"/>
          </a:xfrm>
          <a:prstGeom prst="rect">
            <a:avLst/>
          </a:prstGeom>
        </p:spPr>
      </p:pic>
    </p:spTree>
    <p:extLst>
      <p:ext uri="{BB962C8B-B14F-4D97-AF65-F5344CB8AC3E}">
        <p14:creationId xmlns:p14="http://schemas.microsoft.com/office/powerpoint/2010/main" val="1105918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Section Opener5">
    <p:spTree>
      <p:nvGrpSpPr>
        <p:cNvPr id="1" name=""/>
        <p:cNvGrpSpPr/>
        <p:nvPr/>
      </p:nvGrpSpPr>
      <p:grpSpPr>
        <a:xfrm>
          <a:off x="0" y="0"/>
          <a:ext cx="0" cy="0"/>
          <a:chOff x="0" y="0"/>
          <a:chExt cx="0" cy="0"/>
        </a:xfrm>
      </p:grpSpPr>
      <p:sp>
        <p:nvSpPr>
          <p:cNvPr id="12" name="Freeform 11"/>
          <p:cNvSpPr/>
          <p:nvPr userDrawn="1"/>
        </p:nvSpPr>
        <p:spPr>
          <a:xfrm>
            <a:off x="1" y="1773244"/>
            <a:ext cx="12682081" cy="5084756"/>
          </a:xfrm>
          <a:custGeom>
            <a:avLst/>
            <a:gdLst>
              <a:gd name="connsiteX0" fmla="*/ 9471990 w 12682081"/>
              <a:gd name="connsiteY0" fmla="*/ 542 h 5084756"/>
              <a:gd name="connsiteX1" fmla="*/ 12634063 w 12682081"/>
              <a:gd name="connsiteY1" fmla="*/ 4816991 h 5084756"/>
              <a:gd name="connsiteX2" fmla="*/ 12682081 w 12682081"/>
              <a:gd name="connsiteY2" fmla="*/ 5084756 h 5084756"/>
              <a:gd name="connsiteX3" fmla="*/ 0 w 12682081"/>
              <a:gd name="connsiteY3" fmla="*/ 5084756 h 5084756"/>
              <a:gd name="connsiteX4" fmla="*/ 0 w 12682081"/>
              <a:gd name="connsiteY4" fmla="*/ 2957111 h 5084756"/>
              <a:gd name="connsiteX5" fmla="*/ 26348 w 12682081"/>
              <a:gd name="connsiteY5" fmla="*/ 2948506 h 5084756"/>
              <a:gd name="connsiteX6" fmla="*/ 8652212 w 12682081"/>
              <a:gd name="connsiteY6" fmla="*/ 131371 h 5084756"/>
              <a:gd name="connsiteX7" fmla="*/ 9471990 w 12682081"/>
              <a:gd name="connsiteY7" fmla="*/ 542 h 5084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682081" h="5084756">
                <a:moveTo>
                  <a:pt x="9471990" y="542"/>
                </a:moveTo>
                <a:cubicBezTo>
                  <a:pt x="11348469" y="43621"/>
                  <a:pt x="12225265" y="2641773"/>
                  <a:pt x="12634063" y="4816991"/>
                </a:cubicBezTo>
                <a:lnTo>
                  <a:pt x="12682081" y="5084756"/>
                </a:lnTo>
                <a:lnTo>
                  <a:pt x="0" y="5084756"/>
                </a:lnTo>
                <a:lnTo>
                  <a:pt x="0" y="2957111"/>
                </a:lnTo>
                <a:lnTo>
                  <a:pt x="26348" y="2948506"/>
                </a:lnTo>
                <a:cubicBezTo>
                  <a:pt x="1039939" y="2617476"/>
                  <a:pt x="3356718" y="1860835"/>
                  <a:pt x="8652212" y="131371"/>
                </a:cubicBezTo>
                <a:cubicBezTo>
                  <a:pt x="8944735" y="35836"/>
                  <a:pt x="9217552" y="-5299"/>
                  <a:pt x="9471990" y="542"/>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6322635" y="3810000"/>
            <a:ext cx="5471988" cy="1698343"/>
          </a:xfrm>
          <a:prstGeom prst="rect">
            <a:avLst/>
          </a:prstGeom>
        </p:spPr>
        <p:txBody>
          <a:bodyPr anchor="b">
            <a:noAutofit/>
          </a:bodyPr>
          <a:lstStyle>
            <a:lvl1pPr marL="0" indent="0" algn="r">
              <a:lnSpc>
                <a:spcPts val="3000"/>
              </a:lnSpc>
              <a:buNone/>
              <a:defRPr sz="2600">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415755" y="751840"/>
            <a:ext cx="5810544" cy="5313680"/>
          </a:xfrm>
          <a:prstGeom prst="rect">
            <a:avLst/>
          </a:prstGeom>
        </p:spPr>
      </p:pic>
    </p:spTree>
    <p:extLst>
      <p:ext uri="{BB962C8B-B14F-4D97-AF65-F5344CB8AC3E}">
        <p14:creationId xmlns:p14="http://schemas.microsoft.com/office/powerpoint/2010/main" val="318905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Blank-White">
    <p:spTree>
      <p:nvGrpSpPr>
        <p:cNvPr id="1" name=""/>
        <p:cNvGrpSpPr/>
        <p:nvPr/>
      </p:nvGrpSpPr>
      <p:grpSpPr>
        <a:xfrm>
          <a:off x="0" y="0"/>
          <a:ext cx="0" cy="0"/>
          <a:chOff x="0" y="0"/>
          <a:chExt cx="0" cy="0"/>
        </a:xfrm>
      </p:grpSpPr>
      <p:sp>
        <p:nvSpPr>
          <p:cNvPr id="6"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399153" y="404814"/>
            <a:ext cx="11430000" cy="509586"/>
          </a:xfrm>
          <a:prstGeom prst="rect">
            <a:avLst/>
          </a:prstGeom>
        </p:spPr>
        <p:txBody>
          <a:bodyPr vert="horz" lIns="0" tIns="0" rIns="0" bIns="0" rtlCol="0" anchor="t">
            <a:noAutofit/>
          </a:bodyPr>
          <a:lstStyle>
            <a:lvl1pPr>
              <a:defRPr lang="pt-PT" dirty="0"/>
            </a:lvl1pPr>
          </a:lstStyle>
          <a:p>
            <a:pPr lvl="0">
              <a:lnSpc>
                <a:spcPts val="2700"/>
              </a:lnSpc>
            </a:pPr>
            <a:r>
              <a:rPr lang="en-US" dirty="0"/>
              <a:t>Click to add title</a:t>
            </a:r>
            <a:endParaRPr lang="pt-PT" dirty="0"/>
          </a:p>
        </p:txBody>
      </p:sp>
      <p:sp>
        <p:nvSpPr>
          <p:cNvPr id="3" name="Retângulo 43">
            <a:extLst>
              <a:ext uri="{FF2B5EF4-FFF2-40B4-BE49-F238E27FC236}">
                <a16:creationId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1"/>
                </a:solidFill>
                <a:cs typeface="Arial" panose="020B0604020202020204" pitchFamily="34" charset="0"/>
              </a:rPr>
              <a:t>‹#›</a:t>
            </a:fld>
            <a:endParaRPr lang="en-US" sz="800" dirty="0">
              <a:solidFill>
                <a:schemeClr val="bg1"/>
              </a:solidFill>
              <a:cs typeface="Arial" panose="020B0604020202020204" pitchFamily="34" charset="0"/>
            </a:endParaRPr>
          </a:p>
        </p:txBody>
      </p:sp>
      <p:cxnSp>
        <p:nvCxnSpPr>
          <p:cNvPr id="4"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39764" y="6587911"/>
            <a:ext cx="0" cy="155576"/>
          </a:xfrm>
          <a:prstGeom prst="line">
            <a:avLst/>
          </a:prstGeom>
          <a:solidFill>
            <a:schemeClr val="tx1"/>
          </a:solidFill>
          <a:ln w="6350" cap="rnd">
            <a:solidFill>
              <a:schemeClr val="accent3"/>
            </a:solidFill>
            <a:round/>
          </a:ln>
        </p:spPr>
        <p:style>
          <a:lnRef idx="1">
            <a:schemeClr val="accent1"/>
          </a:lnRef>
          <a:fillRef idx="0">
            <a:schemeClr val="accent1"/>
          </a:fillRef>
          <a:effectRef idx="0">
            <a:schemeClr val="accent1"/>
          </a:effectRef>
          <a:fontRef idx="minor">
            <a:schemeClr val="tx1"/>
          </a:fontRef>
        </p:style>
      </p:cxnSp>
      <p:sp>
        <p:nvSpPr>
          <p:cNvPr id="5" name="Rectangle 27">
            <a:hlinkClick r:id="rId2"/>
            <a:extLst>
              <a:ext uri="{FF2B5EF4-FFF2-40B4-BE49-F238E27FC236}">
                <a16:creationId xmlns:a16="http://schemas.microsoft.com/office/drawing/2014/main" id="{F376ABD1-4930-42EB-9A73-9A9C7C6BF2D3}"/>
              </a:ext>
            </a:extLst>
          </p:cNvPr>
          <p:cNvSpPr/>
          <p:nvPr userDrawn="1"/>
        </p:nvSpPr>
        <p:spPr>
          <a:xfrm>
            <a:off x="399153" y="6604143"/>
            <a:ext cx="2743200" cy="123111"/>
          </a:xfrm>
          <a:prstGeom prst="rect">
            <a:avLst/>
          </a:prstGeom>
        </p:spPr>
        <p:txBody>
          <a:bodyPr wrap="square" lIns="0" tIns="0" rIns="0" bIns="0" anchor="ctr" anchorCtr="0">
            <a:noAutofit/>
          </a:bodyPr>
          <a:lstStyle/>
          <a:p>
            <a:pPr lvl="0" algn="l" defTabSz="914400">
              <a:lnSpc>
                <a:spcPct val="100000"/>
              </a:lnSpc>
              <a:defRPr/>
            </a:pPr>
            <a:r>
              <a:rPr lang="en-US" sz="800" kern="0" dirty="0">
                <a:solidFill>
                  <a:schemeClr val="tx2"/>
                </a:solidFill>
                <a:latin typeface="+mj-lt"/>
                <a:cs typeface="Arial" panose="020B0604020202020204" pitchFamily="34" charset="0"/>
              </a:rPr>
              <a:t>Capgemini Test Automation Capability Dec 2017 - v1</a:t>
            </a:r>
          </a:p>
        </p:txBody>
      </p:sp>
      <p:sp>
        <p:nvSpPr>
          <p:cNvPr id="7" name="Rectangle 27">
            <a:hlinkClick r:id="rId2"/>
            <a:extLst>
              <a:ext uri="{FF2B5EF4-FFF2-40B4-BE49-F238E27FC236}">
                <a16:creationId xmlns:a16="http://schemas.microsoft.com/office/drawing/2014/main" id="{F376ABD1-4930-42EB-9A73-9A9C7C6BF2D3}"/>
              </a:ext>
            </a:extLst>
          </p:cNvPr>
          <p:cNvSpPr/>
          <p:nvPr userDrawn="1"/>
        </p:nvSpPr>
        <p:spPr>
          <a:xfrm>
            <a:off x="3320381" y="6602031"/>
            <a:ext cx="564257" cy="123111"/>
          </a:xfrm>
          <a:prstGeom prst="rect">
            <a:avLst/>
          </a:prstGeom>
        </p:spPr>
        <p:txBody>
          <a:bodyPr wrap="square" lIns="0" tIns="0" rIns="0" bIns="0" anchor="ctr" anchorCtr="0">
            <a:noAutofit/>
          </a:bodyPr>
          <a:lstStyle/>
          <a:p>
            <a:pPr lvl="0" algn="l" defTabSz="914400">
              <a:lnSpc>
                <a:spcPct val="100000"/>
              </a:lnSpc>
              <a:defRPr/>
            </a:pPr>
            <a:r>
              <a:rPr lang="en-US" sz="800" kern="0" dirty="0">
                <a:solidFill>
                  <a:schemeClr val="tx1"/>
                </a:solidFill>
                <a:latin typeface="+mj-lt"/>
                <a:cs typeface="Arial" panose="020B0604020202020204" pitchFamily="34" charset="0"/>
              </a:rPr>
              <a:t>September</a:t>
            </a:r>
          </a:p>
        </p:txBody>
      </p:sp>
      <p:sp>
        <p:nvSpPr>
          <p:cNvPr id="8" name="Retângulo 43">
            <a:extLst>
              <a:ext uri="{FF2B5EF4-FFF2-40B4-BE49-F238E27FC236}">
                <a16:creationId xmlns:a16="http://schemas.microsoft.com/office/drawing/2014/main" id="{834ADCB4-BFB1-450D-8F6D-64217F4CD92C}"/>
              </a:ext>
            </a:extLst>
          </p:cNvPr>
          <p:cNvSpPr/>
          <p:nvPr userDrawn="1"/>
        </p:nvSpPr>
        <p:spPr>
          <a:xfrm>
            <a:off x="4045872" y="6603930"/>
            <a:ext cx="1821011" cy="123111"/>
          </a:xfrm>
          <a:prstGeom prst="rect">
            <a:avLst/>
          </a:prstGeom>
        </p:spPr>
        <p:txBody>
          <a:bodyPr wrap="none" lIns="0" tIns="0" rIns="0" bIns="0" anchor="ctr">
            <a:noAutofit/>
          </a:bodyPr>
          <a:lstStyle/>
          <a:p>
            <a:pPr>
              <a:lnSpc>
                <a:spcPct val="100000"/>
              </a:lnSpc>
            </a:pPr>
            <a:r>
              <a:rPr lang="en-US" sz="800" dirty="0">
                <a:solidFill>
                  <a:schemeClr val="bg2">
                    <a:lumMod val="50000"/>
                  </a:schemeClr>
                </a:solidFill>
                <a:cs typeface="Arial" panose="020B0604020202020204" pitchFamily="34" charset="0"/>
              </a:rPr>
              <a:t>© 2018 </a:t>
            </a:r>
            <a:r>
              <a:rPr lang="en-US" sz="800" dirty="0" err="1">
                <a:solidFill>
                  <a:schemeClr val="bg2">
                    <a:lumMod val="50000"/>
                  </a:schemeClr>
                </a:solidFill>
                <a:cs typeface="Arial" panose="020B0604020202020204" pitchFamily="34" charset="0"/>
              </a:rPr>
              <a:t>Sogeti</a:t>
            </a:r>
            <a:r>
              <a:rPr lang="en-US" sz="800" dirty="0">
                <a:solidFill>
                  <a:schemeClr val="bg2">
                    <a:lumMod val="50000"/>
                  </a:schemeClr>
                </a:solidFill>
                <a:cs typeface="Arial" panose="020B0604020202020204" pitchFamily="34" charset="0"/>
              </a:rPr>
              <a:t>. All rights reserved.</a:t>
            </a:r>
          </a:p>
        </p:txBody>
      </p:sp>
      <p:cxnSp>
        <p:nvCxnSpPr>
          <p:cNvPr id="9"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965255" y="6587911"/>
            <a:ext cx="0" cy="155576"/>
          </a:xfrm>
          <a:prstGeom prst="line">
            <a:avLst/>
          </a:prstGeom>
          <a:solidFill>
            <a:schemeClr val="tx1"/>
          </a:solidFill>
          <a:ln w="6350" cap="rnd">
            <a:solidFill>
              <a:schemeClr val="accent3"/>
            </a:solidFill>
            <a:round/>
          </a:ln>
        </p:spPr>
        <p:style>
          <a:lnRef idx="1">
            <a:schemeClr val="accent1"/>
          </a:lnRef>
          <a:fillRef idx="0">
            <a:schemeClr val="accent1"/>
          </a:fillRef>
          <a:effectRef idx="0">
            <a:schemeClr val="accent1"/>
          </a:effectRef>
          <a:fontRef idx="minor">
            <a:schemeClr val="tx1"/>
          </a:fontRef>
        </p:style>
      </p:cxnSp>
      <p:sp>
        <p:nvSpPr>
          <p:cNvPr id="10"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Tree>
    <p:extLst>
      <p:ext uri="{BB962C8B-B14F-4D97-AF65-F5344CB8AC3E}">
        <p14:creationId xmlns:p14="http://schemas.microsoft.com/office/powerpoint/2010/main" val="3810368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2"/>
          <a:ext cx="180998" cy="143985"/>
        </p:xfrm>
        <a:graphic>
          <a:graphicData uri="http://schemas.openxmlformats.org/presentationml/2006/ole">
            <mc:AlternateContent xmlns:mc="http://schemas.openxmlformats.org/markup-compatibility/2006">
              <mc:Choice xmlns:v="urn:schemas-microsoft-com:vml" Requires="v">
                <p:oleObj spid="_x0000_s1027" name="think-cell Slide" r:id="rId5" imgW="360" imgH="360" progId="">
                  <p:embed/>
                </p:oleObj>
              </mc:Choice>
              <mc:Fallback>
                <p:oleObj name="think-cell Slide" r:id="rId5" imgW="360" imgH="36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 y="2"/>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a:xfrm>
            <a:off x="640865" y="0"/>
            <a:ext cx="10710004" cy="677008"/>
          </a:xfrm>
          <a:prstGeom prst="rect">
            <a:avLst/>
          </a:prstGeom>
        </p:spPr>
        <p:txBody>
          <a:bodyPr anchor="ctr" anchorCtr="0"/>
          <a:lstStyle>
            <a:lvl1pPr>
              <a:defRPr/>
            </a:lvl1pPr>
          </a:lstStyle>
          <a:p>
            <a:r>
              <a:rPr lang="en-US" noProof="0" dirty="0"/>
              <a:t>Click to edit Master title style</a:t>
            </a:r>
            <a:endParaRPr lang="en-US" dirty="0"/>
          </a:p>
        </p:txBody>
      </p:sp>
      <p:sp>
        <p:nvSpPr>
          <p:cNvPr id="8" name="Content Placeholder 7"/>
          <p:cNvSpPr>
            <a:spLocks noGrp="1"/>
          </p:cNvSpPr>
          <p:nvPr>
            <p:ph sz="quarter" idx="10"/>
          </p:nvPr>
        </p:nvSpPr>
        <p:spPr>
          <a:xfrm>
            <a:off x="390771" y="1511300"/>
            <a:ext cx="11406552" cy="4584700"/>
          </a:xfrm>
          <a:prstGeom prst="rect">
            <a:avLst/>
          </a:prstGeo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pic>
        <p:nvPicPr>
          <p:cNvPr id="7" name="Picture 6"/>
          <p:cNvPicPr>
            <a:picLocks noChangeAspect="1"/>
          </p:cNvPicPr>
          <p:nvPr userDrawn="1"/>
        </p:nvPicPr>
        <p:blipFill>
          <a:blip r:embed="rId7"/>
          <a:stretch>
            <a:fillRect/>
          </a:stretch>
        </p:blipFill>
        <p:spPr>
          <a:xfrm>
            <a:off x="0" y="0"/>
            <a:ext cx="751311" cy="677008"/>
          </a:xfrm>
          <a:prstGeom prst="rect">
            <a:avLst/>
          </a:prstGeom>
        </p:spPr>
      </p:pic>
    </p:spTree>
    <p:extLst>
      <p:ext uri="{BB962C8B-B14F-4D97-AF65-F5344CB8AC3E}">
        <p14:creationId xmlns:p14="http://schemas.microsoft.com/office/powerpoint/2010/main" val="3075360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62215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18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8600"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ts val="14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3" pos="7423">
          <p15:clr>
            <a:srgbClr val="F26B43"/>
          </p15:clr>
        </p15:guide>
        <p15:guide id="4" pos="257">
          <p15:clr>
            <a:srgbClr val="F26B43"/>
          </p15:clr>
        </p15:guide>
        <p15:guide id="5" orient="horz" pos="4065">
          <p15:clr>
            <a:srgbClr val="F26B43"/>
          </p15:clr>
        </p15:guide>
        <p15:guide id="7" orient="horz" pos="80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 Managed Testing Services Transformation through automation for a Leading US Based bank</a:t>
            </a:r>
          </a:p>
        </p:txBody>
      </p:sp>
      <p:sp>
        <p:nvSpPr>
          <p:cNvPr id="29" name="Snip Diagonal Corner Rectangle 28"/>
          <p:cNvSpPr/>
          <p:nvPr/>
        </p:nvSpPr>
        <p:spPr>
          <a:xfrm flipH="1">
            <a:off x="407988" y="1285024"/>
            <a:ext cx="11376026" cy="864940"/>
          </a:xfrm>
          <a:prstGeom prst="snip2Diag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554480" tIns="45720" rIns="91440" bIns="45720" rtlCol="0" anchor="ctr"/>
          <a:lstStyle/>
          <a:p>
            <a:pPr marL="0" marR="0" lvl="0" indent="0" algn="l" defTabSz="914400" rtl="0" eaLnBrk="1" fontAlgn="auto" latinLnBrk="0" hangingPunct="1">
              <a:lnSpc>
                <a:spcPct val="120000"/>
              </a:lnSpc>
              <a:spcBef>
                <a:spcPts val="0"/>
              </a:spcBef>
              <a:spcAft>
                <a:spcPts val="20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Verdana"/>
                <a:ea typeface="+mn-ea"/>
                <a:cs typeface="+mn-cs"/>
              </a:rPr>
              <a:t>Client is an American multinational banking and financial services holding company headquartered in San Francisco, California with “hubquarters” throughout the country. It is the fourth largest bank in the U.S. by assets and the largest bank by market capitalization. It is the second largest bank in deposits, home mortgage servicing, and debit cards. At the end of 2013, Client ranked fourth in assets among U.S. banks and was the world’s most valuable bank by market capitalization. Euromoney named “Best Bank” in its 2013 Global Awards for Excellence, the first time a U.S.-based bank has won the top award.</a:t>
            </a:r>
          </a:p>
        </p:txBody>
      </p:sp>
      <p:cxnSp>
        <p:nvCxnSpPr>
          <p:cNvPr id="30" name="Straight Connector 29"/>
          <p:cNvCxnSpPr/>
          <p:nvPr/>
        </p:nvCxnSpPr>
        <p:spPr>
          <a:xfrm>
            <a:off x="1798108" y="1337499"/>
            <a:ext cx="0" cy="759990"/>
          </a:xfrm>
          <a:prstGeom prst="line">
            <a:avLst/>
          </a:prstGeom>
          <a:ln w="127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bwMode="auto">
          <a:xfrm>
            <a:off x="407988" y="2364497"/>
            <a:ext cx="2944812" cy="453463"/>
          </a:xfrm>
          <a:prstGeom prst="rect">
            <a:avLst/>
          </a:prstGeom>
          <a:solidFill>
            <a:schemeClr val="accent2"/>
          </a:solidFill>
          <a:ln w="9525" cap="flat" cmpd="sng" algn="ctr">
            <a:noFill/>
            <a:prstDash val="solid"/>
            <a:round/>
            <a:headEnd type="none" w="med" len="med"/>
            <a:tailEnd type="none" w="med" len="med"/>
          </a:ln>
          <a:effectLst/>
        </p:spPr>
        <p:txBody>
          <a:bodyPr vert="horz" wrap="none" lIns="548640" tIns="70336" rIns="140671" bIns="70336"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300" b="1" i="0" u="none" strike="noStrike" kern="1200" cap="none" spc="0" normalizeH="0" baseline="0" noProof="0" dirty="0">
                <a:ln>
                  <a:noFill/>
                </a:ln>
                <a:solidFill>
                  <a:prstClr val="white"/>
                </a:solidFill>
                <a:effectLst/>
                <a:uLnTx/>
                <a:uFillTx/>
                <a:latin typeface="Verdana"/>
                <a:ea typeface="+mn-ea"/>
                <a:cs typeface="Arial" charset="0"/>
              </a:rPr>
              <a:t>Business Issue</a:t>
            </a:r>
          </a:p>
        </p:txBody>
      </p:sp>
      <p:sp>
        <p:nvSpPr>
          <p:cNvPr id="35" name="Rectangle 34"/>
          <p:cNvSpPr/>
          <p:nvPr/>
        </p:nvSpPr>
        <p:spPr>
          <a:xfrm>
            <a:off x="407988" y="2269320"/>
            <a:ext cx="640080" cy="548640"/>
          </a:xfrm>
          <a:prstGeom prst="rect">
            <a:avLst/>
          </a:prstGeom>
          <a:solidFill>
            <a:schemeClr val="accent2">
              <a:lumMod val="75000"/>
            </a:schemeClr>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110765" tIns="70336" rIns="110765" bIns="70336"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500" b="1" i="0" u="none" strike="noStrike" kern="1200" cap="none" spc="0" normalizeH="0" baseline="0" noProof="0" dirty="0">
              <a:ln>
                <a:noFill/>
              </a:ln>
              <a:solidFill>
                <a:prstClr val="white">
                  <a:lumMod val="95000"/>
                </a:prstClr>
              </a:solidFill>
              <a:effectLst/>
              <a:uLnTx/>
              <a:uFillTx/>
              <a:latin typeface="Verdana"/>
              <a:ea typeface="+mn-ea"/>
              <a:cs typeface="+mn-cs"/>
            </a:endParaRPr>
          </a:p>
        </p:txBody>
      </p:sp>
      <p:sp>
        <p:nvSpPr>
          <p:cNvPr id="36" name="Rectangle 35"/>
          <p:cNvSpPr/>
          <p:nvPr/>
        </p:nvSpPr>
        <p:spPr bwMode="auto">
          <a:xfrm>
            <a:off x="3505200" y="2364497"/>
            <a:ext cx="5188270" cy="453463"/>
          </a:xfrm>
          <a:prstGeom prst="rect">
            <a:avLst/>
          </a:prstGeom>
          <a:solidFill>
            <a:schemeClr val="accent4"/>
          </a:solidFill>
          <a:ln w="9525" cap="flat" cmpd="sng" algn="ctr">
            <a:noFill/>
            <a:prstDash val="solid"/>
            <a:round/>
            <a:headEnd type="none" w="med" len="med"/>
            <a:tailEnd type="none" w="med" len="med"/>
          </a:ln>
          <a:effectLst/>
        </p:spPr>
        <p:txBody>
          <a:bodyPr vert="horz" wrap="none" lIns="140671" tIns="70336" rIns="140671" bIns="70336"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300" b="1" i="0" u="none" strike="noStrike" kern="1200" cap="none" spc="0" normalizeH="0" baseline="0" noProof="0" dirty="0">
                <a:ln>
                  <a:noFill/>
                </a:ln>
                <a:solidFill>
                  <a:prstClr val="white"/>
                </a:solidFill>
                <a:effectLst/>
                <a:uLnTx/>
                <a:uFillTx/>
                <a:latin typeface="Verdana"/>
                <a:ea typeface="+mn-ea"/>
                <a:cs typeface="Arial" charset="0"/>
              </a:rPr>
              <a:t>Capgemini Approach</a:t>
            </a:r>
          </a:p>
        </p:txBody>
      </p:sp>
      <p:sp>
        <p:nvSpPr>
          <p:cNvPr id="40" name="Rectangle 39"/>
          <p:cNvSpPr/>
          <p:nvPr/>
        </p:nvSpPr>
        <p:spPr>
          <a:xfrm>
            <a:off x="598746" y="1464822"/>
            <a:ext cx="1069524" cy="492443"/>
          </a:xfrm>
          <a:prstGeom prst="rect">
            <a:avLst/>
          </a:prstGeom>
        </p:spPr>
        <p:txBody>
          <a:bodyPr wrap="non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300" b="1" i="0" u="none" strike="noStrike" kern="1200" cap="none" spc="0" normalizeH="0" baseline="0" noProof="0" dirty="0">
                <a:ln>
                  <a:noFill/>
                </a:ln>
                <a:solidFill>
                  <a:prstClr val="white"/>
                </a:solidFill>
                <a:effectLst/>
                <a:uLnTx/>
                <a:uFillTx/>
                <a:latin typeface="Verdana"/>
                <a:ea typeface="+mn-ea"/>
                <a:cs typeface="Arial" charset="0"/>
              </a:rPr>
              <a:t>Client </a:t>
            </a:r>
            <a:br>
              <a:rPr kumimoji="0" lang="en-US" sz="1300" b="1" i="0" u="none" strike="noStrike" kern="1200" cap="none" spc="0" normalizeH="0" baseline="0" noProof="0" dirty="0">
                <a:ln>
                  <a:noFill/>
                </a:ln>
                <a:solidFill>
                  <a:prstClr val="white"/>
                </a:solidFill>
                <a:effectLst/>
                <a:uLnTx/>
                <a:uFillTx/>
                <a:latin typeface="Verdana"/>
                <a:ea typeface="+mn-ea"/>
                <a:cs typeface="Arial" charset="0"/>
              </a:rPr>
            </a:br>
            <a:r>
              <a:rPr kumimoji="0" lang="en-US" sz="1300" b="1" i="0" u="none" strike="noStrike" kern="1200" cap="none" spc="0" normalizeH="0" baseline="0" noProof="0" dirty="0">
                <a:ln>
                  <a:noFill/>
                </a:ln>
                <a:solidFill>
                  <a:prstClr val="white"/>
                </a:solidFill>
                <a:effectLst/>
                <a:uLnTx/>
                <a:uFillTx/>
                <a:latin typeface="Verdana"/>
                <a:ea typeface="+mn-ea"/>
                <a:cs typeface="Arial" charset="0"/>
              </a:rPr>
              <a:t>Ove	rview</a:t>
            </a:r>
          </a:p>
        </p:txBody>
      </p:sp>
      <p:grpSp>
        <p:nvGrpSpPr>
          <p:cNvPr id="41" name="Groupe 449">
            <a:extLst>
              <a:ext uri="{FF2B5EF4-FFF2-40B4-BE49-F238E27FC236}">
                <a16:creationId xmlns:a16="http://schemas.microsoft.com/office/drawing/2014/main" id="{B153D38D-8A43-44E6-A3D5-62D472C1EAE2}"/>
              </a:ext>
            </a:extLst>
          </p:cNvPr>
          <p:cNvGrpSpPr/>
          <p:nvPr/>
        </p:nvGrpSpPr>
        <p:grpSpPr>
          <a:xfrm>
            <a:off x="623469" y="2364754"/>
            <a:ext cx="209120" cy="357774"/>
            <a:chOff x="6227763" y="5492751"/>
            <a:chExt cx="263525" cy="450850"/>
          </a:xfrm>
        </p:grpSpPr>
        <p:sp>
          <p:nvSpPr>
            <p:cNvPr id="42" name="Freeform 106">
              <a:extLst>
                <a:ext uri="{FF2B5EF4-FFF2-40B4-BE49-F238E27FC236}">
                  <a16:creationId xmlns:a16="http://schemas.microsoft.com/office/drawing/2014/main" id="{406CC769-1DD9-4FAA-AA2C-1E4E797A5833}"/>
                </a:ext>
              </a:extLst>
            </p:cNvPr>
            <p:cNvSpPr>
              <a:spLocks/>
            </p:cNvSpPr>
            <p:nvPr/>
          </p:nvSpPr>
          <p:spPr bwMode="auto">
            <a:xfrm>
              <a:off x="6284913" y="5827713"/>
              <a:ext cx="123825" cy="115888"/>
            </a:xfrm>
            <a:custGeom>
              <a:avLst/>
              <a:gdLst>
                <a:gd name="T0" fmla="*/ 5 w 33"/>
                <a:gd name="T1" fmla="*/ 24 h 31"/>
                <a:gd name="T2" fmla="*/ 8 w 33"/>
                <a:gd name="T3" fmla="*/ 4 h 31"/>
                <a:gd name="T4" fmla="*/ 28 w 33"/>
                <a:gd name="T5" fmla="*/ 7 h 31"/>
                <a:gd name="T6" fmla="*/ 24 w 33"/>
                <a:gd name="T7" fmla="*/ 26 h 31"/>
                <a:gd name="T8" fmla="*/ 5 w 33"/>
                <a:gd name="T9" fmla="*/ 24 h 31"/>
              </a:gdLst>
              <a:ahLst/>
              <a:cxnLst>
                <a:cxn ang="0">
                  <a:pos x="T0" y="T1"/>
                </a:cxn>
                <a:cxn ang="0">
                  <a:pos x="T2" y="T3"/>
                </a:cxn>
                <a:cxn ang="0">
                  <a:pos x="T4" y="T5"/>
                </a:cxn>
                <a:cxn ang="0">
                  <a:pos x="T6" y="T7"/>
                </a:cxn>
                <a:cxn ang="0">
                  <a:pos x="T8" y="T9"/>
                </a:cxn>
              </a:cxnLst>
              <a:rect l="0" t="0" r="r" b="b"/>
              <a:pathLst>
                <a:path w="33" h="31">
                  <a:moveTo>
                    <a:pt x="5" y="24"/>
                  </a:moveTo>
                  <a:cubicBezTo>
                    <a:pt x="0" y="18"/>
                    <a:pt x="1" y="9"/>
                    <a:pt x="8" y="4"/>
                  </a:cubicBezTo>
                  <a:cubicBezTo>
                    <a:pt x="14" y="0"/>
                    <a:pt x="23" y="1"/>
                    <a:pt x="28" y="7"/>
                  </a:cubicBezTo>
                  <a:cubicBezTo>
                    <a:pt x="33" y="13"/>
                    <a:pt x="31" y="22"/>
                    <a:pt x="24" y="26"/>
                  </a:cubicBezTo>
                  <a:cubicBezTo>
                    <a:pt x="18" y="31"/>
                    <a:pt x="9" y="30"/>
                    <a:pt x="5" y="24"/>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Verdana"/>
                <a:ea typeface="+mn-ea"/>
                <a:cs typeface="+mn-cs"/>
              </a:endParaRPr>
            </a:p>
          </p:txBody>
        </p:sp>
        <p:sp>
          <p:nvSpPr>
            <p:cNvPr id="43" name="Freeform 107">
              <a:extLst>
                <a:ext uri="{FF2B5EF4-FFF2-40B4-BE49-F238E27FC236}">
                  <a16:creationId xmlns:a16="http://schemas.microsoft.com/office/drawing/2014/main" id="{68571544-A2DF-468B-BBE6-BE8FE1E42437}"/>
                </a:ext>
              </a:extLst>
            </p:cNvPr>
            <p:cNvSpPr>
              <a:spLocks noEditPoints="1"/>
            </p:cNvSpPr>
            <p:nvPr/>
          </p:nvSpPr>
          <p:spPr bwMode="auto">
            <a:xfrm>
              <a:off x="6227763" y="5492751"/>
              <a:ext cx="263525" cy="315913"/>
            </a:xfrm>
            <a:custGeom>
              <a:avLst/>
              <a:gdLst>
                <a:gd name="T0" fmla="*/ 19 w 70"/>
                <a:gd name="T1" fmla="*/ 84 h 84"/>
                <a:gd name="T2" fmla="*/ 19 w 70"/>
                <a:gd name="T3" fmla="*/ 84 h 84"/>
                <a:gd name="T4" fmla="*/ 19 w 70"/>
                <a:gd name="T5" fmla="*/ 84 h 84"/>
                <a:gd name="T6" fmla="*/ 19 w 70"/>
                <a:gd name="T7" fmla="*/ 80 h 84"/>
                <a:gd name="T8" fmla="*/ 19 w 70"/>
                <a:gd name="T9" fmla="*/ 76 h 84"/>
                <a:gd name="T10" fmla="*/ 20 w 70"/>
                <a:gd name="T11" fmla="*/ 68 h 84"/>
                <a:gd name="T12" fmla="*/ 23 w 70"/>
                <a:gd name="T13" fmla="*/ 60 h 84"/>
                <a:gd name="T14" fmla="*/ 28 w 70"/>
                <a:gd name="T15" fmla="*/ 54 h 84"/>
                <a:gd name="T16" fmla="*/ 33 w 70"/>
                <a:gd name="T17" fmla="*/ 48 h 84"/>
                <a:gd name="T18" fmla="*/ 40 w 70"/>
                <a:gd name="T19" fmla="*/ 41 h 84"/>
                <a:gd name="T20" fmla="*/ 44 w 70"/>
                <a:gd name="T21" fmla="*/ 32 h 84"/>
                <a:gd name="T22" fmla="*/ 40 w 70"/>
                <a:gd name="T23" fmla="*/ 25 h 84"/>
                <a:gd name="T24" fmla="*/ 31 w 70"/>
                <a:gd name="T25" fmla="*/ 22 h 84"/>
                <a:gd name="T26" fmla="*/ 19 w 70"/>
                <a:gd name="T27" fmla="*/ 23 h 84"/>
                <a:gd name="T28" fmla="*/ 7 w 70"/>
                <a:gd name="T29" fmla="*/ 28 h 84"/>
                <a:gd name="T30" fmla="*/ 0 w 70"/>
                <a:gd name="T31" fmla="*/ 9 h 84"/>
                <a:gd name="T32" fmla="*/ 16 w 70"/>
                <a:gd name="T33" fmla="*/ 2 h 84"/>
                <a:gd name="T34" fmla="*/ 34 w 70"/>
                <a:gd name="T35" fmla="*/ 0 h 84"/>
                <a:gd name="T36" fmla="*/ 52 w 70"/>
                <a:gd name="T37" fmla="*/ 3 h 84"/>
                <a:gd name="T38" fmla="*/ 63 w 70"/>
                <a:gd name="T39" fmla="*/ 10 h 84"/>
                <a:gd name="T40" fmla="*/ 69 w 70"/>
                <a:gd name="T41" fmla="*/ 20 h 84"/>
                <a:gd name="T42" fmla="*/ 70 w 70"/>
                <a:gd name="T43" fmla="*/ 30 h 84"/>
                <a:gd name="T44" fmla="*/ 69 w 70"/>
                <a:gd name="T45" fmla="*/ 39 h 84"/>
                <a:gd name="T46" fmla="*/ 65 w 70"/>
                <a:gd name="T47" fmla="*/ 46 h 84"/>
                <a:gd name="T48" fmla="*/ 60 w 70"/>
                <a:gd name="T49" fmla="*/ 53 h 84"/>
                <a:gd name="T50" fmla="*/ 54 w 70"/>
                <a:gd name="T51" fmla="*/ 59 h 84"/>
                <a:gd name="T52" fmla="*/ 50 w 70"/>
                <a:gd name="T53" fmla="*/ 63 h 84"/>
                <a:gd name="T54" fmla="*/ 46 w 70"/>
                <a:gd name="T55" fmla="*/ 68 h 84"/>
                <a:gd name="T56" fmla="*/ 43 w 70"/>
                <a:gd name="T57" fmla="*/ 74 h 84"/>
                <a:gd name="T58" fmla="*/ 42 w 70"/>
                <a:gd name="T59" fmla="*/ 79 h 84"/>
                <a:gd name="T60" fmla="*/ 42 w 70"/>
                <a:gd name="T61" fmla="*/ 79 h 84"/>
                <a:gd name="T62" fmla="*/ 42 w 70"/>
                <a:gd name="T63" fmla="*/ 79 h 84"/>
                <a:gd name="T64" fmla="*/ 38 w 70"/>
                <a:gd name="T65" fmla="*/ 84 h 84"/>
                <a:gd name="T66" fmla="*/ 19 w 70"/>
                <a:gd name="T67"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0" h="84">
                  <a:moveTo>
                    <a:pt x="19" y="84"/>
                  </a:moveTo>
                  <a:cubicBezTo>
                    <a:pt x="19" y="84"/>
                    <a:pt x="19" y="84"/>
                    <a:pt x="19" y="84"/>
                  </a:cubicBezTo>
                  <a:moveTo>
                    <a:pt x="19" y="84"/>
                  </a:moveTo>
                  <a:cubicBezTo>
                    <a:pt x="19" y="80"/>
                    <a:pt x="19" y="80"/>
                    <a:pt x="19" y="80"/>
                  </a:cubicBezTo>
                  <a:cubicBezTo>
                    <a:pt x="19" y="78"/>
                    <a:pt x="19" y="77"/>
                    <a:pt x="19" y="76"/>
                  </a:cubicBezTo>
                  <a:cubicBezTo>
                    <a:pt x="19" y="73"/>
                    <a:pt x="19" y="70"/>
                    <a:pt x="20" y="68"/>
                  </a:cubicBezTo>
                  <a:cubicBezTo>
                    <a:pt x="21" y="65"/>
                    <a:pt x="22" y="63"/>
                    <a:pt x="23" y="60"/>
                  </a:cubicBezTo>
                  <a:cubicBezTo>
                    <a:pt x="25" y="58"/>
                    <a:pt x="26" y="56"/>
                    <a:pt x="28" y="54"/>
                  </a:cubicBezTo>
                  <a:cubicBezTo>
                    <a:pt x="29" y="52"/>
                    <a:pt x="31" y="50"/>
                    <a:pt x="33" y="48"/>
                  </a:cubicBezTo>
                  <a:cubicBezTo>
                    <a:pt x="36" y="46"/>
                    <a:pt x="38" y="43"/>
                    <a:pt x="40" y="41"/>
                  </a:cubicBezTo>
                  <a:cubicBezTo>
                    <a:pt x="42" y="38"/>
                    <a:pt x="44" y="35"/>
                    <a:pt x="44" y="32"/>
                  </a:cubicBezTo>
                  <a:cubicBezTo>
                    <a:pt x="44" y="29"/>
                    <a:pt x="43" y="27"/>
                    <a:pt x="40" y="25"/>
                  </a:cubicBezTo>
                  <a:cubicBezTo>
                    <a:pt x="38" y="23"/>
                    <a:pt x="35" y="22"/>
                    <a:pt x="31" y="22"/>
                  </a:cubicBezTo>
                  <a:cubicBezTo>
                    <a:pt x="27" y="22"/>
                    <a:pt x="23" y="22"/>
                    <a:pt x="19" y="23"/>
                  </a:cubicBezTo>
                  <a:cubicBezTo>
                    <a:pt x="16" y="24"/>
                    <a:pt x="12" y="26"/>
                    <a:pt x="7" y="28"/>
                  </a:cubicBezTo>
                  <a:cubicBezTo>
                    <a:pt x="0" y="9"/>
                    <a:pt x="0" y="9"/>
                    <a:pt x="0" y="9"/>
                  </a:cubicBezTo>
                  <a:cubicBezTo>
                    <a:pt x="4" y="6"/>
                    <a:pt x="10" y="4"/>
                    <a:pt x="16" y="2"/>
                  </a:cubicBezTo>
                  <a:cubicBezTo>
                    <a:pt x="22" y="1"/>
                    <a:pt x="28" y="0"/>
                    <a:pt x="34" y="0"/>
                  </a:cubicBezTo>
                  <a:cubicBezTo>
                    <a:pt x="41" y="0"/>
                    <a:pt x="47" y="1"/>
                    <a:pt x="52" y="3"/>
                  </a:cubicBezTo>
                  <a:cubicBezTo>
                    <a:pt x="56" y="5"/>
                    <a:pt x="60" y="7"/>
                    <a:pt x="63" y="10"/>
                  </a:cubicBezTo>
                  <a:cubicBezTo>
                    <a:pt x="66" y="13"/>
                    <a:pt x="68" y="16"/>
                    <a:pt x="69" y="20"/>
                  </a:cubicBezTo>
                  <a:cubicBezTo>
                    <a:pt x="70" y="24"/>
                    <a:pt x="70" y="27"/>
                    <a:pt x="70" y="30"/>
                  </a:cubicBezTo>
                  <a:cubicBezTo>
                    <a:pt x="70" y="33"/>
                    <a:pt x="70" y="36"/>
                    <a:pt x="69" y="39"/>
                  </a:cubicBezTo>
                  <a:cubicBezTo>
                    <a:pt x="68" y="42"/>
                    <a:pt x="67" y="44"/>
                    <a:pt x="65" y="46"/>
                  </a:cubicBezTo>
                  <a:cubicBezTo>
                    <a:pt x="64" y="49"/>
                    <a:pt x="62" y="51"/>
                    <a:pt x="60" y="53"/>
                  </a:cubicBezTo>
                  <a:cubicBezTo>
                    <a:pt x="58" y="55"/>
                    <a:pt x="56" y="57"/>
                    <a:pt x="54" y="59"/>
                  </a:cubicBezTo>
                  <a:cubicBezTo>
                    <a:pt x="53" y="60"/>
                    <a:pt x="52" y="62"/>
                    <a:pt x="50" y="63"/>
                  </a:cubicBezTo>
                  <a:cubicBezTo>
                    <a:pt x="49" y="65"/>
                    <a:pt x="47" y="66"/>
                    <a:pt x="46" y="68"/>
                  </a:cubicBezTo>
                  <a:cubicBezTo>
                    <a:pt x="45" y="70"/>
                    <a:pt x="44" y="72"/>
                    <a:pt x="43" y="74"/>
                  </a:cubicBezTo>
                  <a:cubicBezTo>
                    <a:pt x="42" y="75"/>
                    <a:pt x="42" y="77"/>
                    <a:pt x="42" y="79"/>
                  </a:cubicBezTo>
                  <a:cubicBezTo>
                    <a:pt x="42" y="79"/>
                    <a:pt x="42" y="79"/>
                    <a:pt x="42" y="79"/>
                  </a:cubicBezTo>
                  <a:cubicBezTo>
                    <a:pt x="42" y="79"/>
                    <a:pt x="42" y="79"/>
                    <a:pt x="42" y="79"/>
                  </a:cubicBezTo>
                  <a:cubicBezTo>
                    <a:pt x="42" y="82"/>
                    <a:pt x="40" y="84"/>
                    <a:pt x="38" y="84"/>
                  </a:cubicBezTo>
                  <a:lnTo>
                    <a:pt x="19" y="84"/>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Verdana"/>
                <a:ea typeface="+mn-ea"/>
                <a:cs typeface="+mn-cs"/>
              </a:endParaRPr>
            </a:p>
          </p:txBody>
        </p:sp>
      </p:grpSp>
      <p:grpSp>
        <p:nvGrpSpPr>
          <p:cNvPr id="49" name="Group 48"/>
          <p:cNvGrpSpPr/>
          <p:nvPr/>
        </p:nvGrpSpPr>
        <p:grpSpPr>
          <a:xfrm>
            <a:off x="3505200" y="2269320"/>
            <a:ext cx="640080" cy="548640"/>
            <a:chOff x="4270535" y="2269320"/>
            <a:chExt cx="640080" cy="548640"/>
          </a:xfrm>
        </p:grpSpPr>
        <p:sp>
          <p:nvSpPr>
            <p:cNvPr id="37" name="Rectangle 36"/>
            <p:cNvSpPr/>
            <p:nvPr/>
          </p:nvSpPr>
          <p:spPr>
            <a:xfrm>
              <a:off x="4270535" y="2269320"/>
              <a:ext cx="640080" cy="548640"/>
            </a:xfrm>
            <a:prstGeom prst="rect">
              <a:avLst/>
            </a:prstGeom>
            <a:solidFill>
              <a:schemeClr val="accent4">
                <a:lumMod val="75000"/>
              </a:schemeClr>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110765" tIns="70336" rIns="110765" bIns="70336"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500" b="1" i="0" u="none" strike="noStrike" kern="1200" cap="none" spc="0" normalizeH="0" baseline="0" noProof="0" dirty="0">
                <a:ln>
                  <a:noFill/>
                </a:ln>
                <a:solidFill>
                  <a:prstClr val="white">
                    <a:lumMod val="95000"/>
                  </a:prstClr>
                </a:solidFill>
                <a:effectLst/>
                <a:uLnTx/>
                <a:uFillTx/>
                <a:latin typeface="Verdana"/>
                <a:ea typeface="+mn-ea"/>
                <a:cs typeface="+mn-cs"/>
              </a:endParaRPr>
            </a:p>
          </p:txBody>
        </p:sp>
        <p:grpSp>
          <p:nvGrpSpPr>
            <p:cNvPr id="44" name="Group 148">
              <a:extLst>
                <a:ext uri="{FF2B5EF4-FFF2-40B4-BE49-F238E27FC236}">
                  <a16:creationId xmlns:a16="http://schemas.microsoft.com/office/drawing/2014/main" id="{CCB2CAD6-FDA1-4A3E-BA4F-551CDFAAD2B5}"/>
                </a:ext>
              </a:extLst>
            </p:cNvPr>
            <p:cNvGrpSpPr/>
            <p:nvPr/>
          </p:nvGrpSpPr>
          <p:grpSpPr>
            <a:xfrm>
              <a:off x="4366058" y="2355229"/>
              <a:ext cx="449034" cy="376824"/>
              <a:chOff x="6024422" y="2090478"/>
              <a:chExt cx="1035582" cy="869051"/>
            </a:xfrm>
            <a:solidFill>
              <a:srgbClr val="2FD6D5"/>
            </a:solidFill>
          </p:grpSpPr>
          <p:sp>
            <p:nvSpPr>
              <p:cNvPr id="45" name="Freeform 26">
                <a:extLst>
                  <a:ext uri="{FF2B5EF4-FFF2-40B4-BE49-F238E27FC236}">
                    <a16:creationId xmlns:a16="http://schemas.microsoft.com/office/drawing/2014/main" id="{79110E65-C822-4F47-ACD2-F99943E251C2}"/>
                  </a:ext>
                </a:extLst>
              </p:cNvPr>
              <p:cNvSpPr>
                <a:spLocks/>
              </p:cNvSpPr>
              <p:nvPr/>
            </p:nvSpPr>
            <p:spPr bwMode="auto">
              <a:xfrm>
                <a:off x="6603788" y="2493516"/>
                <a:ext cx="456216" cy="466013"/>
              </a:xfrm>
              <a:custGeom>
                <a:avLst/>
                <a:gdLst>
                  <a:gd name="T0" fmla="*/ 699 w 749"/>
                  <a:gd name="T1" fmla="*/ 441 h 763"/>
                  <a:gd name="T2" fmla="*/ 260 w 749"/>
                  <a:gd name="T3" fmla="*/ 0 h 763"/>
                  <a:gd name="T4" fmla="*/ 204 w 749"/>
                  <a:gd name="T5" fmla="*/ 96 h 763"/>
                  <a:gd name="T6" fmla="*/ 599 w 749"/>
                  <a:gd name="T7" fmla="*/ 493 h 763"/>
                  <a:gd name="T8" fmla="*/ 599 w 749"/>
                  <a:gd name="T9" fmla="*/ 540 h 763"/>
                  <a:gd name="T10" fmla="*/ 575 w 749"/>
                  <a:gd name="T11" fmla="*/ 549 h 763"/>
                  <a:gd name="T12" fmla="*/ 552 w 749"/>
                  <a:gd name="T13" fmla="*/ 540 h 763"/>
                  <a:gd name="T14" fmla="*/ 161 w 749"/>
                  <a:gd name="T15" fmla="*/ 146 h 763"/>
                  <a:gd name="T16" fmla="*/ 159 w 749"/>
                  <a:gd name="T17" fmla="*/ 149 h 763"/>
                  <a:gd name="T18" fmla="*/ 159 w 749"/>
                  <a:gd name="T19" fmla="*/ 149 h 763"/>
                  <a:gd name="T20" fmla="*/ 0 w 749"/>
                  <a:gd name="T21" fmla="*/ 254 h 763"/>
                  <a:gd name="T22" fmla="*/ 4 w 749"/>
                  <a:gd name="T23" fmla="*/ 367 h 763"/>
                  <a:gd name="T24" fmla="*/ 45 w 749"/>
                  <a:gd name="T25" fmla="*/ 409 h 763"/>
                  <a:gd name="T26" fmla="*/ 172 w 749"/>
                  <a:gd name="T27" fmla="*/ 414 h 763"/>
                  <a:gd name="T28" fmla="*/ 176 w 749"/>
                  <a:gd name="T29" fmla="*/ 540 h 763"/>
                  <a:gd name="T30" fmla="*/ 218 w 749"/>
                  <a:gd name="T31" fmla="*/ 582 h 763"/>
                  <a:gd name="T32" fmla="*/ 344 w 749"/>
                  <a:gd name="T33" fmla="*/ 587 h 763"/>
                  <a:gd name="T34" fmla="*/ 348 w 749"/>
                  <a:gd name="T35" fmla="*/ 713 h 763"/>
                  <a:gd name="T36" fmla="*/ 361 w 749"/>
                  <a:gd name="T37" fmla="*/ 742 h 763"/>
                  <a:gd name="T38" fmla="*/ 390 w 749"/>
                  <a:gd name="T39" fmla="*/ 755 h 763"/>
                  <a:gd name="T40" fmla="*/ 557 w 749"/>
                  <a:gd name="T41" fmla="*/ 762 h 763"/>
                  <a:gd name="T42" fmla="*/ 557 w 749"/>
                  <a:gd name="T43" fmla="*/ 741 h 763"/>
                  <a:gd name="T44" fmla="*/ 557 w 749"/>
                  <a:gd name="T45" fmla="*/ 762 h 763"/>
                  <a:gd name="T46" fmla="*/ 564 w 749"/>
                  <a:gd name="T47" fmla="*/ 763 h 763"/>
                  <a:gd name="T48" fmla="*/ 697 w 749"/>
                  <a:gd name="T49" fmla="*/ 707 h 763"/>
                  <a:gd name="T50" fmla="*/ 749 w 749"/>
                  <a:gd name="T51" fmla="*/ 573 h 763"/>
                  <a:gd name="T52" fmla="*/ 699 w 749"/>
                  <a:gd name="T53" fmla="*/ 441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49" h="763">
                    <a:moveTo>
                      <a:pt x="699" y="441"/>
                    </a:moveTo>
                    <a:cubicBezTo>
                      <a:pt x="659" y="401"/>
                      <a:pt x="417" y="157"/>
                      <a:pt x="260" y="0"/>
                    </a:cubicBezTo>
                    <a:cubicBezTo>
                      <a:pt x="246" y="33"/>
                      <a:pt x="227" y="66"/>
                      <a:pt x="204" y="96"/>
                    </a:cubicBezTo>
                    <a:cubicBezTo>
                      <a:pt x="599" y="493"/>
                      <a:pt x="599" y="493"/>
                      <a:pt x="599" y="493"/>
                    </a:cubicBezTo>
                    <a:cubicBezTo>
                      <a:pt x="612" y="506"/>
                      <a:pt x="611" y="527"/>
                      <a:pt x="599" y="540"/>
                    </a:cubicBezTo>
                    <a:cubicBezTo>
                      <a:pt x="592" y="546"/>
                      <a:pt x="584" y="549"/>
                      <a:pt x="575" y="549"/>
                    </a:cubicBezTo>
                    <a:cubicBezTo>
                      <a:pt x="567" y="549"/>
                      <a:pt x="558" y="546"/>
                      <a:pt x="552" y="540"/>
                    </a:cubicBezTo>
                    <a:cubicBezTo>
                      <a:pt x="161" y="146"/>
                      <a:pt x="161" y="146"/>
                      <a:pt x="161" y="146"/>
                    </a:cubicBezTo>
                    <a:cubicBezTo>
                      <a:pt x="160" y="147"/>
                      <a:pt x="159" y="148"/>
                      <a:pt x="159" y="149"/>
                    </a:cubicBezTo>
                    <a:cubicBezTo>
                      <a:pt x="159" y="149"/>
                      <a:pt x="159" y="149"/>
                      <a:pt x="159" y="149"/>
                    </a:cubicBezTo>
                    <a:cubicBezTo>
                      <a:pt x="112" y="195"/>
                      <a:pt x="58" y="230"/>
                      <a:pt x="0" y="254"/>
                    </a:cubicBezTo>
                    <a:cubicBezTo>
                      <a:pt x="4" y="367"/>
                      <a:pt x="4" y="367"/>
                      <a:pt x="4" y="367"/>
                    </a:cubicBezTo>
                    <a:cubicBezTo>
                      <a:pt x="5" y="389"/>
                      <a:pt x="23" y="408"/>
                      <a:pt x="45" y="409"/>
                    </a:cubicBezTo>
                    <a:cubicBezTo>
                      <a:pt x="172" y="414"/>
                      <a:pt x="172" y="414"/>
                      <a:pt x="172" y="414"/>
                    </a:cubicBezTo>
                    <a:cubicBezTo>
                      <a:pt x="176" y="540"/>
                      <a:pt x="176" y="540"/>
                      <a:pt x="176" y="540"/>
                    </a:cubicBezTo>
                    <a:cubicBezTo>
                      <a:pt x="177" y="563"/>
                      <a:pt x="195" y="581"/>
                      <a:pt x="218" y="582"/>
                    </a:cubicBezTo>
                    <a:cubicBezTo>
                      <a:pt x="344" y="587"/>
                      <a:pt x="344" y="587"/>
                      <a:pt x="344" y="587"/>
                    </a:cubicBezTo>
                    <a:cubicBezTo>
                      <a:pt x="348" y="713"/>
                      <a:pt x="348" y="713"/>
                      <a:pt x="348" y="713"/>
                    </a:cubicBezTo>
                    <a:cubicBezTo>
                      <a:pt x="348" y="724"/>
                      <a:pt x="353" y="735"/>
                      <a:pt x="361" y="742"/>
                    </a:cubicBezTo>
                    <a:cubicBezTo>
                      <a:pt x="368" y="750"/>
                      <a:pt x="378" y="755"/>
                      <a:pt x="390" y="755"/>
                    </a:cubicBezTo>
                    <a:cubicBezTo>
                      <a:pt x="389" y="755"/>
                      <a:pt x="526" y="761"/>
                      <a:pt x="557" y="762"/>
                    </a:cubicBezTo>
                    <a:cubicBezTo>
                      <a:pt x="557" y="741"/>
                      <a:pt x="557" y="741"/>
                      <a:pt x="557" y="741"/>
                    </a:cubicBezTo>
                    <a:cubicBezTo>
                      <a:pt x="557" y="762"/>
                      <a:pt x="557" y="762"/>
                      <a:pt x="557" y="762"/>
                    </a:cubicBezTo>
                    <a:cubicBezTo>
                      <a:pt x="559" y="763"/>
                      <a:pt x="561" y="763"/>
                      <a:pt x="564" y="763"/>
                    </a:cubicBezTo>
                    <a:cubicBezTo>
                      <a:pt x="618" y="763"/>
                      <a:pt x="664" y="740"/>
                      <a:pt x="697" y="707"/>
                    </a:cubicBezTo>
                    <a:cubicBezTo>
                      <a:pt x="733" y="672"/>
                      <a:pt x="749" y="622"/>
                      <a:pt x="749" y="573"/>
                    </a:cubicBezTo>
                    <a:cubicBezTo>
                      <a:pt x="749" y="524"/>
                      <a:pt x="733" y="476"/>
                      <a:pt x="699" y="44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E" sz="1800" b="0" i="0" u="none" strike="noStrike" kern="1200" cap="none" spc="0" normalizeH="0" baseline="0" noProof="0" dirty="0">
                  <a:ln>
                    <a:noFill/>
                  </a:ln>
                  <a:solidFill>
                    <a:srgbClr val="000000"/>
                  </a:solidFill>
                  <a:effectLst/>
                  <a:uLnTx/>
                  <a:uFillTx/>
                  <a:latin typeface="Verdana"/>
                  <a:ea typeface="+mn-ea"/>
                  <a:cs typeface="+mn-cs"/>
                </a:endParaRPr>
              </a:p>
            </p:txBody>
          </p:sp>
          <p:sp>
            <p:nvSpPr>
              <p:cNvPr id="46" name="Freeform 27">
                <a:extLst>
                  <a:ext uri="{FF2B5EF4-FFF2-40B4-BE49-F238E27FC236}">
                    <a16:creationId xmlns:a16="http://schemas.microsoft.com/office/drawing/2014/main" id="{9DE076D4-FA4B-4CEF-85A4-4F36F5E25534}"/>
                  </a:ext>
                </a:extLst>
              </p:cNvPr>
              <p:cNvSpPr>
                <a:spLocks noEditPoints="1"/>
              </p:cNvSpPr>
              <p:nvPr/>
            </p:nvSpPr>
            <p:spPr bwMode="auto">
              <a:xfrm>
                <a:off x="6024422" y="2090478"/>
                <a:ext cx="740302" cy="589163"/>
              </a:xfrm>
              <a:custGeom>
                <a:avLst/>
                <a:gdLst>
                  <a:gd name="T0" fmla="*/ 1069 w 1214"/>
                  <a:gd name="T1" fmla="*/ 754 h 966"/>
                  <a:gd name="T2" fmla="*/ 1099 w 1214"/>
                  <a:gd name="T3" fmla="*/ 719 h 966"/>
                  <a:gd name="T4" fmla="*/ 1159 w 1214"/>
                  <a:gd name="T5" fmla="*/ 610 h 966"/>
                  <a:gd name="T6" fmla="*/ 1063 w 1214"/>
                  <a:gd name="T7" fmla="*/ 166 h 966"/>
                  <a:gd name="T8" fmla="*/ 466 w 1214"/>
                  <a:gd name="T9" fmla="*/ 164 h 966"/>
                  <a:gd name="T10" fmla="*/ 356 w 1214"/>
                  <a:gd name="T11" fmla="*/ 357 h 966"/>
                  <a:gd name="T12" fmla="*/ 249 w 1214"/>
                  <a:gd name="T13" fmla="*/ 429 h 966"/>
                  <a:gd name="T14" fmla="*/ 47 w 1214"/>
                  <a:gd name="T15" fmla="*/ 661 h 966"/>
                  <a:gd name="T16" fmla="*/ 16 w 1214"/>
                  <a:gd name="T17" fmla="*/ 851 h 966"/>
                  <a:gd name="T18" fmla="*/ 42 w 1214"/>
                  <a:gd name="T19" fmla="*/ 902 h 966"/>
                  <a:gd name="T20" fmla="*/ 94 w 1214"/>
                  <a:gd name="T21" fmla="*/ 944 h 966"/>
                  <a:gd name="T22" fmla="*/ 192 w 1214"/>
                  <a:gd name="T23" fmla="*/ 966 h 966"/>
                  <a:gd name="T24" fmla="*/ 541 w 1214"/>
                  <a:gd name="T25" fmla="*/ 822 h 966"/>
                  <a:gd name="T26" fmla="*/ 924 w 1214"/>
                  <a:gd name="T27" fmla="*/ 854 h 966"/>
                  <a:gd name="T28" fmla="*/ 1061 w 1214"/>
                  <a:gd name="T29" fmla="*/ 763 h 966"/>
                  <a:gd name="T30" fmla="*/ 1069 w 1214"/>
                  <a:gd name="T31" fmla="*/ 754 h 966"/>
                  <a:gd name="T32" fmla="*/ 790 w 1214"/>
                  <a:gd name="T33" fmla="*/ 470 h 966"/>
                  <a:gd name="T34" fmla="*/ 780 w 1214"/>
                  <a:gd name="T35" fmla="*/ 480 h 966"/>
                  <a:gd name="T36" fmla="*/ 776 w 1214"/>
                  <a:gd name="T37" fmla="*/ 485 h 966"/>
                  <a:gd name="T38" fmla="*/ 688 w 1214"/>
                  <a:gd name="T39" fmla="*/ 518 h 966"/>
                  <a:gd name="T40" fmla="*/ 641 w 1214"/>
                  <a:gd name="T41" fmla="*/ 510 h 966"/>
                  <a:gd name="T42" fmla="*/ 636 w 1214"/>
                  <a:gd name="T43" fmla="*/ 522 h 966"/>
                  <a:gd name="T44" fmla="*/ 470 w 1214"/>
                  <a:gd name="T45" fmla="*/ 711 h 966"/>
                  <a:gd name="T46" fmla="*/ 439 w 1214"/>
                  <a:gd name="T47" fmla="*/ 733 h 966"/>
                  <a:gd name="T48" fmla="*/ 192 w 1214"/>
                  <a:gd name="T49" fmla="*/ 834 h 966"/>
                  <a:gd name="T50" fmla="*/ 146 w 1214"/>
                  <a:gd name="T51" fmla="*/ 820 h 966"/>
                  <a:gd name="T52" fmla="*/ 149 w 1214"/>
                  <a:gd name="T53" fmla="*/ 756 h 966"/>
                  <a:gd name="T54" fmla="*/ 164 w 1214"/>
                  <a:gd name="T55" fmla="*/ 722 h 966"/>
                  <a:gd name="T56" fmla="*/ 330 w 1214"/>
                  <a:gd name="T57" fmla="*/ 533 h 966"/>
                  <a:gd name="T58" fmla="*/ 346 w 1214"/>
                  <a:gd name="T59" fmla="*/ 521 h 966"/>
                  <a:gd name="T60" fmla="*/ 391 w 1214"/>
                  <a:gd name="T61" fmla="*/ 660 h 966"/>
                  <a:gd name="T62" fmla="*/ 417 w 1214"/>
                  <a:gd name="T63" fmla="*/ 641 h 966"/>
                  <a:gd name="T64" fmla="*/ 565 w 1214"/>
                  <a:gd name="T65" fmla="*/ 480 h 966"/>
                  <a:gd name="T66" fmla="*/ 577 w 1214"/>
                  <a:gd name="T67" fmla="*/ 457 h 966"/>
                  <a:gd name="T68" fmla="*/ 561 w 1214"/>
                  <a:gd name="T69" fmla="*/ 415 h 966"/>
                  <a:gd name="T70" fmla="*/ 558 w 1214"/>
                  <a:gd name="T71" fmla="*/ 387 h 966"/>
                  <a:gd name="T72" fmla="*/ 596 w 1214"/>
                  <a:gd name="T73" fmla="*/ 295 h 966"/>
                  <a:gd name="T74" fmla="*/ 618 w 1214"/>
                  <a:gd name="T75" fmla="*/ 278 h 966"/>
                  <a:gd name="T76" fmla="*/ 679 w 1214"/>
                  <a:gd name="T77" fmla="*/ 258 h 966"/>
                  <a:gd name="T78" fmla="*/ 688 w 1214"/>
                  <a:gd name="T79" fmla="*/ 257 h 966"/>
                  <a:gd name="T80" fmla="*/ 781 w 1214"/>
                  <a:gd name="T81" fmla="*/ 296 h 966"/>
                  <a:gd name="T82" fmla="*/ 819 w 1214"/>
                  <a:gd name="T83" fmla="*/ 385 h 966"/>
                  <a:gd name="T84" fmla="*/ 790 w 1214"/>
                  <a:gd name="T85" fmla="*/ 470 h 9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14" h="966">
                    <a:moveTo>
                      <a:pt x="1069" y="754"/>
                    </a:moveTo>
                    <a:cubicBezTo>
                      <a:pt x="1080" y="743"/>
                      <a:pt x="1090" y="731"/>
                      <a:pt x="1099" y="719"/>
                    </a:cubicBezTo>
                    <a:cubicBezTo>
                      <a:pt x="1125" y="685"/>
                      <a:pt x="1145" y="649"/>
                      <a:pt x="1159" y="610"/>
                    </a:cubicBezTo>
                    <a:cubicBezTo>
                      <a:pt x="1214" y="461"/>
                      <a:pt x="1183" y="287"/>
                      <a:pt x="1063" y="166"/>
                    </a:cubicBezTo>
                    <a:cubicBezTo>
                      <a:pt x="899" y="1"/>
                      <a:pt x="632" y="0"/>
                      <a:pt x="466" y="164"/>
                    </a:cubicBezTo>
                    <a:cubicBezTo>
                      <a:pt x="411" y="220"/>
                      <a:pt x="374" y="286"/>
                      <a:pt x="356" y="357"/>
                    </a:cubicBezTo>
                    <a:cubicBezTo>
                      <a:pt x="320" y="378"/>
                      <a:pt x="284" y="402"/>
                      <a:pt x="249" y="429"/>
                    </a:cubicBezTo>
                    <a:cubicBezTo>
                      <a:pt x="160" y="498"/>
                      <a:pt x="88" y="581"/>
                      <a:pt x="47" y="661"/>
                    </a:cubicBezTo>
                    <a:cubicBezTo>
                      <a:pt x="10" y="733"/>
                      <a:pt x="0" y="798"/>
                      <a:pt x="16" y="851"/>
                    </a:cubicBezTo>
                    <a:cubicBezTo>
                      <a:pt x="21" y="870"/>
                      <a:pt x="30" y="887"/>
                      <a:pt x="42" y="902"/>
                    </a:cubicBezTo>
                    <a:cubicBezTo>
                      <a:pt x="53" y="916"/>
                      <a:pt x="70" y="932"/>
                      <a:pt x="94" y="944"/>
                    </a:cubicBezTo>
                    <a:cubicBezTo>
                      <a:pt x="118" y="957"/>
                      <a:pt x="150" y="966"/>
                      <a:pt x="192" y="966"/>
                    </a:cubicBezTo>
                    <a:cubicBezTo>
                      <a:pt x="293" y="966"/>
                      <a:pt x="423" y="912"/>
                      <a:pt x="541" y="822"/>
                    </a:cubicBezTo>
                    <a:cubicBezTo>
                      <a:pt x="657" y="894"/>
                      <a:pt x="800" y="905"/>
                      <a:pt x="924" y="854"/>
                    </a:cubicBezTo>
                    <a:cubicBezTo>
                      <a:pt x="974" y="833"/>
                      <a:pt x="1021" y="803"/>
                      <a:pt x="1061" y="763"/>
                    </a:cubicBezTo>
                    <a:cubicBezTo>
                      <a:pt x="1064" y="760"/>
                      <a:pt x="1066" y="757"/>
                      <a:pt x="1069" y="754"/>
                    </a:cubicBezTo>
                    <a:close/>
                    <a:moveTo>
                      <a:pt x="790" y="470"/>
                    </a:moveTo>
                    <a:cubicBezTo>
                      <a:pt x="787" y="473"/>
                      <a:pt x="784" y="477"/>
                      <a:pt x="780" y="480"/>
                    </a:cubicBezTo>
                    <a:cubicBezTo>
                      <a:pt x="779" y="482"/>
                      <a:pt x="777" y="483"/>
                      <a:pt x="776" y="485"/>
                    </a:cubicBezTo>
                    <a:cubicBezTo>
                      <a:pt x="752" y="506"/>
                      <a:pt x="721" y="518"/>
                      <a:pt x="688" y="518"/>
                    </a:cubicBezTo>
                    <a:cubicBezTo>
                      <a:pt x="672" y="518"/>
                      <a:pt x="656" y="515"/>
                      <a:pt x="641" y="510"/>
                    </a:cubicBezTo>
                    <a:cubicBezTo>
                      <a:pt x="640" y="514"/>
                      <a:pt x="638" y="518"/>
                      <a:pt x="636" y="522"/>
                    </a:cubicBezTo>
                    <a:cubicBezTo>
                      <a:pt x="603" y="584"/>
                      <a:pt x="543" y="653"/>
                      <a:pt x="470" y="711"/>
                    </a:cubicBezTo>
                    <a:cubicBezTo>
                      <a:pt x="460" y="718"/>
                      <a:pt x="450" y="726"/>
                      <a:pt x="439" y="733"/>
                    </a:cubicBezTo>
                    <a:cubicBezTo>
                      <a:pt x="352" y="795"/>
                      <a:pt x="258" y="834"/>
                      <a:pt x="192" y="834"/>
                    </a:cubicBezTo>
                    <a:cubicBezTo>
                      <a:pt x="170" y="834"/>
                      <a:pt x="152" y="829"/>
                      <a:pt x="146" y="820"/>
                    </a:cubicBezTo>
                    <a:cubicBezTo>
                      <a:pt x="139" y="811"/>
                      <a:pt x="138" y="789"/>
                      <a:pt x="149" y="756"/>
                    </a:cubicBezTo>
                    <a:cubicBezTo>
                      <a:pt x="153" y="746"/>
                      <a:pt x="158" y="734"/>
                      <a:pt x="164" y="722"/>
                    </a:cubicBezTo>
                    <a:cubicBezTo>
                      <a:pt x="197" y="659"/>
                      <a:pt x="257" y="590"/>
                      <a:pt x="330" y="533"/>
                    </a:cubicBezTo>
                    <a:cubicBezTo>
                      <a:pt x="336" y="529"/>
                      <a:pt x="341" y="525"/>
                      <a:pt x="346" y="521"/>
                    </a:cubicBezTo>
                    <a:cubicBezTo>
                      <a:pt x="353" y="569"/>
                      <a:pt x="367" y="616"/>
                      <a:pt x="391" y="660"/>
                    </a:cubicBezTo>
                    <a:cubicBezTo>
                      <a:pt x="400" y="654"/>
                      <a:pt x="409" y="647"/>
                      <a:pt x="417" y="641"/>
                    </a:cubicBezTo>
                    <a:cubicBezTo>
                      <a:pt x="480" y="591"/>
                      <a:pt x="532" y="534"/>
                      <a:pt x="565" y="480"/>
                    </a:cubicBezTo>
                    <a:cubicBezTo>
                      <a:pt x="570" y="472"/>
                      <a:pt x="574" y="464"/>
                      <a:pt x="577" y="457"/>
                    </a:cubicBezTo>
                    <a:cubicBezTo>
                      <a:pt x="569" y="444"/>
                      <a:pt x="564" y="430"/>
                      <a:pt x="561" y="415"/>
                    </a:cubicBezTo>
                    <a:cubicBezTo>
                      <a:pt x="559" y="406"/>
                      <a:pt x="558" y="397"/>
                      <a:pt x="558" y="387"/>
                    </a:cubicBezTo>
                    <a:cubicBezTo>
                      <a:pt x="558" y="353"/>
                      <a:pt x="571" y="320"/>
                      <a:pt x="596" y="295"/>
                    </a:cubicBezTo>
                    <a:cubicBezTo>
                      <a:pt x="603" y="289"/>
                      <a:pt x="610" y="283"/>
                      <a:pt x="618" y="278"/>
                    </a:cubicBezTo>
                    <a:cubicBezTo>
                      <a:pt x="636" y="266"/>
                      <a:pt x="657" y="259"/>
                      <a:pt x="679" y="258"/>
                    </a:cubicBezTo>
                    <a:cubicBezTo>
                      <a:pt x="682" y="257"/>
                      <a:pt x="685" y="257"/>
                      <a:pt x="688" y="257"/>
                    </a:cubicBezTo>
                    <a:cubicBezTo>
                      <a:pt x="723" y="257"/>
                      <a:pt x="756" y="271"/>
                      <a:pt x="781" y="296"/>
                    </a:cubicBezTo>
                    <a:cubicBezTo>
                      <a:pt x="805" y="321"/>
                      <a:pt x="818" y="353"/>
                      <a:pt x="819" y="385"/>
                    </a:cubicBezTo>
                    <a:cubicBezTo>
                      <a:pt x="819" y="415"/>
                      <a:pt x="810" y="445"/>
                      <a:pt x="790" y="470"/>
                    </a:cubicBezTo>
                    <a:close/>
                  </a:path>
                </a:pathLst>
              </a:custGeom>
              <a:solidFill>
                <a:srgbClr val="2FD6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E" sz="1800" b="0" i="0" u="none" strike="noStrike" kern="1200" cap="none" spc="0" normalizeH="0" baseline="0" noProof="0" dirty="0">
                  <a:ln>
                    <a:noFill/>
                  </a:ln>
                  <a:solidFill>
                    <a:srgbClr val="000000"/>
                  </a:solidFill>
                  <a:effectLst/>
                  <a:uLnTx/>
                  <a:uFillTx/>
                  <a:latin typeface="Verdana"/>
                  <a:ea typeface="+mn-ea"/>
                  <a:cs typeface="+mn-cs"/>
                </a:endParaRPr>
              </a:p>
            </p:txBody>
          </p:sp>
        </p:grpSp>
      </p:grpSp>
      <p:sp>
        <p:nvSpPr>
          <p:cNvPr id="31" name="Snip Diagonal Corner Rectangle 30"/>
          <p:cNvSpPr/>
          <p:nvPr/>
        </p:nvSpPr>
        <p:spPr bwMode="auto">
          <a:xfrm>
            <a:off x="407988" y="2817960"/>
            <a:ext cx="2944812" cy="3635968"/>
          </a:xfrm>
          <a:prstGeom prst="snip2DiagRect">
            <a:avLst>
              <a:gd name="adj1" fmla="val 0"/>
              <a:gd name="adj2" fmla="val 2952"/>
            </a:avLst>
          </a:prstGeom>
          <a:solidFill>
            <a:schemeClr val="bg1">
              <a:lumMod val="95000"/>
            </a:schemeClr>
          </a:solidFill>
          <a:ln w="9525">
            <a:solidFill>
              <a:schemeClr val="accent2">
                <a:alpha val="7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a:lstStyle>
            <a:defPPr>
              <a:defRPr lang="sv-S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137160" marR="0" lvl="0" indent="-137160" algn="l" defTabSz="914400" rtl="0" eaLnBrk="1" fontAlgn="auto" latinLnBrk="0" hangingPunct="1">
              <a:lnSpc>
                <a:spcPct val="110000"/>
              </a:lnSpc>
              <a:spcBef>
                <a:spcPts val="0"/>
              </a:spcBef>
              <a:spcAft>
                <a:spcPts val="200"/>
              </a:spcAft>
              <a:buClr>
                <a:srgbClr val="12ABDB"/>
              </a:buClr>
              <a:buSzTx/>
              <a:buFont typeface="Wingdings" panose="05000000000000000000" pitchFamily="2" charset="2"/>
              <a:buChar char="§"/>
              <a:tabLst/>
              <a:defRPr/>
            </a:pPr>
            <a:r>
              <a:rPr kumimoji="0" lang="en-US" sz="850" b="0" i="0" u="none" strike="noStrike" kern="1200" cap="none" spc="0" normalizeH="0" baseline="0" noProof="0" dirty="0">
                <a:ln>
                  <a:noFill/>
                </a:ln>
                <a:solidFill>
                  <a:srgbClr val="000000"/>
                </a:solidFill>
                <a:effectLst/>
                <a:uLnTx/>
                <a:uFillTx/>
                <a:latin typeface="Verdana"/>
                <a:ea typeface="+mn-ea"/>
                <a:cs typeface="+mn-cs"/>
              </a:rPr>
              <a:t>Client has a limited number of branches outside the United States to service competitive range of products and services available for commercial customers. </a:t>
            </a:r>
          </a:p>
          <a:p>
            <a:pPr marL="137160" marR="0" lvl="0" indent="-137160" algn="l" defTabSz="914400" rtl="0" eaLnBrk="1" fontAlgn="auto" latinLnBrk="0" hangingPunct="1">
              <a:lnSpc>
                <a:spcPct val="110000"/>
              </a:lnSpc>
              <a:spcBef>
                <a:spcPts val="0"/>
              </a:spcBef>
              <a:spcAft>
                <a:spcPts val="200"/>
              </a:spcAft>
              <a:buClr>
                <a:srgbClr val="12ABDB"/>
              </a:buClr>
              <a:buSzTx/>
              <a:buFont typeface="Wingdings" panose="05000000000000000000" pitchFamily="2" charset="2"/>
              <a:buChar char="§"/>
              <a:tabLst/>
              <a:defRPr/>
            </a:pPr>
            <a:r>
              <a:rPr kumimoji="0" lang="en-US" sz="850" b="0" i="0" u="none" strike="noStrike" kern="1200" cap="none" spc="0" normalizeH="0" baseline="0" noProof="0" dirty="0">
                <a:ln>
                  <a:noFill/>
                </a:ln>
                <a:solidFill>
                  <a:srgbClr val="000000"/>
                </a:solidFill>
                <a:effectLst/>
                <a:uLnTx/>
                <a:uFillTx/>
                <a:latin typeface="Verdana"/>
                <a:ea typeface="+mn-ea"/>
                <a:cs typeface="+mn-cs"/>
              </a:rPr>
              <a:t>Unavailability of Flexcube testing experts to test GBE Flexcube Multicurrency rollout program</a:t>
            </a:r>
          </a:p>
          <a:p>
            <a:pPr marL="137160" marR="0" lvl="0" indent="-137160" algn="l" defTabSz="914400" rtl="0" eaLnBrk="1" fontAlgn="auto" latinLnBrk="0" hangingPunct="1">
              <a:lnSpc>
                <a:spcPct val="110000"/>
              </a:lnSpc>
              <a:spcBef>
                <a:spcPts val="0"/>
              </a:spcBef>
              <a:spcAft>
                <a:spcPts val="200"/>
              </a:spcAft>
              <a:buClr>
                <a:srgbClr val="12ABDB"/>
              </a:buClr>
              <a:buSzTx/>
              <a:buFont typeface="Wingdings" panose="05000000000000000000" pitchFamily="2" charset="2"/>
              <a:buChar char="§"/>
              <a:tabLst/>
              <a:defRPr/>
            </a:pPr>
            <a:r>
              <a:rPr kumimoji="0" lang="en-US" sz="850" b="0" i="0" u="none" strike="noStrike" kern="1200" cap="none" spc="0" normalizeH="0" baseline="0" noProof="0" dirty="0">
                <a:ln>
                  <a:noFill/>
                </a:ln>
                <a:solidFill>
                  <a:srgbClr val="000000"/>
                </a:solidFill>
                <a:effectLst/>
                <a:uLnTx/>
                <a:uFillTx/>
                <a:latin typeface="Verdana"/>
                <a:ea typeface="+mn-ea"/>
                <a:cs typeface="+mn-cs"/>
              </a:rPr>
              <a:t>Lack of Flexcube, Loan IQ, SWIFT, PEGA, domain expertise </a:t>
            </a:r>
          </a:p>
          <a:p>
            <a:pPr marL="137160" marR="0" lvl="0" indent="-137160" algn="l" defTabSz="914400" rtl="0" eaLnBrk="1" fontAlgn="auto" latinLnBrk="0" hangingPunct="1">
              <a:lnSpc>
                <a:spcPct val="110000"/>
              </a:lnSpc>
              <a:spcBef>
                <a:spcPts val="0"/>
              </a:spcBef>
              <a:spcAft>
                <a:spcPts val="200"/>
              </a:spcAft>
              <a:buClr>
                <a:srgbClr val="12ABDB"/>
              </a:buClr>
              <a:buSzTx/>
              <a:buFont typeface="Wingdings" panose="05000000000000000000" pitchFamily="2" charset="2"/>
              <a:buChar char="§"/>
              <a:tabLst/>
              <a:defRPr/>
            </a:pPr>
            <a:r>
              <a:rPr kumimoji="0" lang="en-US" sz="850" b="0" i="0" u="none" strike="noStrike" kern="1200" cap="none" spc="0" normalizeH="0" baseline="0" noProof="0" dirty="0">
                <a:ln>
                  <a:noFill/>
                </a:ln>
                <a:solidFill>
                  <a:srgbClr val="000000"/>
                </a:solidFill>
                <a:effectLst/>
                <a:uLnTx/>
                <a:uFillTx/>
                <a:latin typeface="Verdana"/>
                <a:ea typeface="+mn-ea"/>
                <a:cs typeface="+mn-cs"/>
              </a:rPr>
              <a:t>Lack of Processses, Best Practices, Defect management and knowledge management </a:t>
            </a:r>
          </a:p>
          <a:p>
            <a:pPr marL="137160" marR="0" lvl="0" indent="-137160" algn="l" defTabSz="914400" rtl="0" eaLnBrk="1" fontAlgn="auto" latinLnBrk="0" hangingPunct="1">
              <a:lnSpc>
                <a:spcPct val="110000"/>
              </a:lnSpc>
              <a:spcBef>
                <a:spcPts val="0"/>
              </a:spcBef>
              <a:spcAft>
                <a:spcPts val="200"/>
              </a:spcAft>
              <a:buClr>
                <a:srgbClr val="12ABDB"/>
              </a:buClr>
              <a:buSzTx/>
              <a:buFont typeface="Wingdings" panose="05000000000000000000" pitchFamily="2" charset="2"/>
              <a:buChar char="§"/>
              <a:tabLst/>
              <a:defRPr/>
            </a:pPr>
            <a:r>
              <a:rPr kumimoji="0" lang="en-US" sz="850" b="0" i="0" u="none" strike="noStrike" kern="1200" cap="none" spc="0" normalizeH="0" baseline="0" noProof="0" dirty="0">
                <a:ln>
                  <a:noFill/>
                </a:ln>
                <a:solidFill>
                  <a:srgbClr val="000000"/>
                </a:solidFill>
                <a:effectLst/>
                <a:uLnTx/>
                <a:uFillTx/>
                <a:latin typeface="Verdana"/>
                <a:ea typeface="+mn-ea"/>
                <a:cs typeface="+mn-cs"/>
              </a:rPr>
              <a:t>Missing matured and suitable QA methodology, test Planning and tools</a:t>
            </a:r>
          </a:p>
          <a:p>
            <a:pPr marL="137160" marR="0" lvl="0" indent="-137160" algn="l" defTabSz="914400" rtl="0" eaLnBrk="1" fontAlgn="auto" latinLnBrk="0" hangingPunct="1">
              <a:lnSpc>
                <a:spcPct val="110000"/>
              </a:lnSpc>
              <a:spcBef>
                <a:spcPts val="0"/>
              </a:spcBef>
              <a:spcAft>
                <a:spcPts val="200"/>
              </a:spcAft>
              <a:buClr>
                <a:srgbClr val="12ABDB"/>
              </a:buClr>
              <a:buSzTx/>
              <a:buFont typeface="Wingdings" panose="05000000000000000000" pitchFamily="2" charset="2"/>
              <a:buChar char="§"/>
              <a:tabLst/>
              <a:defRPr/>
            </a:pPr>
            <a:r>
              <a:rPr kumimoji="0" lang="en-US" sz="850" b="0" i="0" u="none" strike="noStrike" kern="1200" cap="none" spc="0" normalizeH="0" baseline="0" noProof="0" dirty="0">
                <a:ln>
                  <a:noFill/>
                </a:ln>
                <a:solidFill>
                  <a:srgbClr val="000000"/>
                </a:solidFill>
                <a:effectLst/>
                <a:uLnTx/>
                <a:uFillTx/>
                <a:latin typeface="Verdana"/>
                <a:ea typeface="+mn-ea"/>
                <a:cs typeface="+mn-cs"/>
              </a:rPr>
              <a:t>Lack of test automation </a:t>
            </a:r>
          </a:p>
          <a:p>
            <a:pPr marL="137160" marR="0" lvl="0" indent="-137160" algn="l" defTabSz="914400" rtl="0" eaLnBrk="1" fontAlgn="auto" latinLnBrk="0" hangingPunct="1">
              <a:lnSpc>
                <a:spcPct val="110000"/>
              </a:lnSpc>
              <a:spcBef>
                <a:spcPts val="0"/>
              </a:spcBef>
              <a:spcAft>
                <a:spcPts val="200"/>
              </a:spcAft>
              <a:buClr>
                <a:srgbClr val="12ABDB"/>
              </a:buClr>
              <a:buSzTx/>
              <a:buFont typeface="Wingdings" panose="05000000000000000000" pitchFamily="2" charset="2"/>
              <a:buChar char="§"/>
              <a:tabLst/>
              <a:defRPr/>
            </a:pPr>
            <a:r>
              <a:rPr kumimoji="0" lang="en-US" sz="850" b="0" i="0" u="none" strike="noStrike" kern="1200" cap="none" spc="0" normalizeH="0" baseline="0" noProof="0" dirty="0">
                <a:ln>
                  <a:noFill/>
                </a:ln>
                <a:solidFill>
                  <a:srgbClr val="000000"/>
                </a:solidFill>
                <a:effectLst/>
                <a:uLnTx/>
                <a:uFillTx/>
                <a:latin typeface="Verdana"/>
                <a:ea typeface="+mn-ea"/>
                <a:cs typeface="+mn-cs"/>
              </a:rPr>
              <a:t>High overall testing cost with compromised quality of the end product delivered to customers</a:t>
            </a:r>
          </a:p>
        </p:txBody>
      </p:sp>
      <p:sp>
        <p:nvSpPr>
          <p:cNvPr id="32" name="Snip Diagonal Corner Rectangle 31"/>
          <p:cNvSpPr/>
          <p:nvPr/>
        </p:nvSpPr>
        <p:spPr bwMode="auto">
          <a:xfrm>
            <a:off x="3505200" y="2817960"/>
            <a:ext cx="5188270" cy="3635968"/>
          </a:xfrm>
          <a:prstGeom prst="snip2DiagRect">
            <a:avLst>
              <a:gd name="adj1" fmla="val 0"/>
              <a:gd name="adj2" fmla="val 2952"/>
            </a:avLst>
          </a:prstGeom>
          <a:solidFill>
            <a:schemeClr val="bg1">
              <a:lumMod val="95000"/>
            </a:schemeClr>
          </a:solidFill>
          <a:ln w="9525">
            <a:solidFill>
              <a:schemeClr val="accent4">
                <a:alpha val="7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a:lstStyle>
            <a:defPPr>
              <a:defRPr lang="sv-S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137160" marR="0" lvl="0" indent="-137160" algn="l" defTabSz="914400" rtl="0" eaLnBrk="1" fontAlgn="auto" latinLnBrk="0" hangingPunct="1">
              <a:lnSpc>
                <a:spcPct val="110000"/>
              </a:lnSpc>
              <a:spcBef>
                <a:spcPts val="0"/>
              </a:spcBef>
              <a:spcAft>
                <a:spcPts val="200"/>
              </a:spcAft>
              <a:buClr>
                <a:srgbClr val="FF304C"/>
              </a:buClr>
              <a:buSzTx/>
              <a:buFont typeface="Wingdings" panose="05000000000000000000" pitchFamily="2" charset="2"/>
              <a:buChar char="§"/>
              <a:tabLst/>
              <a:defRPr/>
            </a:pPr>
            <a:r>
              <a:rPr kumimoji="0" lang="en-US" sz="850" b="0" i="0" u="none" strike="noStrike" kern="1200" cap="none" spc="0" normalizeH="0" baseline="0" noProof="0" dirty="0">
                <a:ln>
                  <a:noFill/>
                </a:ln>
                <a:solidFill>
                  <a:srgbClr val="000000"/>
                </a:solidFill>
                <a:effectLst/>
                <a:uLnTx/>
                <a:uFillTx/>
                <a:latin typeface="Verdana"/>
                <a:ea typeface="+mn-ea"/>
                <a:cs typeface="+mn-cs"/>
              </a:rPr>
              <a:t>Capgemini created domain centric team, with additional capabilities on applications, processes to support Global Branch foundation to expand its global presence in 24 strategic markets worldwide to support Flexcube UBS implementation</a:t>
            </a:r>
          </a:p>
          <a:p>
            <a:pPr marL="137160" marR="0" lvl="0" indent="-137160" algn="l" defTabSz="914400" rtl="0" eaLnBrk="1" fontAlgn="auto" latinLnBrk="0" hangingPunct="1">
              <a:lnSpc>
                <a:spcPct val="110000"/>
              </a:lnSpc>
              <a:spcBef>
                <a:spcPts val="0"/>
              </a:spcBef>
              <a:spcAft>
                <a:spcPts val="200"/>
              </a:spcAft>
              <a:buClr>
                <a:srgbClr val="FF304C"/>
              </a:buClr>
              <a:buSzTx/>
              <a:buFont typeface="Wingdings" panose="05000000000000000000" pitchFamily="2" charset="2"/>
              <a:buChar char="§"/>
              <a:tabLst/>
              <a:defRPr/>
            </a:pPr>
            <a:r>
              <a:rPr kumimoji="0" lang="en-US" sz="850" b="0" i="0" u="none" strike="noStrike" kern="1200" cap="none" spc="0" normalizeH="0" baseline="0" noProof="0" dirty="0">
                <a:ln>
                  <a:noFill/>
                </a:ln>
                <a:solidFill>
                  <a:srgbClr val="000000"/>
                </a:solidFill>
                <a:effectLst/>
                <a:uLnTx/>
                <a:uFillTx/>
                <a:latin typeface="Verdana"/>
                <a:ea typeface="+mn-ea"/>
                <a:cs typeface="+mn-cs"/>
              </a:rPr>
              <a:t>Utilized Shift Left approach to focus on System Integration and UAT testing taken to improve the quality of the end product</a:t>
            </a:r>
          </a:p>
          <a:p>
            <a:pPr marL="137160" marR="0" lvl="0" indent="-137160" algn="l" defTabSz="914400" rtl="0" eaLnBrk="1" fontAlgn="auto" latinLnBrk="0" hangingPunct="1">
              <a:lnSpc>
                <a:spcPct val="110000"/>
              </a:lnSpc>
              <a:spcBef>
                <a:spcPts val="0"/>
              </a:spcBef>
              <a:spcAft>
                <a:spcPts val="200"/>
              </a:spcAft>
              <a:buClr>
                <a:srgbClr val="FF304C"/>
              </a:buClr>
              <a:buSzTx/>
              <a:buFont typeface="Wingdings" panose="05000000000000000000" pitchFamily="2" charset="2"/>
              <a:buChar char="§"/>
              <a:tabLst/>
              <a:defRPr/>
            </a:pPr>
            <a:r>
              <a:rPr kumimoji="0" lang="en-US" sz="850" b="0" i="0" u="none" strike="noStrike" kern="1200" cap="none" spc="0" normalizeH="0" baseline="0" noProof="0" dirty="0">
                <a:ln>
                  <a:noFill/>
                </a:ln>
                <a:solidFill>
                  <a:srgbClr val="000000"/>
                </a:solidFill>
                <a:effectLst/>
                <a:uLnTx/>
                <a:uFillTx/>
                <a:latin typeface="Verdana"/>
                <a:ea typeface="+mn-ea"/>
                <a:cs typeface="+mn-cs"/>
              </a:rPr>
              <a:t>Formed QA expert teams in diversified verticals SIT,UAT and BA based on previous proven experience on FLEXCUBE implementations</a:t>
            </a:r>
          </a:p>
          <a:p>
            <a:pPr marL="137160" marR="0" lvl="0" indent="-137160" algn="l" defTabSz="914400" rtl="0" eaLnBrk="1" fontAlgn="auto" latinLnBrk="0" hangingPunct="1">
              <a:lnSpc>
                <a:spcPct val="110000"/>
              </a:lnSpc>
              <a:spcBef>
                <a:spcPts val="0"/>
              </a:spcBef>
              <a:spcAft>
                <a:spcPts val="200"/>
              </a:spcAft>
              <a:buClr>
                <a:srgbClr val="FF304C"/>
              </a:buClr>
              <a:buSzTx/>
              <a:buFont typeface="Wingdings" panose="05000000000000000000" pitchFamily="2" charset="2"/>
              <a:buChar char="§"/>
              <a:tabLst/>
              <a:defRPr/>
            </a:pPr>
            <a:r>
              <a:rPr kumimoji="0" lang="en-US" sz="850" b="0" i="0" u="none" strike="noStrike" kern="1200" cap="none" spc="0" normalizeH="0" baseline="0" noProof="0" dirty="0">
                <a:ln>
                  <a:noFill/>
                </a:ln>
                <a:solidFill>
                  <a:srgbClr val="000000"/>
                </a:solidFill>
                <a:effectLst/>
                <a:uLnTx/>
                <a:uFillTx/>
                <a:latin typeface="Verdana"/>
                <a:ea typeface="+mn-ea"/>
                <a:cs typeface="+mn-cs"/>
              </a:rPr>
              <a:t>Developed accelerator which increased reliability and reduced turnaround time for validations </a:t>
            </a:r>
          </a:p>
          <a:p>
            <a:pPr marL="137160" marR="0" lvl="0" indent="-137160" algn="l" defTabSz="914400" rtl="0" eaLnBrk="1" fontAlgn="auto" latinLnBrk="0" hangingPunct="1">
              <a:lnSpc>
                <a:spcPct val="110000"/>
              </a:lnSpc>
              <a:spcBef>
                <a:spcPts val="0"/>
              </a:spcBef>
              <a:spcAft>
                <a:spcPts val="200"/>
              </a:spcAft>
              <a:buClr>
                <a:srgbClr val="FF304C"/>
              </a:buClr>
              <a:buSzTx/>
              <a:buFont typeface="Wingdings" panose="05000000000000000000" pitchFamily="2" charset="2"/>
              <a:buChar char="§"/>
              <a:tabLst/>
              <a:defRPr/>
            </a:pPr>
            <a:r>
              <a:rPr kumimoji="0" lang="en-US" sz="850" b="0" i="0" u="none" strike="noStrike" kern="1200" cap="none" spc="0" normalizeH="0" baseline="0" noProof="0" dirty="0">
                <a:ln>
                  <a:noFill/>
                </a:ln>
                <a:solidFill>
                  <a:srgbClr val="000000"/>
                </a:solidFill>
                <a:effectLst/>
                <a:uLnTx/>
                <a:uFillTx/>
                <a:latin typeface="Verdana"/>
                <a:ea typeface="+mn-ea"/>
                <a:cs typeface="+mn-cs"/>
              </a:rPr>
              <a:t>Optimized the processes by creating standard templates, procedures and knowledge sharing shop</a:t>
            </a:r>
          </a:p>
          <a:p>
            <a:pPr marL="137160" marR="0" lvl="0" indent="-137160" algn="l" defTabSz="914400" rtl="0" eaLnBrk="1" fontAlgn="auto" latinLnBrk="0" hangingPunct="1">
              <a:lnSpc>
                <a:spcPct val="110000"/>
              </a:lnSpc>
              <a:spcBef>
                <a:spcPts val="0"/>
              </a:spcBef>
              <a:spcAft>
                <a:spcPts val="200"/>
              </a:spcAft>
              <a:buClr>
                <a:srgbClr val="FF304C"/>
              </a:buClr>
              <a:buSzTx/>
              <a:buFont typeface="Wingdings" panose="05000000000000000000" pitchFamily="2" charset="2"/>
              <a:buChar char="§"/>
              <a:tabLst/>
              <a:defRPr/>
            </a:pPr>
            <a:r>
              <a:rPr kumimoji="0" lang="en-US" sz="850" b="0" i="0" u="none" strike="noStrike" kern="1200" cap="none" spc="0" normalizeH="0" baseline="0" noProof="0" dirty="0">
                <a:ln>
                  <a:noFill/>
                </a:ln>
                <a:solidFill>
                  <a:srgbClr val="000000"/>
                </a:solidFill>
                <a:effectLst/>
                <a:uLnTx/>
                <a:uFillTx/>
                <a:latin typeface="Verdana"/>
                <a:ea typeface="+mn-ea"/>
                <a:cs typeface="+mn-cs"/>
              </a:rPr>
              <a:t>Industrialization of model based testing Flexcube workbench for Flexcube Multicounty rollout. </a:t>
            </a:r>
          </a:p>
          <a:p>
            <a:pPr marL="137160" marR="0" lvl="0" indent="-137160" algn="l" defTabSz="914400" rtl="0" eaLnBrk="1" fontAlgn="auto" latinLnBrk="0" hangingPunct="1">
              <a:lnSpc>
                <a:spcPct val="110000"/>
              </a:lnSpc>
              <a:spcBef>
                <a:spcPts val="0"/>
              </a:spcBef>
              <a:spcAft>
                <a:spcPts val="200"/>
              </a:spcAft>
              <a:buClr>
                <a:srgbClr val="FF304C"/>
              </a:buClr>
              <a:buSzTx/>
              <a:buFont typeface="Wingdings" panose="05000000000000000000" pitchFamily="2" charset="2"/>
              <a:buChar char="§"/>
              <a:tabLst/>
              <a:defRPr/>
            </a:pPr>
            <a:r>
              <a:rPr kumimoji="0" lang="en-US" sz="850" b="0" i="0" u="none" strike="noStrike" kern="1200" cap="none" spc="0" normalizeH="0" baseline="0" noProof="0" dirty="0">
                <a:ln>
                  <a:noFill/>
                </a:ln>
                <a:solidFill>
                  <a:srgbClr val="000000"/>
                </a:solidFill>
                <a:effectLst/>
                <a:uLnTx/>
                <a:uFillTx/>
                <a:latin typeface="Verdana"/>
                <a:ea typeface="+mn-ea"/>
                <a:cs typeface="+mn-cs"/>
              </a:rPr>
              <a:t>Industrialization of Flexcube test engine for GBE using RC QC and QTP by Utilizing Capgemini’s test scenarios to test FLEXCUBE core banking across different banking segments </a:t>
            </a:r>
          </a:p>
          <a:p>
            <a:pPr marL="137160" marR="0" lvl="0" indent="-137160" algn="l" defTabSz="914400" rtl="0" eaLnBrk="1" fontAlgn="auto" latinLnBrk="0" hangingPunct="1">
              <a:lnSpc>
                <a:spcPct val="110000"/>
              </a:lnSpc>
              <a:spcBef>
                <a:spcPts val="0"/>
              </a:spcBef>
              <a:spcAft>
                <a:spcPts val="200"/>
              </a:spcAft>
              <a:buClr>
                <a:srgbClr val="FF304C"/>
              </a:buClr>
              <a:buSzTx/>
              <a:buFont typeface="Wingdings" panose="05000000000000000000" pitchFamily="2" charset="2"/>
              <a:buChar char="§"/>
              <a:tabLst/>
              <a:defRPr/>
            </a:pPr>
            <a:r>
              <a:rPr kumimoji="0" lang="en-US" sz="850" b="0" i="0" u="none" strike="noStrike" kern="1200" cap="none" spc="0" normalizeH="0" baseline="0" noProof="0" dirty="0">
                <a:ln>
                  <a:noFill/>
                </a:ln>
                <a:solidFill>
                  <a:srgbClr val="000000"/>
                </a:solidFill>
                <a:effectLst/>
                <a:uLnTx/>
                <a:uFillTx/>
                <a:latin typeface="Verdana"/>
                <a:ea typeface="+mn-ea"/>
                <a:cs typeface="+mn-cs"/>
              </a:rPr>
              <a:t>Implemented Model Based Testing approach for Test Scripts generation</a:t>
            </a:r>
          </a:p>
          <a:p>
            <a:pPr marL="137160" marR="0" lvl="0" indent="-137160" algn="l" defTabSz="914400" rtl="0" eaLnBrk="1" fontAlgn="auto" latinLnBrk="0" hangingPunct="1">
              <a:lnSpc>
                <a:spcPct val="110000"/>
              </a:lnSpc>
              <a:spcBef>
                <a:spcPts val="0"/>
              </a:spcBef>
              <a:spcAft>
                <a:spcPts val="200"/>
              </a:spcAft>
              <a:buClr>
                <a:srgbClr val="FF304C"/>
              </a:buClr>
              <a:buSzTx/>
              <a:buFont typeface="Wingdings" panose="05000000000000000000" pitchFamily="2" charset="2"/>
              <a:buChar char="§"/>
              <a:tabLst/>
              <a:defRPr/>
            </a:pPr>
            <a:r>
              <a:rPr kumimoji="0" lang="en-US" sz="850" b="0" i="0" u="none" strike="noStrike" kern="1200" cap="none" spc="0" normalizeH="0" baseline="0" noProof="0" dirty="0">
                <a:ln>
                  <a:noFill/>
                </a:ln>
                <a:solidFill>
                  <a:srgbClr val="000000"/>
                </a:solidFill>
                <a:effectLst/>
                <a:uLnTx/>
                <a:uFillTx/>
                <a:latin typeface="Verdana"/>
                <a:ea typeface="+mn-ea"/>
                <a:cs typeface="+mn-cs"/>
              </a:rPr>
              <a:t>Development of integrated automation frame work for multi-platform environments</a:t>
            </a:r>
          </a:p>
          <a:p>
            <a:pPr marL="137160" marR="0" lvl="0" indent="-137160" algn="l" defTabSz="914400" rtl="0" eaLnBrk="1" fontAlgn="auto" latinLnBrk="0" hangingPunct="1">
              <a:lnSpc>
                <a:spcPct val="110000"/>
              </a:lnSpc>
              <a:spcBef>
                <a:spcPts val="0"/>
              </a:spcBef>
              <a:spcAft>
                <a:spcPts val="200"/>
              </a:spcAft>
              <a:buClr>
                <a:srgbClr val="FF304C"/>
              </a:buClr>
              <a:buSzTx/>
              <a:buFont typeface="Wingdings" panose="05000000000000000000" pitchFamily="2" charset="2"/>
              <a:buChar char="§"/>
              <a:tabLst/>
              <a:defRPr/>
            </a:pPr>
            <a:r>
              <a:rPr kumimoji="0" lang="en-US" sz="850" b="0" i="0" u="none" strike="noStrike" kern="1200" cap="none" spc="0" normalizeH="0" baseline="0" noProof="0" dirty="0">
                <a:ln>
                  <a:noFill/>
                </a:ln>
                <a:solidFill>
                  <a:srgbClr val="000000"/>
                </a:solidFill>
                <a:effectLst/>
                <a:uLnTx/>
                <a:uFillTx/>
                <a:latin typeface="Verdana"/>
                <a:ea typeface="+mn-ea"/>
                <a:cs typeface="+mn-cs"/>
              </a:rPr>
              <a:t>Leveraged Capgemini’s Product testing CoE expertise to setup automation test lab</a:t>
            </a:r>
          </a:p>
          <a:p>
            <a:pPr marL="137160" marR="0" lvl="0" indent="-137160" algn="l" defTabSz="914400" rtl="0" eaLnBrk="1" fontAlgn="auto" latinLnBrk="0" hangingPunct="1">
              <a:lnSpc>
                <a:spcPct val="110000"/>
              </a:lnSpc>
              <a:spcBef>
                <a:spcPts val="0"/>
              </a:spcBef>
              <a:spcAft>
                <a:spcPts val="200"/>
              </a:spcAft>
              <a:buClr>
                <a:srgbClr val="FF304C"/>
              </a:buClr>
              <a:buSzTx/>
              <a:buFont typeface="Wingdings" panose="05000000000000000000" pitchFamily="2" charset="2"/>
              <a:buChar char="§"/>
              <a:tabLst/>
              <a:defRPr/>
            </a:pPr>
            <a:r>
              <a:rPr kumimoji="0" lang="en-US" sz="850" b="0" i="0" u="none" strike="noStrike" kern="1200" cap="none" spc="0" normalizeH="0" baseline="0" noProof="0" dirty="0">
                <a:ln>
                  <a:noFill/>
                </a:ln>
                <a:solidFill>
                  <a:srgbClr val="000000"/>
                </a:solidFill>
                <a:effectLst/>
                <a:uLnTx/>
                <a:uFillTx/>
                <a:latin typeface="Verdana"/>
                <a:ea typeface="+mn-ea"/>
                <a:cs typeface="+mn-cs"/>
              </a:rPr>
              <a:t>Level one production support to minimize the incident tickets by analyzing the problems.</a:t>
            </a:r>
          </a:p>
          <a:p>
            <a:pPr marL="137160" marR="0" lvl="0" indent="-137160" algn="l" defTabSz="914400" rtl="0" eaLnBrk="1" fontAlgn="auto" latinLnBrk="0" hangingPunct="1">
              <a:lnSpc>
                <a:spcPct val="110000"/>
              </a:lnSpc>
              <a:spcBef>
                <a:spcPts val="0"/>
              </a:spcBef>
              <a:spcAft>
                <a:spcPts val="200"/>
              </a:spcAft>
              <a:buClr>
                <a:srgbClr val="FF304C"/>
              </a:buClr>
              <a:buSzTx/>
              <a:buFont typeface="Wingdings" panose="05000000000000000000" pitchFamily="2" charset="2"/>
              <a:buChar char="§"/>
              <a:tabLst/>
              <a:defRPr/>
            </a:pPr>
            <a:r>
              <a:rPr kumimoji="0" lang="en-US" sz="850" b="0" i="0" u="none" strike="noStrike" kern="1200" cap="none" spc="0" normalizeH="0" baseline="0" noProof="0" dirty="0">
                <a:ln>
                  <a:noFill/>
                </a:ln>
                <a:solidFill>
                  <a:srgbClr val="000000"/>
                </a:solidFill>
                <a:effectLst/>
                <a:uLnTx/>
                <a:uFillTx/>
                <a:latin typeface="Verdana"/>
                <a:ea typeface="+mn-ea"/>
                <a:cs typeface="+mn-cs"/>
              </a:rPr>
              <a:t>Implemented Quality checks on Flexcube environments on technology upgrades</a:t>
            </a:r>
          </a:p>
        </p:txBody>
      </p:sp>
      <p:sp>
        <p:nvSpPr>
          <p:cNvPr id="38" name="Rectangle 37"/>
          <p:cNvSpPr/>
          <p:nvPr/>
        </p:nvSpPr>
        <p:spPr bwMode="auto">
          <a:xfrm>
            <a:off x="8839646" y="2364497"/>
            <a:ext cx="2944368" cy="453463"/>
          </a:xfrm>
          <a:prstGeom prst="rect">
            <a:avLst/>
          </a:prstGeom>
          <a:solidFill>
            <a:schemeClr val="accent5"/>
          </a:solidFill>
          <a:ln w="9525" cap="flat" cmpd="sng" algn="ctr">
            <a:noFill/>
            <a:prstDash val="solid"/>
            <a:round/>
            <a:headEnd type="none" w="med" len="med"/>
            <a:tailEnd type="none" w="med" len="med"/>
          </a:ln>
          <a:effectLst/>
        </p:spPr>
        <p:txBody>
          <a:bodyPr vert="horz" wrap="none" lIns="548640" tIns="70336" rIns="140671" bIns="70336"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300" b="1" i="0" u="none" strike="noStrike" kern="1200" cap="none" spc="0" normalizeH="0" baseline="0" noProof="0" dirty="0">
                <a:ln>
                  <a:noFill/>
                </a:ln>
                <a:solidFill>
                  <a:prstClr val="white"/>
                </a:solidFill>
                <a:effectLst/>
                <a:uLnTx/>
                <a:uFillTx/>
                <a:latin typeface="Verdana"/>
                <a:ea typeface="+mn-ea"/>
                <a:cs typeface="Arial" charset="0"/>
              </a:rPr>
              <a:t>Value Delivered</a:t>
            </a:r>
          </a:p>
        </p:txBody>
      </p:sp>
      <p:sp>
        <p:nvSpPr>
          <p:cNvPr id="39" name="Rectangle 38"/>
          <p:cNvSpPr/>
          <p:nvPr/>
        </p:nvSpPr>
        <p:spPr>
          <a:xfrm>
            <a:off x="8839646" y="2269320"/>
            <a:ext cx="640080" cy="548640"/>
          </a:xfrm>
          <a:prstGeom prst="rect">
            <a:avLst/>
          </a:prstGeom>
          <a:solidFill>
            <a:schemeClr val="accent5">
              <a:lumMod val="75000"/>
            </a:schemeClr>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110765" tIns="70336" rIns="110765" bIns="70336"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500" b="1" i="0" u="none" strike="noStrike" kern="1200" cap="none" spc="0" normalizeH="0" baseline="0" noProof="0" dirty="0">
              <a:ln>
                <a:noFill/>
              </a:ln>
              <a:solidFill>
                <a:prstClr val="white">
                  <a:lumMod val="95000"/>
                </a:prstClr>
              </a:solidFill>
              <a:effectLst/>
              <a:uLnTx/>
              <a:uFillTx/>
              <a:latin typeface="Verdana"/>
              <a:ea typeface="+mn-ea"/>
              <a:cs typeface="+mn-cs"/>
            </a:endParaRPr>
          </a:p>
        </p:txBody>
      </p:sp>
      <p:sp>
        <p:nvSpPr>
          <p:cNvPr id="47" name="Freeform 6">
            <a:extLst>
              <a:ext uri="{FF2B5EF4-FFF2-40B4-BE49-F238E27FC236}">
                <a16:creationId xmlns:a16="http://schemas.microsoft.com/office/drawing/2014/main" id="{B428ACB2-0931-4C87-85AA-9F60831F3CD6}"/>
              </a:ext>
            </a:extLst>
          </p:cNvPr>
          <p:cNvSpPr>
            <a:spLocks noEditPoints="1"/>
          </p:cNvSpPr>
          <p:nvPr/>
        </p:nvSpPr>
        <p:spPr bwMode="auto">
          <a:xfrm>
            <a:off x="8964740" y="2367910"/>
            <a:ext cx="389892" cy="351460"/>
          </a:xfrm>
          <a:custGeom>
            <a:avLst/>
            <a:gdLst>
              <a:gd name="T0" fmla="*/ 1 w 89"/>
              <a:gd name="T1" fmla="*/ 4 h 89"/>
              <a:gd name="T2" fmla="*/ 1 w 89"/>
              <a:gd name="T3" fmla="*/ 6 h 89"/>
              <a:gd name="T4" fmla="*/ 4 w 89"/>
              <a:gd name="T5" fmla="*/ 25 h 89"/>
              <a:gd name="T6" fmla="*/ 30 w 89"/>
              <a:gd name="T7" fmla="*/ 48 h 89"/>
              <a:gd name="T8" fmla="*/ 32 w 89"/>
              <a:gd name="T9" fmla="*/ 49 h 89"/>
              <a:gd name="T10" fmla="*/ 42 w 89"/>
              <a:gd name="T11" fmla="*/ 56 h 89"/>
              <a:gd name="T12" fmla="*/ 41 w 89"/>
              <a:gd name="T13" fmla="*/ 67 h 89"/>
              <a:gd name="T14" fmla="*/ 37 w 89"/>
              <a:gd name="T15" fmla="*/ 69 h 89"/>
              <a:gd name="T16" fmla="*/ 36 w 89"/>
              <a:gd name="T17" fmla="*/ 71 h 89"/>
              <a:gd name="T18" fmla="*/ 35 w 89"/>
              <a:gd name="T19" fmla="*/ 71 h 89"/>
              <a:gd name="T20" fmla="*/ 33 w 89"/>
              <a:gd name="T21" fmla="*/ 89 h 89"/>
              <a:gd name="T22" fmla="*/ 46 w 89"/>
              <a:gd name="T23" fmla="*/ 88 h 89"/>
              <a:gd name="T24" fmla="*/ 59 w 89"/>
              <a:gd name="T25" fmla="*/ 88 h 89"/>
              <a:gd name="T26" fmla="*/ 57 w 89"/>
              <a:gd name="T27" fmla="*/ 70 h 89"/>
              <a:gd name="T28" fmla="*/ 56 w 89"/>
              <a:gd name="T29" fmla="*/ 70 h 89"/>
              <a:gd name="T30" fmla="*/ 55 w 89"/>
              <a:gd name="T31" fmla="*/ 68 h 89"/>
              <a:gd name="T32" fmla="*/ 52 w 89"/>
              <a:gd name="T33" fmla="*/ 67 h 89"/>
              <a:gd name="T34" fmla="*/ 49 w 89"/>
              <a:gd name="T35" fmla="*/ 56 h 89"/>
              <a:gd name="T36" fmla="*/ 59 w 89"/>
              <a:gd name="T37" fmla="*/ 48 h 89"/>
              <a:gd name="T38" fmla="*/ 61 w 89"/>
              <a:gd name="T39" fmla="*/ 47 h 89"/>
              <a:gd name="T40" fmla="*/ 86 w 89"/>
              <a:gd name="T41" fmla="*/ 23 h 89"/>
              <a:gd name="T42" fmla="*/ 89 w 89"/>
              <a:gd name="T43" fmla="*/ 4 h 89"/>
              <a:gd name="T44" fmla="*/ 89 w 89"/>
              <a:gd name="T45" fmla="*/ 2 h 89"/>
              <a:gd name="T46" fmla="*/ 74 w 89"/>
              <a:gd name="T47" fmla="*/ 3 h 89"/>
              <a:gd name="T48" fmla="*/ 68 w 89"/>
              <a:gd name="T49" fmla="*/ 9 h 89"/>
              <a:gd name="T50" fmla="*/ 68 w 89"/>
              <a:gd name="T51" fmla="*/ 3 h 89"/>
              <a:gd name="T52" fmla="*/ 45 w 89"/>
              <a:gd name="T53" fmla="*/ 0 h 89"/>
              <a:gd name="T54" fmla="*/ 21 w 89"/>
              <a:gd name="T55" fmla="*/ 4 h 89"/>
              <a:gd name="T56" fmla="*/ 22 w 89"/>
              <a:gd name="T57" fmla="*/ 10 h 89"/>
              <a:gd name="T58" fmla="*/ 15 w 89"/>
              <a:gd name="T59" fmla="*/ 4 h 89"/>
              <a:gd name="T60" fmla="*/ 1 w 89"/>
              <a:gd name="T61" fmla="*/ 4 h 89"/>
              <a:gd name="T62" fmla="*/ 62 w 89"/>
              <a:gd name="T63" fmla="*/ 43 h 89"/>
              <a:gd name="T64" fmla="*/ 68 w 89"/>
              <a:gd name="T65" fmla="*/ 16 h 89"/>
              <a:gd name="T66" fmla="*/ 68 w 89"/>
              <a:gd name="T67" fmla="*/ 16 h 89"/>
              <a:gd name="T68" fmla="*/ 76 w 89"/>
              <a:gd name="T69" fmla="*/ 6 h 89"/>
              <a:gd name="T70" fmla="*/ 85 w 89"/>
              <a:gd name="T71" fmla="*/ 6 h 89"/>
              <a:gd name="T72" fmla="*/ 85 w 89"/>
              <a:gd name="T73" fmla="*/ 8 h 89"/>
              <a:gd name="T74" fmla="*/ 62 w 89"/>
              <a:gd name="T75" fmla="*/ 43 h 89"/>
              <a:gd name="T76" fmla="*/ 62 w 89"/>
              <a:gd name="T77" fmla="*/ 43 h 89"/>
              <a:gd name="T78" fmla="*/ 62 w 89"/>
              <a:gd name="T79" fmla="*/ 43 h 89"/>
              <a:gd name="T80" fmla="*/ 28 w 89"/>
              <a:gd name="T81" fmla="*/ 6 h 89"/>
              <a:gd name="T82" fmla="*/ 38 w 89"/>
              <a:gd name="T83" fmla="*/ 49 h 89"/>
              <a:gd name="T84" fmla="*/ 23 w 89"/>
              <a:gd name="T85" fmla="*/ 7 h 89"/>
              <a:gd name="T86" fmla="*/ 28 w 89"/>
              <a:gd name="T87" fmla="*/ 6 h 89"/>
              <a:gd name="T88" fmla="*/ 22 w 89"/>
              <a:gd name="T89" fmla="*/ 17 h 89"/>
              <a:gd name="T90" fmla="*/ 22 w 89"/>
              <a:gd name="T91" fmla="*/ 17 h 89"/>
              <a:gd name="T92" fmla="*/ 29 w 89"/>
              <a:gd name="T93" fmla="*/ 44 h 89"/>
              <a:gd name="T94" fmla="*/ 29 w 89"/>
              <a:gd name="T95" fmla="*/ 44 h 89"/>
              <a:gd name="T96" fmla="*/ 8 w 89"/>
              <a:gd name="T97" fmla="*/ 23 h 89"/>
              <a:gd name="T98" fmla="*/ 5 w 89"/>
              <a:gd name="T99" fmla="*/ 8 h 89"/>
              <a:gd name="T100" fmla="*/ 14 w 89"/>
              <a:gd name="T101" fmla="*/ 8 h 89"/>
              <a:gd name="T102" fmla="*/ 22 w 89"/>
              <a:gd name="T103" fmla="*/ 1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9" h="89">
                <a:moveTo>
                  <a:pt x="1" y="4"/>
                </a:moveTo>
                <a:cubicBezTo>
                  <a:pt x="1" y="6"/>
                  <a:pt x="1" y="6"/>
                  <a:pt x="1" y="6"/>
                </a:cubicBezTo>
                <a:cubicBezTo>
                  <a:pt x="1" y="6"/>
                  <a:pt x="0" y="15"/>
                  <a:pt x="4" y="25"/>
                </a:cubicBezTo>
                <a:cubicBezTo>
                  <a:pt x="8" y="38"/>
                  <a:pt x="17" y="46"/>
                  <a:pt x="30" y="48"/>
                </a:cubicBezTo>
                <a:cubicBezTo>
                  <a:pt x="32" y="49"/>
                  <a:pt x="32" y="49"/>
                  <a:pt x="32" y="49"/>
                </a:cubicBezTo>
                <a:cubicBezTo>
                  <a:pt x="35" y="53"/>
                  <a:pt x="39" y="55"/>
                  <a:pt x="42" y="56"/>
                </a:cubicBezTo>
                <a:cubicBezTo>
                  <a:pt x="43" y="60"/>
                  <a:pt x="42" y="64"/>
                  <a:pt x="41" y="67"/>
                </a:cubicBezTo>
                <a:cubicBezTo>
                  <a:pt x="38" y="68"/>
                  <a:pt x="37" y="68"/>
                  <a:pt x="37" y="69"/>
                </a:cubicBezTo>
                <a:cubicBezTo>
                  <a:pt x="36" y="71"/>
                  <a:pt x="36" y="71"/>
                  <a:pt x="36" y="71"/>
                </a:cubicBezTo>
                <a:cubicBezTo>
                  <a:pt x="35" y="71"/>
                  <a:pt x="35" y="71"/>
                  <a:pt x="35" y="71"/>
                </a:cubicBezTo>
                <a:cubicBezTo>
                  <a:pt x="33" y="89"/>
                  <a:pt x="33" y="89"/>
                  <a:pt x="33" y="89"/>
                </a:cubicBezTo>
                <a:cubicBezTo>
                  <a:pt x="46" y="88"/>
                  <a:pt x="46" y="88"/>
                  <a:pt x="46" y="88"/>
                </a:cubicBezTo>
                <a:cubicBezTo>
                  <a:pt x="59" y="88"/>
                  <a:pt x="59" y="88"/>
                  <a:pt x="59" y="88"/>
                </a:cubicBezTo>
                <a:cubicBezTo>
                  <a:pt x="57" y="70"/>
                  <a:pt x="57" y="70"/>
                  <a:pt x="57" y="70"/>
                </a:cubicBezTo>
                <a:cubicBezTo>
                  <a:pt x="56" y="70"/>
                  <a:pt x="56" y="70"/>
                  <a:pt x="56" y="70"/>
                </a:cubicBezTo>
                <a:cubicBezTo>
                  <a:pt x="55" y="68"/>
                  <a:pt x="55" y="68"/>
                  <a:pt x="55" y="68"/>
                </a:cubicBezTo>
                <a:cubicBezTo>
                  <a:pt x="55" y="68"/>
                  <a:pt x="54" y="67"/>
                  <a:pt x="52" y="67"/>
                </a:cubicBezTo>
                <a:cubicBezTo>
                  <a:pt x="50" y="64"/>
                  <a:pt x="49" y="60"/>
                  <a:pt x="49" y="56"/>
                </a:cubicBezTo>
                <a:cubicBezTo>
                  <a:pt x="53" y="55"/>
                  <a:pt x="56" y="52"/>
                  <a:pt x="59" y="48"/>
                </a:cubicBezTo>
                <a:cubicBezTo>
                  <a:pt x="61" y="47"/>
                  <a:pt x="61" y="47"/>
                  <a:pt x="61" y="47"/>
                </a:cubicBezTo>
                <a:cubicBezTo>
                  <a:pt x="73" y="45"/>
                  <a:pt x="82" y="36"/>
                  <a:pt x="86" y="23"/>
                </a:cubicBezTo>
                <a:cubicBezTo>
                  <a:pt x="89" y="13"/>
                  <a:pt x="89" y="4"/>
                  <a:pt x="89" y="4"/>
                </a:cubicBezTo>
                <a:cubicBezTo>
                  <a:pt x="89" y="2"/>
                  <a:pt x="89" y="2"/>
                  <a:pt x="89" y="2"/>
                </a:cubicBezTo>
                <a:cubicBezTo>
                  <a:pt x="74" y="3"/>
                  <a:pt x="74" y="3"/>
                  <a:pt x="74" y="3"/>
                </a:cubicBezTo>
                <a:cubicBezTo>
                  <a:pt x="68" y="9"/>
                  <a:pt x="68" y="9"/>
                  <a:pt x="68" y="9"/>
                </a:cubicBezTo>
                <a:cubicBezTo>
                  <a:pt x="68" y="7"/>
                  <a:pt x="68" y="5"/>
                  <a:pt x="68" y="3"/>
                </a:cubicBezTo>
                <a:cubicBezTo>
                  <a:pt x="68" y="3"/>
                  <a:pt x="58" y="0"/>
                  <a:pt x="45" y="0"/>
                </a:cubicBezTo>
                <a:cubicBezTo>
                  <a:pt x="31" y="0"/>
                  <a:pt x="21" y="4"/>
                  <a:pt x="21" y="4"/>
                </a:cubicBezTo>
                <a:cubicBezTo>
                  <a:pt x="21" y="6"/>
                  <a:pt x="21" y="8"/>
                  <a:pt x="22" y="10"/>
                </a:cubicBezTo>
                <a:cubicBezTo>
                  <a:pt x="15" y="4"/>
                  <a:pt x="15" y="4"/>
                  <a:pt x="15" y="4"/>
                </a:cubicBezTo>
                <a:lnTo>
                  <a:pt x="1" y="4"/>
                </a:lnTo>
                <a:close/>
                <a:moveTo>
                  <a:pt x="62" y="43"/>
                </a:moveTo>
                <a:cubicBezTo>
                  <a:pt x="65" y="36"/>
                  <a:pt x="67" y="27"/>
                  <a:pt x="68" y="16"/>
                </a:cubicBezTo>
                <a:cubicBezTo>
                  <a:pt x="68" y="16"/>
                  <a:pt x="68" y="16"/>
                  <a:pt x="68" y="16"/>
                </a:cubicBezTo>
                <a:cubicBezTo>
                  <a:pt x="76" y="6"/>
                  <a:pt x="76" y="6"/>
                  <a:pt x="76" y="6"/>
                </a:cubicBezTo>
                <a:cubicBezTo>
                  <a:pt x="85" y="6"/>
                  <a:pt x="85" y="6"/>
                  <a:pt x="85" y="6"/>
                </a:cubicBezTo>
                <a:cubicBezTo>
                  <a:pt x="85" y="7"/>
                  <a:pt x="85" y="7"/>
                  <a:pt x="85" y="8"/>
                </a:cubicBezTo>
                <a:cubicBezTo>
                  <a:pt x="84" y="16"/>
                  <a:pt x="81" y="37"/>
                  <a:pt x="62" y="43"/>
                </a:cubicBezTo>
                <a:cubicBezTo>
                  <a:pt x="62" y="43"/>
                  <a:pt x="62" y="43"/>
                  <a:pt x="62" y="43"/>
                </a:cubicBezTo>
                <a:cubicBezTo>
                  <a:pt x="62" y="43"/>
                  <a:pt x="62" y="43"/>
                  <a:pt x="62" y="43"/>
                </a:cubicBezTo>
                <a:close/>
                <a:moveTo>
                  <a:pt x="28" y="6"/>
                </a:moveTo>
                <a:cubicBezTo>
                  <a:pt x="29" y="38"/>
                  <a:pt x="38" y="49"/>
                  <a:pt x="38" y="49"/>
                </a:cubicBezTo>
                <a:cubicBezTo>
                  <a:pt x="24" y="42"/>
                  <a:pt x="23" y="7"/>
                  <a:pt x="23" y="7"/>
                </a:cubicBezTo>
                <a:lnTo>
                  <a:pt x="28" y="6"/>
                </a:lnTo>
                <a:close/>
                <a:moveTo>
                  <a:pt x="22" y="17"/>
                </a:moveTo>
                <a:cubicBezTo>
                  <a:pt x="22" y="17"/>
                  <a:pt x="22" y="17"/>
                  <a:pt x="22" y="17"/>
                </a:cubicBezTo>
                <a:cubicBezTo>
                  <a:pt x="23" y="28"/>
                  <a:pt x="25" y="37"/>
                  <a:pt x="29" y="44"/>
                </a:cubicBezTo>
                <a:cubicBezTo>
                  <a:pt x="29" y="44"/>
                  <a:pt x="29" y="44"/>
                  <a:pt x="29" y="44"/>
                </a:cubicBezTo>
                <a:cubicBezTo>
                  <a:pt x="19" y="41"/>
                  <a:pt x="11" y="34"/>
                  <a:pt x="8" y="23"/>
                </a:cubicBezTo>
                <a:cubicBezTo>
                  <a:pt x="5" y="17"/>
                  <a:pt x="5" y="11"/>
                  <a:pt x="5" y="8"/>
                </a:cubicBezTo>
                <a:cubicBezTo>
                  <a:pt x="14" y="8"/>
                  <a:pt x="14" y="8"/>
                  <a:pt x="14" y="8"/>
                </a:cubicBezTo>
                <a:lnTo>
                  <a:pt x="22" y="17"/>
                </a:lnTo>
                <a:close/>
              </a:path>
            </a:pathLst>
          </a:custGeom>
          <a:solidFill>
            <a:schemeClr val="accent6">
              <a:lumMod val="60000"/>
              <a:lumOff val="40000"/>
            </a:schemeClr>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E" sz="1800" b="0" i="0" u="none" strike="noStrike" kern="1200" cap="none" spc="0" normalizeH="0" baseline="0" noProof="0" dirty="0">
              <a:ln>
                <a:noFill/>
              </a:ln>
              <a:solidFill>
                <a:srgbClr val="000000"/>
              </a:solidFill>
              <a:effectLst/>
              <a:uLnTx/>
              <a:uFillTx/>
              <a:latin typeface="Verdana"/>
              <a:ea typeface="+mn-ea"/>
              <a:cs typeface="+mn-cs"/>
            </a:endParaRPr>
          </a:p>
        </p:txBody>
      </p:sp>
      <p:sp>
        <p:nvSpPr>
          <p:cNvPr id="33" name="Snip Diagonal Corner Rectangle 32"/>
          <p:cNvSpPr/>
          <p:nvPr/>
        </p:nvSpPr>
        <p:spPr bwMode="auto">
          <a:xfrm>
            <a:off x="8839646" y="2817960"/>
            <a:ext cx="2944368" cy="3635968"/>
          </a:xfrm>
          <a:prstGeom prst="snip2DiagRect">
            <a:avLst>
              <a:gd name="adj1" fmla="val 0"/>
              <a:gd name="adj2" fmla="val 2952"/>
            </a:avLst>
          </a:prstGeom>
          <a:solidFill>
            <a:schemeClr val="bg1">
              <a:lumMod val="95000"/>
            </a:schemeClr>
          </a:solidFill>
          <a:ln w="9525">
            <a:solidFill>
              <a:schemeClr val="accent5">
                <a:alpha val="7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a:lstStyle>
            <a:defPPr>
              <a:defRPr lang="sv-S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137160" marR="0" lvl="0" indent="-137160" algn="l" defTabSz="914400" rtl="0" eaLnBrk="1" fontAlgn="auto" latinLnBrk="0" hangingPunct="1">
              <a:lnSpc>
                <a:spcPct val="110000"/>
              </a:lnSpc>
              <a:spcBef>
                <a:spcPts val="0"/>
              </a:spcBef>
              <a:spcAft>
                <a:spcPts val="200"/>
              </a:spcAft>
              <a:buClr>
                <a:srgbClr val="95E616"/>
              </a:buClr>
              <a:buSzTx/>
              <a:buFont typeface="Wingdings" panose="05000000000000000000" pitchFamily="2" charset="2"/>
              <a:buChar char="§"/>
              <a:tabLst/>
              <a:defRPr/>
            </a:pPr>
            <a:r>
              <a:rPr kumimoji="0" lang="en-US" sz="850" b="0" i="0" u="none" strike="noStrike" kern="1200" cap="none" spc="0" normalizeH="0" baseline="0" noProof="0" dirty="0">
                <a:ln>
                  <a:noFill/>
                </a:ln>
                <a:solidFill>
                  <a:srgbClr val="000000"/>
                </a:solidFill>
                <a:effectLst/>
                <a:uLnTx/>
                <a:uFillTx/>
                <a:latin typeface="Verdana"/>
                <a:ea typeface="+mn-ea"/>
                <a:cs typeface="+mn-cs"/>
              </a:rPr>
              <a:t>10-15% cost saving through automation, </a:t>
            </a:r>
            <a:br>
              <a:rPr kumimoji="0" lang="en-US" sz="850" b="0" i="0" u="none" strike="noStrike" kern="1200" cap="none" spc="0" normalizeH="0" baseline="0" noProof="0" dirty="0">
                <a:ln>
                  <a:noFill/>
                </a:ln>
                <a:solidFill>
                  <a:srgbClr val="000000"/>
                </a:solidFill>
                <a:effectLst/>
                <a:uLnTx/>
                <a:uFillTx/>
                <a:latin typeface="Verdana"/>
                <a:ea typeface="+mn-ea"/>
                <a:cs typeface="+mn-cs"/>
              </a:rPr>
            </a:br>
            <a:r>
              <a:rPr kumimoji="0" lang="en-US" sz="850" b="0" i="0" u="none" strike="noStrike" kern="1200" cap="none" spc="0" normalizeH="0" baseline="0" noProof="0" dirty="0">
                <a:ln>
                  <a:noFill/>
                </a:ln>
                <a:solidFill>
                  <a:srgbClr val="000000"/>
                </a:solidFill>
                <a:effectLst/>
                <a:uLnTx/>
                <a:uFillTx/>
                <a:latin typeface="Verdana"/>
                <a:ea typeface="+mn-ea"/>
                <a:cs typeface="+mn-cs"/>
              </a:rPr>
              <a:t>MBT and increased flexibility with Capgemini services</a:t>
            </a:r>
          </a:p>
          <a:p>
            <a:pPr marL="137160" marR="0" lvl="0" indent="-137160" algn="l" defTabSz="914400" rtl="0" eaLnBrk="1" fontAlgn="auto" latinLnBrk="0" hangingPunct="1">
              <a:lnSpc>
                <a:spcPct val="110000"/>
              </a:lnSpc>
              <a:spcBef>
                <a:spcPts val="0"/>
              </a:spcBef>
              <a:spcAft>
                <a:spcPts val="200"/>
              </a:spcAft>
              <a:buClr>
                <a:srgbClr val="95E616"/>
              </a:buClr>
              <a:buSzTx/>
              <a:buFont typeface="Wingdings" panose="05000000000000000000" pitchFamily="2" charset="2"/>
              <a:buChar char="§"/>
              <a:tabLst/>
              <a:defRPr/>
            </a:pPr>
            <a:r>
              <a:rPr kumimoji="0" lang="en-US" sz="850" b="0" i="0" u="none" strike="noStrike" kern="1200" cap="none" spc="0" normalizeH="0" baseline="0" noProof="0" dirty="0">
                <a:ln>
                  <a:noFill/>
                </a:ln>
                <a:solidFill>
                  <a:srgbClr val="000000"/>
                </a:solidFill>
                <a:effectLst/>
                <a:uLnTx/>
                <a:uFillTx/>
                <a:latin typeface="Verdana"/>
                <a:ea typeface="+mn-ea"/>
                <a:cs typeface="+mn-cs"/>
              </a:rPr>
              <a:t>0% Defect leakage into SIT and UAT in last </a:t>
            </a:r>
            <a:br>
              <a:rPr kumimoji="0" lang="en-US" sz="850" b="0" i="0" u="none" strike="noStrike" kern="1200" cap="none" spc="0" normalizeH="0" baseline="0" noProof="0" dirty="0">
                <a:ln>
                  <a:noFill/>
                </a:ln>
                <a:solidFill>
                  <a:srgbClr val="000000"/>
                </a:solidFill>
                <a:effectLst/>
                <a:uLnTx/>
                <a:uFillTx/>
                <a:latin typeface="Verdana"/>
                <a:ea typeface="+mn-ea"/>
                <a:cs typeface="+mn-cs"/>
              </a:rPr>
            </a:br>
            <a:r>
              <a:rPr kumimoji="0" lang="en-US" sz="850" b="0" i="0" u="none" strike="noStrike" kern="1200" cap="none" spc="0" normalizeH="0" baseline="0" noProof="0" dirty="0">
                <a:ln>
                  <a:noFill/>
                </a:ln>
                <a:solidFill>
                  <a:srgbClr val="000000"/>
                </a:solidFill>
                <a:effectLst/>
                <a:uLnTx/>
                <a:uFillTx/>
                <a:latin typeface="Verdana"/>
                <a:ea typeface="+mn-ea"/>
                <a:cs typeface="+mn-cs"/>
              </a:rPr>
              <a:t>4 enterprise releases</a:t>
            </a:r>
          </a:p>
          <a:p>
            <a:pPr marL="137160" marR="0" lvl="0" indent="-137160" algn="l" defTabSz="914400" rtl="0" eaLnBrk="1" fontAlgn="auto" latinLnBrk="0" hangingPunct="1">
              <a:lnSpc>
                <a:spcPct val="110000"/>
              </a:lnSpc>
              <a:spcBef>
                <a:spcPts val="0"/>
              </a:spcBef>
              <a:spcAft>
                <a:spcPts val="200"/>
              </a:spcAft>
              <a:buClr>
                <a:srgbClr val="95E616"/>
              </a:buClr>
              <a:buSzTx/>
              <a:buFont typeface="Wingdings" panose="05000000000000000000" pitchFamily="2" charset="2"/>
              <a:buChar char="§"/>
              <a:tabLst/>
              <a:defRPr/>
            </a:pPr>
            <a:r>
              <a:rPr kumimoji="0" lang="en-US" sz="850" b="0" i="0" u="none" strike="noStrike" kern="1200" cap="none" spc="0" normalizeH="0" baseline="0" noProof="0" dirty="0">
                <a:ln>
                  <a:noFill/>
                </a:ln>
                <a:solidFill>
                  <a:srgbClr val="000000"/>
                </a:solidFill>
                <a:effectLst/>
                <a:uLnTx/>
                <a:uFillTx/>
                <a:latin typeface="Verdana"/>
                <a:ea typeface="+mn-ea"/>
                <a:cs typeface="+mn-cs"/>
              </a:rPr>
              <a:t>Achieved 50% time reduction and more accuracy through accelerator for validations</a:t>
            </a:r>
          </a:p>
          <a:p>
            <a:pPr marL="137160" marR="0" lvl="0" indent="-137160" algn="l" defTabSz="914400" rtl="0" eaLnBrk="1" fontAlgn="auto" latinLnBrk="0" hangingPunct="1">
              <a:lnSpc>
                <a:spcPct val="110000"/>
              </a:lnSpc>
              <a:spcBef>
                <a:spcPts val="0"/>
              </a:spcBef>
              <a:spcAft>
                <a:spcPts val="200"/>
              </a:spcAft>
              <a:buClr>
                <a:srgbClr val="95E616"/>
              </a:buClr>
              <a:buSzTx/>
              <a:buFont typeface="Wingdings" panose="05000000000000000000" pitchFamily="2" charset="2"/>
              <a:buChar char="§"/>
              <a:tabLst/>
              <a:defRPr/>
            </a:pPr>
            <a:r>
              <a:rPr kumimoji="0" lang="en-US" sz="850" b="0" i="0" u="none" strike="noStrike" kern="1200" cap="none" spc="0" normalizeH="0" baseline="0" noProof="0" dirty="0">
                <a:ln>
                  <a:noFill/>
                </a:ln>
                <a:solidFill>
                  <a:srgbClr val="000000"/>
                </a:solidFill>
                <a:effectLst/>
                <a:uLnTx/>
                <a:uFillTx/>
                <a:latin typeface="Verdana"/>
                <a:ea typeface="+mn-ea"/>
                <a:cs typeface="+mn-cs"/>
              </a:rPr>
              <a:t>47% increase in productivity by developing automation framework </a:t>
            </a:r>
          </a:p>
          <a:p>
            <a:pPr marL="137160" marR="0" lvl="0" indent="-137160" algn="l" defTabSz="914400" rtl="0" eaLnBrk="1" fontAlgn="auto" latinLnBrk="0" hangingPunct="1">
              <a:lnSpc>
                <a:spcPct val="110000"/>
              </a:lnSpc>
              <a:spcBef>
                <a:spcPts val="0"/>
              </a:spcBef>
              <a:spcAft>
                <a:spcPts val="200"/>
              </a:spcAft>
              <a:buClr>
                <a:srgbClr val="95E616"/>
              </a:buClr>
              <a:buSzTx/>
              <a:buFont typeface="Wingdings" panose="05000000000000000000" pitchFamily="2" charset="2"/>
              <a:buChar char="§"/>
              <a:tabLst/>
              <a:defRPr/>
            </a:pPr>
            <a:r>
              <a:rPr kumimoji="0" lang="en-US" sz="850" b="0" i="0" u="none" strike="noStrike" kern="1200" cap="none" spc="0" normalizeH="0" baseline="0" noProof="0" dirty="0">
                <a:ln>
                  <a:noFill/>
                </a:ln>
                <a:solidFill>
                  <a:srgbClr val="000000"/>
                </a:solidFill>
                <a:effectLst/>
                <a:uLnTx/>
                <a:uFillTx/>
                <a:latin typeface="Verdana"/>
                <a:ea typeface="+mn-ea"/>
                <a:cs typeface="+mn-cs"/>
              </a:rPr>
              <a:t>Standardization of tools and methods to increase efficiency and reduce manual effort </a:t>
            </a:r>
          </a:p>
          <a:p>
            <a:pPr marL="137160" marR="0" lvl="0" indent="-137160" algn="l" defTabSz="914400" rtl="0" eaLnBrk="1" fontAlgn="auto" latinLnBrk="0" hangingPunct="1">
              <a:lnSpc>
                <a:spcPct val="110000"/>
              </a:lnSpc>
              <a:spcBef>
                <a:spcPts val="0"/>
              </a:spcBef>
              <a:spcAft>
                <a:spcPts val="200"/>
              </a:spcAft>
              <a:buClr>
                <a:srgbClr val="95E616"/>
              </a:buClr>
              <a:buSzTx/>
              <a:buFont typeface="Wingdings" panose="05000000000000000000" pitchFamily="2" charset="2"/>
              <a:buChar char="§"/>
              <a:tabLst/>
              <a:defRPr/>
            </a:pPr>
            <a:r>
              <a:rPr kumimoji="0" lang="en-US" sz="850" b="0" i="0" u="none" strike="noStrike" kern="1200" cap="none" spc="0" normalizeH="0" baseline="0" noProof="0" dirty="0">
                <a:ln>
                  <a:noFill/>
                </a:ln>
                <a:solidFill>
                  <a:srgbClr val="000000"/>
                </a:solidFill>
                <a:effectLst/>
                <a:uLnTx/>
                <a:uFillTx/>
                <a:latin typeface="Verdana"/>
                <a:ea typeface="+mn-ea"/>
                <a:cs typeface="+mn-cs"/>
              </a:rPr>
              <a:t>Implemented knowledge management framework using SharePoint which helped to reduce the on boarding time for new team members</a:t>
            </a:r>
          </a:p>
          <a:p>
            <a:pPr marL="137160" marR="0" lvl="0" indent="-137160" algn="l" defTabSz="914400" rtl="0" eaLnBrk="1" fontAlgn="auto" latinLnBrk="0" hangingPunct="1">
              <a:lnSpc>
                <a:spcPct val="110000"/>
              </a:lnSpc>
              <a:spcBef>
                <a:spcPts val="0"/>
              </a:spcBef>
              <a:spcAft>
                <a:spcPts val="200"/>
              </a:spcAft>
              <a:buClr>
                <a:srgbClr val="95E616"/>
              </a:buClr>
              <a:buSzTx/>
              <a:buFont typeface="Wingdings" panose="05000000000000000000" pitchFamily="2" charset="2"/>
              <a:buChar char="§"/>
              <a:tabLst/>
              <a:defRPr/>
            </a:pPr>
            <a:r>
              <a:rPr kumimoji="0" lang="en-US" sz="850" b="0" i="0" u="none" strike="noStrike" kern="1200" cap="none" spc="0" normalizeH="0" baseline="0" noProof="0" dirty="0">
                <a:ln>
                  <a:noFill/>
                </a:ln>
                <a:solidFill>
                  <a:srgbClr val="000000"/>
                </a:solidFill>
                <a:effectLst/>
                <a:uLnTx/>
                <a:uFillTx/>
                <a:latin typeface="Verdana"/>
                <a:ea typeface="+mn-ea"/>
                <a:cs typeface="+mn-cs"/>
              </a:rPr>
              <a:t>Integration of automation and model based testing approach by Capgemini proprietary tool helped to reduce manual effort and achieve efficiency</a:t>
            </a:r>
          </a:p>
          <a:p>
            <a:pPr marL="137160" marR="0" lvl="0" indent="-137160" algn="l" defTabSz="914400" rtl="0" eaLnBrk="1" fontAlgn="auto" latinLnBrk="0" hangingPunct="1">
              <a:lnSpc>
                <a:spcPct val="110000"/>
              </a:lnSpc>
              <a:spcBef>
                <a:spcPts val="0"/>
              </a:spcBef>
              <a:spcAft>
                <a:spcPts val="200"/>
              </a:spcAft>
              <a:buClr>
                <a:srgbClr val="95E616"/>
              </a:buClr>
              <a:buSzTx/>
              <a:buFont typeface="Wingdings" panose="05000000000000000000" pitchFamily="2" charset="2"/>
              <a:buChar char="§"/>
              <a:tabLst/>
              <a:defRPr/>
            </a:pPr>
            <a:r>
              <a:rPr kumimoji="0" lang="en-US" sz="850" b="0" i="0" u="none" strike="noStrike" kern="1200" cap="none" spc="0" normalizeH="0" baseline="0" noProof="0" dirty="0">
                <a:ln>
                  <a:noFill/>
                </a:ln>
                <a:solidFill>
                  <a:srgbClr val="000000"/>
                </a:solidFill>
                <a:effectLst/>
                <a:uLnTx/>
                <a:uFillTx/>
                <a:latin typeface="Verdana"/>
                <a:ea typeface="+mn-ea"/>
                <a:cs typeface="+mn-cs"/>
              </a:rPr>
              <a:t>Operational training and training material for Flexcube created and provided to client learning center for future country roll out</a:t>
            </a:r>
          </a:p>
        </p:txBody>
      </p:sp>
    </p:spTree>
    <p:extLst>
      <p:ext uri="{BB962C8B-B14F-4D97-AF65-F5344CB8AC3E}">
        <p14:creationId xmlns:p14="http://schemas.microsoft.com/office/powerpoint/2010/main" val="197196679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OGETI Template_2018_v3" id="{7278A2AE-4223-442C-A0C5-E45FABBA1215}" vid="{F6865D72-1A08-4312-9EED-8998F572E7A5}"/>
    </a:ext>
  </a:extLst>
</a:theme>
</file>

<file path=docProps/app.xml><?xml version="1.0" encoding="utf-8"?>
<Properties xmlns="http://schemas.openxmlformats.org/officeDocument/2006/extended-properties" xmlns:vt="http://schemas.openxmlformats.org/officeDocument/2006/docPropsVTypes">
  <TotalTime>1</TotalTime>
  <Words>429</Words>
  <Application>Microsoft Office PowerPoint</Application>
  <PresentationFormat>Widescreen</PresentationFormat>
  <Paragraphs>33</Paragraphs>
  <Slides>1</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6" baseType="lpstr">
      <vt:lpstr>Arial</vt:lpstr>
      <vt:lpstr>Verdana</vt:lpstr>
      <vt:lpstr>Wingdings</vt:lpstr>
      <vt:lpstr>Section slides</vt:lpstr>
      <vt:lpstr>think-cell Slide</vt:lpstr>
      <vt:lpstr>Case Study: Managed Testing Services Transformation through automation for a Leading US Based bank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Managed Testing Services Transformation through automation for a Leading US Based bank</dc:title>
  <dc:creator>Deshpande, Charuta</dc:creator>
  <cp:lastModifiedBy>Deshpande, Charuta</cp:lastModifiedBy>
  <cp:revision>1</cp:revision>
  <dcterms:created xsi:type="dcterms:W3CDTF">2019-04-12T09:55:35Z</dcterms:created>
  <dcterms:modified xsi:type="dcterms:W3CDTF">2019-04-12T09:56:43Z</dcterms:modified>
</cp:coreProperties>
</file>