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modernComment_148_9BE3781F.xml" ContentType="application/vnd.ms-powerpoint.comments+xml"/>
  <Override PartName="/ppt/notesSlides/notesSlide15.xml" ContentType="application/vnd.openxmlformats-officedocument.presentationml.notesSlide+xml"/>
  <Override PartName="/ppt/comments/modernComment_12C_4C7E9C53.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28"/>
  </p:notesMasterIdLst>
  <p:sldIdLst>
    <p:sldId id="303" r:id="rId2"/>
    <p:sldId id="263" r:id="rId3"/>
    <p:sldId id="258" r:id="rId4"/>
    <p:sldId id="257" r:id="rId5"/>
    <p:sldId id="333" r:id="rId6"/>
    <p:sldId id="338" r:id="rId7"/>
    <p:sldId id="334" r:id="rId8"/>
    <p:sldId id="339" r:id="rId9"/>
    <p:sldId id="342" r:id="rId10"/>
    <p:sldId id="321" r:id="rId11"/>
    <p:sldId id="280" r:id="rId12"/>
    <p:sldId id="318" r:id="rId13"/>
    <p:sldId id="324" r:id="rId14"/>
    <p:sldId id="327" r:id="rId15"/>
    <p:sldId id="325" r:id="rId16"/>
    <p:sldId id="326" r:id="rId17"/>
    <p:sldId id="328" r:id="rId18"/>
    <p:sldId id="306" r:id="rId19"/>
    <p:sldId id="317" r:id="rId20"/>
    <p:sldId id="329" r:id="rId21"/>
    <p:sldId id="330" r:id="rId22"/>
    <p:sldId id="343" r:id="rId23"/>
    <p:sldId id="331" r:id="rId24"/>
    <p:sldId id="299" r:id="rId25"/>
    <p:sldId id="300" r:id="rId26"/>
    <p:sldId id="308" r:id="rId27"/>
  </p:sldIdLst>
  <p:sldSz cx="18288000" cy="10288588"/>
  <p:notesSz cx="6858000" cy="9144000"/>
  <p:embeddedFontLst>
    <p:embeddedFont>
      <p:font typeface="Cambria Math" panose="02040503050406030204" pitchFamily="18" charset="0"/>
      <p:regular r:id="rId29"/>
    </p:embeddedFont>
    <p:embeddedFont>
      <p:font typeface="Candara" panose="020E0502030303020204" pitchFamily="34" charset="0"/>
      <p:regular r:id="rId30"/>
      <p:bold r:id="rId31"/>
      <p:italic r:id="rId32"/>
      <p:boldItalic r:id="rId33"/>
    </p:embeddedFont>
    <p:embeddedFont>
      <p:font typeface="DIN" panose="020B0604020202020204" charset="0"/>
      <p:regular r:id="rId34"/>
      <p:bold r:id="rId35"/>
      <p:italic r:id="rId36"/>
      <p:boldItalic r:id="rId37"/>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A9651C7-8F79-47D7-BC97-B2B21E23D8D3}" v="21" dt="2024-09-09T16:15:54.676"/>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varScale="1">
        <p:scale>
          <a:sx n="75" d="100"/>
          <a:sy n="75" d="100"/>
        </p:scale>
        <p:origin x="414" y="54"/>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6.fntdata"/><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nzalez Moyano, Ricardo" userId="5b44e8b1-3a70-41c8-8d8a-36b87a296b66" providerId="ADAL" clId="{EA9651C7-8F79-47D7-BC97-B2B21E23D8D3}"/>
    <pc:docChg chg="undo custSel addSld delSld modSld">
      <pc:chgData name="Gonzalez Moyano, Ricardo" userId="5b44e8b1-3a70-41c8-8d8a-36b87a296b66" providerId="ADAL" clId="{EA9651C7-8F79-47D7-BC97-B2B21E23D8D3}" dt="2024-09-09T16:17:23.927" v="240" actId="1076"/>
      <pc:docMkLst>
        <pc:docMk/>
      </pc:docMkLst>
      <pc:sldChg chg="modSp mod">
        <pc:chgData name="Gonzalez Moyano, Ricardo" userId="5b44e8b1-3a70-41c8-8d8a-36b87a296b66" providerId="ADAL" clId="{EA9651C7-8F79-47D7-BC97-B2B21E23D8D3}" dt="2024-09-09T11:34:13.060" v="42" actId="14100"/>
        <pc:sldMkLst>
          <pc:docMk/>
          <pc:sldMk cId="2265105320" sldId="318"/>
        </pc:sldMkLst>
        <pc:spChg chg="mod">
          <ac:chgData name="Gonzalez Moyano, Ricardo" userId="5b44e8b1-3a70-41c8-8d8a-36b87a296b66" providerId="ADAL" clId="{EA9651C7-8F79-47D7-BC97-B2B21E23D8D3}" dt="2024-09-09T11:34:13.060" v="42" actId="14100"/>
          <ac:spMkLst>
            <pc:docMk/>
            <pc:sldMk cId="2265105320" sldId="318"/>
            <ac:spMk id="3" creationId="{F2F9E890-B6DE-48DE-8F6A-A85504366140}"/>
          </ac:spMkLst>
        </pc:spChg>
      </pc:sldChg>
      <pc:sldChg chg="addSp delSp modSp mod">
        <pc:chgData name="Gonzalez Moyano, Ricardo" userId="5b44e8b1-3a70-41c8-8d8a-36b87a296b66" providerId="ADAL" clId="{EA9651C7-8F79-47D7-BC97-B2B21E23D8D3}" dt="2024-09-09T14:30:30.226" v="114" actId="20577"/>
        <pc:sldMkLst>
          <pc:docMk/>
          <pc:sldMk cId="2087636463" sldId="326"/>
        </pc:sldMkLst>
        <pc:spChg chg="del mod">
          <ac:chgData name="Gonzalez Moyano, Ricardo" userId="5b44e8b1-3a70-41c8-8d8a-36b87a296b66" providerId="ADAL" clId="{EA9651C7-8F79-47D7-BC97-B2B21E23D8D3}" dt="2024-09-09T14:16:12.482" v="46" actId="478"/>
          <ac:spMkLst>
            <pc:docMk/>
            <pc:sldMk cId="2087636463" sldId="326"/>
            <ac:spMk id="3" creationId="{4494177C-73C9-19D2-B33F-3A421F270BD1}"/>
          </ac:spMkLst>
        </pc:spChg>
        <pc:spChg chg="add del mod">
          <ac:chgData name="Gonzalez Moyano, Ricardo" userId="5b44e8b1-3a70-41c8-8d8a-36b87a296b66" providerId="ADAL" clId="{EA9651C7-8F79-47D7-BC97-B2B21E23D8D3}" dt="2024-09-09T14:16:24.595" v="49" actId="478"/>
          <ac:spMkLst>
            <pc:docMk/>
            <pc:sldMk cId="2087636463" sldId="326"/>
            <ac:spMk id="8" creationId="{BF22BB13-64B1-54FD-0371-FA250557AAD1}"/>
          </ac:spMkLst>
        </pc:spChg>
        <pc:spChg chg="add mod">
          <ac:chgData name="Gonzalez Moyano, Ricardo" userId="5b44e8b1-3a70-41c8-8d8a-36b87a296b66" providerId="ADAL" clId="{EA9651C7-8F79-47D7-BC97-B2B21E23D8D3}" dt="2024-09-09T14:30:30.226" v="114" actId="20577"/>
          <ac:spMkLst>
            <pc:docMk/>
            <pc:sldMk cId="2087636463" sldId="326"/>
            <ac:spMk id="9" creationId="{6B71FE13-505A-31EC-2275-58C89D81F1FB}"/>
          </ac:spMkLst>
        </pc:spChg>
      </pc:sldChg>
      <pc:sldChg chg="addSp modSp mod">
        <pc:chgData name="Gonzalez Moyano, Ricardo" userId="5b44e8b1-3a70-41c8-8d8a-36b87a296b66" providerId="ADAL" clId="{EA9651C7-8F79-47D7-BC97-B2B21E23D8D3}" dt="2024-09-09T15:40:42.031" v="215" actId="20577"/>
        <pc:sldMkLst>
          <pc:docMk/>
          <pc:sldMk cId="3672572066" sldId="330"/>
        </pc:sldMkLst>
        <pc:spChg chg="add mod">
          <ac:chgData name="Gonzalez Moyano, Ricardo" userId="5b44e8b1-3a70-41c8-8d8a-36b87a296b66" providerId="ADAL" clId="{EA9651C7-8F79-47D7-BC97-B2B21E23D8D3}" dt="2024-09-09T15:40:42.031" v="215" actId="20577"/>
          <ac:spMkLst>
            <pc:docMk/>
            <pc:sldMk cId="3672572066" sldId="330"/>
            <ac:spMk id="3" creationId="{7174AC12-8856-074F-931F-B0E18FF41F58}"/>
          </ac:spMkLst>
        </pc:spChg>
        <pc:picChg chg="mod">
          <ac:chgData name="Gonzalez Moyano, Ricardo" userId="5b44e8b1-3a70-41c8-8d8a-36b87a296b66" providerId="ADAL" clId="{EA9651C7-8F79-47D7-BC97-B2B21E23D8D3}" dt="2024-09-09T15:28:08.947" v="115" actId="1076"/>
          <ac:picMkLst>
            <pc:docMk/>
            <pc:sldMk cId="3672572066" sldId="330"/>
            <ac:picMk id="9" creationId="{0D3A521F-F6B8-F43A-6BC5-AF492AD9868F}"/>
          </ac:picMkLst>
        </pc:picChg>
      </pc:sldChg>
      <pc:sldChg chg="del">
        <pc:chgData name="Gonzalez Moyano, Ricardo" userId="5b44e8b1-3a70-41c8-8d8a-36b87a296b66" providerId="ADAL" clId="{EA9651C7-8F79-47D7-BC97-B2B21E23D8D3}" dt="2024-09-09T09:45:47.743" v="0" actId="2696"/>
        <pc:sldMkLst>
          <pc:docMk/>
          <pc:sldMk cId="1351539447" sldId="340"/>
        </pc:sldMkLst>
      </pc:sldChg>
      <pc:sldChg chg="addSp delSp modSp add mod">
        <pc:chgData name="Gonzalez Moyano, Ricardo" userId="5b44e8b1-3a70-41c8-8d8a-36b87a296b66" providerId="ADAL" clId="{EA9651C7-8F79-47D7-BC97-B2B21E23D8D3}" dt="2024-09-09T16:17:23.927" v="240" actId="1076"/>
        <pc:sldMkLst>
          <pc:docMk/>
          <pc:sldMk cId="1625249783" sldId="343"/>
        </pc:sldMkLst>
        <pc:graphicFrameChg chg="add mod modGraphic">
          <ac:chgData name="Gonzalez Moyano, Ricardo" userId="5b44e8b1-3a70-41c8-8d8a-36b87a296b66" providerId="ADAL" clId="{EA9651C7-8F79-47D7-BC97-B2B21E23D8D3}" dt="2024-09-09T16:17:23.927" v="240" actId="1076"/>
          <ac:graphicFrameMkLst>
            <pc:docMk/>
            <pc:sldMk cId="1625249783" sldId="343"/>
            <ac:graphicFrameMk id="6" creationId="{411E46F6-B821-8549-004E-DB659182C06C}"/>
          </ac:graphicFrameMkLst>
        </pc:graphicFrameChg>
        <pc:picChg chg="del">
          <ac:chgData name="Gonzalez Moyano, Ricardo" userId="5b44e8b1-3a70-41c8-8d8a-36b87a296b66" providerId="ADAL" clId="{EA9651C7-8F79-47D7-BC97-B2B21E23D8D3}" dt="2024-09-09T16:15:48.666" v="217" actId="478"/>
          <ac:picMkLst>
            <pc:docMk/>
            <pc:sldMk cId="1625249783" sldId="343"/>
            <ac:picMk id="9" creationId="{0D3A521F-F6B8-F43A-6BC5-AF492AD9868F}"/>
          </ac:picMkLst>
        </pc:picChg>
      </pc:sldChg>
    </pc:docChg>
  </pc:docChgLst>
</pc:chgInfo>
</file>

<file path=ppt/comments/modernComment_12C_4C7E9C53.xml><?xml version="1.0" encoding="utf-8"?>
<p188:cmLst xmlns:a="http://schemas.openxmlformats.org/drawingml/2006/main" xmlns:r="http://schemas.openxmlformats.org/officeDocument/2006/relationships" xmlns:p188="http://schemas.microsoft.com/office/powerpoint/2018/8/main">
  <p188:cm id="{C0F5775A-30F7-47B9-AEE2-D4BD5EA5D74E}" authorId="{AD82F804-0467-9EE2-E313-87232B6D2DD5}" created="2024-09-06T16:28:32.172">
    <ac:txMkLst xmlns:ac="http://schemas.microsoft.com/office/drawing/2013/main/command">
      <pc:docMk xmlns:pc="http://schemas.microsoft.com/office/powerpoint/2013/main/command"/>
      <pc:sldMk xmlns:pc="http://schemas.microsoft.com/office/powerpoint/2013/main/command" cId="1283365971" sldId="300"/>
      <ac:spMk id="13" creationId="{30D806A7-4CE4-4BDE-8B99-809F5475C089}"/>
      <ac:txMk cp="241" len="23">
        <ac:context len="294" hash="3381222391"/>
      </ac:txMk>
    </ac:txMkLst>
    <p188:pos x="14866076" y="4051062"/>
    <p188:txBody>
      <a:bodyPr/>
      <a:lstStyle/>
      <a:p>
        <a:r>
          <a:rPr lang="es-ES"/>
          <a:t>Justamente noto que no has comentado nada de esto. Hay que contar cómo calculamos eficiencia técnica aplicando el concepto de XAI y de método contrafactual porque si no, no tiene sentido el título del artículo.</a:t>
        </a:r>
      </a:p>
    </p188:txBody>
  </p188:cm>
</p188:cmLst>
</file>

<file path=ppt/comments/modernComment_148_9BE3781F.xml><?xml version="1.0" encoding="utf-8"?>
<p188:cmLst xmlns:a="http://schemas.openxmlformats.org/drawingml/2006/main" xmlns:r="http://schemas.openxmlformats.org/officeDocument/2006/relationships" xmlns:p188="http://schemas.microsoft.com/office/powerpoint/2018/8/main">
  <p188:cm id="{7BD86B7A-8E7F-41CA-8F80-619A67E9088B}" authorId="{AD82F804-0467-9EE2-E313-87232B6D2DD5}" created="2024-09-06T16:24:56.333">
    <ac:txMkLst xmlns:ac="http://schemas.microsoft.com/office/drawing/2013/main/command">
      <pc:docMk xmlns:pc="http://schemas.microsoft.com/office/powerpoint/2013/main/command"/>
      <pc:sldMk xmlns:pc="http://schemas.microsoft.com/office/powerpoint/2013/main/command" cId="2615375903" sldId="328"/>
      <ac:spMk id="3" creationId="{4494177C-73C9-19D2-B33F-3A421F270BD1}"/>
      <ac:txMk cp="178" len="4">
        <ac:context len="185" hash="3025754362"/>
      </ac:txMk>
    </ac:txMkLst>
    <p188:pos x="5308392" y="5775553"/>
    <p188:txBody>
      <a:bodyPr/>
      <a:lstStyle/>
      <a:p>
        <a:r>
          <a:rPr lang="es-ES"/>
          <a:t>¿Por qué 0.82?</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09/09/2024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9498842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15</a:t>
            </a:fld>
            <a:endParaRPr lang="es-ES"/>
          </a:p>
        </p:txBody>
      </p:sp>
    </p:spTree>
    <p:extLst>
      <p:ext uri="{BB962C8B-B14F-4D97-AF65-F5344CB8AC3E}">
        <p14:creationId xmlns:p14="http://schemas.microsoft.com/office/powerpoint/2010/main" val="1764142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945148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25</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13862868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9</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577017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wmf"/><Relationship Id="rId4" Type="http://schemas.openxmlformats.org/officeDocument/2006/relationships/oleObject" Target="../embeddings/oleObject1.bin"/></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microsoft.com/office/2018/10/relationships/comments" Target="../comments/modernComment_148_9BE3781F.xml"/><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2C_4C7E9C53.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br>
              <a:rPr lang="en-GB" sz="5400" dirty="0"/>
            </a:br>
            <a:br>
              <a:rPr lang="es-ES" sz="5400" dirty="0"/>
            </a:br>
            <a: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t>Integración de Técnicas de Aprendizaje Automático y XAI en el Análisis Envolvente de Datos para la Mejora de la Evaluación de la eficiencia: una Aplicación Empírica en Instituciones Educativas</a:t>
            </a: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br>
              <a:rPr lang="es-ES" sz="4400" b="1"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GB" sz="54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 :</a:t>
            </a:r>
            <a:r>
              <a:rPr lang="es-ES" dirty="0"/>
              <a:t> Juan Aparicio, Víctor España, Ricardo González y José Luis </a:t>
            </a:r>
            <a:r>
              <a:rPr lang="es-ES" dirty="0" err="1"/>
              <a:t>Zofío</a:t>
            </a:r>
            <a:r>
              <a:rPr lang="es-ES" dirty="0"/>
              <a:t>.</a:t>
            </a:r>
          </a:p>
        </p:txBody>
      </p:sp>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B4BE54DF-455C-F151-5BDA-84A3340CF64B}"/>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10</a:t>
            </a:fld>
            <a:endParaRPr lang="es-ES" dirty="0"/>
          </a:p>
        </p:txBody>
      </p:sp>
    </p:spTree>
    <p:extLst>
      <p:ext uri="{BB962C8B-B14F-4D97-AF65-F5344CB8AC3E}">
        <p14:creationId xmlns:p14="http://schemas.microsoft.com/office/powerpoint/2010/main" val="673475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4" name="Marcador de pie de página 3">
            <a:extLst>
              <a:ext uri="{FF2B5EF4-FFF2-40B4-BE49-F238E27FC236}">
                <a16:creationId xmlns:a16="http://schemas.microsoft.com/office/drawing/2014/main" id="{32E9E3CC-AACD-421E-ADF4-8100E3695283}"/>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11</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𝑘</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𝑘</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𝑘</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i="1">
                            <a:latin typeface="Cambria Math" panose="02040503050406030204" pitchFamily="18" charset="0"/>
                          </a:rPr>
                          <m:t>𝑘</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i="1">
                            <a:latin typeface="Cambria Math" panose="02040503050406030204" pitchFamily="18" charset="0"/>
                          </a:rPr>
                          <m:t>𝑘</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xmlns="">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229"/>
                </a:stretch>
              </a:blipFill>
            </p:spPr>
            <p:txBody>
              <a:bodyPr/>
              <a:lstStyle/>
              <a:p>
                <a:r>
                  <a:rPr lang="es-ES">
                    <a:noFill/>
                  </a:rPr>
                  <a:t> </a:t>
                </a:r>
              </a:p>
            </p:txBody>
          </p:sp>
        </mc:Fallback>
      </mc:AlternateContent>
    </p:spTree>
    <p:extLst>
      <p:ext uri="{BB962C8B-B14F-4D97-AF65-F5344CB8AC3E}">
        <p14:creationId xmlns:p14="http://schemas.microsoft.com/office/powerpoint/2010/main" val="35912194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12</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11" name="Marcador de pie de página 3">
            <a:extLst>
              <a:ext uri="{FF2B5EF4-FFF2-40B4-BE49-F238E27FC236}">
                <a16:creationId xmlns:a16="http://schemas.microsoft.com/office/drawing/2014/main" id="{69537818-1D26-F354-3BFC-26FAE23CDE3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descr="Gráfico, Gráfico de dispersión&#10;&#10;Descripción generada automáticamente">
            <a:extLst>
              <a:ext uri="{FF2B5EF4-FFF2-40B4-BE49-F238E27FC236}">
                <a16:creationId xmlns:a16="http://schemas.microsoft.com/office/drawing/2014/main" id="{923F900C-CA38-B330-BAAC-BF52C4BC9D1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480423" y="3203731"/>
            <a:ext cx="8027400" cy="5759658"/>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0" y="3201974"/>
            <a:ext cx="8223123" cy="5435643"/>
          </a:xfrm>
        </p:spPr>
        <p:txBody>
          <a:bodyPr>
            <a:normAutofit/>
          </a:bodyPr>
          <a:lstStyle/>
          <a:p>
            <a:r>
              <a:rPr lang="en-GB" dirty="0"/>
              <a:t>Step 1: Utilize the additive DEA model (</a:t>
            </a:r>
            <a:r>
              <a:rPr lang="en-GB" dirty="0" err="1"/>
              <a:t>Charnes</a:t>
            </a:r>
            <a:r>
              <a:rPr lang="en-GB" dirty="0"/>
              <a:t> et al., 1985) to partition the set of DMUs in two categories.</a:t>
            </a:r>
          </a:p>
          <a:p>
            <a:endParaRPr lang="en-GB" dirty="0"/>
          </a:p>
          <a:p>
            <a:r>
              <a:rPr lang="en-GB" dirty="0"/>
              <a:t>(Pareto-)Efficient vs </a:t>
            </a:r>
          </a:p>
          <a:p>
            <a:pPr marL="0" indent="0">
              <a:buNone/>
            </a:pPr>
            <a:r>
              <a:rPr lang="en-GB" dirty="0"/>
              <a:t>(Pareto-)inefficient units</a:t>
            </a:r>
          </a:p>
          <a:p>
            <a:endParaRPr lang="en-GB" dirty="0"/>
          </a:p>
        </p:txBody>
      </p:sp>
      <p:sp>
        <p:nvSpPr>
          <p:cNvPr id="3" name="Marcador de pie de página 3">
            <a:extLst>
              <a:ext uri="{FF2B5EF4-FFF2-40B4-BE49-F238E27FC236}">
                <a16:creationId xmlns:a16="http://schemas.microsoft.com/office/drawing/2014/main" id="{81DAC544-7044-EDAB-70E8-4220C0F1F6B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0599171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7772400" cy="6528015"/>
          </a:xfrm>
        </p:spPr>
        <p:txBody>
          <a:bodyPr>
            <a:normAutofit/>
          </a:bodyPr>
          <a:lstStyle/>
          <a:p>
            <a:r>
              <a:rPr lang="en-GB" dirty="0"/>
              <a:t>Step 2: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7" name="Imagen 6">
            <a:extLst>
              <a:ext uri="{FF2B5EF4-FFF2-40B4-BE49-F238E27FC236}">
                <a16:creationId xmlns:a16="http://schemas.microsoft.com/office/drawing/2014/main" id="{15B4F19B-E5B1-1B64-6326-3CDDBA34F3D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80423" y="3203731"/>
            <a:ext cx="8027400" cy="5754547"/>
          </a:xfrm>
          <a:prstGeom prst="rect">
            <a:avLst/>
          </a:prstGeom>
          <a:noFill/>
          <a:ln>
            <a:noFill/>
          </a:ln>
        </p:spPr>
      </p:pic>
      <p:sp>
        <p:nvSpPr>
          <p:cNvPr id="8" name="Marcador de pie de página 3">
            <a:extLst>
              <a:ext uri="{FF2B5EF4-FFF2-40B4-BE49-F238E27FC236}">
                <a16:creationId xmlns:a16="http://schemas.microsoft.com/office/drawing/2014/main" id="{A9ACE98B-27D5-D13D-6305-F3C2913D2F3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197805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A5BEFD4A-D36B-05D3-64CA-1DA259BF31E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478492" y="3203730"/>
            <a:ext cx="8029332" cy="5754547"/>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100924"/>
            <a:ext cx="7772400" cy="6528015"/>
          </a:xfrm>
        </p:spPr>
        <p:txBody>
          <a:bodyPr>
            <a:normAutofit/>
          </a:bodyPr>
          <a:lstStyle/>
          <a:p>
            <a:r>
              <a:rPr lang="en-GB" dirty="0"/>
              <a:t>Step 3: Balancing the sample of data.</a:t>
            </a:r>
          </a:p>
          <a:p>
            <a:endParaRPr lang="en-GB" dirty="0"/>
          </a:p>
          <a:p>
            <a:r>
              <a:rPr lang="en-GB" dirty="0"/>
              <a:t>Synthetic data generation.</a:t>
            </a:r>
          </a:p>
          <a:p>
            <a:endParaRPr lang="en-GB" dirty="0"/>
          </a:p>
          <a:p>
            <a:r>
              <a:rPr lang="en-GB" dirty="0"/>
              <a:t>Determinate number of efficient DMUs to achieve the same proportion.</a:t>
            </a:r>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15</a:t>
            </a:fld>
            <a:endParaRPr lang="es-ES"/>
          </a:p>
        </p:txBody>
      </p:sp>
      <p:sp>
        <p:nvSpPr>
          <p:cNvPr id="7" name="Marcador de pie de página 3">
            <a:extLst>
              <a:ext uri="{FF2B5EF4-FFF2-40B4-BE49-F238E27FC236}">
                <a16:creationId xmlns:a16="http://schemas.microsoft.com/office/drawing/2014/main" id="{348EA231-868F-E5AE-5D65-0C796379697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0548839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a:extLst>
              <a:ext uri="{FF2B5EF4-FFF2-40B4-BE49-F238E27FC236}">
                <a16:creationId xmlns:a16="http://schemas.microsoft.com/office/drawing/2014/main" id="{89868D19-E92C-EEEF-6095-A5CC384F800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511937" y="3226593"/>
            <a:ext cx="7995888" cy="5731683"/>
          </a:xfrm>
          <a:prstGeom prst="rect">
            <a:avLst/>
          </a:prstGeom>
          <a:noFill/>
          <a:ln>
            <a:noFill/>
          </a:ln>
        </p:spPr>
      </p:pic>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16</a:t>
            </a:fld>
            <a:endParaRPr lang="es-ES"/>
          </a:p>
        </p:txBody>
      </p:sp>
      <p:sp>
        <p:nvSpPr>
          <p:cNvPr id="6" name="Marcador de pie de página 3">
            <a:extLst>
              <a:ext uri="{FF2B5EF4-FFF2-40B4-BE49-F238E27FC236}">
                <a16:creationId xmlns:a16="http://schemas.microsoft.com/office/drawing/2014/main" id="{54A2B38C-18C6-30BC-F550-3CD7BF7E36D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9" name="Marcador de contenido 2">
            <a:extLst>
              <a:ext uri="{FF2B5EF4-FFF2-40B4-BE49-F238E27FC236}">
                <a16:creationId xmlns:a16="http://schemas.microsoft.com/office/drawing/2014/main" id="{6B71FE13-505A-31EC-2275-58C89D81F1FB}"/>
              </a:ext>
            </a:extLst>
          </p:cNvPr>
          <p:cNvSpPr txBox="1">
            <a:spLocks/>
          </p:cNvSpPr>
          <p:nvPr/>
        </p:nvSpPr>
        <p:spPr>
          <a:xfrm>
            <a:off x="1257300" y="3100924"/>
            <a:ext cx="7772400" cy="6528015"/>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n-GB" dirty="0"/>
              <a:t>Final dataset.</a:t>
            </a:r>
          </a:p>
          <a:p>
            <a:endParaRPr lang="en-GB" dirty="0"/>
          </a:p>
          <a:p>
            <a:endParaRPr lang="en-GB" dirty="0"/>
          </a:p>
          <a:p>
            <a:r>
              <a:rPr lang="en-US" dirty="0"/>
              <a:t>30 DMUs to 82 DMUs </a:t>
            </a:r>
            <a:r>
              <a:rPr lang="en-GB" dirty="0"/>
              <a:t> </a:t>
            </a:r>
          </a:p>
          <a:p>
            <a:endParaRPr lang="en-GB" dirty="0"/>
          </a:p>
          <a:p>
            <a:endParaRPr lang="en-GB" dirty="0"/>
          </a:p>
          <a:p>
            <a:r>
              <a:rPr lang="en-GB" dirty="0"/>
              <a:t>26 efficient vs 56 </a:t>
            </a:r>
            <a:r>
              <a:rPr lang="en-US" dirty="0"/>
              <a:t>inefficient</a:t>
            </a:r>
          </a:p>
          <a:p>
            <a:endParaRPr lang="en-US" sz="1800" dirty="0">
              <a:effectLst/>
              <a:latin typeface="Times New Roman" panose="02020603050405020304" pitchFamily="18" charset="0"/>
              <a:ea typeface="Aptos" panose="020B0004020202020204" pitchFamily="34" charset="0"/>
            </a:endParaRPr>
          </a:p>
          <a:p>
            <a:endParaRPr lang="en-US" sz="1800" dirty="0">
              <a:effectLst/>
              <a:latin typeface="Times New Roman" panose="02020603050405020304" pitchFamily="18" charset="0"/>
              <a:ea typeface="Aptos" panose="020B0004020202020204" pitchFamily="34" charset="0"/>
            </a:endParaRPr>
          </a:p>
        </p:txBody>
      </p:sp>
    </p:spTree>
    <p:extLst>
      <p:ext uri="{BB962C8B-B14F-4D97-AF65-F5344CB8AC3E}">
        <p14:creationId xmlns:p14="http://schemas.microsoft.com/office/powerpoint/2010/main" val="20876364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n 8">
            <a:extLst>
              <a:ext uri="{FF2B5EF4-FFF2-40B4-BE49-F238E27FC236}">
                <a16:creationId xmlns:a16="http://schemas.microsoft.com/office/drawing/2014/main" id="{F69DBD61-87D9-E1C2-E91A-5B2721EBE08F}"/>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511937" y="3226592"/>
            <a:ext cx="7995888" cy="5731683"/>
          </a:xfrm>
          <a:prstGeom prst="rect">
            <a:avLst/>
          </a:prstGeom>
          <a:noFill/>
          <a:ln>
            <a:noFill/>
          </a:ln>
        </p:spPr>
      </p:pic>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endParaRPr lang="en-GB" dirty="0"/>
          </a:p>
          <a:p>
            <a:pPr marL="0" indent="0">
              <a:buNone/>
            </a:pPr>
            <a:endParaRPr lang="en-GB" dirty="0"/>
          </a:p>
          <a:p>
            <a:r>
              <a:rPr lang="en-GB" dirty="0"/>
              <a:t>Final regions are defined.</a:t>
            </a:r>
          </a:p>
          <a:p>
            <a:endParaRPr lang="en-GB" dirty="0"/>
          </a:p>
          <a:p>
            <a:r>
              <a:rPr lang="en-US" dirty="0"/>
              <a:t>To classify an observation as efficient, it is proposed that the model's label prediction be greater than 0.82. </a:t>
            </a:r>
            <a:endParaRPr lang="en-GB" dirty="0"/>
          </a:p>
        </p:txBody>
      </p:sp>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sp>
        <p:nvSpPr>
          <p:cNvPr id="6" name="Marcador de pie de página 3">
            <a:extLst>
              <a:ext uri="{FF2B5EF4-FFF2-40B4-BE49-F238E27FC236}">
                <a16:creationId xmlns:a16="http://schemas.microsoft.com/office/drawing/2014/main" id="{4532BA09-F3DC-AC59-0D7A-AD59E31CC8E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a:t>
            </a:r>
            <a:r>
              <a:rPr lang="en-US" b="1" kern="100" dirty="0">
                <a:latin typeface="Times New Roman" panose="02020603050405020304" pitchFamily="18" charset="0"/>
                <a:cs typeface="Times New Roman" panose="02020603050405020304" pitchFamily="18" charset="0"/>
              </a:rPr>
              <a:t>novel</a:t>
            </a: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b="1" dirty="0">
                <a:latin typeface="Times New Roman" panose="02020603050405020304" pitchFamily="18" charset="0"/>
                <a:ea typeface="Aptos" panose="020B0004020202020204" pitchFamily="34" charset="0"/>
              </a:rPr>
              <a:t>T</a:t>
            </a:r>
            <a:r>
              <a:rPr lang="en-US" sz="3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6FA23063-CED7-6B45-8B5E-953BB1742DC6}"/>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18</a:t>
            </a:fld>
            <a:endParaRPr lang="es-ES" dirty="0"/>
          </a:p>
        </p:txBody>
      </p:sp>
    </p:spTree>
    <p:extLst>
      <p:ext uri="{BB962C8B-B14F-4D97-AF65-F5344CB8AC3E}">
        <p14:creationId xmlns:p14="http://schemas.microsoft.com/office/powerpoint/2010/main" val="30711651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the</a:t>
            </a:r>
            <a:r>
              <a:rPr lang="es-ES" dirty="0"/>
              <a:t> </a:t>
            </a:r>
            <a:r>
              <a:rPr lang="es-ES" dirty="0" err="1"/>
              <a:t>Programme</a:t>
            </a:r>
            <a:r>
              <a:rPr lang="es-ES" dirty="0"/>
              <a:t> </a:t>
            </a:r>
            <a:r>
              <a:rPr lang="es-ES" dirty="0" err="1"/>
              <a:t>for</a:t>
            </a:r>
            <a:r>
              <a:rPr lang="es-ES" dirty="0"/>
              <a:t> International </a:t>
            </a:r>
            <a:r>
              <a:rPr lang="es-ES" dirty="0" err="1"/>
              <a:t>Student</a:t>
            </a:r>
            <a:r>
              <a:rPr lang="es-ES" dirty="0"/>
              <a:t> </a:t>
            </a:r>
            <a:r>
              <a:rPr lang="es-ES" dirty="0" err="1"/>
              <a:t>Assessment</a:t>
            </a:r>
            <a:r>
              <a:rPr lang="es-ES" dirty="0"/>
              <a:t> (PISA).</a:t>
            </a:r>
          </a:p>
          <a:p>
            <a:r>
              <a:rPr lang="en-US" dirty="0"/>
              <a:t>The dataset utilized encompasses data from the year 2018, comprising anonymized records from 999 Spanish schools randomly selected by the OECD.</a:t>
            </a:r>
          </a:p>
          <a:p>
            <a:r>
              <a:rPr lang="en-GB" dirty="0"/>
              <a:t>Input variables: EDUQUAL, ESCS and TSRATIO.</a:t>
            </a:r>
          </a:p>
          <a:p>
            <a:r>
              <a:rPr lang="en-GB" dirty="0"/>
              <a:t>Output variables: PVMATH, PVREAD and PVSCIE.</a:t>
            </a:r>
          </a:p>
          <a:p>
            <a:r>
              <a:rPr lang="en-GB" dirty="0"/>
              <a:t>Contextual variables: REGION and SCHLTYPE.</a:t>
            </a:r>
          </a:p>
        </p:txBody>
      </p:sp>
    </p:spTree>
    <p:extLst>
      <p:ext uri="{BB962C8B-B14F-4D97-AF65-F5344CB8AC3E}">
        <p14:creationId xmlns:p14="http://schemas.microsoft.com/office/powerpoint/2010/main" val="842433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pic>
        <p:nvPicPr>
          <p:cNvPr id="10" name="Imagen 9">
            <a:extLst>
              <a:ext uri="{FF2B5EF4-FFF2-40B4-BE49-F238E27FC236}">
                <a16:creationId xmlns:a16="http://schemas.microsoft.com/office/drawing/2014/main" id="{254E2B35-E4A4-8CAE-9E10-2CFD8EDCB609}"/>
              </a:ext>
            </a:extLst>
          </p:cNvPr>
          <p:cNvPicPr>
            <a:picLocks noChangeAspect="1"/>
          </p:cNvPicPr>
          <p:nvPr/>
        </p:nvPicPr>
        <p:blipFill>
          <a:blip r:embed="rId2"/>
          <a:stretch>
            <a:fillRect/>
          </a:stretch>
        </p:blipFill>
        <p:spPr>
          <a:xfrm>
            <a:off x="2769774" y="2653562"/>
            <a:ext cx="12748452" cy="6413492"/>
          </a:xfrm>
          <a:prstGeom prst="rect">
            <a:avLst/>
          </a:prstGeom>
        </p:spPr>
      </p:pic>
    </p:spTree>
    <p:extLst>
      <p:ext uri="{BB962C8B-B14F-4D97-AF65-F5344CB8AC3E}">
        <p14:creationId xmlns:p14="http://schemas.microsoft.com/office/powerpoint/2010/main" val="14371520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21</a:t>
            </a:fld>
            <a:endParaRPr lang="es-ES" dirty="0"/>
          </a:p>
        </p:txBody>
      </p:sp>
      <p:pic>
        <p:nvPicPr>
          <p:cNvPr id="9" name="Imagen 8">
            <a:extLst>
              <a:ext uri="{FF2B5EF4-FFF2-40B4-BE49-F238E27FC236}">
                <a16:creationId xmlns:a16="http://schemas.microsoft.com/office/drawing/2014/main" id="{0D3A521F-F6B8-F43A-6BC5-AF492AD9868F}"/>
              </a:ext>
            </a:extLst>
          </p:cNvPr>
          <p:cNvPicPr>
            <a:picLocks noChangeAspect="1"/>
          </p:cNvPicPr>
          <p:nvPr/>
        </p:nvPicPr>
        <p:blipFill>
          <a:blip r:embed="rId2"/>
          <a:stretch>
            <a:fillRect/>
          </a:stretch>
        </p:blipFill>
        <p:spPr>
          <a:xfrm>
            <a:off x="8056546" y="2828014"/>
            <a:ext cx="9718707" cy="6509334"/>
          </a:xfrm>
          <a:prstGeom prst="rect">
            <a:avLst/>
          </a:prstGeom>
        </p:spPr>
      </p:pic>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m:t>
                    </m:r>
                    <m:r>
                      <a:rPr lang="en-GB" sz="2000" i="1">
                        <a:latin typeface="Cambria Math" panose="02040503050406030204" pitchFamily="18" charset="0"/>
                        <a:ea typeface="Times New Roman" panose="02020603050405020304" pitchFamily="18" charset="0"/>
                        <a:cs typeface="Times New Roman" panose="02020603050405020304" pitchFamily="18" charset="0"/>
                      </a:rPr>
                      <m:t>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3"/>
                <a:stretch>
                  <a:fillRect l="-3166" t="-3024"/>
                </a:stretch>
              </a:blipFill>
            </p:spPr>
            <p:txBody>
              <a:bodyPr/>
              <a:lstStyle/>
              <a:p>
                <a:r>
                  <a:rPr lang="es-ES">
                    <a:noFill/>
                  </a:rPr>
                  <a:t> </a:t>
                </a:r>
              </a:p>
            </p:txBody>
          </p:sp>
        </mc:Fallback>
      </mc:AlternateContent>
    </p:spTree>
    <p:extLst>
      <p:ext uri="{BB962C8B-B14F-4D97-AF65-F5344CB8AC3E}">
        <p14:creationId xmlns:p14="http://schemas.microsoft.com/office/powerpoint/2010/main" val="3672572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22</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7174AC12-8856-074F-931F-B0E18FF41F58}"/>
                  </a:ext>
                </a:extLst>
              </p:cNvPr>
              <p:cNvSpPr>
                <a:spLocks noGrp="1"/>
              </p:cNvSpPr>
              <p:nvPr>
                <p:ph idx="1"/>
              </p:nvPr>
            </p:nvSpPr>
            <p:spPr>
              <a:xfrm>
                <a:off x="831521" y="3097268"/>
                <a:ext cx="6928179" cy="6046731"/>
              </a:xfrm>
            </p:spPr>
            <p:txBody>
              <a:bodyPr>
                <a:normAutofit/>
              </a:bodyPr>
              <a:lstStyle/>
              <a:p>
                <a:r>
                  <a:rPr lang="es-ES" dirty="0" err="1"/>
                  <a:t>For</a:t>
                </a:r>
                <a:r>
                  <a:rPr lang="es-ES" dirty="0"/>
                  <a:t> SVM </a:t>
                </a:r>
                <a:r>
                  <a:rPr lang="es-ES" dirty="0" err="1"/>
                  <a:t>polynomial</a:t>
                </a:r>
                <a:r>
                  <a:rPr lang="es-ES" dirty="0"/>
                  <a:t> </a:t>
                </a:r>
                <a:r>
                  <a:rPr lang="es-ES" dirty="0" err="1"/>
                  <a:t>kernel</a:t>
                </a:r>
                <a:r>
                  <a:rPr lang="es-ES" dirty="0"/>
                  <a:t>:</a:t>
                </a:r>
              </a:p>
              <a:p>
                <a:pPr marL="0" indent="0">
                  <a:buNone/>
                </a:pPr>
                <a14:m>
                  <m:oMath xmlns:m="http://schemas.openxmlformats.org/officeDocument/2006/math">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𝑑𝑒𝑔𝑟𝑒𝑒</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(1, 2, 3, 4 </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𝑎𝑛𝑑</m:t>
                    </m:r>
                    <m:r>
                      <a:rPr lang="en-US" sz="2000" i="1" smtClean="0">
                        <a:effectLst/>
                        <a:latin typeface="Cambria Math" panose="02040503050406030204" pitchFamily="18" charset="0"/>
                        <a:ea typeface="Aptos" panose="020B0004020202020204" pitchFamily="34" charset="0"/>
                        <a:cs typeface="Times New Roman" panose="02020603050405020304" pitchFamily="18" charset="0"/>
                      </a:rPr>
                      <m:t> 5)</m:t>
                    </m:r>
                  </m:oMath>
                </a14:m>
                <a:r>
                  <a:rPr lang="en-US" sz="2000" dirty="0">
                    <a:effectLst/>
                    <a:latin typeface="Times New Roman" panose="02020603050405020304" pitchFamily="18" charset="0"/>
                    <a:ea typeface="Times New Roman" panose="02020603050405020304" pitchFamily="18" charset="0"/>
                  </a:rPr>
                  <a:t>,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𝑑𝑎𝑡𝑎</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𝑠𝑐𝑎𝑙𝑖𝑛𝑔</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Times New Roman" panose="02020603050405020304" pitchFamily="18" charset="0"/>
                  </a:rPr>
                  <a:t> and </a:t>
                </a:r>
                <a14:m>
                  <m:oMath xmlns:m="http://schemas.openxmlformats.org/officeDocument/2006/math">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𝑐𝑜𝑠𝑡</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(0.001, 0.1, 1, 10 </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𝑎𝑛𝑑</m:t>
                    </m:r>
                    <m:r>
                      <a:rPr lang="en-US" sz="2000" i="1">
                        <a:effectLst/>
                        <a:latin typeface="Cambria Math" panose="02040503050406030204" pitchFamily="18" charset="0"/>
                        <a:ea typeface="Times New Roman" panose="02020603050405020304" pitchFamily="18" charset="0"/>
                        <a:cs typeface="Times New Roman" panose="02020603050405020304" pitchFamily="18" charset="0"/>
                      </a:rPr>
                      <m:t> 100)</m:t>
                    </m:r>
                  </m:oMath>
                </a14:m>
                <a:r>
                  <a:rPr lang="en-US" sz="2000" dirty="0">
                    <a:effectLst/>
                    <a:latin typeface="Times New Roman" panose="02020603050405020304" pitchFamily="18" charset="0"/>
                    <a:ea typeface="Aptos" panose="020B0004020202020204" pitchFamily="34" charset="0"/>
                  </a:rPr>
                  <a:t>.</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0.69 </a:t>
                </a:r>
              </a:p>
              <a:p>
                <a:endParaRPr lang="es-ES" sz="2000" i="1" dirty="0">
                  <a:latin typeface="Cambria Math" panose="02040503050406030204" pitchFamily="18" charset="0"/>
                  <a:cs typeface="Times New Roman" panose="02020603050405020304" pitchFamily="18" charset="0"/>
                </a:endParaRPr>
              </a:p>
              <a:p>
                <a:r>
                  <a:rPr lang="es-ES" sz="4400" dirty="0" err="1"/>
                  <a:t>For</a:t>
                </a:r>
                <a:r>
                  <a:rPr lang="es-ES" sz="4400" dirty="0"/>
                  <a:t> NN:</a:t>
                </a:r>
              </a:p>
              <a:p>
                <a:pPr marL="0" indent="0">
                  <a:buNone/>
                </a:pPr>
                <a14:m>
                  <m:oMath xmlns:m="http://schemas.openxmlformats.org/officeDocument/2006/math">
                    <m:r>
                      <a:rPr lang="en-GB" sz="2000" i="1">
                        <a:latin typeface="Cambria Math" panose="02040503050406030204" pitchFamily="18" charset="0"/>
                        <a:ea typeface="Aptos" panose="020B0004020202020204" pitchFamily="34" charset="0"/>
                        <a:cs typeface="Times New Roman" panose="02020603050405020304" pitchFamily="18" charset="0"/>
                      </a:rPr>
                      <m:t>𝑠𝑖𝑧𝑒</m:t>
                    </m:r>
                    <m:r>
                      <a:rPr lang="en-GB" sz="2000" i="1">
                        <a:latin typeface="Cambria Math" panose="02040503050406030204" pitchFamily="18" charset="0"/>
                        <a:ea typeface="Aptos" panose="020B0004020202020204" pitchFamily="34" charset="0"/>
                        <a:cs typeface="Times New Roman" panose="02020603050405020304" pitchFamily="18" charset="0"/>
                      </a:rPr>
                      <m:t> (1, 5, 10 </m:t>
                    </m:r>
                    <m:r>
                      <a:rPr lang="en-GB" sz="2000" i="1">
                        <a:latin typeface="Cambria Math" panose="02040503050406030204" pitchFamily="18" charset="0"/>
                        <a:ea typeface="Aptos" panose="020B0004020202020204" pitchFamily="34" charset="0"/>
                        <a:cs typeface="Times New Roman" panose="02020603050405020304" pitchFamily="18" charset="0"/>
                      </a:rPr>
                      <m:t>𝑎𝑛𝑑</m:t>
                    </m:r>
                    <m:r>
                      <a:rPr lang="en-GB" sz="2000" i="1">
                        <a:latin typeface="Cambria Math" panose="02040503050406030204" pitchFamily="18" charset="0"/>
                        <a:ea typeface="Aptos" panose="020B0004020202020204" pitchFamily="34" charset="0"/>
                        <a:cs typeface="Times New Roman" panose="02020603050405020304" pitchFamily="18" charset="0"/>
                      </a:rPr>
                      <m:t> 20)</m:t>
                    </m:r>
                  </m:oMath>
                </a14:m>
                <a:r>
                  <a:rPr lang="en-GB" sz="2000" dirty="0">
                    <a:latin typeface="Times New Roman" panose="02020603050405020304" pitchFamily="18" charset="0"/>
                    <a:ea typeface="Times New Roman" panose="02020603050405020304" pitchFamily="18" charset="0"/>
                  </a:rPr>
                  <a:t> and</a:t>
                </a:r>
                <a14:m>
                  <m:oMath xmlns:m="http://schemas.openxmlformats.org/officeDocument/2006/math">
                    <m:r>
                      <a:rPr lang="es-ES" sz="2000" b="0" i="0" smtClean="0">
                        <a:latin typeface="Cambria Math" panose="02040503050406030204" pitchFamily="18" charset="0"/>
                        <a:ea typeface="Times New Roman" panose="02020603050405020304" pitchFamily="18" charset="0"/>
                        <a:cs typeface="Times New Roman" panose="02020603050405020304" pitchFamily="18" charset="0"/>
                      </a:rPr>
                      <m:t> </m:t>
                    </m:r>
                    <m:r>
                      <a:rPr lang="en-GB" sz="2000" i="1">
                        <a:latin typeface="Cambria Math" panose="02040503050406030204" pitchFamily="18" charset="0"/>
                        <a:ea typeface="Times New Roman" panose="02020603050405020304" pitchFamily="18" charset="0"/>
                        <a:cs typeface="Times New Roman" panose="02020603050405020304" pitchFamily="18" charset="0"/>
                      </a:rPr>
                      <m:t>𝑑𝑒𝑐𝑎𝑦</m:t>
                    </m:r>
                    <m:r>
                      <a:rPr lang="en-GB" sz="2000" i="1">
                        <a:latin typeface="Cambria Math" panose="02040503050406030204" pitchFamily="18" charset="0"/>
                        <a:ea typeface="Times New Roman" panose="02020603050405020304" pitchFamily="18" charset="0"/>
                        <a:cs typeface="Times New Roman" panose="02020603050405020304" pitchFamily="18" charset="0"/>
                      </a:rPr>
                      <m:t> (0, 0.1, 0.01, 0.001, 0.0001)</m:t>
                    </m:r>
                  </m:oMath>
                </a14:m>
                <a:r>
                  <a:rPr lang="en-GB" sz="2000" dirty="0">
                    <a:latin typeface="Times New Roman" panose="02020603050405020304" pitchFamily="18" charset="0"/>
                    <a:ea typeface="Times New Roman" panose="02020603050405020304" pitchFamily="18" charset="0"/>
                  </a:rPr>
                  <a:t>.</a:t>
                </a:r>
                <a:r>
                  <a:rPr lang="en-GB" sz="2000" dirty="0">
                    <a:latin typeface="Times New Roman" panose="02020603050405020304" pitchFamily="18" charset="0"/>
                    <a:ea typeface="Aptos" panose="020B0004020202020204" pitchFamily="34" charset="0"/>
                  </a:rPr>
                  <a:t> </a:t>
                </a:r>
              </a:p>
              <a:p>
                <a:r>
                  <a:rPr lang="es-ES" sz="2000" i="1" dirty="0" err="1">
                    <a:latin typeface="Cambria Math" panose="02040503050406030204" pitchFamily="18" charset="0"/>
                    <a:cs typeface="Times New Roman" panose="02020603050405020304" pitchFamily="18" charset="0"/>
                  </a:rPr>
                  <a:t>cut</a:t>
                </a:r>
                <a:r>
                  <a:rPr lang="es-ES" sz="2000" i="1" dirty="0">
                    <a:latin typeface="Cambria Math" panose="02040503050406030204" pitchFamily="18" charset="0"/>
                    <a:cs typeface="Times New Roman" panose="02020603050405020304" pitchFamily="18" charset="0"/>
                  </a:rPr>
                  <a:t> off </a:t>
                </a:r>
                <a:r>
                  <a:rPr lang="es-ES" sz="2000" i="1" dirty="0" err="1">
                    <a:latin typeface="Cambria Math" panose="02040503050406030204" pitchFamily="18" charset="0"/>
                    <a:cs typeface="Times New Roman" panose="02020603050405020304" pitchFamily="18" charset="0"/>
                  </a:rPr>
                  <a:t>of</a:t>
                </a:r>
                <a:r>
                  <a:rPr lang="es-ES" sz="2000" i="1" dirty="0">
                    <a:latin typeface="Cambria Math" panose="02040503050406030204" pitchFamily="18" charset="0"/>
                    <a:cs typeface="Times New Roman" panose="02020603050405020304" pitchFamily="18" charset="0"/>
                  </a:rPr>
                  <a:t> 0.67</a:t>
                </a:r>
              </a:p>
              <a:p>
                <a:r>
                  <a:rPr lang="es-ES" sz="2000" i="1" dirty="0">
                    <a:latin typeface="Cambria Math" panose="02040503050406030204" pitchFamily="18" charset="0"/>
                    <a:cs typeface="Times New Roman" panose="02020603050405020304" pitchFamily="18" charset="0"/>
                  </a:rPr>
                  <a:t>24-5-1</a:t>
                </a:r>
              </a:p>
              <a:p>
                <a:pPr marL="0" indent="0">
                  <a:buNone/>
                </a:pPr>
                <a:endParaRPr lang="en-GB" sz="4400" dirty="0"/>
              </a:p>
            </p:txBody>
          </p:sp>
        </mc:Choice>
        <mc:Fallback>
          <p:sp>
            <p:nvSpPr>
              <p:cNvPr id="3" name="Marcador de contenido 2">
                <a:extLst>
                  <a:ext uri="{FF2B5EF4-FFF2-40B4-BE49-F238E27FC236}">
                    <a16:creationId xmlns:a16="http://schemas.microsoft.com/office/drawing/2014/main" id="{7174AC12-8856-074F-931F-B0E18FF41F58}"/>
                  </a:ext>
                </a:extLst>
              </p:cNvPr>
              <p:cNvSpPr>
                <a:spLocks noGrp="1" noRot="1" noChangeAspect="1" noMove="1" noResize="1" noEditPoints="1" noAdjustHandles="1" noChangeArrowheads="1" noChangeShapeType="1" noTextEdit="1"/>
              </p:cNvSpPr>
              <p:nvPr>
                <p:ph idx="1"/>
              </p:nvPr>
            </p:nvSpPr>
            <p:spPr>
              <a:xfrm>
                <a:off x="831521" y="3097268"/>
                <a:ext cx="6928179" cy="6046731"/>
              </a:xfrm>
              <a:blipFill>
                <a:blip r:embed="rId2"/>
                <a:stretch>
                  <a:fillRect l="-3166" t="-3024"/>
                </a:stretch>
              </a:blipFill>
            </p:spPr>
            <p:txBody>
              <a:bodyPr/>
              <a:lstStyle/>
              <a:p>
                <a:r>
                  <a:rPr lang="es-ES">
                    <a:noFill/>
                  </a:rPr>
                  <a:t> </a:t>
                </a:r>
              </a:p>
            </p:txBody>
          </p:sp>
        </mc:Fallback>
      </mc:AlternateContent>
      <p:graphicFrame>
        <p:nvGraphicFramePr>
          <p:cNvPr id="6" name="Tabla 5">
            <a:extLst>
              <a:ext uri="{FF2B5EF4-FFF2-40B4-BE49-F238E27FC236}">
                <a16:creationId xmlns:a16="http://schemas.microsoft.com/office/drawing/2014/main" id="{411E46F6-B821-8549-004E-DB659182C06C}"/>
              </a:ext>
            </a:extLst>
          </p:cNvPr>
          <p:cNvGraphicFramePr>
            <a:graphicFrameLocks noGrp="1"/>
          </p:cNvGraphicFramePr>
          <p:nvPr>
            <p:extLst>
              <p:ext uri="{D42A27DB-BD31-4B8C-83A1-F6EECF244321}">
                <p14:modId xmlns:p14="http://schemas.microsoft.com/office/powerpoint/2010/main" val="2692736447"/>
              </p:ext>
            </p:extLst>
          </p:nvPr>
        </p:nvGraphicFramePr>
        <p:xfrm>
          <a:off x="7759700" y="3962400"/>
          <a:ext cx="10210801" cy="3037840"/>
        </p:xfrm>
        <a:graphic>
          <a:graphicData uri="http://schemas.openxmlformats.org/drawingml/2006/table">
            <a:tbl>
              <a:tblPr firstRow="1" firstCol="1" bandRow="1"/>
              <a:tblGrid>
                <a:gridCol w="2548198">
                  <a:extLst>
                    <a:ext uri="{9D8B030D-6E8A-4147-A177-3AD203B41FA5}">
                      <a16:colId xmlns:a16="http://schemas.microsoft.com/office/drawing/2014/main" val="2656702671"/>
                    </a:ext>
                  </a:extLst>
                </a:gridCol>
                <a:gridCol w="853802">
                  <a:extLst>
                    <a:ext uri="{9D8B030D-6E8A-4147-A177-3AD203B41FA5}">
                      <a16:colId xmlns:a16="http://schemas.microsoft.com/office/drawing/2014/main" val="2198428699"/>
                    </a:ext>
                  </a:extLst>
                </a:gridCol>
                <a:gridCol w="1532280">
                  <a:extLst>
                    <a:ext uri="{9D8B030D-6E8A-4147-A177-3AD203B41FA5}">
                      <a16:colId xmlns:a16="http://schemas.microsoft.com/office/drawing/2014/main" val="1638182275"/>
                    </a:ext>
                  </a:extLst>
                </a:gridCol>
                <a:gridCol w="1191240">
                  <a:extLst>
                    <a:ext uri="{9D8B030D-6E8A-4147-A177-3AD203B41FA5}">
                      <a16:colId xmlns:a16="http://schemas.microsoft.com/office/drawing/2014/main" val="599473179"/>
                    </a:ext>
                  </a:extLst>
                </a:gridCol>
                <a:gridCol w="1368965">
                  <a:extLst>
                    <a:ext uri="{9D8B030D-6E8A-4147-A177-3AD203B41FA5}">
                      <a16:colId xmlns:a16="http://schemas.microsoft.com/office/drawing/2014/main" val="4281411807"/>
                    </a:ext>
                  </a:extLst>
                </a:gridCol>
                <a:gridCol w="1532280">
                  <a:extLst>
                    <a:ext uri="{9D8B030D-6E8A-4147-A177-3AD203B41FA5}">
                      <a16:colId xmlns:a16="http://schemas.microsoft.com/office/drawing/2014/main" val="1885867011"/>
                    </a:ext>
                  </a:extLst>
                </a:gridCol>
                <a:gridCol w="1184036">
                  <a:extLst>
                    <a:ext uri="{9D8B030D-6E8A-4147-A177-3AD203B41FA5}">
                      <a16:colId xmlns:a16="http://schemas.microsoft.com/office/drawing/2014/main" val="962846396"/>
                    </a:ext>
                  </a:extLst>
                </a:gridCol>
              </a:tblGrid>
              <a:tr h="759460">
                <a:tc>
                  <a:txBody>
                    <a:bodyPr/>
                    <a:lstStyle/>
                    <a:p>
                      <a:pPr algn="just">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 </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Min.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1st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Median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Mean</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3rd Quartil</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Max.</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899568558"/>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DEA super efficiency</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0.899</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1.060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1.097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1.100</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1.137</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1.348</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397031774"/>
                  </a:ext>
                </a:extLst>
              </a:tr>
              <a:tr h="759460">
                <a:tc>
                  <a:txBody>
                    <a:bodyPr/>
                    <a:lstStyle/>
                    <a:p>
                      <a:pPr algn="l">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SVM</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0.925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1.079</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1.115</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n-US" sz="2400" kern="100">
                          <a:effectLst/>
                          <a:latin typeface="Times New Roman" panose="02020603050405020304" pitchFamily="18" charset="0"/>
                          <a:ea typeface="Aptos" panose="020B0004020202020204" pitchFamily="34" charset="0"/>
                          <a:cs typeface="Times New Roman" panose="02020603050405020304" pitchFamily="18" charset="0"/>
                        </a:rPr>
                        <a:t>1.305</a:t>
                      </a:r>
                      <a:endParaRPr lang="es-ES" sz="24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98177505"/>
                  </a:ext>
                </a:extLst>
              </a:tr>
              <a:tr h="759460">
                <a:tc>
                  <a:txBody>
                    <a:bodyPr/>
                    <a:lstStyle/>
                    <a:p>
                      <a:pPr algn="l">
                        <a:lnSpc>
                          <a:spcPct val="107000"/>
                        </a:lnSpc>
                        <a:spcAft>
                          <a:spcPts val="800"/>
                        </a:spcAft>
                      </a:pPr>
                      <a:r>
                        <a:rPr lang="en-US" sz="2400" kern="100" dirty="0">
                          <a:effectLst/>
                          <a:latin typeface="Times New Roman" panose="02020603050405020304" pitchFamily="18" charset="0"/>
                          <a:ea typeface="Aptos" panose="020B0004020202020204" pitchFamily="34" charset="0"/>
                          <a:cs typeface="Times New Roman" panose="02020603050405020304" pitchFamily="18" charset="0"/>
                        </a:rPr>
                        <a:t>Neuronal Network</a:t>
                      </a:r>
                      <a:endParaRPr lang="es-ES" sz="24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0.795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1.035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1.078</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1.105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07000"/>
                        </a:lnSpc>
                        <a:spcAft>
                          <a:spcPts val="800"/>
                        </a:spcAft>
                      </a:pPr>
                      <a:r>
                        <a:rPr lang="es-ES" sz="2400" kern="100" dirty="0">
                          <a:effectLst/>
                          <a:latin typeface="Times New Roman" panose="02020603050405020304" pitchFamily="18" charset="0"/>
                          <a:ea typeface="Aptos" panose="020B0004020202020204" pitchFamily="34" charset="0"/>
                          <a:cs typeface="Times New Roman" panose="02020603050405020304" pitchFamily="18" charset="0"/>
                        </a:rPr>
                        <a:t>1.325</a:t>
                      </a:r>
                    </a:p>
                  </a:txBody>
                  <a:tcPr marL="68580" marR="6858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0151671"/>
                  </a:ext>
                </a:extLst>
              </a:tr>
            </a:tbl>
          </a:graphicData>
        </a:graphic>
      </p:graphicFrame>
    </p:spTree>
    <p:extLst>
      <p:ext uri="{BB962C8B-B14F-4D97-AF65-F5344CB8AC3E}">
        <p14:creationId xmlns:p14="http://schemas.microsoft.com/office/powerpoint/2010/main" val="16252497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a:t>
            </a:r>
            <a:r>
              <a:rPr lang="en-US" sz="6600" b="1" dirty="0">
                <a:effectLst/>
                <a:latin typeface="Times New Roman" panose="02020603050405020304" pitchFamily="18" charset="0"/>
                <a:ea typeface="Aptos" panose="020B0004020202020204" pitchFamily="34" charset="0"/>
              </a:rPr>
              <a:t>he efficiency assessment of the Spanish educational sector</a:t>
            </a:r>
            <a:endParaRPr lang="en-GB" dirty="0"/>
          </a:p>
        </p:txBody>
      </p:sp>
      <p:sp>
        <p:nvSpPr>
          <p:cNvPr id="4" name="Marcador de pie de página 3">
            <a:extLst>
              <a:ext uri="{FF2B5EF4-FFF2-40B4-BE49-F238E27FC236}">
                <a16:creationId xmlns:a16="http://schemas.microsoft.com/office/drawing/2014/main" id="{87703923-EE12-C293-D06F-AFF34520FABA}"/>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748338"/>
          </a:xfrm>
        </p:spPr>
        <p:txBody>
          <a:bodyPr>
            <a:normAutofit/>
          </a:bodyPr>
          <a:lstStyle/>
          <a:p>
            <a:r>
              <a:rPr lang="es-ES" dirty="0" err="1"/>
              <a:t>Sensitivity</a:t>
            </a:r>
            <a:r>
              <a:rPr lang="es-ES" dirty="0"/>
              <a:t> </a:t>
            </a:r>
            <a:r>
              <a:rPr lang="es-ES" dirty="0" err="1"/>
              <a:t>analysis</a:t>
            </a:r>
            <a:r>
              <a:rPr lang="es-ES" dirty="0"/>
              <a:t> </a:t>
            </a:r>
            <a:r>
              <a:rPr lang="es-ES" dirty="0" err="1"/>
              <a:t>reveals</a:t>
            </a:r>
            <a:r>
              <a:rPr lang="es-ES" dirty="0"/>
              <a:t> </a:t>
            </a:r>
            <a:r>
              <a:rPr lang="es-ES" dirty="0" err="1"/>
              <a:t>the</a:t>
            </a:r>
            <a:r>
              <a:rPr lang="es-ES" dirty="0"/>
              <a:t> </a:t>
            </a:r>
            <a:r>
              <a:rPr lang="es-ES" dirty="0" err="1"/>
              <a:t>following</a:t>
            </a:r>
            <a:r>
              <a:rPr lang="es-ES" dirty="0"/>
              <a:t> variable </a:t>
            </a:r>
            <a:r>
              <a:rPr lang="es-ES" dirty="0" err="1"/>
              <a:t>importance</a:t>
            </a:r>
            <a:r>
              <a:rPr lang="es-ES" dirty="0"/>
              <a:t> </a:t>
            </a:r>
            <a:r>
              <a:rPr lang="es-ES" dirty="0" err="1"/>
              <a:t>list</a:t>
            </a:r>
            <a:r>
              <a:rPr lang="es-ES" dirty="0"/>
              <a:t>:</a:t>
            </a:r>
          </a:p>
          <a:p>
            <a:pPr marL="0" indent="0">
              <a:buNone/>
            </a:pPr>
            <a:endParaRPr lang="en-GB" dirty="0"/>
          </a:p>
        </p:txBody>
      </p:sp>
      <p:sp>
        <p:nvSpPr>
          <p:cNvPr id="7" name="Marcador de contenido 2">
            <a:extLst>
              <a:ext uri="{FF2B5EF4-FFF2-40B4-BE49-F238E27FC236}">
                <a16:creationId xmlns:a16="http://schemas.microsoft.com/office/drawing/2014/main" id="{7897E8C7-412E-1D11-3039-0CE279893812}"/>
              </a:ext>
            </a:extLst>
          </p:cNvPr>
          <p:cNvSpPr txBox="1">
            <a:spLocks/>
          </p:cNvSpPr>
          <p:nvPr/>
        </p:nvSpPr>
        <p:spPr>
          <a:xfrm>
            <a:off x="831520" y="4176218"/>
            <a:ext cx="5321452" cy="5122109"/>
          </a:xfrm>
          <a:prstGeom prst="rect">
            <a:avLst/>
          </a:prstGeom>
        </p:spPr>
        <p:txBody>
          <a:bodyPr vert="horz" lIns="91440" tIns="45720" rIns="91440" bIns="45720" rtlCol="0">
            <a:normAutofit lnSpcReduction="10000"/>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SVM </a:t>
            </a:r>
            <a:r>
              <a:rPr lang="es-ES" dirty="0" err="1"/>
              <a:t>model</a:t>
            </a:r>
            <a:endParaRPr lang="es-ES" dirty="0"/>
          </a:p>
          <a:p>
            <a:pPr lvl="1"/>
            <a:r>
              <a:rPr lang="es-ES" dirty="0"/>
              <a:t>ESCS (0.431) </a:t>
            </a:r>
          </a:p>
          <a:p>
            <a:pPr lvl="1"/>
            <a:r>
              <a:rPr lang="es-ES" dirty="0"/>
              <a:t>PVMATH (0.193)</a:t>
            </a:r>
          </a:p>
          <a:p>
            <a:pPr lvl="1"/>
            <a:r>
              <a:rPr lang="es-ES" dirty="0"/>
              <a:t>PVSCIE (0.161)</a:t>
            </a:r>
          </a:p>
          <a:p>
            <a:pPr lvl="1"/>
            <a:r>
              <a:rPr lang="es-ES" dirty="0"/>
              <a:t>EDUQUAL (0.102)</a:t>
            </a:r>
          </a:p>
          <a:p>
            <a:pPr lvl="1"/>
            <a:r>
              <a:rPr lang="es-ES" dirty="0"/>
              <a:t>TSRATIO (0.04)</a:t>
            </a:r>
          </a:p>
          <a:p>
            <a:pPr lvl="1"/>
            <a:r>
              <a:rPr lang="es-ES" dirty="0"/>
              <a:t>SCHLTYPE (0.03)</a:t>
            </a:r>
          </a:p>
          <a:p>
            <a:pPr lvl="1"/>
            <a:r>
              <a:rPr lang="es-ES" dirty="0"/>
              <a:t>PVREAD (0.029) </a:t>
            </a:r>
          </a:p>
          <a:p>
            <a:pPr lvl="1"/>
            <a:r>
              <a:rPr lang="es-ES" dirty="0"/>
              <a:t>REGION (0.015)</a:t>
            </a:r>
          </a:p>
          <a:p>
            <a:pPr marL="0" indent="0">
              <a:buFont typeface="Arial" panose="020B0604020202020204" pitchFamily="34" charset="0"/>
              <a:buNone/>
            </a:pPr>
            <a:endParaRPr lang="en-GB" dirty="0"/>
          </a:p>
        </p:txBody>
      </p:sp>
      <p:sp>
        <p:nvSpPr>
          <p:cNvPr id="8" name="Marcador de contenido 2">
            <a:extLst>
              <a:ext uri="{FF2B5EF4-FFF2-40B4-BE49-F238E27FC236}">
                <a16:creationId xmlns:a16="http://schemas.microsoft.com/office/drawing/2014/main" id="{100B851A-B5AB-32D5-9072-33EC5E06729A}"/>
              </a:ext>
            </a:extLst>
          </p:cNvPr>
          <p:cNvSpPr txBox="1">
            <a:spLocks/>
          </p:cNvSpPr>
          <p:nvPr/>
        </p:nvSpPr>
        <p:spPr>
          <a:xfrm>
            <a:off x="10418614" y="4176218"/>
            <a:ext cx="6840686" cy="5207812"/>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r>
              <a:rPr lang="es-ES" dirty="0"/>
              <a:t>NN </a:t>
            </a:r>
            <a:r>
              <a:rPr lang="es-ES" dirty="0" err="1"/>
              <a:t>model</a:t>
            </a:r>
            <a:endParaRPr lang="es-ES" dirty="0"/>
          </a:p>
          <a:p>
            <a:pPr lvl="1"/>
            <a:r>
              <a:rPr lang="es-ES" dirty="0"/>
              <a:t>ESCS (0.418)</a:t>
            </a:r>
          </a:p>
          <a:p>
            <a:pPr lvl="1"/>
            <a:r>
              <a:rPr lang="es-ES" dirty="0"/>
              <a:t>PVMATH (0.32)</a:t>
            </a:r>
          </a:p>
          <a:p>
            <a:pPr lvl="1"/>
            <a:r>
              <a:rPr lang="es-ES" dirty="0"/>
              <a:t>PVSCIE (0.09)</a:t>
            </a:r>
          </a:p>
          <a:p>
            <a:pPr lvl="1"/>
            <a:r>
              <a:rPr lang="es-ES" dirty="0"/>
              <a:t>SCHLTYPE (0.066)</a:t>
            </a:r>
          </a:p>
          <a:p>
            <a:pPr lvl="1"/>
            <a:r>
              <a:rPr lang="es-ES" dirty="0"/>
              <a:t>EDUQUAL (0.057)</a:t>
            </a:r>
          </a:p>
          <a:p>
            <a:pPr lvl="1"/>
            <a:r>
              <a:rPr lang="es-ES" dirty="0"/>
              <a:t>REGION (0.027)</a:t>
            </a:r>
          </a:p>
          <a:p>
            <a:pPr lvl="1"/>
            <a:r>
              <a:rPr lang="es-ES" dirty="0"/>
              <a:t>PVREAD (0.007)</a:t>
            </a:r>
          </a:p>
          <a:p>
            <a:pPr marL="0" indent="0">
              <a:buFont typeface="Arial" panose="020B0604020202020204" pitchFamily="34" charset="0"/>
              <a:buNone/>
            </a:pPr>
            <a:endParaRPr lang="en-GB" dirty="0"/>
          </a:p>
        </p:txBody>
      </p:sp>
    </p:spTree>
    <p:extLst>
      <p:ext uri="{BB962C8B-B14F-4D97-AF65-F5344CB8AC3E}">
        <p14:creationId xmlns:p14="http://schemas.microsoft.com/office/powerpoint/2010/main" val="17739836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8" name="Marcador de pie de página 3">
            <a:extLst>
              <a:ext uri="{FF2B5EF4-FFF2-40B4-BE49-F238E27FC236}">
                <a16:creationId xmlns:a16="http://schemas.microsoft.com/office/drawing/2014/main" id="{753E6566-2BAD-B1B0-3212-B01DCE02F35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3" name="Marcador de pie de página 3">
            <a:extLst>
              <a:ext uri="{FF2B5EF4-FFF2-40B4-BE49-F238E27FC236}">
                <a16:creationId xmlns:a16="http://schemas.microsoft.com/office/drawing/2014/main" id="{80BBB3D9-5F9C-FC36-9373-4237C172A6C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r>
              <a:rPr lang="es-ES" dirty="0">
                <a:solidFill>
                  <a:schemeClr val="bg2">
                    <a:lumMod val="90000"/>
                  </a:schemeClr>
                </a:solidFill>
              </a:rPr>
              <a:t>II Congreso de Eficiencia y Productividad</a:t>
            </a:r>
          </a:p>
          <a:p>
            <a:r>
              <a:rPr lang="es-ES" dirty="0">
                <a:solidFill>
                  <a:schemeClr val="bg2">
                    <a:lumMod val="90000"/>
                  </a:schemeClr>
                </a:solidFill>
              </a:rPr>
              <a:t>Economía de la Educación </a:t>
            </a:r>
            <a:r>
              <a:rPr lang="es-ES" i="1" dirty="0">
                <a:solidFill>
                  <a:schemeClr val="bg2">
                    <a:lumMod val="90000"/>
                  </a:schemeClr>
                </a:solidFill>
              </a:rPr>
              <a:t>(II)</a:t>
            </a: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spTree>
    <p:extLst>
      <p:ext uri="{BB962C8B-B14F-4D97-AF65-F5344CB8AC3E}">
        <p14:creationId xmlns:p14="http://schemas.microsoft.com/office/powerpoint/2010/main" val="3320482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4" name="Marcador de pie de página 3">
            <a:extLst>
              <a:ext uri="{FF2B5EF4-FFF2-40B4-BE49-F238E27FC236}">
                <a16:creationId xmlns:a16="http://schemas.microsoft.com/office/drawing/2014/main" id="{381B3B6F-FECE-4896-87FA-A8008A98B5FE}"/>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Tree>
    <p:extLst>
      <p:ext uri="{BB962C8B-B14F-4D97-AF65-F5344CB8AC3E}">
        <p14:creationId xmlns:p14="http://schemas.microsoft.com/office/powerpoint/2010/main" val="33354597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pic>
        <p:nvPicPr>
          <p:cNvPr id="13" name="Imagen 12" descr="Gráfico, Gráfico de dispersión&#10;&#10;Descripción generada automáticamente">
            <a:extLst>
              <a:ext uri="{FF2B5EF4-FFF2-40B4-BE49-F238E27FC236}">
                <a16:creationId xmlns:a16="http://schemas.microsoft.com/office/drawing/2014/main" id="{BE6530E3-3E81-A902-D80D-C50F91FDE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65281" y="2818674"/>
            <a:ext cx="9004157" cy="6528015"/>
          </a:xfrm>
          <a:prstGeom prst="rect">
            <a:avLst/>
          </a:prstGeom>
          <a:noFill/>
        </p:spPr>
      </p:pic>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mc:AlternateContent xmlns:mc="http://schemas.openxmlformats.org/markup-compatibility/2006" xmlns:a14="http://schemas.microsoft.com/office/drawing/2010/main">
        <mc:Choice Requires="a14">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3084196"/>
                <a:ext cx="8720889" cy="5850074"/>
              </a:xfrm>
            </p:spPr>
            <p:txBody>
              <a:bodyPr>
                <a:normAutofit lnSpcReduction="10000"/>
              </a:bodyPr>
              <a:lstStyle/>
              <a:p>
                <a:pPr>
                  <a:lnSpc>
                    <a:spcPct val="150000"/>
                  </a:lnSpc>
                </a:pPr>
                <a:r>
                  <a:rPr lang="es-ES" dirty="0"/>
                  <a:t>Support Vector Machines.</a:t>
                </a:r>
              </a:p>
              <a:p>
                <a:pPr lvl="1">
                  <a:lnSpc>
                    <a:spcPct val="150000"/>
                  </a:lnSpc>
                </a:pPr>
                <a:r>
                  <a:rPr lang="en-GB" dirty="0"/>
                  <a:t>Tries to find the best separating hyperplane.</a:t>
                </a:r>
              </a:p>
              <a:p>
                <a:pPr lvl="1">
                  <a:lnSpc>
                    <a:spcPct val="150000"/>
                  </a:lnSpc>
                </a:pPr>
                <a:r>
                  <a:rPr lang="es-ES" dirty="0" err="1"/>
                  <a:t>Depends</a:t>
                </a:r>
                <a:r>
                  <a:rPr lang="es-ES" dirty="0"/>
                  <a:t> </a:t>
                </a:r>
                <a:r>
                  <a:rPr lang="es-ES" dirty="0" err="1"/>
                  <a:t>on</a:t>
                </a:r>
                <a:r>
                  <a:rPr lang="es-ES" dirty="0"/>
                  <a:t>:</a:t>
                </a:r>
              </a:p>
              <a:p>
                <a:pPr lvl="2">
                  <a:lnSpc>
                    <a:spcPct val="150000"/>
                  </a:lnSpc>
                </a:pPr>
                <a:r>
                  <a:rPr lang="es-ES" dirty="0" err="1"/>
                  <a:t>selection</a:t>
                </a:r>
                <a:r>
                  <a:rPr lang="es-ES" dirty="0"/>
                  <a:t> </a:t>
                </a:r>
                <a:r>
                  <a:rPr lang="es-ES" dirty="0" err="1"/>
                  <a:t>of</a:t>
                </a:r>
                <a:r>
                  <a:rPr lang="es-ES" dirty="0"/>
                  <a:t> </a:t>
                </a:r>
                <a:r>
                  <a:rPr lang="es-ES" dirty="0" err="1"/>
                  <a:t>hyperparameters</a:t>
                </a:r>
                <a:endParaRPr lang="es-ES" dirty="0"/>
              </a:p>
              <a:p>
                <a:pPr marL="1371600" lvl="2" indent="0">
                  <a:lnSpc>
                    <a:spcPct val="150000"/>
                  </a:lnSpc>
                  <a:buNone/>
                </a:pPr>
                <a:r>
                  <a:rPr lang="es-ES" dirty="0"/>
                  <a:t>	</a:t>
                </a:r>
                <a:r>
                  <a:rPr lang="es-ES" dirty="0" err="1"/>
                  <a:t>regularization</a:t>
                </a:r>
                <a:r>
                  <a:rPr lang="es-ES" dirty="0"/>
                  <a:t> </a:t>
                </a:r>
                <a:r>
                  <a:rPr lang="es-ES" dirty="0" err="1"/>
                  <a:t>parameter</a:t>
                </a:r>
                <a:r>
                  <a:rPr lang="es-ES" dirty="0"/>
                  <a:t> (</a:t>
                </a:r>
                <a14:m>
                  <m:oMath xmlns:m="http://schemas.openxmlformats.org/officeDocument/2006/math">
                    <m:r>
                      <a:rPr lang="es-ES" b="0" i="1" smtClean="0">
                        <a:latin typeface="Cambria Math" panose="02040503050406030204" pitchFamily="18" charset="0"/>
                      </a:rPr>
                      <m:t>𝐶</m:t>
                    </m:r>
                  </m:oMath>
                </a14:m>
                <a:r>
                  <a:rPr lang="es-ES" dirty="0"/>
                  <a:t>)</a:t>
                </a:r>
              </a:p>
              <a:p>
                <a:pPr marL="1371600" lvl="2" indent="0">
                  <a:lnSpc>
                    <a:spcPct val="150000"/>
                  </a:lnSpc>
                  <a:buNone/>
                </a:pPr>
                <a:r>
                  <a:rPr lang="es-ES" dirty="0"/>
                  <a:t>	</a:t>
                </a:r>
                <a:r>
                  <a:rPr lang="es-ES" dirty="0" err="1"/>
                  <a:t>Kernel</a:t>
                </a:r>
                <a:r>
                  <a:rPr lang="es-ES" dirty="0"/>
                  <a:t> </a:t>
                </a:r>
                <a:r>
                  <a:rPr lang="es-ES" dirty="0" err="1"/>
                  <a:t>function</a:t>
                </a:r>
                <a:r>
                  <a:rPr lang="es-ES" dirty="0"/>
                  <a:t> </a:t>
                </a:r>
              </a:p>
              <a:p>
                <a:pPr marL="1371600" lvl="2" indent="0">
                  <a:buNone/>
                </a:pPr>
                <a:endParaRPr lang="es-ES" dirty="0"/>
              </a:p>
              <a:p>
                <a:endParaRPr lang="en-GB" dirty="0"/>
              </a:p>
            </p:txBody>
          </p:sp>
        </mc:Choice>
        <mc:Fallback xmlns="">
          <p:sp>
            <p:nvSpPr>
              <p:cNvPr id="16" name="Marcador de contenido 2">
                <a:extLst>
                  <a:ext uri="{FF2B5EF4-FFF2-40B4-BE49-F238E27FC236}">
                    <a16:creationId xmlns:a16="http://schemas.microsoft.com/office/drawing/2014/main" id="{6BED3FB9-4FD3-12F9-6FFE-ACF0F320D934}"/>
                  </a:ext>
                </a:extLst>
              </p:cNvPr>
              <p:cNvSpPr>
                <a:spLocks noGrp="1" noRot="1" noChangeAspect="1" noMove="1" noResize="1" noEditPoints="1" noAdjustHandles="1" noChangeArrowheads="1" noChangeShapeType="1" noTextEdit="1"/>
              </p:cNvSpPr>
              <p:nvPr>
                <p:ph idx="1"/>
              </p:nvPr>
            </p:nvSpPr>
            <p:spPr>
              <a:xfrm>
                <a:off x="423111" y="3084196"/>
                <a:ext cx="8720889" cy="5850074"/>
              </a:xfrm>
              <a:blipFill>
                <a:blip r:embed="rId4"/>
                <a:stretch>
                  <a:fillRect l="-2446"/>
                </a:stretch>
              </a:blipFill>
            </p:spPr>
            <p:txBody>
              <a:bodyPr/>
              <a:lstStyle/>
              <a:p>
                <a:r>
                  <a:rPr lang="es-ES">
                    <a:noFill/>
                  </a:rPr>
                  <a:t> </a:t>
                </a:r>
              </a:p>
            </p:txBody>
          </p:sp>
        </mc:Fallback>
      </mc:AlternateContent>
      <p:sp>
        <p:nvSpPr>
          <p:cNvPr id="3" name="Marcador de pie de página 3">
            <a:extLst>
              <a:ext uri="{FF2B5EF4-FFF2-40B4-BE49-F238E27FC236}">
                <a16:creationId xmlns:a16="http://schemas.microsoft.com/office/drawing/2014/main" id="{DBE322D2-E919-4ED2-DD3E-BF7D2B7EF39D}"/>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06617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8</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3" name="Imagen 2" descr="Diagrama&#10;&#10;Descripción generada automáticamente">
            <a:extLst>
              <a:ext uri="{FF2B5EF4-FFF2-40B4-BE49-F238E27FC236}">
                <a16:creationId xmlns:a16="http://schemas.microsoft.com/office/drawing/2014/main" id="{6D294989-C14B-F01E-0268-82AFCF00EF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0" y="2763628"/>
            <a:ext cx="8525438" cy="6170642"/>
          </a:xfrm>
          <a:prstGeom prst="rect">
            <a:avLst/>
          </a:prstGeom>
        </p:spPr>
      </p:pic>
      <p:sp>
        <p:nvSpPr>
          <p:cNvPr id="4" name="Marcador de pie de página 3">
            <a:extLst>
              <a:ext uri="{FF2B5EF4-FFF2-40B4-BE49-F238E27FC236}">
                <a16:creationId xmlns:a16="http://schemas.microsoft.com/office/drawing/2014/main" id="{1E71AD7E-9688-E857-0CCE-11327E705E3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4" name="Marcador de pie de página 3">
            <a:extLst>
              <a:ext uri="{FF2B5EF4-FFF2-40B4-BE49-F238E27FC236}">
                <a16:creationId xmlns:a16="http://schemas.microsoft.com/office/drawing/2014/main" id="{81FA2410-67CF-428A-9DF6-97A560DA85A1}"/>
              </a:ext>
            </a:extLst>
          </p:cNvPr>
          <p:cNvSpPr>
            <a:spLocks noGrp="1"/>
          </p:cNvSpPr>
          <p:nvPr>
            <p:ph type="ftr" sz="quarter" idx="11"/>
          </p:nvPr>
        </p:nvSpPr>
        <p:spPr/>
        <p:txBody>
          <a:bodyPr/>
          <a:lstStyle/>
          <a:p>
            <a:pPr algn="ctr">
              <a:lnSpc>
                <a:spcPct val="150000"/>
              </a:lnSpc>
              <a:spcAft>
                <a:spcPts val="800"/>
              </a:spcAft>
            </a:pPr>
            <a:r>
              <a:rPr lang="en-US" sz="1800" b="1" kern="100" dirty="0">
                <a:effectLst/>
                <a:latin typeface="Times New Roman" panose="02020603050405020304" pitchFamily="18" charset="0"/>
                <a:ea typeface="Aptos" panose="020B0004020202020204" pitchFamily="34" charset="0"/>
                <a:cs typeface="Times New Roman" panose="02020603050405020304" pitchFamily="18" charset="0"/>
              </a:rPr>
              <a:t>A novel approach for efficiency evaluation through the integration of standard Machine Learning classification models and Data Envelopment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Tree>
    <p:extLst>
      <p:ext uri="{BB962C8B-B14F-4D97-AF65-F5344CB8AC3E}">
        <p14:creationId xmlns:p14="http://schemas.microsoft.com/office/powerpoint/2010/main" val="2883611802"/>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29016</TotalTime>
  <Words>2321</Words>
  <Application>Microsoft Office PowerPoint</Application>
  <PresentationFormat>Personalizado</PresentationFormat>
  <Paragraphs>254</Paragraphs>
  <Slides>26</Slides>
  <Notes>15</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26</vt:i4>
      </vt:variant>
    </vt:vector>
  </HeadingPairs>
  <TitlesOfParts>
    <vt:vector size="35" baseType="lpstr">
      <vt:lpstr>Candara</vt:lpstr>
      <vt:lpstr>Arial</vt:lpstr>
      <vt:lpstr>Calibri</vt:lpstr>
      <vt:lpstr>Times New Roman</vt:lpstr>
      <vt:lpstr>DIN</vt:lpstr>
      <vt:lpstr>Wingdings</vt:lpstr>
      <vt:lpstr>Cambria Math</vt:lpstr>
      <vt:lpstr>Tema de Office</vt:lpstr>
      <vt:lpstr>Equation</vt:lpstr>
      <vt:lpstr>  Integración de Técnicas de Aprendizaje Automático y XAI en el Análisis Envolvente de Datos para la Mejora de la Evaluación de la eficiencia: una Aplicación Empírica en Instituciones Educativas  </vt:lpstr>
      <vt:lpstr>Index</vt:lpstr>
      <vt:lpstr>Introduction</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The efficiency assessment of the Spanish educational sector</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152</cp:revision>
  <dcterms:created xsi:type="dcterms:W3CDTF">2018-02-01T08:35:13Z</dcterms:created>
  <dcterms:modified xsi:type="dcterms:W3CDTF">2024-09-09T16:17:35Z</dcterms:modified>
</cp:coreProperties>
</file>