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48_9BE3781F.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8"/>
  </p:notesMasterIdLst>
  <p:sldIdLst>
    <p:sldId id="303" r:id="rId2"/>
    <p:sldId id="263" r:id="rId3"/>
    <p:sldId id="258" r:id="rId4"/>
    <p:sldId id="257" r:id="rId5"/>
    <p:sldId id="333" r:id="rId6"/>
    <p:sldId id="338" r:id="rId7"/>
    <p:sldId id="334" r:id="rId8"/>
    <p:sldId id="339" r:id="rId9"/>
    <p:sldId id="342" r:id="rId10"/>
    <p:sldId id="321" r:id="rId11"/>
    <p:sldId id="280" r:id="rId12"/>
    <p:sldId id="318" r:id="rId13"/>
    <p:sldId id="324" r:id="rId14"/>
    <p:sldId id="327" r:id="rId15"/>
    <p:sldId id="325" r:id="rId16"/>
    <p:sldId id="326" r:id="rId17"/>
    <p:sldId id="328" r:id="rId18"/>
    <p:sldId id="340" r:id="rId19"/>
    <p:sldId id="306" r:id="rId20"/>
    <p:sldId id="317" r:id="rId21"/>
    <p:sldId id="329" r:id="rId22"/>
    <p:sldId id="330" r:id="rId23"/>
    <p:sldId id="331" r:id="rId24"/>
    <p:sldId id="299" r:id="rId25"/>
    <p:sldId id="300" r:id="rId26"/>
    <p:sldId id="308" r:id="rId27"/>
  </p:sldIdLst>
  <p:sldSz cx="18288000" cy="10288588"/>
  <p:notesSz cx="6858000" cy="9144000"/>
  <p:embeddedFontLst>
    <p:embeddedFont>
      <p:font typeface="Cambria Math" panose="02040503050406030204" pitchFamily="18" charset="0"/>
      <p:regular r:id="rId29"/>
    </p:embeddedFont>
    <p:embeddedFont>
      <p:font typeface="Candara" panose="020E0502030303020204" pitchFamily="34" charset="0"/>
      <p:regular r:id="rId30"/>
      <p:bold r:id="rId31"/>
      <p:italic r:id="rId32"/>
      <p:boldItalic r:id="rId33"/>
    </p:embeddedFont>
    <p:embeddedFont>
      <p:font typeface="DIN" panose="020B0604020202020204" charset="0"/>
      <p:regular r:id="rId34"/>
      <p:bold r:id="rId35"/>
      <p:italic r:id="rId36"/>
      <p:boldItalic r:id="rId37"/>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8C06-3064-4BA3-A5B5-5B1559E6CA4F}" v="17" dt="2024-09-02T11:43:13.9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66" d="100"/>
          <a:sy n="66" d="100"/>
        </p:scale>
        <p:origin x="75" y="250"/>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8/10/relationships/authors" Target="authors.xml"/></Relationships>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48_9BE3781F.xml><?xml version="1.0" encoding="utf-8"?>
<p188:cmLst xmlns:a="http://schemas.openxmlformats.org/drawingml/2006/main" xmlns:r="http://schemas.openxmlformats.org/officeDocument/2006/relationships" xmlns:p188="http://schemas.microsoft.com/office/powerpoint/2018/8/main">
  <p188:cm id="{7BD86B7A-8E7F-41CA-8F80-619A67E9088B}" authorId="{AD82F804-0467-9EE2-E313-87232B6D2DD5}" created="2024-09-06T16:24:56.333">
    <ac:txMkLst xmlns:ac="http://schemas.microsoft.com/office/drawing/2013/main/command">
      <pc:docMk xmlns:pc="http://schemas.microsoft.com/office/powerpoint/2013/main/command"/>
      <pc:sldMk xmlns:pc="http://schemas.microsoft.com/office/powerpoint/2013/main/command" cId="2615375903" sldId="328"/>
      <ac:spMk id="3" creationId="{4494177C-73C9-19D2-B33F-3A421F270BD1}"/>
      <ac:txMk cp="178" len="4">
        <ac:context len="185" hash="3025754362"/>
      </ac:txMk>
    </ac:txMkLst>
    <p188:pos x="5308392" y="5775553"/>
    <p188:txBody>
      <a:bodyPr/>
      <a:lstStyle/>
      <a:p>
        <a:r>
          <a:rPr lang="es-ES"/>
          <a:t>¿Por qué 0.82?</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08/09/2024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2958803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25</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57701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48_9BE3781F.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 :</a:t>
            </a:r>
            <a:r>
              <a:rPr lang="es-ES" dirty="0"/>
              <a:t> Juan Aparicio, Víctor España, Ricardo González y José Luis </a:t>
            </a:r>
            <a:r>
              <a:rPr lang="es-ES" dirty="0" err="1"/>
              <a:t>Zofío</a:t>
            </a:r>
            <a:r>
              <a:rPr lang="es-ES" dirty="0"/>
              <a:t>.</a:t>
            </a:r>
          </a:p>
        </p:txBody>
      </p:sp>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837580" y="3778865"/>
                <a:ext cx="8720889" cy="5850074"/>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837580" y="3778865"/>
                <a:ext cx="8720889" cy="5850074"/>
              </a:xfrm>
              <a:blipFill>
                <a:blip r:embed="rId3"/>
                <a:stretch>
                  <a:fillRect l="-2446" t="-3229" r="-139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8223123"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(Pareto-)Efficient vs </a:t>
            </a:r>
          </a:p>
          <a:p>
            <a:pPr marL="0" indent="0">
              <a:buNone/>
            </a:pPr>
            <a:r>
              <a:rPr lang="en-GB" dirty="0"/>
              <a:t>(Pareto-)inefficient units</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Final dataset.</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8763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51539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pic>
        <p:nvPicPr>
          <p:cNvPr id="10" name="Imagen 9">
            <a:extLst>
              <a:ext uri="{FF2B5EF4-FFF2-40B4-BE49-F238E27FC236}">
                <a16:creationId xmlns:a16="http://schemas.microsoft.com/office/drawing/2014/main" id="{254E2B35-E4A4-8CAE-9E10-2CFD8EDCB609}"/>
              </a:ext>
            </a:extLst>
          </p:cNvPr>
          <p:cNvPicPr>
            <a:picLocks noChangeAspect="1"/>
          </p:cNvPicPr>
          <p:nvPr/>
        </p:nvPicPr>
        <p:blipFill>
          <a:blip r:embed="rId2"/>
          <a:stretch>
            <a:fillRect/>
          </a:stretch>
        </p:blipFill>
        <p:spPr>
          <a:xfrm>
            <a:off x="2769774" y="2653562"/>
            <a:ext cx="12748452" cy="6413492"/>
          </a:xfrm>
          <a:prstGeom prst="rect">
            <a:avLst/>
          </a:prstGeom>
        </p:spPr>
      </p:pic>
    </p:spTree>
    <p:extLst>
      <p:ext uri="{BB962C8B-B14F-4D97-AF65-F5344CB8AC3E}">
        <p14:creationId xmlns:p14="http://schemas.microsoft.com/office/powerpoint/2010/main" val="1437152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4284646" y="2828014"/>
            <a:ext cx="9718707" cy="6509334"/>
          </a:xfrm>
          <a:prstGeom prst="rect">
            <a:avLst/>
          </a:prstGeom>
        </p:spPr>
      </p:pic>
    </p:spTree>
    <p:extLst>
      <p:ext uri="{BB962C8B-B14F-4D97-AF65-F5344CB8AC3E}">
        <p14:creationId xmlns:p14="http://schemas.microsoft.com/office/powerpoint/2010/main" val="3672572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lnSpcReduction="10000"/>
              </a:bodyPr>
              <a:lstStyle/>
              <a:p>
                <a:pPr>
                  <a:lnSpc>
                    <a:spcPct val="150000"/>
                  </a:lnSpc>
                </a:pPr>
                <a:r>
                  <a:rPr lang="es-ES" dirty="0"/>
                  <a:t>Support Vector Machines.</a:t>
                </a:r>
              </a:p>
              <a:p>
                <a:pPr lvl="1">
                  <a:lnSpc>
                    <a:spcPct val="150000"/>
                  </a:lnSpc>
                </a:pPr>
                <a:r>
                  <a:rPr lang="en-GB" dirty="0"/>
                  <a:t>Tries to find the best separating hyperplane.</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8</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a:t>
            </a:r>
            <a:r>
              <a:rPr lang="en-US"/>
              <a:t>y </a:t>
            </a:r>
            <a:r>
              <a:rPr lang="en-US" dirty="0"/>
              <a:t>incorporating advanced machine learning algorithms, we seek to provide more robust and accurate assessments of </a:t>
            </a:r>
            <a:r>
              <a:rPr lang="en-US"/>
              <a:t>variable importance.</a:t>
            </a:r>
            <a:endParaRPr lang="en-GB"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8836118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28624</TotalTime>
  <Words>2277</Words>
  <Application>Microsoft Office PowerPoint</Application>
  <PresentationFormat>Personalizado</PresentationFormat>
  <Paragraphs>214</Paragraphs>
  <Slides>26</Slides>
  <Notes>16</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5" baseType="lpstr">
      <vt:lpstr>Calibri</vt:lpstr>
      <vt:lpstr>Wingdings</vt:lpstr>
      <vt:lpstr>DIN</vt:lpstr>
      <vt:lpstr>Candara</vt:lpstr>
      <vt:lpstr>Cambria Math</vt:lpstr>
      <vt:lpstr>Times New Roman</vt:lpstr>
      <vt:lpstr>Arial</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152</cp:revision>
  <dcterms:created xsi:type="dcterms:W3CDTF">2018-02-01T08:35:13Z</dcterms:created>
  <dcterms:modified xsi:type="dcterms:W3CDTF">2024-09-08T15:19:00Z</dcterms:modified>
</cp:coreProperties>
</file>