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7"/>
  </p:notesMasterIdLst>
  <p:sldIdLst>
    <p:sldId id="303" r:id="rId2"/>
    <p:sldId id="263" r:id="rId3"/>
    <p:sldId id="258" r:id="rId4"/>
    <p:sldId id="257" r:id="rId5"/>
    <p:sldId id="332" r:id="rId6"/>
    <p:sldId id="333" r:id="rId7"/>
    <p:sldId id="320" r:id="rId8"/>
    <p:sldId id="318" r:id="rId9"/>
    <p:sldId id="334" r:id="rId10"/>
    <p:sldId id="335" r:id="rId11"/>
    <p:sldId id="321" r:id="rId12"/>
    <p:sldId id="280" r:id="rId13"/>
    <p:sldId id="324" r:id="rId14"/>
    <p:sldId id="327" r:id="rId15"/>
    <p:sldId id="325" r:id="rId16"/>
    <p:sldId id="326" r:id="rId17"/>
    <p:sldId id="328" r:id="rId18"/>
    <p:sldId id="306" r:id="rId19"/>
    <p:sldId id="317" r:id="rId20"/>
    <p:sldId id="329" r:id="rId21"/>
    <p:sldId id="330" r:id="rId22"/>
    <p:sldId id="331" r:id="rId23"/>
    <p:sldId id="299" r:id="rId24"/>
    <p:sldId id="300" r:id="rId25"/>
    <p:sldId id="308" r:id="rId26"/>
  </p:sldIdLst>
  <p:sldSz cx="18288000" cy="10288588"/>
  <p:notesSz cx="6858000" cy="9144000"/>
  <p:embeddedFontLst>
    <p:embeddedFont>
      <p:font typeface="Cambria Math" panose="02040503050406030204" pitchFamily="18" charset="0"/>
      <p:regular r:id="rId28"/>
    </p:embeddedFont>
    <p:embeddedFont>
      <p:font typeface="Candara" panose="020E0502030303020204" pitchFamily="34" charset="0"/>
      <p:regular r:id="rId29"/>
      <p:bold r:id="rId30"/>
      <p:italic r:id="rId31"/>
      <p:boldItalic r:id="rId32"/>
    </p:embeddedFont>
    <p:embeddedFont>
      <p:font typeface="DIN" panose="020B0604020202020204" charset="0"/>
      <p:regular r:id="rId33"/>
      <p:bold r:id="rId34"/>
      <p:italic r:id="rId35"/>
      <p:boldItalic r:id="rId36"/>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57" autoAdjust="0"/>
  </p:normalViewPr>
  <p:slideViewPr>
    <p:cSldViewPr snapToGrid="0">
      <p:cViewPr varScale="1">
        <p:scale>
          <a:sx n="66" d="100"/>
          <a:sy n="66" d="100"/>
        </p:scale>
        <p:origin x="75" y="250"/>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01/09/2024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13</a:t>
            </a:fld>
            <a:endParaRPr lang="es-ES"/>
          </a:p>
        </p:txBody>
      </p:sp>
    </p:spTree>
    <p:extLst>
      <p:ext uri="{BB962C8B-B14F-4D97-AF65-F5344CB8AC3E}">
        <p14:creationId xmlns:p14="http://schemas.microsoft.com/office/powerpoint/2010/main" val="94988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1764142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94514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24</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298211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96817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577017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386286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42115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542614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dirty="0">
                <a:solidFill>
                  <a:schemeClr val="bg2">
                    <a:lumMod val="90000"/>
                  </a:schemeClr>
                </a:solidFill>
              </a:rPr>
              <a:t>Economía de la Educación </a:t>
            </a:r>
            <a:r>
              <a:rPr lang="es-ES" i="1" dirty="0">
                <a:solidFill>
                  <a:schemeClr val="bg2">
                    <a:lumMod val="90000"/>
                  </a:schemeClr>
                </a:solidFill>
              </a:rPr>
              <a:t>(II)</a:t>
            </a: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br>
              <a:rPr lang="en-GB" sz="5400" dirty="0"/>
            </a:br>
            <a:br>
              <a:rPr lang="es-ES" sz="5400" dirty="0"/>
            </a:br>
            <a: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t>Integración de Técnicas de Aprendizaje Automático y XAI en el Análisis Envolvente de Datos para la Mejora de la Evaluación de la eficiencia: una Aplicación Empírica en Instituciones Educativas</a:t>
            </a: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GB" sz="54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err="1"/>
              <a:t>Autores</a:t>
            </a:r>
            <a:r>
              <a:rPr lang="en-GB" dirty="0"/>
              <a:t> :</a:t>
            </a:r>
            <a:r>
              <a:rPr lang="es-ES" dirty="0"/>
              <a:t> Juan Aparicio, Víctor España, Ricardo González y José Luis </a:t>
            </a:r>
            <a:r>
              <a:rPr lang="es-ES" dirty="0" err="1"/>
              <a:t>Zofío</a:t>
            </a:r>
            <a:r>
              <a:rPr lang="es-ES" dirty="0"/>
              <a:t>.</a:t>
            </a:r>
          </a:p>
        </p:txBody>
      </p:sp>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nchor="ctr">
            <a:normAutofit/>
          </a:bodyPr>
          <a:lstStyle/>
          <a:p>
            <a:pPr>
              <a:lnSpc>
                <a:spcPct val="90000"/>
              </a:lnSpc>
              <a:spcAft>
                <a:spcPts val="800"/>
              </a:spcAft>
            </a:pPr>
            <a:r>
              <a:rPr lang="en-US" sz="1500" b="1" kern="100">
                <a:effectLst/>
              </a:rPr>
              <a:t>A novel approach for efficiency evaluation through the integration of standard Machine Learning classification models and Data Envelopment Analysis</a:t>
            </a:r>
            <a:endParaRPr lang="es-ES" sz="1500" kern="100">
              <a:effectLst/>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10</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357454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Gráfico de dispersión&#10;&#10;Descripción generada automáticamente">
            <a:extLst>
              <a:ext uri="{FF2B5EF4-FFF2-40B4-BE49-F238E27FC236}">
                <a16:creationId xmlns:a16="http://schemas.microsoft.com/office/drawing/2014/main" id="{923F900C-CA38-B330-BAAC-BF52C4BC9D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480423" y="3203731"/>
            <a:ext cx="8027400" cy="5759658"/>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13</a:t>
            </a:fld>
            <a:endParaRPr lang="es-ES"/>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0" y="2738438"/>
            <a:ext cx="7772400" cy="6527800"/>
          </a:xfrm>
        </p:spPr>
        <p:txBody>
          <a:bodyPr>
            <a:normAutofit/>
          </a:bodyPr>
          <a:lstStyle/>
          <a:p>
            <a:r>
              <a:rPr lang="en-GB" dirty="0"/>
              <a:t>Step 1: Utilize the additive DEA model (</a:t>
            </a:r>
            <a:r>
              <a:rPr lang="en-GB" dirty="0" err="1"/>
              <a:t>Charnes</a:t>
            </a:r>
            <a:r>
              <a:rPr lang="en-GB" dirty="0"/>
              <a:t> et al., 1985) to partition the set of DMUs in two categories.</a:t>
            </a:r>
          </a:p>
          <a:p>
            <a:endParaRPr lang="en-GB" dirty="0"/>
          </a:p>
          <a:p>
            <a:r>
              <a:rPr lang="en-GB" dirty="0"/>
              <a:t>Efficient vs inefficient</a:t>
            </a:r>
          </a:p>
          <a:p>
            <a:endParaRPr lang="en-GB" dirty="0"/>
          </a:p>
        </p:txBody>
      </p:sp>
      <p:sp>
        <p:nvSpPr>
          <p:cNvPr id="3" name="Marcador de pie de página 3">
            <a:extLst>
              <a:ext uri="{FF2B5EF4-FFF2-40B4-BE49-F238E27FC236}">
                <a16:creationId xmlns:a16="http://schemas.microsoft.com/office/drawing/2014/main" id="{81DAC544-7044-EDAB-70E8-4220C0F1F6B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991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Step 2: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14</a:t>
            </a:fld>
            <a:endParaRPr lang="es-ES"/>
          </a:p>
        </p:txBody>
      </p:sp>
      <p:pic>
        <p:nvPicPr>
          <p:cNvPr id="7" name="Imagen 6">
            <a:extLst>
              <a:ext uri="{FF2B5EF4-FFF2-40B4-BE49-F238E27FC236}">
                <a16:creationId xmlns:a16="http://schemas.microsoft.com/office/drawing/2014/main" id="{15B4F19B-E5B1-1B64-6326-3CDDBA34F3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423" y="3203731"/>
            <a:ext cx="8027400" cy="5754547"/>
          </a:xfrm>
          <a:prstGeom prst="rect">
            <a:avLst/>
          </a:prstGeom>
          <a:noFill/>
          <a:ln>
            <a:noFill/>
          </a:ln>
        </p:spPr>
      </p:pic>
      <p:sp>
        <p:nvSpPr>
          <p:cNvPr id="8" name="Marcador de pie de página 3">
            <a:extLst>
              <a:ext uri="{FF2B5EF4-FFF2-40B4-BE49-F238E27FC236}">
                <a16:creationId xmlns:a16="http://schemas.microsoft.com/office/drawing/2014/main" id="{A9ACE98B-27D5-D13D-6305-F3C2913D2F3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9780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5BEFD4A-D36B-05D3-64CA-1DA259BF31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8492" y="3203730"/>
            <a:ext cx="8029332" cy="5754547"/>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Step 3: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15</a:t>
            </a:fld>
            <a:endParaRPr lang="es-ES"/>
          </a:p>
        </p:txBody>
      </p:sp>
      <p:sp>
        <p:nvSpPr>
          <p:cNvPr id="7" name="Marcador de pie de página 3">
            <a:extLst>
              <a:ext uri="{FF2B5EF4-FFF2-40B4-BE49-F238E27FC236}">
                <a16:creationId xmlns:a16="http://schemas.microsoft.com/office/drawing/2014/main" id="{348EA231-868F-E5AE-5D65-0C796379697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5488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9868D19-E92C-EEEF-6095-A5CC384F80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3"/>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Final dataset.</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16</a:t>
            </a:fld>
            <a:endParaRPr lang="es-ES"/>
          </a:p>
        </p:txBody>
      </p:sp>
      <p:sp>
        <p:nvSpPr>
          <p:cNvPr id="6" name="Marcador de pie de página 3">
            <a:extLst>
              <a:ext uri="{FF2B5EF4-FFF2-40B4-BE49-F238E27FC236}">
                <a16:creationId xmlns:a16="http://schemas.microsoft.com/office/drawing/2014/main" id="{54A2B38C-18C6-30BC-F550-3CD7BF7E36D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8763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69DBD61-87D9-E1C2-E91A-5B2721EBE0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2"/>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endParaRPr lang="en-GB" dirty="0"/>
          </a:p>
          <a:p>
            <a:pPr marL="0" indent="0">
              <a:buNone/>
            </a:pPr>
            <a:endParaRPr lang="en-GB" dirty="0"/>
          </a:p>
          <a:p>
            <a:r>
              <a:rPr lang="en-GB" dirty="0"/>
              <a:t>Final regions are defined.</a:t>
            </a:r>
          </a:p>
          <a:p>
            <a:endParaRPr lang="en-GB" dirty="0"/>
          </a:p>
          <a:p>
            <a:r>
              <a:rPr lang="en-US" dirty="0"/>
              <a:t>To classify an observation as efficient, it is proposed that the model's label prediction be greater than 0.82. </a:t>
            </a:r>
            <a:endParaRPr lang="en-GB" dirty="0"/>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17</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18</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19</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ormAutofit/>
          </a:bodyPr>
          <a:lstStyle/>
          <a:p>
            <a:r>
              <a:rPr lang="en-AU" dirty="0"/>
              <a:t>Introduction</a:t>
            </a:r>
          </a:p>
          <a:p>
            <a:pPr lvl="1"/>
            <a:r>
              <a:rPr lang="en-AU" dirty="0"/>
              <a:t>DEA</a:t>
            </a:r>
          </a:p>
          <a:p>
            <a:pPr lvl="1"/>
            <a:r>
              <a:rPr lang="en-AU" dirty="0"/>
              <a:t>Machine Learning (ML)</a:t>
            </a:r>
          </a:p>
          <a:p>
            <a:r>
              <a:rPr lang="en-AU" dirty="0"/>
              <a:t>Methodology</a:t>
            </a:r>
          </a:p>
          <a:p>
            <a:r>
              <a:rPr lang="en-AU" dirty="0"/>
              <a:t>Measuring technical efficiency</a:t>
            </a:r>
          </a:p>
          <a:p>
            <a:pPr lvl="1"/>
            <a:r>
              <a:rPr lang="en-AU" dirty="0"/>
              <a:t>Exact efficiency measures</a:t>
            </a:r>
          </a:p>
          <a:p>
            <a:pPr lvl="1"/>
            <a:r>
              <a:rPr lang="en-AU" dirty="0"/>
              <a:t>Heuristic approach</a:t>
            </a:r>
          </a:p>
          <a:p>
            <a:r>
              <a:rPr lang="en-AU" dirty="0"/>
              <a:t>Caso </a:t>
            </a:r>
            <a:r>
              <a:rPr lang="en-AU" dirty="0" err="1"/>
              <a:t>práctico</a:t>
            </a:r>
            <a:r>
              <a:rPr lang="en-AU" dirty="0"/>
              <a:t>: Pisa 2018</a:t>
            </a:r>
          </a:p>
          <a:p>
            <a:r>
              <a:rPr lang="en-AU" dirty="0" err="1"/>
              <a:t>Conclusiones</a:t>
            </a:r>
            <a:r>
              <a:rPr lang="en-AU" dirty="0"/>
              <a:t> e </a:t>
            </a:r>
            <a:r>
              <a:rPr lang="en-AU" dirty="0" err="1"/>
              <a:t>investigaciones</a:t>
            </a:r>
            <a:r>
              <a:rPr lang="en-AU" dirty="0"/>
              <a:t> </a:t>
            </a:r>
            <a:r>
              <a:rPr lang="en-AU" dirty="0" err="1"/>
              <a:t>futuras</a:t>
            </a:r>
            <a:endParaRPr lang="en-AU" dirty="0"/>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10" name="Imagen 9">
            <a:extLst>
              <a:ext uri="{FF2B5EF4-FFF2-40B4-BE49-F238E27FC236}">
                <a16:creationId xmlns:a16="http://schemas.microsoft.com/office/drawing/2014/main" id="{254E2B35-E4A4-8CAE-9E10-2CFD8EDCB609}"/>
              </a:ext>
            </a:extLst>
          </p:cNvPr>
          <p:cNvPicPr>
            <a:picLocks noChangeAspect="1"/>
          </p:cNvPicPr>
          <p:nvPr/>
        </p:nvPicPr>
        <p:blipFill>
          <a:blip r:embed="rId2"/>
          <a:stretch>
            <a:fillRect/>
          </a:stretch>
        </p:blipFill>
        <p:spPr>
          <a:xfrm>
            <a:off x="2769774" y="2653562"/>
            <a:ext cx="12748452" cy="6413492"/>
          </a:xfrm>
          <a:prstGeom prst="rect">
            <a:avLst/>
          </a:prstGeom>
        </p:spPr>
      </p:pic>
    </p:spTree>
    <p:extLst>
      <p:ext uri="{BB962C8B-B14F-4D97-AF65-F5344CB8AC3E}">
        <p14:creationId xmlns:p14="http://schemas.microsoft.com/office/powerpoint/2010/main" val="143715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4284646" y="2828014"/>
            <a:ext cx="9718707" cy="6509334"/>
          </a:xfrm>
          <a:prstGeom prst="rect">
            <a:avLst/>
          </a:prstGeom>
        </p:spPr>
      </p:pic>
    </p:spTree>
    <p:extLst>
      <p:ext uri="{BB962C8B-B14F-4D97-AF65-F5344CB8AC3E}">
        <p14:creationId xmlns:p14="http://schemas.microsoft.com/office/powerpoint/2010/main" val="3672572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22</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anlalysis</a:t>
            </a:r>
            <a:r>
              <a:rPr lang="es-ES" dirty="0"/>
              <a:t> </a:t>
            </a:r>
            <a:r>
              <a:rPr lang="es-ES" dirty="0" err="1"/>
              <a:t>reveals</a:t>
            </a:r>
            <a:r>
              <a:rPr lang="es-ES" dirty="0"/>
              <a:t> </a:t>
            </a:r>
            <a:r>
              <a:rPr lang="es-ES" dirty="0" err="1"/>
              <a:t>the</a:t>
            </a:r>
            <a:r>
              <a:rPr lang="es-ES" dirty="0"/>
              <a:t> </a:t>
            </a:r>
            <a:r>
              <a:rPr lang="es-ES" dirty="0" err="1"/>
              <a:t>following</a:t>
            </a:r>
            <a:r>
              <a:rPr lang="es-ES" dirty="0"/>
              <a:t> </a:t>
            </a:r>
            <a:r>
              <a:rPr lang="es-ES" dirty="0" err="1"/>
              <a:t>importance</a:t>
            </a:r>
            <a:r>
              <a:rPr lang="es-ES" dirty="0"/>
              <a:t> variables:</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endParaRPr lang="en-GB" dirty="0"/>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a:t>Development </a:t>
            </a:r>
            <a:r>
              <a:rPr lang="en-US" dirty="0"/>
              <a:t>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a:solidFill>
                  <a:schemeClr val="bg2">
                    <a:lumMod val="90000"/>
                  </a:schemeClr>
                </a:solidFill>
              </a:rPr>
              <a:t>Máster en Estadística Computacional y Ciencia de Datos para la Toma de Decisiones</a:t>
            </a:r>
            <a:endParaRPr lang="es-ES"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err="1"/>
              <a:t>Potencial</a:t>
            </a:r>
            <a:r>
              <a:rPr lang="en-US" dirty="0"/>
              <a:t> overfitting.</a:t>
            </a:r>
            <a:r>
              <a:rPr lang="en-GB" dirty="0"/>
              <a:t> </a:t>
            </a:r>
            <a:r>
              <a:rPr lang="en-US" dirty="0"/>
              <a:t>Dealing with high-dimensional datasets or when the number of DMUs is relatively small compared to the number of inputs and outputs</a:t>
            </a:r>
          </a:p>
          <a:p>
            <a:r>
              <a:rPr lang="en-US" dirty="0"/>
              <a:t>Traditional DEA is its deterministic nature.</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err="1"/>
              <a:t>Potencial</a:t>
            </a:r>
            <a:r>
              <a:rPr lang="en-US" dirty="0"/>
              <a:t> overfitting.</a:t>
            </a:r>
            <a:r>
              <a:rPr lang="en-GB" dirty="0"/>
              <a:t> </a:t>
            </a:r>
            <a:r>
              <a:rPr lang="en-US" dirty="0"/>
              <a:t>Dealing with high-dimensional datasets or when the number of DMUs is relatively small compared to the number of inputs and outputs</a:t>
            </a:r>
          </a:p>
          <a:p>
            <a:r>
              <a:rPr lang="en-US" dirty="0"/>
              <a:t>Traditional DEA is its deterministic nature.</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804825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a:t>
            </a:r>
          </a:p>
          <a:p>
            <a:endParaRPr lang="en-U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70441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3333"/>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2" name="Flecha: a la derecha 11">
            <a:extLst>
              <a:ext uri="{FF2B5EF4-FFF2-40B4-BE49-F238E27FC236}">
                <a16:creationId xmlns:a16="http://schemas.microsoft.com/office/drawing/2014/main" id="{52BA2C83-8610-A306-41E2-550DF7EBF5A7}"/>
              </a:ext>
            </a:extLst>
          </p:cNvPr>
          <p:cNvSpPr/>
          <p:nvPr/>
        </p:nvSpPr>
        <p:spPr>
          <a:xfrm>
            <a:off x="8824623" y="7689949"/>
            <a:ext cx="405006" cy="280176"/>
          </a:xfrm>
          <a:prstGeom prst="rightArrow">
            <a:avLst/>
          </a:prstGeom>
          <a:solidFill>
            <a:srgbClr val="921F30"/>
          </a:solidFill>
          <a:ln>
            <a:solidFill>
              <a:srgbClr val="921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C7737883-6405-7F8E-FBD1-37277DE1F137}"/>
              </a:ext>
            </a:extLst>
          </p:cNvPr>
          <p:cNvSpPr/>
          <p:nvPr/>
        </p:nvSpPr>
        <p:spPr>
          <a:xfrm>
            <a:off x="12764021" y="7478038"/>
            <a:ext cx="1603332" cy="638828"/>
          </a:xfrm>
          <a:prstGeom prst="rect">
            <a:avLst/>
          </a:prstGeom>
          <a:noFill/>
          <a:ln w="38100">
            <a:solidFill>
              <a:srgbClr val="921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pie de página 3">
            <a:extLst>
              <a:ext uri="{FF2B5EF4-FFF2-40B4-BE49-F238E27FC236}">
                <a16:creationId xmlns:a16="http://schemas.microsoft.com/office/drawing/2014/main" id="{BB0B1756-267D-D3F5-1329-7E02BC58DF5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2890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837580" y="3778865"/>
                <a:ext cx="8720889" cy="5850074"/>
              </a:xfrm>
            </p:spPr>
            <p:txBody>
              <a:bodyPr>
                <a:normAutofit/>
              </a:bodyPr>
              <a:lstStyle/>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set (monotonic function)</a:t>
                </a:r>
              </a:p>
              <a:p>
                <a:pPr lvl="1"/>
                <a:r>
                  <a:rPr lang="en-GB" dirty="0"/>
                  <a:t>Convexity set (concave function)</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837580" y="3778865"/>
                <a:ext cx="8720889" cy="5850074"/>
              </a:xfrm>
              <a:blipFill>
                <a:blip r:embed="rId3"/>
                <a:stretch>
                  <a:fillRect l="-2446" t="-3229" r="-139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pic>
        <p:nvPicPr>
          <p:cNvPr id="13" name="Imagen 12" descr="Gráfico, Gráfico de dispersión&#10;&#10;Descripción generada automáticamente">
            <a:extLst>
              <a:ext uri="{FF2B5EF4-FFF2-40B4-BE49-F238E27FC236}">
                <a16:creationId xmlns:a16="http://schemas.microsoft.com/office/drawing/2014/main" id="{BE6530E3-3E81-A902-D80D-C50F91FDE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281" y="2818674"/>
            <a:ext cx="9004157" cy="6528015"/>
          </a:xfrm>
          <a:prstGeom prst="rect">
            <a:avLst/>
          </a:prstGeom>
          <a:noFill/>
        </p:spPr>
      </p:pic>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nchor="ctr">
            <a:normAutofit/>
          </a:bodyPr>
          <a:lstStyle/>
          <a:p>
            <a:pPr>
              <a:lnSpc>
                <a:spcPct val="90000"/>
              </a:lnSpc>
              <a:spcAft>
                <a:spcPts val="800"/>
              </a:spcAft>
            </a:pPr>
            <a:r>
              <a:rPr lang="en-US" sz="1500" b="1" kern="100">
                <a:effectLst/>
              </a:rPr>
              <a:t>A novel approach for efficiency evaluation through the integration of standard Machine Learning classification models and Data Envelopment Analysis</a:t>
            </a:r>
            <a:endParaRPr lang="es-ES" sz="1500" kern="100">
              <a:effectLst/>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9</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mc:Choice xmlns:a14="http://schemas.microsoft.com/office/drawing/2010/main" Requires="a14">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3084196"/>
                <a:ext cx="8720889" cy="5850074"/>
              </a:xfrm>
            </p:spPr>
            <p:txBody>
              <a:bodyPr>
                <a:normAutofit/>
              </a:bodyPr>
              <a:lstStyle/>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set (monotonic function)</a:t>
                </a:r>
              </a:p>
              <a:p>
                <a:pPr lvl="1"/>
                <a:r>
                  <a:rPr lang="en-GB" dirty="0"/>
                  <a:t>Convexity set (concave function)</a:t>
                </a:r>
              </a:p>
            </p:txBody>
          </p:sp>
        </mc:Choice>
        <mc:Fallback>
          <p:sp>
            <p:nvSpPr>
              <p:cNvPr id="16" name="Marcador de contenido 2">
                <a:extLst>
                  <a:ext uri="{FF2B5EF4-FFF2-40B4-BE49-F238E27FC236}">
                    <a16:creationId xmlns:a16="http://schemas.microsoft.com/office/drawing/2014/main" id="{6BED3FB9-4FD3-12F9-6FFE-ACF0F320D934}"/>
                  </a:ext>
                </a:extLst>
              </p:cNvPr>
              <p:cNvSpPr>
                <a:spLocks noGrp="1" noRot="1" noChangeAspect="1" noMove="1" noResize="1" noEditPoints="1" noAdjustHandles="1" noChangeArrowheads="1" noChangeShapeType="1" noTextEdit="1"/>
              </p:cNvSpPr>
              <p:nvPr>
                <p:ph idx="1"/>
              </p:nvPr>
            </p:nvSpPr>
            <p:spPr>
              <a:xfrm>
                <a:off x="423111" y="3084196"/>
                <a:ext cx="8720889" cy="5850074"/>
              </a:xfrm>
              <a:blipFill>
                <a:blip r:embed="rId4"/>
                <a:stretch>
                  <a:fillRect l="-2446" t="-3229" r="-1398"/>
                </a:stretch>
              </a:blipFill>
            </p:spPr>
            <p:txBody>
              <a:bodyPr/>
              <a:lstStyle/>
              <a:p>
                <a:r>
                  <a:rPr lang="es-ES">
                    <a:noFill/>
                  </a:rPr>
                  <a:t> </a:t>
                </a:r>
              </a:p>
            </p:txBody>
          </p:sp>
        </mc:Fallback>
      </mc:AlternateContent>
    </p:spTree>
    <p:extLst>
      <p:ext uri="{BB962C8B-B14F-4D97-AF65-F5344CB8AC3E}">
        <p14:creationId xmlns:p14="http://schemas.microsoft.com/office/powerpoint/2010/main" val="33066172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27823</TotalTime>
  <Words>2080</Words>
  <Application>Microsoft Office PowerPoint</Application>
  <PresentationFormat>Personalizado</PresentationFormat>
  <Paragraphs>202</Paragraphs>
  <Slides>25</Slides>
  <Notes>15</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25</vt:i4>
      </vt:variant>
    </vt:vector>
  </HeadingPairs>
  <TitlesOfParts>
    <vt:vector size="34" baseType="lpstr">
      <vt:lpstr>Calibri</vt:lpstr>
      <vt:lpstr>Wingdings</vt:lpstr>
      <vt:lpstr>Candara</vt:lpstr>
      <vt:lpstr>Cambria Math</vt:lpstr>
      <vt:lpstr>Times New Roman</vt:lpstr>
      <vt:lpstr>Arial</vt:lpstr>
      <vt:lpstr>DIN</vt:lpstr>
      <vt:lpstr>Tema de Office</vt:lpstr>
      <vt:lpstr>Equation</vt:lpstr>
      <vt:lpstr>  Integración de Técnicas de Aprendizaje Automático y XAI en el Análisis Envolvente de Datos para la Mejora de la Evaluación de la eficiencia: una Aplicación Empírica en Instituciones Educativas  </vt:lpstr>
      <vt:lpstr>Index</vt:lpstr>
      <vt:lpstr>Introduction</vt:lpstr>
      <vt:lpstr>Introduction</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149</cp:revision>
  <dcterms:created xsi:type="dcterms:W3CDTF">2018-02-01T08:35:13Z</dcterms:created>
  <dcterms:modified xsi:type="dcterms:W3CDTF">2024-09-02T08:21:48Z</dcterms:modified>
</cp:coreProperties>
</file>