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75_6CB36F74.xml" ContentType="application/vnd.ms-powerpoint.comments+xml"/>
  <Override PartName="/ppt/comments/modernComment_17B_C19CCA99.xml" ContentType="application/vnd.ms-powerpoint.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46"/>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67" r:id="rId28"/>
    <p:sldId id="368" r:id="rId29"/>
    <p:sldId id="370" r:id="rId30"/>
    <p:sldId id="369" r:id="rId31"/>
    <p:sldId id="306" r:id="rId32"/>
    <p:sldId id="371" r:id="rId33"/>
    <p:sldId id="373" r:id="rId34"/>
    <p:sldId id="374" r:id="rId35"/>
    <p:sldId id="375" r:id="rId36"/>
    <p:sldId id="376" r:id="rId37"/>
    <p:sldId id="377" r:id="rId38"/>
    <p:sldId id="378" r:id="rId39"/>
    <p:sldId id="379" r:id="rId40"/>
    <p:sldId id="380" r:id="rId41"/>
    <p:sldId id="382" r:id="rId42"/>
    <p:sldId id="299" r:id="rId43"/>
    <p:sldId id="300" r:id="rId44"/>
    <p:sldId id="308" r:id="rId45"/>
  </p:sldIdLst>
  <p:sldSz cx="18288000" cy="10288588"/>
  <p:notesSz cx="6858000" cy="9144000"/>
  <p:embeddedFontLst>
    <p:embeddedFont>
      <p:font typeface="Cambria Math" panose="02040503050406030204" pitchFamily="18" charset="0"/>
      <p:regular r:id="rId47"/>
    </p:embeddedFont>
    <p:embeddedFont>
      <p:font typeface="Candara" panose="020E0502030303020204" pitchFamily="34" charset="0"/>
      <p:regular r:id="rId48"/>
      <p:bold r:id="rId49"/>
      <p:italic r:id="rId50"/>
      <p:boldItalic r:id="rId51"/>
    </p:embeddedFont>
    <p:embeddedFont>
      <p:font typeface="DIN" panose="020B0604020202020204" charset="0"/>
      <p:regular r:id="rId52"/>
      <p:bold r:id="rId53"/>
      <p:italic r:id="rId54"/>
      <p:boldItalic r:id="rId55"/>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 id="{FB8A12BA-7F28-EBD3-DB83-6F55D7C29FF5}" name="Gonzalez Moyano, Ricardo" initials="GMR" userId="S::ricardo.gonzalez01@miumh.umh.es::fd4e5627-4397-4deb-b8b1-f0714389fd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2094" dt="2024-10-21T15:43:27.8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varScale="1">
        <p:scale>
          <a:sx n="75" d="100"/>
          <a:sy n="75" d="100"/>
        </p:scale>
        <p:origin x="678"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redo custSel addSld delSld modSld sldOrd">
      <pc:chgData name="Gonzalez Moyano, Ricardo" userId="5b44e8b1-3a70-41c8-8d8a-36b87a296b66" providerId="ADAL" clId="{30CCF742-B2BE-461F-9F48-7083068267CA}" dt="2024-10-21T15:43:27.832" v="6612"/>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10-21T14:40:07.062" v="6517"/>
        <pc:sldMkLst>
          <pc:docMk/>
          <pc:sldMk cId="392837780" sldId="263"/>
        </pc:sldMkLst>
        <pc:spChg chg="mod">
          <ac:chgData name="Gonzalez Moyano, Ricardo" userId="5b44e8b1-3a70-41c8-8d8a-36b87a296b66" providerId="ADAL" clId="{30CCF742-B2BE-461F-9F48-7083068267CA}" dt="2024-10-21T14:40:07.062" v="6517"/>
          <ac:spMkLst>
            <pc:docMk/>
            <pc:sldMk cId="392837780" sldId="263"/>
            <ac:spMk id="3" creationId="{92AD0A21-745E-4A0B-93F3-9909AF99A29B}"/>
          </ac:spMkLst>
        </pc:spChg>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10-21T14:53:25.388" v="6584"/>
        <pc:sldMkLst>
          <pc:docMk/>
          <pc:sldMk cId="4150142494" sldId="299"/>
        </pc:sldMkLst>
        <pc:spChg chg="mod">
          <ac:chgData name="Gonzalez Moyano, Ricardo" userId="5b44e8b1-3a70-41c8-8d8a-36b87a296b66" providerId="ADAL" clId="{30CCF742-B2BE-461F-9F48-7083068267CA}" dt="2024-10-21T14:53:05.500" v="6583" actId="20577"/>
          <ac:spMkLst>
            <pc:docMk/>
            <pc:sldMk cId="4150142494" sldId="299"/>
            <ac:spMk id="3" creationId="{0007DEAC-7696-4173-A148-816E4E3A13EC}"/>
          </ac:spMkLst>
        </pc:spChg>
        <pc:spChg chg="mod">
          <ac:chgData name="Gonzalez Moyano, Ricardo" userId="5b44e8b1-3a70-41c8-8d8a-36b87a296b66" providerId="ADAL" clId="{30CCF742-B2BE-461F-9F48-7083068267CA}" dt="2024-10-21T14:53:25.388" v="6584"/>
          <ac:spMkLst>
            <pc:docMk/>
            <pc:sldMk cId="4150142494" sldId="299"/>
            <ac:spMk id="8" creationId="{753E6566-2BAD-B1B0-3212-B01DCE02F350}"/>
          </ac:spMkLst>
        </pc:spChg>
      </pc:sldChg>
      <pc:sldChg chg="modSp mod modCm">
        <pc:chgData name="Gonzalez Moyano, Ricardo" userId="5b44e8b1-3a70-41c8-8d8a-36b87a296b66" providerId="ADAL" clId="{30CCF742-B2BE-461F-9F48-7083068267CA}" dt="2024-10-21T14:53:36.832" v="6585"/>
        <pc:sldMkLst>
          <pc:docMk/>
          <pc:sldMk cId="1283365971" sldId="300"/>
        </pc:sldMkLst>
        <pc:spChg chg="mod">
          <ac:chgData name="Gonzalez Moyano, Ricardo" userId="5b44e8b1-3a70-41c8-8d8a-36b87a296b66" providerId="ADAL" clId="{30CCF742-B2BE-461F-9F48-7083068267CA}" dt="2024-10-21T14:43:29.612" v="6519" actId="20577"/>
          <ac:spMkLst>
            <pc:docMk/>
            <pc:sldMk cId="1283365971" sldId="300"/>
            <ac:spMk id="2" creationId="{7F54F64B-6833-45E8-996B-E75CA3ABD804}"/>
          </ac:spMkLst>
        </pc:spChg>
        <pc:spChg chg="mod">
          <ac:chgData name="Gonzalez Moyano, Ricardo" userId="5b44e8b1-3a70-41c8-8d8a-36b87a296b66" providerId="ADAL" clId="{30CCF742-B2BE-461F-9F48-7083068267CA}" dt="2024-10-21T14:53:36.832" v="6585"/>
          <ac:spMkLst>
            <pc:docMk/>
            <pc:sldMk cId="1283365971" sldId="300"/>
            <ac:spMk id="3" creationId="{80BBB3D9-5F9C-FC36-9373-4237C172A6CC}"/>
          </ac:spMkLst>
        </pc:spChg>
        <pc:spChg chg="mod">
          <ac:chgData name="Gonzalez Moyano, Ricardo" userId="5b44e8b1-3a70-41c8-8d8a-36b87a296b66" providerId="ADAL" clId="{30CCF742-B2BE-461F-9F48-7083068267CA}" dt="2024-10-21T14:40:22.124" v="6518" actId="20577"/>
          <ac:spMkLst>
            <pc:docMk/>
            <pc:sldMk cId="1283365971" sldId="300"/>
            <ac:spMk id="13" creationId="{30D806A7-4CE4-4BDE-8B99-809F5475C089}"/>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10-21T14:43:29.612" v="6519" actId="20577"/>
              <pc2:cmMkLst xmlns:pc2="http://schemas.microsoft.com/office/powerpoint/2019/9/main/command">
                <pc:docMk/>
                <pc:sldMk cId="1283365971" sldId="300"/>
                <pc2:cmMk id="{C0F5775A-30F7-47B9-AEE2-D4BD5EA5D74E}"/>
              </pc2:cmMkLst>
            </pc226:cmChg>
          </p:ext>
        </pc:extLst>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10-21T07:31:25.571" v="4784" actId="313"/>
        <pc:sldMkLst>
          <pc:docMk/>
          <pc:sldMk cId="3071165109" sldId="306"/>
        </pc:sldMkLst>
        <pc:spChg chg="mod">
          <ac:chgData name="Gonzalez Moyano, Ricardo" userId="5b44e8b1-3a70-41c8-8d8a-36b87a296b66" providerId="ADAL" clId="{30CCF742-B2BE-461F-9F48-7083068267CA}" dt="2024-10-21T07:31:25.571" v="4784" actId="313"/>
          <ac:spMkLst>
            <pc:docMk/>
            <pc:sldMk cId="3071165109" sldId="306"/>
            <ac:spMk id="3" creationId="{36619A00-8555-1F56-5114-7E37288780D1}"/>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10-21T14:38:28.469" v="6510" actId="13926"/>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10-21T14:38:28.469" v="6510" actId="13926"/>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modSp new mod">
        <pc:chgData name="Gonzalez Moyano, Ricardo" userId="5b44e8b1-3a70-41c8-8d8a-36b87a296b66" providerId="ADAL" clId="{30CCF742-B2BE-461F-9F48-7083068267CA}" dt="2024-10-18T08:17:09.748" v="4438" actId="20577"/>
        <pc:sldMkLst>
          <pc:docMk/>
          <pc:sldMk cId="602926084" sldId="355"/>
        </pc:sldMkLst>
        <pc:graphicFrameChg chg="mod modGraphic">
          <ac:chgData name="Gonzalez Moyano, Ricardo" userId="5b44e8b1-3a70-41c8-8d8a-36b87a296b66" providerId="ADAL" clId="{30CCF742-B2BE-461F-9F48-7083068267CA}" dt="2024-10-18T08:17:09.748" v="4438" actId="20577"/>
          <ac:graphicFrameMkLst>
            <pc:docMk/>
            <pc:sldMk cId="602926084" sldId="355"/>
            <ac:graphicFrameMk id="6" creationId="{A84E4F4F-5B5D-384B-F76B-BC69EC2FC0C0}"/>
          </ac:graphicFrameMkLst>
        </pc:graphicFrameChg>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add mod">
          <ac:chgData name="Gonzalez Moyano, Ricardo" userId="5b44e8b1-3a70-41c8-8d8a-36b87a296b66" providerId="ADAL" clId="{30CCF742-B2BE-461F-9F48-7083068267CA}" dt="2024-10-02T09:05:24.729" v="4016" actId="1076"/>
          <ac:spMkLst>
            <pc:docMk/>
            <pc:sldMk cId="1714612745" sldId="356"/>
            <ac:spMk id="6" creationId="{CA271BB0-837C-5846-AC78-329C7DE02BDC}"/>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10-02T08:57:58.170" v="3972" actId="20577"/>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10-02T08:58:13.804" v="3974" actId="20577"/>
          <ac:spMkLst>
            <pc:docMk/>
            <pc:sldMk cId="1714612745" sldId="356"/>
            <ac:spMk id="61" creationId="{B83752F8-E1B4-8822-6BF8-3DECCC3A58EE}"/>
          </ac:spMkLst>
        </pc:spChg>
        <pc:spChg chg="add mod">
          <ac:chgData name="Gonzalez Moyano, Ricardo" userId="5b44e8b1-3a70-41c8-8d8a-36b87a296b66" providerId="ADAL" clId="{30CCF742-B2BE-461F-9F48-7083068267CA}" dt="2024-10-02T08:59:17.860" v="3976" actId="20577"/>
          <ac:spMkLst>
            <pc:docMk/>
            <pc:sldMk cId="1714612745" sldId="356"/>
            <ac:spMk id="62" creationId="{9A3D0771-97E7-223C-EFE2-44372562C46E}"/>
          </ac:spMkLst>
        </pc:spChg>
        <pc:spChg chg="add mod">
          <ac:chgData name="Gonzalez Moyano, Ricardo" userId="5b44e8b1-3a70-41c8-8d8a-36b87a296b66" providerId="ADAL" clId="{30CCF742-B2BE-461F-9F48-7083068267CA}" dt="2024-10-02T08:59:21.388" v="3978" actId="20577"/>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18T08:31:23.447" v="4439" actId="2165"/>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18T08:31:23.447" v="4439" actId="2165"/>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18T08:31:44.606" v="4442" actId="2165"/>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18T08:31:44.606" v="4442" actId="2165"/>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sldChg chg="delSp modSp mod">
        <pc:chgData name="Gonzalez Moyano, Ricardo" userId="5b44e8b1-3a70-41c8-8d8a-36b87a296b66" providerId="ADAL" clId="{30CCF742-B2BE-461F-9F48-7083068267CA}" dt="2024-10-18T11:23:34.756" v="4716" actId="20577"/>
        <pc:sldMkLst>
          <pc:docMk/>
          <pc:sldMk cId="3968785600" sldId="367"/>
        </pc:sldMkLst>
        <pc:spChg chg="mod">
          <ac:chgData name="Gonzalez Moyano, Ricardo" userId="5b44e8b1-3a70-41c8-8d8a-36b87a296b66" providerId="ADAL" clId="{30CCF742-B2BE-461F-9F48-7083068267CA}" dt="2024-10-18T11:23:34.756" v="4716" actId="20577"/>
          <ac:spMkLst>
            <pc:docMk/>
            <pc:sldMk cId="3968785600" sldId="367"/>
            <ac:spMk id="3" creationId="{F89BA901-1B4F-C4CC-10E3-603EDC15B188}"/>
          </ac:spMkLst>
        </pc:spChg>
        <pc:graphicFrameChg chg="del modGraphic">
          <ac:chgData name="Gonzalez Moyano, Ricardo" userId="5b44e8b1-3a70-41c8-8d8a-36b87a296b66" providerId="ADAL" clId="{30CCF742-B2BE-461F-9F48-7083068267CA}" dt="2024-10-15T11:37:11.581" v="4038" actId="478"/>
          <ac:graphicFrameMkLst>
            <pc:docMk/>
            <pc:sldMk cId="3968785600" sldId="367"/>
            <ac:graphicFrameMk id="6" creationId="{A84E4F4F-5B5D-384B-F76B-BC69EC2FC0C0}"/>
          </ac:graphicFrameMkLst>
        </pc:graphicFrameChg>
      </pc:sldChg>
      <pc:sldChg chg="modSp add mod">
        <pc:chgData name="Gonzalez Moyano, Ricardo" userId="5b44e8b1-3a70-41c8-8d8a-36b87a296b66" providerId="ADAL" clId="{30CCF742-B2BE-461F-9F48-7083068267CA}" dt="2024-10-18T09:01:32.164" v="4587" actId="15"/>
        <pc:sldMkLst>
          <pc:docMk/>
          <pc:sldMk cId="1579089973" sldId="368"/>
        </pc:sldMkLst>
        <pc:spChg chg="mod">
          <ac:chgData name="Gonzalez Moyano, Ricardo" userId="5b44e8b1-3a70-41c8-8d8a-36b87a296b66" providerId="ADAL" clId="{30CCF742-B2BE-461F-9F48-7083068267CA}" dt="2024-10-18T08:56:38.689" v="4460" actId="20577"/>
          <ac:spMkLst>
            <pc:docMk/>
            <pc:sldMk cId="1579089973" sldId="368"/>
            <ac:spMk id="2" creationId="{EFA3559C-B19D-7748-9F2B-B49DF3937433}"/>
          </ac:spMkLst>
        </pc:spChg>
        <pc:spChg chg="mod">
          <ac:chgData name="Gonzalez Moyano, Ricardo" userId="5b44e8b1-3a70-41c8-8d8a-36b87a296b66" providerId="ADAL" clId="{30CCF742-B2BE-461F-9F48-7083068267CA}" dt="2024-10-18T09:01:32.164" v="4587" actId="15"/>
          <ac:spMkLst>
            <pc:docMk/>
            <pc:sldMk cId="1579089973" sldId="368"/>
            <ac:spMk id="3" creationId="{F89BA901-1B4F-C4CC-10E3-603EDC15B188}"/>
          </ac:spMkLst>
        </pc:spChg>
      </pc:sldChg>
      <pc:sldChg chg="modSp mod">
        <pc:chgData name="Gonzalez Moyano, Ricardo" userId="5b44e8b1-3a70-41c8-8d8a-36b87a296b66" providerId="ADAL" clId="{30CCF742-B2BE-461F-9F48-7083068267CA}" dt="2024-10-21T13:23:25.946" v="6318" actId="20577"/>
        <pc:sldMkLst>
          <pc:docMk/>
          <pc:sldMk cId="1950722271" sldId="375"/>
        </pc:sldMkLst>
        <pc:spChg chg="mod">
          <ac:chgData name="Gonzalez Moyano, Ricardo" userId="5b44e8b1-3a70-41c8-8d8a-36b87a296b66" providerId="ADAL" clId="{30CCF742-B2BE-461F-9F48-7083068267CA}" dt="2024-10-21T07:31:43.576" v="4807" actId="20577"/>
          <ac:spMkLst>
            <pc:docMk/>
            <pc:sldMk cId="1950722271" sldId="375"/>
            <ac:spMk id="2" creationId="{EFA3559C-B19D-7748-9F2B-B49DF3937433}"/>
          </ac:spMkLst>
        </pc:spChg>
        <pc:spChg chg="mod">
          <ac:chgData name="Gonzalez Moyano, Ricardo" userId="5b44e8b1-3a70-41c8-8d8a-36b87a296b66" providerId="ADAL" clId="{30CCF742-B2BE-461F-9F48-7083068267CA}" dt="2024-10-21T13:23:25.946" v="6318" actId="20577"/>
          <ac:spMkLst>
            <pc:docMk/>
            <pc:sldMk cId="1950722271" sldId="375"/>
            <ac:spMk id="3" creationId="{F89BA901-1B4F-C4CC-10E3-603EDC15B188}"/>
          </ac:spMkLst>
        </pc:spChg>
      </pc:sldChg>
      <pc:sldChg chg="modSp mod">
        <pc:chgData name="Gonzalez Moyano, Ricardo" userId="5b44e8b1-3a70-41c8-8d8a-36b87a296b66" providerId="ADAL" clId="{30CCF742-B2BE-461F-9F48-7083068267CA}" dt="2024-10-21T13:12:00.906" v="6315" actId="20577"/>
        <pc:sldMkLst>
          <pc:docMk/>
          <pc:sldMk cId="3042213643" sldId="376"/>
        </pc:sldMkLst>
        <pc:spChg chg="mod">
          <ac:chgData name="Gonzalez Moyano, Ricardo" userId="5b44e8b1-3a70-41c8-8d8a-36b87a296b66" providerId="ADAL" clId="{30CCF742-B2BE-461F-9F48-7083068267CA}" dt="2024-10-21T07:31:50.148" v="4810"/>
          <ac:spMkLst>
            <pc:docMk/>
            <pc:sldMk cId="3042213643" sldId="376"/>
            <ac:spMk id="2" creationId="{EFA3559C-B19D-7748-9F2B-B49DF3937433}"/>
          </ac:spMkLst>
        </pc:spChg>
        <pc:spChg chg="mod">
          <ac:chgData name="Gonzalez Moyano, Ricardo" userId="5b44e8b1-3a70-41c8-8d8a-36b87a296b66" providerId="ADAL" clId="{30CCF742-B2BE-461F-9F48-7083068267CA}" dt="2024-10-21T13:12:00.906" v="6315" actId="20577"/>
          <ac:spMkLst>
            <pc:docMk/>
            <pc:sldMk cId="3042213643" sldId="376"/>
            <ac:spMk id="3" creationId="{F89BA901-1B4F-C4CC-10E3-603EDC15B188}"/>
          </ac:spMkLst>
        </pc:spChg>
      </pc:sldChg>
      <pc:sldChg chg="modSp mod">
        <pc:chgData name="Gonzalez Moyano, Ricardo" userId="5b44e8b1-3a70-41c8-8d8a-36b87a296b66" providerId="ADAL" clId="{30CCF742-B2BE-461F-9F48-7083068267CA}" dt="2024-10-21T07:31:55.810" v="4813"/>
        <pc:sldMkLst>
          <pc:docMk/>
          <pc:sldMk cId="2990858183" sldId="377"/>
        </pc:sldMkLst>
        <pc:spChg chg="mod">
          <ac:chgData name="Gonzalez Moyano, Ricardo" userId="5b44e8b1-3a70-41c8-8d8a-36b87a296b66" providerId="ADAL" clId="{30CCF742-B2BE-461F-9F48-7083068267CA}" dt="2024-10-21T07:31:55.810" v="4813"/>
          <ac:spMkLst>
            <pc:docMk/>
            <pc:sldMk cId="2990858183" sldId="377"/>
            <ac:spMk id="2" creationId="{EFA3559C-B19D-7748-9F2B-B49DF3937433}"/>
          </ac:spMkLst>
        </pc:spChg>
        <pc:spChg chg="mod">
          <ac:chgData name="Gonzalez Moyano, Ricardo" userId="5b44e8b1-3a70-41c8-8d8a-36b87a296b66" providerId="ADAL" clId="{30CCF742-B2BE-461F-9F48-7083068267CA}" dt="2024-10-21T07:13:01.563" v="4783" actId="20577"/>
          <ac:spMkLst>
            <pc:docMk/>
            <pc:sldMk cId="2990858183" sldId="377"/>
            <ac:spMk id="3" creationId="{F89BA901-1B4F-C4CC-10E3-603EDC15B188}"/>
          </ac:spMkLst>
        </pc:spChg>
      </pc:sldChg>
      <pc:sldChg chg="modSp add mod">
        <pc:chgData name="Gonzalez Moyano, Ricardo" userId="5b44e8b1-3a70-41c8-8d8a-36b87a296b66" providerId="ADAL" clId="{30CCF742-B2BE-461F-9F48-7083068267CA}" dt="2024-10-21T07:39:21.592" v="5247" actId="20577"/>
        <pc:sldMkLst>
          <pc:docMk/>
          <pc:sldMk cId="98482474" sldId="378"/>
        </pc:sldMkLst>
        <pc:spChg chg="mod">
          <ac:chgData name="Gonzalez Moyano, Ricardo" userId="5b44e8b1-3a70-41c8-8d8a-36b87a296b66" providerId="ADAL" clId="{30CCF742-B2BE-461F-9F48-7083068267CA}" dt="2024-10-21T07:32:16.297" v="4856" actId="20577"/>
          <ac:spMkLst>
            <pc:docMk/>
            <pc:sldMk cId="98482474" sldId="378"/>
            <ac:spMk id="2" creationId="{EFA3559C-B19D-7748-9F2B-B49DF3937433}"/>
          </ac:spMkLst>
        </pc:spChg>
        <pc:spChg chg="mod">
          <ac:chgData name="Gonzalez Moyano, Ricardo" userId="5b44e8b1-3a70-41c8-8d8a-36b87a296b66" providerId="ADAL" clId="{30CCF742-B2BE-461F-9F48-7083068267CA}" dt="2024-10-21T07:39:21.592" v="5247" actId="20577"/>
          <ac:spMkLst>
            <pc:docMk/>
            <pc:sldMk cId="98482474" sldId="378"/>
            <ac:spMk id="3" creationId="{F89BA901-1B4F-C4CC-10E3-603EDC15B188}"/>
          </ac:spMkLst>
        </pc:spChg>
      </pc:sldChg>
      <pc:sldChg chg="modSp add mod">
        <pc:chgData name="Gonzalez Moyano, Ricardo" userId="5b44e8b1-3a70-41c8-8d8a-36b87a296b66" providerId="ADAL" clId="{30CCF742-B2BE-461F-9F48-7083068267CA}" dt="2024-10-21T13:28:49.365" v="6319"/>
        <pc:sldMkLst>
          <pc:docMk/>
          <pc:sldMk cId="3248278169" sldId="379"/>
        </pc:sldMkLst>
        <pc:spChg chg="mod">
          <ac:chgData name="Gonzalez Moyano, Ricardo" userId="5b44e8b1-3a70-41c8-8d8a-36b87a296b66" providerId="ADAL" clId="{30CCF742-B2BE-461F-9F48-7083068267CA}" dt="2024-10-21T13:28:49.365" v="6319"/>
          <ac:spMkLst>
            <pc:docMk/>
            <pc:sldMk cId="3248278169" sldId="379"/>
            <ac:spMk id="3" creationId="{F89BA901-1B4F-C4CC-10E3-603EDC15B188}"/>
          </ac:spMkLst>
        </pc:spChg>
      </pc:sldChg>
      <pc:sldChg chg="addSp delSp modSp add mod">
        <pc:chgData name="Gonzalez Moyano, Ricardo" userId="5b44e8b1-3a70-41c8-8d8a-36b87a296b66" providerId="ADAL" clId="{30CCF742-B2BE-461F-9F48-7083068267CA}" dt="2024-10-21T09:06:12.426" v="6062" actId="20577"/>
        <pc:sldMkLst>
          <pc:docMk/>
          <pc:sldMk cId="340179106" sldId="380"/>
        </pc:sldMkLst>
        <pc:spChg chg="mod">
          <ac:chgData name="Gonzalez Moyano, Ricardo" userId="5b44e8b1-3a70-41c8-8d8a-36b87a296b66" providerId="ADAL" clId="{30CCF742-B2BE-461F-9F48-7083068267CA}" dt="2024-10-21T08:41:55.894" v="5922"/>
          <ac:spMkLst>
            <pc:docMk/>
            <pc:sldMk cId="340179106" sldId="380"/>
            <ac:spMk id="3" creationId="{F89BA901-1B4F-C4CC-10E3-603EDC15B188}"/>
          </ac:spMkLst>
        </pc:spChg>
        <pc:spChg chg="add mod">
          <ac:chgData name="Gonzalez Moyano, Ricardo" userId="5b44e8b1-3a70-41c8-8d8a-36b87a296b66" providerId="ADAL" clId="{30CCF742-B2BE-461F-9F48-7083068267CA}" dt="2024-10-21T09:06:12.426" v="6062" actId="20577"/>
          <ac:spMkLst>
            <pc:docMk/>
            <pc:sldMk cId="340179106" sldId="380"/>
            <ac:spMk id="9" creationId="{9550EDA4-09C7-18CB-BDB4-61A107ED8D94}"/>
          </ac:spMkLst>
        </pc:spChg>
        <pc:picChg chg="add mod">
          <ac:chgData name="Gonzalez Moyano, Ricardo" userId="5b44e8b1-3a70-41c8-8d8a-36b87a296b66" providerId="ADAL" clId="{30CCF742-B2BE-461F-9F48-7083068267CA}" dt="2024-10-21T09:04:15.052" v="5973" actId="1076"/>
          <ac:picMkLst>
            <pc:docMk/>
            <pc:sldMk cId="340179106" sldId="380"/>
            <ac:picMk id="7" creationId="{FD4C34C4-31AE-324D-071B-309C29364546}"/>
          </ac:picMkLst>
        </pc:picChg>
        <pc:picChg chg="add del mod">
          <ac:chgData name="Gonzalez Moyano, Ricardo" userId="5b44e8b1-3a70-41c8-8d8a-36b87a296b66" providerId="ADAL" clId="{30CCF742-B2BE-461F-9F48-7083068267CA}" dt="2024-10-21T09:04:03.283" v="5970" actId="478"/>
          <ac:picMkLst>
            <pc:docMk/>
            <pc:sldMk cId="340179106" sldId="380"/>
            <ac:picMk id="11" creationId="{C5D2DE91-9042-4EF0-8191-ACD056F62796}"/>
          </ac:picMkLst>
        </pc:picChg>
      </pc:sldChg>
      <pc:sldChg chg="add del">
        <pc:chgData name="Gonzalez Moyano, Ricardo" userId="5b44e8b1-3a70-41c8-8d8a-36b87a296b66" providerId="ADAL" clId="{30CCF742-B2BE-461F-9F48-7083068267CA}" dt="2024-10-21T09:06:07.744" v="6060" actId="47"/>
        <pc:sldMkLst>
          <pc:docMk/>
          <pc:sldMk cId="1895670732" sldId="381"/>
        </pc:sldMkLst>
      </pc:sldChg>
      <pc:sldChg chg="addSp delSp modSp add mod">
        <pc:chgData name="Gonzalez Moyano, Ricardo" userId="5b44e8b1-3a70-41c8-8d8a-36b87a296b66" providerId="ADAL" clId="{30CCF742-B2BE-461F-9F48-7083068267CA}" dt="2024-10-21T15:43:27.832" v="6612"/>
        <pc:sldMkLst>
          <pc:docMk/>
          <pc:sldMk cId="468742201" sldId="382"/>
        </pc:sldMkLst>
        <pc:spChg chg="mod">
          <ac:chgData name="Gonzalez Moyano, Ricardo" userId="5b44e8b1-3a70-41c8-8d8a-36b87a296b66" providerId="ADAL" clId="{30CCF742-B2BE-461F-9F48-7083068267CA}" dt="2024-10-21T15:42:28.587" v="6604"/>
          <ac:spMkLst>
            <pc:docMk/>
            <pc:sldMk cId="468742201" sldId="382"/>
            <ac:spMk id="3" creationId="{F89BA901-1B4F-C4CC-10E3-603EDC15B188}"/>
          </ac:spMkLst>
        </pc:spChg>
        <pc:graphicFrameChg chg="add mod modGraphic">
          <ac:chgData name="Gonzalez Moyano, Ricardo" userId="5b44e8b1-3a70-41c8-8d8a-36b87a296b66" providerId="ADAL" clId="{30CCF742-B2BE-461F-9F48-7083068267CA}" dt="2024-10-21T15:43:27.832" v="6612"/>
          <ac:graphicFrameMkLst>
            <pc:docMk/>
            <pc:sldMk cId="468742201" sldId="382"/>
            <ac:graphicFrameMk id="6" creationId="{651943C3-2AB4-C40C-B801-A19A57B837F9}"/>
          </ac:graphicFrameMkLst>
        </pc:graphicFrameChg>
        <pc:graphicFrameChg chg="add del mod modGraphic">
          <ac:chgData name="Gonzalez Moyano, Ricardo" userId="5b44e8b1-3a70-41c8-8d8a-36b87a296b66" providerId="ADAL" clId="{30CCF742-B2BE-461F-9F48-7083068267CA}" dt="2024-10-21T14:47:55.656" v="6581" actId="478"/>
          <ac:graphicFrameMkLst>
            <pc:docMk/>
            <pc:sldMk cId="468742201" sldId="382"/>
            <ac:graphicFrameMk id="7" creationId="{6EAE87C5-486C-249A-D31A-A134617032A7}"/>
          </ac:graphicFrameMkLst>
        </pc:graphicFrameChg>
      </pc:sldChg>
    </pc:docChg>
  </pc:docChgLst>
</pc:chgInfo>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comments/modernComment_175_6CB36F74.xml><?xml version="1.0" encoding="utf-8"?>
<p188:cmLst xmlns:a="http://schemas.openxmlformats.org/drawingml/2006/main" xmlns:r="http://schemas.openxmlformats.org/officeDocument/2006/relationships" xmlns:p188="http://schemas.microsoft.com/office/powerpoint/2018/8/main">
  <p188:cm id="{FF668DE9-67A9-45D7-B448-1B88FA12C7EB}" authorId="{FB8A12BA-7F28-EBD3-DB83-6F55D7C29FF5}" created="2024-10-20T15:00:15.250">
    <ac:deMkLst xmlns:ac="http://schemas.microsoft.com/office/drawing/2013/main/command">
      <pc:docMk xmlns:pc="http://schemas.microsoft.com/office/powerpoint/2013/main/command"/>
      <pc:sldMk xmlns:pc="http://schemas.microsoft.com/office/powerpoint/2013/main/command" cId="1823698804" sldId="373"/>
      <ac:spMk id="3" creationId="{F89BA901-1B4F-C4CC-10E3-603EDC15B188}"/>
    </ac:deMkLst>
    <p188:txBody>
      <a:bodyPr/>
      <a:lstStyle/>
      <a:p>
        <a:r>
          <a:rPr lang="es-ES"/>
          <a:t>It can be a disadvantage when addresing nominal variables (non-smothing response changes) or random sample mthods (DSA and MSA).</a:t>
        </a:r>
      </a:p>
    </p188:txBody>
  </p188:cm>
</p188:cmLst>
</file>

<file path=ppt/comments/modernComment_17B_C19CCA99.xml><?xml version="1.0" encoding="utf-8"?>
<p188:cmLst xmlns:a="http://schemas.openxmlformats.org/drawingml/2006/main" xmlns:r="http://schemas.openxmlformats.org/officeDocument/2006/relationships" xmlns:p188="http://schemas.microsoft.com/office/powerpoint/2018/8/main">
  <p188:cm id="{F0EFC02E-5775-481B-8AB8-E721FF1C6057}" authorId="{EFD86C24-0563-6C2E-921E-16B6C4D373A7}" created="2024-10-21T09:03:18.022">
    <ac:deMkLst xmlns:ac="http://schemas.microsoft.com/office/drawing/2013/main/command">
      <pc:docMk xmlns:pc="http://schemas.microsoft.com/office/powerpoint/2013/main/command"/>
      <pc:sldMk xmlns:pc="http://schemas.microsoft.com/office/powerpoint/2013/main/command" cId="3248278169" sldId="379"/>
      <ac:spMk id="3" creationId="{F89BA901-1B4F-C4CC-10E3-603EDC15B188}"/>
    </ac:deMkLst>
    <p188:txBody>
      <a:bodyPr/>
      <a:lstStyle/>
      <a:p>
        <a:r>
          <a:rPr lang="es-ES"/>
          <a:t>This phenomenon is less likely to occur in classification.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21/10/2024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43</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5949423" TargetMode="External"/><Relationship Id="rId5" Type="http://schemas.openxmlformats.org/officeDocument/2006/relationships/hyperlink" Target="https://doi.org/10.1016/j.dss.2009.05.016" TargetMode="Externa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microsoft.com/office/2018/10/relationships/comments" Target="../comments/modernComment_175_6CB36F7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microsoft.com/office/2018/10/relationships/comments" Target="../comments/modernComment_17B_C19CCA9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 of dataset.</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lnSpcReduction="10000"/>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Sensitivity Analysis</a:t>
            </a:r>
          </a:p>
          <a:p>
            <a:pPr>
              <a:lnSpc>
                <a:spcPct val="150000"/>
              </a:lnSpc>
              <a:spcBef>
                <a:spcPts val="1200"/>
              </a:spcBef>
              <a:spcAft>
                <a:spcPts val="1200"/>
              </a:spcAft>
            </a:pPr>
            <a:r>
              <a:rPr lang="en-AU" sz="4800" dirty="0"/>
              <a:t>Methods of SA</a:t>
            </a:r>
          </a:p>
          <a:p>
            <a:pPr>
              <a:lnSpc>
                <a:spcPct val="150000"/>
              </a:lnSpc>
              <a:spcBef>
                <a:spcPts val="1200"/>
              </a:spcBef>
              <a:spcAft>
                <a:spcPts val="1200"/>
              </a:spcAft>
            </a:pPr>
            <a:r>
              <a:rPr lang="en-AU" sz="4800" dirty="0"/>
              <a:t>Sensitivity measures</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endParaRPr lang="es-ES"/>
                        </a:p>
                      </a:txBody>
                      <a:tcPr>
                        <a:blipFill>
                          <a:blip r:embed="rId5"/>
                          <a:stretch>
                            <a:fillRect l="-100300" t="-98969" r="-100601" b="-212371"/>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198969"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298969"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98969" r="-299" b="-212371"/>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198969"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298969"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1, 2, 3, 4, 5</m:t>
                              </m:r>
                            </m:e>
                          </m:d>
                        </m:e>
                      </m:d>
                    </m:oMath>
                  </m:oMathPara>
                </a14:m>
                <a:endParaRPr lang="es-ES" dirty="0"/>
              </a:p>
            </p:txBody>
          </p:sp>
        </mc:Choice>
        <mc:Fallback xmlns="">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Choice>
        <mc:Fallback xmlns="">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35432">
                    <a:tc>
                      <a:txBody>
                        <a:bodyPr/>
                        <a:lstStyle/>
                        <a:p>
                          <a:r>
                            <a:rPr lang="es-ES" dirty="0"/>
                            <a:t>Method</a:t>
                          </a:r>
                        </a:p>
                      </a:txBody>
                      <a:tcPr/>
                    </a:tc>
                    <a:tc>
                      <a:txBody>
                        <a:bodyPr/>
                        <a:lstStyle/>
                        <a:p>
                          <a:endParaRPr lang="es-ES"/>
                        </a:p>
                      </a:txBody>
                      <a:tcPr>
                        <a:blipFill>
                          <a:blip r:embed="rId3"/>
                          <a:stretch>
                            <a:fillRect l="-100150" t="-9091" r="-100450" b="-219318"/>
                          </a:stretch>
                        </a:blipFill>
                      </a:tcPr>
                    </a:tc>
                    <a:tc>
                      <a:txBody>
                        <a:bodyPr/>
                        <a:lstStyle/>
                        <a:p>
                          <a:endParaRPr lang="es-ES"/>
                        </a:p>
                      </a:txBody>
                      <a:tcPr>
                        <a:blipFill>
                          <a:blip r:embed="rId3"/>
                          <a:stretch>
                            <a:fillRect l="-199850" t="-9091" r="-300" b="-219318"/>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Data-</a:t>
            </a:r>
            <a:r>
              <a:rPr lang="es-ES" dirty="0" err="1"/>
              <a:t>based</a:t>
            </a:r>
            <a:r>
              <a:rPr lang="es-ES"/>
              <a:t> SA (DSA)</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Similar </a:t>
                </a:r>
                <a:r>
                  <a:rPr lang="es-ES" dirty="0" err="1"/>
                  <a:t>to</a:t>
                </a:r>
                <a:r>
                  <a:rPr lang="es-ES" dirty="0"/>
                  <a:t> 1D-SA, </a:t>
                </a:r>
                <a:r>
                  <a:rPr lang="es-ES" dirty="0" err="1"/>
                  <a:t>but</a:t>
                </a:r>
                <a:r>
                  <a:rPr lang="es-ES" dirty="0"/>
                  <a:t> </a:t>
                </a:r>
                <a:r>
                  <a:rPr lang="es-ES" dirty="0" err="1"/>
                  <a:t>this</a:t>
                </a:r>
                <a:r>
                  <a:rPr lang="es-ES" dirty="0"/>
                  <a:t> </a:t>
                </a:r>
                <a:r>
                  <a:rPr lang="es-ES" dirty="0" err="1"/>
                  <a:t>method</a:t>
                </a:r>
                <a:r>
                  <a:rPr lang="es-ES" dirty="0"/>
                  <a:t> uses </a:t>
                </a:r>
                <a:r>
                  <a:rPr lang="es-ES" dirty="0" err="1"/>
                  <a:t>several</a:t>
                </a:r>
                <a:r>
                  <a:rPr lang="es-ES" dirty="0"/>
                  <a:t> training simples </a:t>
                </a:r>
                <a:r>
                  <a:rPr lang="es-ES" dirty="0" err="1"/>
                  <a:t>instead</a:t>
                </a:r>
                <a:r>
                  <a:rPr lang="es-ES" dirty="0"/>
                  <a:t> </a:t>
                </a:r>
                <a:r>
                  <a:rPr lang="es-ES" dirty="0" err="1"/>
                  <a:t>of</a:t>
                </a:r>
                <a:r>
                  <a:rPr lang="es-ES" dirty="0"/>
                  <a:t> </a:t>
                </a:r>
                <a:r>
                  <a:rPr lang="es-ES" dirty="0" err="1"/>
                  <a:t>the</a:t>
                </a:r>
                <a:r>
                  <a:rPr lang="es-ES" dirty="0"/>
                  <a:t> </a:t>
                </a:r>
                <a:r>
                  <a:rPr lang="es-ES" dirty="0" err="1"/>
                  <a:t>baseline</a:t>
                </a:r>
                <a:r>
                  <a:rPr lang="es-ES" dirty="0"/>
                  <a:t> vector.</a:t>
                </a:r>
              </a:p>
              <a:p>
                <a:r>
                  <a:rPr lang="es-ES" dirty="0" err="1"/>
                  <a:t>The</a:t>
                </a:r>
                <a:r>
                  <a:rPr lang="es-ES" dirty="0"/>
                  <a:t> </a:t>
                </a:r>
                <a:r>
                  <a:rPr lang="es-ES" dirty="0" err="1"/>
                  <a:t>objective</a:t>
                </a:r>
                <a:r>
                  <a:rPr lang="es-ES" dirty="0"/>
                  <a:t> </a:t>
                </a:r>
                <a:r>
                  <a:rPr lang="es-ES" dirty="0" err="1"/>
                  <a:t>is</a:t>
                </a:r>
                <a:r>
                  <a:rPr lang="es-ES" dirty="0"/>
                  <a:t> </a:t>
                </a:r>
                <a:r>
                  <a:rPr lang="es-ES" dirty="0" err="1"/>
                  <a:t>to</a:t>
                </a:r>
                <a:r>
                  <a:rPr lang="es-ES" dirty="0"/>
                  <a:t> capture input </a:t>
                </a:r>
                <a:r>
                  <a:rPr lang="es-ES" dirty="0" err="1"/>
                  <a:t>interactions</a:t>
                </a:r>
                <a:r>
                  <a:rPr lang="es-ES" dirty="0"/>
                  <a:t> (as GSA) </a:t>
                </a:r>
                <a:r>
                  <a:rPr lang="es-ES" dirty="0" err="1"/>
                  <a:t>but</a:t>
                </a:r>
                <a:r>
                  <a:rPr lang="es-ES" dirty="0"/>
                  <a:t> </a:t>
                </a:r>
                <a:r>
                  <a:rPr lang="es-ES" dirty="0" err="1"/>
                  <a:t>with</a:t>
                </a:r>
                <a:r>
                  <a:rPr lang="es-ES" dirty="0"/>
                  <a:t> </a:t>
                </a:r>
                <a:r>
                  <a:rPr lang="es-ES" dirty="0" err="1"/>
                  <a:t>less</a:t>
                </a:r>
                <a:r>
                  <a:rPr lang="es-ES" dirty="0"/>
                  <a:t> </a:t>
                </a:r>
                <a:r>
                  <a:rPr lang="es-ES" dirty="0" err="1"/>
                  <a:t>computational</a:t>
                </a:r>
                <a:r>
                  <a:rPr lang="es-ES" dirty="0"/>
                  <a:t> </a:t>
                </a:r>
                <a:r>
                  <a:rPr lang="es-ES" dirty="0" err="1"/>
                  <a:t>effort</a:t>
                </a:r>
                <a:r>
                  <a:rPr lang="es-ES" dirty="0"/>
                  <a:t>. </a:t>
                </a:r>
              </a:p>
              <a:p>
                <a:r>
                  <a:rPr lang="es-ES" dirty="0" err="1"/>
                  <a:t>Procedure</a:t>
                </a:r>
                <a:r>
                  <a:rPr lang="es-ES" dirty="0"/>
                  <a:t>:</a:t>
                </a:r>
              </a:p>
              <a:p>
                <a:pPr lvl="1"/>
                <a:r>
                  <a:rPr lang="es-ES" dirty="0"/>
                  <a:t>SA </a:t>
                </a:r>
                <a:r>
                  <a:rPr lang="es-ES" dirty="0" err="1"/>
                  <a:t>dataset</a:t>
                </a:r>
                <a:r>
                  <a:rPr lang="es-ES" dirty="0"/>
                  <a:t> </a:t>
                </a:r>
                <a:r>
                  <a:rPr lang="es-ES" dirty="0" err="1"/>
                  <a:t>is</a:t>
                </a:r>
                <a:r>
                  <a:rPr lang="es-ES" dirty="0"/>
                  <a:t> </a:t>
                </a:r>
                <a:r>
                  <a:rPr lang="es-ES" dirty="0" err="1"/>
                  <a:t>composed</a:t>
                </a:r>
                <a:r>
                  <a:rPr lang="es-ES" dirty="0"/>
                  <a:t> </a:t>
                </a:r>
                <a:r>
                  <a:rPr lang="es-ES" dirty="0" err="1"/>
                  <a:t>of</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t>
                </a:r>
                <a:r>
                  <a:rPr lang="es-ES" dirty="0" err="1"/>
                  <a:t>taken</a:t>
                </a:r>
                <a:r>
                  <a:rPr lang="es-ES" dirty="0"/>
                  <a:t> </a:t>
                </a:r>
                <a:r>
                  <a:rPr lang="es-ES" dirty="0" err="1"/>
                  <a:t>from</a:t>
                </a:r>
                <a:r>
                  <a:rPr lang="es-ES" dirty="0"/>
                  <a:t> </a:t>
                </a:r>
                <a:r>
                  <a:rPr lang="es-ES" dirty="0" err="1"/>
                  <a:t>the</a:t>
                </a:r>
                <a:r>
                  <a:rPr lang="es-ES" dirty="0"/>
                  <a:t> original </a:t>
                </a:r>
                <a:r>
                  <a:rPr lang="es-ES" dirty="0" err="1"/>
                  <a:t>dataset</a:t>
                </a:r>
                <a:r>
                  <a:rPr lang="es-ES" dirty="0"/>
                  <a:t>.</a:t>
                </a:r>
              </a:p>
              <a:p>
                <a:pPr lvl="1"/>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replaced</a:t>
                </a:r>
                <a:r>
                  <a:rPr lang="es-ES" dirty="0"/>
                  <a:t> </a:t>
                </a:r>
                <a:r>
                  <a:rPr lang="es-ES" dirty="0" err="1"/>
                  <a:t>by</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and </a:t>
                </a:r>
                <a:r>
                  <a:rPr lang="es-ES" dirty="0" err="1"/>
                  <a:t>the</a:t>
                </a:r>
                <a:r>
                  <a:rPr lang="es-ES" dirty="0"/>
                  <a:t> respective response are </a:t>
                </a:r>
                <a:r>
                  <a:rPr lang="es-ES" dirty="0" err="1"/>
                  <a:t>stored</a:t>
                </a:r>
                <a:r>
                  <a:rPr lang="es-ES" dirty="0"/>
                  <a:t>.</a:t>
                </a:r>
              </a:p>
              <a:p>
                <a:pPr lvl="1"/>
                <a:r>
                  <a:rPr lang="es-ES" dirty="0" err="1"/>
                  <a:t>This</a:t>
                </a:r>
                <a:r>
                  <a:rPr lang="es-ES" dirty="0"/>
                  <a:t> </a:t>
                </a:r>
                <a:r>
                  <a:rPr lang="es-ES" dirty="0" err="1"/>
                  <a:t>procedure</a:t>
                </a:r>
                <a:r>
                  <a:rPr lang="es-ES" dirty="0"/>
                  <a:t> </a:t>
                </a:r>
                <a:r>
                  <a:rPr lang="es-ES" dirty="0" err="1"/>
                  <a:t>is</a:t>
                </a:r>
                <a:r>
                  <a:rPr lang="es-ES" dirty="0"/>
                  <a:t> </a:t>
                </a:r>
                <a:r>
                  <a:rPr lang="es-ES" dirty="0" err="1"/>
                  <a:t>repeated</a:t>
                </a:r>
                <a:r>
                  <a:rPr lang="es-ES" dirty="0"/>
                  <a:t> </a:t>
                </a:r>
                <a:r>
                  <a:rPr lang="es-ES" dirty="0" err="1"/>
                  <a:t>for</a:t>
                </a:r>
                <a:r>
                  <a:rPr lang="es-ES" dirty="0"/>
                  <a:t> </a:t>
                </a:r>
                <a:r>
                  <a:rPr lang="es-ES" dirty="0" err="1"/>
                  <a:t>all</a:t>
                </a:r>
                <a:r>
                  <a:rPr lang="es-ES" dirty="0"/>
                  <a:t> variables.</a:t>
                </a:r>
              </a:p>
              <a:p>
                <a:r>
                  <a:rPr lang="es-ES" dirty="0" err="1"/>
                  <a:t>The</a:t>
                </a:r>
                <a:r>
                  <a:rPr lang="es-ES" dirty="0"/>
                  <a:t> complexity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739" b="-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96878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Monte-Carlo SA (MSA)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0" y="2738860"/>
                <a:ext cx="7886700" cy="6528015"/>
              </a:xfrm>
            </p:spPr>
            <p:txBody>
              <a:bodyPr>
                <a:normAutofit/>
              </a:bodyPr>
              <a:lstStyle/>
              <a:p>
                <a:r>
                  <a:rPr lang="es-ES" dirty="0"/>
                  <a:t>Similar </a:t>
                </a:r>
                <a:r>
                  <a:rPr lang="es-ES" dirty="0" err="1"/>
                  <a:t>to</a:t>
                </a:r>
                <a:r>
                  <a:rPr lang="es-ES" dirty="0"/>
                  <a:t> DSA </a:t>
                </a:r>
                <a:r>
                  <a:rPr lang="es-ES" dirty="0" err="1"/>
                  <a:t>but</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are </a:t>
                </a:r>
                <a:r>
                  <a:rPr lang="es-ES" dirty="0" err="1"/>
                  <a:t>not</a:t>
                </a:r>
                <a:r>
                  <a:rPr lang="es-ES" dirty="0"/>
                  <a:t> </a:t>
                </a:r>
                <a:r>
                  <a:rPr lang="es-ES" dirty="0" err="1"/>
                  <a:t>taken</a:t>
                </a:r>
                <a:r>
                  <a:rPr lang="es-ES" dirty="0"/>
                  <a:t> </a:t>
                </a:r>
                <a:r>
                  <a:rPr lang="es-ES" dirty="0" err="1"/>
                  <a:t>from</a:t>
                </a:r>
                <a:r>
                  <a:rPr lang="es-ES" dirty="0"/>
                  <a:t> </a:t>
                </a:r>
                <a:r>
                  <a:rPr lang="es-ES" dirty="0" err="1"/>
                  <a:t>the</a:t>
                </a:r>
                <a:r>
                  <a:rPr lang="es-ES" dirty="0"/>
                  <a:t> </a:t>
                </a:r>
                <a:r>
                  <a:rPr lang="es-ES" dirty="0" err="1"/>
                  <a:t>dataset</a:t>
                </a:r>
                <a:r>
                  <a:rPr lang="es-ES" dirty="0"/>
                  <a:t>. </a:t>
                </a:r>
                <a:r>
                  <a:rPr lang="es-ES" dirty="0" err="1"/>
                  <a:t>Instead</a:t>
                </a:r>
                <a:r>
                  <a:rPr lang="es-ES" dirty="0"/>
                  <a:t>, </a:t>
                </a:r>
                <a:r>
                  <a:rPr lang="es-ES" dirty="0" err="1"/>
                  <a:t>the</a:t>
                </a:r>
                <a:r>
                  <a:rPr lang="es-ES" dirty="0"/>
                  <a:t> are </a:t>
                </a:r>
                <a:r>
                  <a:rPr lang="es-ES" dirty="0" err="1"/>
                  <a:t>built</a:t>
                </a:r>
                <a:r>
                  <a:rPr lang="es-ES" dirty="0"/>
                  <a:t> </a:t>
                </a:r>
                <a:r>
                  <a:rPr lang="es-ES" dirty="0" err="1"/>
                  <a:t>from</a:t>
                </a:r>
                <a:r>
                  <a:rPr lang="es-ES" dirty="0"/>
                  <a:t> a </a:t>
                </a:r>
                <a:r>
                  <a:rPr lang="es-ES" dirty="0" err="1"/>
                  <a:t>uniform</a:t>
                </a:r>
                <a:r>
                  <a:rPr lang="es-ES" dirty="0"/>
                  <a:t> </a:t>
                </a:r>
                <a:r>
                  <a:rPr lang="es-ES" dirty="0" err="1"/>
                  <a:t>distibution</a:t>
                </a:r>
                <a:r>
                  <a:rPr lang="es-ES" dirty="0"/>
                  <a:t>:</a:t>
                </a:r>
              </a:p>
              <a:p>
                <a:pPr lvl="1"/>
                <a:r>
                  <a:rPr lang="es-ES" dirty="0" err="1"/>
                  <a:t>Continuous</a:t>
                </a:r>
                <a:r>
                  <a:rPr lang="es-ES" dirty="0"/>
                  <a:t>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𝑐</m:t>
                        </m:r>
                      </m:sub>
                    </m:sSub>
                  </m:oMath>
                </a14:m>
                <a:r>
                  <a:rPr lang="es-ES" dirty="0"/>
                  <a:t>.</a:t>
                </a:r>
              </a:p>
              <a:p>
                <a:pPr lvl="1"/>
                <a:r>
                  <a:rPr lang="es-ES" dirty="0"/>
                  <a:t>Discrete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𝑑</m:t>
                        </m:r>
                      </m:sub>
                    </m:sSub>
                  </m:oMath>
                </a14:m>
                <a:r>
                  <a:rPr lang="es-ES" dirty="0"/>
                  <a:t> (</a:t>
                </a:r>
                <a14:m>
                  <m:oMath xmlns:m="http://schemas.openxmlformats.org/officeDocument/2006/math">
                    <m:r>
                      <a:rPr lang="es-ES" b="0" i="1" dirty="0" smtClean="0">
                        <a:latin typeface="Cambria Math" panose="02040503050406030204" pitchFamily="18" charset="0"/>
                      </a:rPr>
                      <m:t>𝐿</m:t>
                    </m:r>
                  </m:oMath>
                </a14:m>
                <a:r>
                  <a:rPr lang="es-ES" dirty="0"/>
                  <a:t> </a:t>
                </a:r>
                <a:r>
                  <a:rPr lang="es-ES" dirty="0" err="1"/>
                  <a:t>different</a:t>
                </a:r>
                <a:r>
                  <a:rPr lang="es-ES" dirty="0"/>
                  <a:t> </a:t>
                </a:r>
                <a:r>
                  <a:rPr lang="es-ES" dirty="0" err="1"/>
                  <a:t>levels</a:t>
                </a:r>
                <a:r>
                  <a:rPr lang="es-ES" dirty="0"/>
                  <a:t> are </a:t>
                </a:r>
                <a:r>
                  <a:rPr lang="es-ES" dirty="0" err="1"/>
                  <a:t>considered</a:t>
                </a:r>
                <a:r>
                  <a:rPr lang="es-ES" dirty="0"/>
                  <a:t> </a:t>
                </a:r>
                <a:r>
                  <a:rPr lang="es-ES" dirty="0" err="1"/>
                  <a:t>for</a:t>
                </a:r>
                <a:r>
                  <a:rPr lang="es-ES" dirty="0"/>
                  <a:t> </a:t>
                </a:r>
                <a:r>
                  <a:rPr lang="es-ES" dirty="0" err="1"/>
                  <a:t>all</a:t>
                </a:r>
                <a:r>
                  <a:rPr lang="es-ES" dirty="0"/>
                  <a:t> </a:t>
                </a:r>
                <a:r>
                  <a:rPr lang="es-ES" dirty="0" err="1"/>
                  <a:t>iputs</a:t>
                </a:r>
                <a:r>
                  <a:rPr lang="es-ES" dirty="0"/>
                  <a:t>).</a:t>
                </a:r>
              </a:p>
              <a:p>
                <a:r>
                  <a:rPr lang="es-ES" dirty="0"/>
                  <a:t>The complexity </a:t>
                </a:r>
                <a:r>
                  <a:rPr lang="es-ES" dirty="0" err="1"/>
                  <a:t>is</a:t>
                </a:r>
                <a:r>
                  <a:rPr lang="es-ES" dirty="0"/>
                  <a:t> the same as DSA: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0" y="2738860"/>
                <a:ext cx="7886700" cy="6528015"/>
              </a:xfrm>
              <a:blipFill>
                <a:blip r:embed="rId2"/>
                <a:stretch>
                  <a:fillRect l="-2705" t="-2894" r="-27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28</a:t>
            </a:fld>
            <a:endParaRPr lang="es-ES" dirty="0"/>
          </a:p>
        </p:txBody>
      </p:sp>
      <p:grpSp>
        <p:nvGrpSpPr>
          <p:cNvPr id="12" name="Grupo 11">
            <a:extLst>
              <a:ext uri="{FF2B5EF4-FFF2-40B4-BE49-F238E27FC236}">
                <a16:creationId xmlns:a16="http://schemas.microsoft.com/office/drawing/2014/main" id="{FC3D87DF-BA2F-A69E-06F7-D0A8F184C891}"/>
              </a:ext>
            </a:extLst>
          </p:cNvPr>
          <p:cNvGrpSpPr/>
          <p:nvPr/>
        </p:nvGrpSpPr>
        <p:grpSpPr>
          <a:xfrm>
            <a:off x="9495909" y="3391677"/>
            <a:ext cx="8182490" cy="4198118"/>
            <a:chOff x="9495909" y="3391677"/>
            <a:chExt cx="8182490" cy="4198118"/>
          </a:xfrm>
        </p:grpSpPr>
        <p:pic>
          <p:nvPicPr>
            <p:cNvPr id="9" name="Imagen 8" descr="Gráfico, Gráfico de dispersión&#10;&#10;Descripción generada automáticamente">
              <a:extLst>
                <a:ext uri="{FF2B5EF4-FFF2-40B4-BE49-F238E27FC236}">
                  <a16:creationId xmlns:a16="http://schemas.microsoft.com/office/drawing/2014/main" id="{C76DC538-4371-796A-05C6-1314526301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7154" y="3391677"/>
              <a:ext cx="4091245" cy="4198118"/>
            </a:xfrm>
            <a:prstGeom prst="rect">
              <a:avLst/>
            </a:prstGeom>
          </p:spPr>
        </p:pic>
        <p:pic>
          <p:nvPicPr>
            <p:cNvPr id="11" name="Imagen 10" descr="Gráfico, Gráfico de dispersión&#10;&#10;Descripción generada automáticamente">
              <a:extLst>
                <a:ext uri="{FF2B5EF4-FFF2-40B4-BE49-F238E27FC236}">
                  <a16:creationId xmlns:a16="http://schemas.microsoft.com/office/drawing/2014/main" id="{04083C25-244C-8B8B-068F-AA02817CD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5909" y="3391678"/>
              <a:ext cx="4091245" cy="4198117"/>
            </a:xfrm>
            <a:prstGeom prst="rect">
              <a:avLst/>
            </a:prstGeom>
          </p:spPr>
        </p:pic>
      </p:gr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FFE4629-B19D-A4B7-BE73-1595DA7D64C3}"/>
                  </a:ext>
                </a:extLst>
              </p:cNvPr>
              <p:cNvSpPr txBox="1"/>
              <p:nvPr/>
            </p:nvSpPr>
            <p:spPr>
              <a:xfrm>
                <a:off x="9495909" y="7612599"/>
                <a:ext cx="8182489" cy="1246495"/>
              </a:xfrm>
              <a:prstGeom prst="rect">
                <a:avLst/>
              </a:prstGeom>
              <a:noFill/>
            </p:spPr>
            <p:txBody>
              <a:bodyPr wrap="square" rtlCol="0">
                <a:spAutoFit/>
              </a:bodyPr>
              <a:lstStyle/>
              <a:p>
                <a:pPr algn="just"/>
                <a:r>
                  <a:rPr lang="es-ES" sz="2500" dirty="0">
                    <a:latin typeface="DIN" panose="020B0604020202020204" charset="0"/>
                  </a:rPr>
                  <a:t>On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left</a:t>
                </a:r>
                <a:r>
                  <a:rPr lang="es-ES" sz="2500" dirty="0">
                    <a:latin typeface="DIN" panose="020B0604020202020204" charset="0"/>
                  </a:rPr>
                  <a:t>, </a:t>
                </a:r>
                <a14:m>
                  <m:oMath xmlns:m="http://schemas.openxmlformats.org/officeDocument/2006/math">
                    <m:sSup>
                      <m:sSupPr>
                        <m:ctrlPr>
                          <a:rPr lang="es-ES" sz="2500" i="1" smtClean="0">
                            <a:latin typeface="Cambria Math" panose="02040503050406030204" pitchFamily="18" charset="0"/>
                          </a:rPr>
                        </m:ctrlPr>
                      </m:sSupPr>
                      <m:e>
                        <m:r>
                          <a:rPr lang="es-ES" sz="2500" b="0" i="1" smtClean="0">
                            <a:latin typeface="Cambria Math" panose="02040503050406030204" pitchFamily="18" charset="0"/>
                          </a:rPr>
                          <m:t>𝑙𝑒𝑣𝑒𝑙𝑠</m:t>
                        </m:r>
                      </m:e>
                      <m:sup>
                        <m:r>
                          <a:rPr lang="es-ES" sz="2500" b="0" i="1" smtClean="0">
                            <a:latin typeface="Cambria Math" panose="02040503050406030204" pitchFamily="18" charset="0"/>
                          </a:rPr>
                          <m:t>2</m:t>
                        </m:r>
                      </m:sup>
                    </m:sSup>
                  </m:oMath>
                </a14:m>
                <a:r>
                  <a:rPr lang="es-ES" sz="2500" dirty="0">
                    <a:latin typeface="DIN" panose="020B0604020202020204" charset="0"/>
                  </a:rPr>
                  <a:t> MSA </a:t>
                </a:r>
                <a:r>
                  <a:rPr lang="es-ES" sz="2500" dirty="0" err="1">
                    <a:latin typeface="DIN" panose="020B0604020202020204" charset="0"/>
                  </a:rPr>
                  <a:t>continuous</a:t>
                </a:r>
                <a:r>
                  <a:rPr lang="es-ES" sz="2500" dirty="0">
                    <a:latin typeface="DIN" panose="020B0604020202020204" charset="0"/>
                  </a:rPr>
                  <a:t> </a:t>
                </a:r>
                <a:r>
                  <a:rPr lang="es-ES" sz="2500" dirty="0" err="1">
                    <a:latin typeface="DIN" panose="020B0604020202020204" charset="0"/>
                  </a:rPr>
                  <a:t>observations</a:t>
                </a:r>
                <a:r>
                  <a:rPr lang="es-ES" sz="2500" dirty="0">
                    <a:latin typeface="DIN" panose="020B0604020202020204" charset="0"/>
                  </a:rPr>
                  <a:t> (25)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On</a:t>
                </a:r>
                <a:r>
                  <a:rPr lang="es-ES" sz="2500" dirty="0">
                    <a:latin typeface="DIN" panose="020B0604020202020204" charset="0"/>
                  </a:rPr>
                  <a:t>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right</a:t>
                </a:r>
                <a:r>
                  <a:rPr lang="es-ES" sz="2500" dirty="0">
                    <a:latin typeface="DIN" panose="020B0604020202020204" charset="0"/>
                  </a:rPr>
                  <a:t>, </a:t>
                </a:r>
                <a14:m>
                  <m:oMath xmlns:m="http://schemas.openxmlformats.org/officeDocument/2006/math">
                    <m:sSup>
                      <m:sSupPr>
                        <m:ctrlPr>
                          <a:rPr lang="es-ES" sz="2500" i="1">
                            <a:latin typeface="Cambria Math" panose="02040503050406030204" pitchFamily="18" charset="0"/>
                          </a:rPr>
                        </m:ctrlPr>
                      </m:sSupPr>
                      <m:e>
                        <m:r>
                          <a:rPr lang="es-ES" sz="2500" i="1">
                            <a:latin typeface="Cambria Math" panose="02040503050406030204" pitchFamily="18" charset="0"/>
                          </a:rPr>
                          <m:t>𝑙𝑒𝑣𝑒𝑙𝑠</m:t>
                        </m:r>
                      </m:e>
                      <m:sup>
                        <m:r>
                          <a:rPr lang="es-ES" sz="2500" i="1">
                            <a:latin typeface="Cambria Math" panose="02040503050406030204" pitchFamily="18" charset="0"/>
                          </a:rPr>
                          <m:t>2</m:t>
                        </m:r>
                      </m:sup>
                    </m:sSup>
                  </m:oMath>
                </a14:m>
                <a:r>
                  <a:rPr lang="es-ES" sz="2500" dirty="0">
                    <a:latin typeface="DIN" panose="020B0604020202020204" charset="0"/>
                  </a:rPr>
                  <a:t> MSA discrete observations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but</a:t>
                </a:r>
                <a:r>
                  <a:rPr lang="es-ES" sz="2500" dirty="0">
                    <a:latin typeface="DIN" panose="020B0604020202020204" charset="0"/>
                  </a:rPr>
                  <a:t> 11 are </a:t>
                </a:r>
                <a:r>
                  <a:rPr lang="es-ES" sz="2500" dirty="0" err="1">
                    <a:latin typeface="DIN" panose="020B0604020202020204" charset="0"/>
                  </a:rPr>
                  <a:t>duplicated</a:t>
                </a:r>
                <a:r>
                  <a:rPr lang="es-ES" sz="2500" dirty="0">
                    <a:latin typeface="DIN" panose="020B0604020202020204" charset="0"/>
                  </a:rPr>
                  <a:t> (14).</a:t>
                </a:r>
              </a:p>
            </p:txBody>
          </p:sp>
        </mc:Choice>
        <mc:Fallback xmlns="">
          <p:sp>
            <p:nvSpPr>
              <p:cNvPr id="13" name="CuadroTexto 12">
                <a:extLst>
                  <a:ext uri="{FF2B5EF4-FFF2-40B4-BE49-F238E27FC236}">
                    <a16:creationId xmlns:a16="http://schemas.microsoft.com/office/drawing/2014/main" id="{8FFE4629-B19D-A4B7-BE73-1595DA7D64C3}"/>
                  </a:ext>
                </a:extLst>
              </p:cNvPr>
              <p:cNvSpPr txBox="1">
                <a:spLocks noRot="1" noChangeAspect="1" noMove="1" noResize="1" noEditPoints="1" noAdjustHandles="1" noChangeArrowheads="1" noChangeShapeType="1" noTextEdit="1"/>
              </p:cNvSpPr>
              <p:nvPr/>
            </p:nvSpPr>
            <p:spPr>
              <a:xfrm>
                <a:off x="9495909" y="7612599"/>
                <a:ext cx="8182489" cy="1246495"/>
              </a:xfrm>
              <a:prstGeom prst="rect">
                <a:avLst/>
              </a:prstGeom>
              <a:blipFill>
                <a:blip r:embed="rId5"/>
                <a:stretch>
                  <a:fillRect l="-1267" t="-4412" r="-1192" b="-11275"/>
                </a:stretch>
              </a:blipFill>
            </p:spPr>
            <p:txBody>
              <a:bodyPr/>
              <a:lstStyle/>
              <a:p>
                <a:r>
                  <a:rPr lang="es-ES">
                    <a:noFill/>
                  </a:rPr>
                  <a:t> </a:t>
                </a:r>
              </a:p>
            </p:txBody>
          </p:sp>
        </mc:Fallback>
      </mc:AlternateContent>
    </p:spTree>
    <p:extLst>
      <p:ext uri="{BB962C8B-B14F-4D97-AF65-F5344CB8AC3E}">
        <p14:creationId xmlns:p14="http://schemas.microsoft.com/office/powerpoint/2010/main" val="157908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err="1"/>
              <a:t>Cluster-based</a:t>
            </a:r>
            <a:r>
              <a:rPr lang="es-ES" dirty="0"/>
              <a:t> SA (CSA)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This method </a:t>
                </a:r>
                <a:r>
                  <a:rPr lang="es-ES" dirty="0" err="1"/>
                  <a:t>consist</a:t>
                </a:r>
                <a:r>
                  <a:rPr lang="es-ES" dirty="0"/>
                  <a:t> in:</a:t>
                </a:r>
              </a:p>
              <a:p>
                <a:pPr lvl="1"/>
                <a:r>
                  <a:rPr lang="es-ES" dirty="0" err="1"/>
                  <a:t>First</a:t>
                </a:r>
                <a:r>
                  <a:rPr lang="es-ES" dirty="0"/>
                  <a:t>, store </a:t>
                </a:r>
                <a:r>
                  <a:rPr lang="es-ES" dirty="0" err="1"/>
                  <a:t>all</a:t>
                </a:r>
                <a:r>
                  <a:rPr lang="es-ES" dirty="0"/>
                  <a:t> </a:t>
                </a:r>
                <a:r>
                  <a:rPr lang="es-ES" dirty="0" err="1"/>
                  <a:t>predicted</a:t>
                </a:r>
                <a:r>
                  <a:rPr lang="es-ES" dirty="0"/>
                  <a:t> </a:t>
                </a:r>
                <a:r>
                  <a:rPr lang="es-ES" dirty="0" err="1"/>
                  <a:t>values</a:t>
                </a:r>
                <a:r>
                  <a:rPr lang="es-ES" dirty="0"/>
                  <a:t> </a:t>
                </a:r>
                <a:r>
                  <a:rPr lang="es-ES" dirty="0" err="1"/>
                  <a:t>for</a:t>
                </a:r>
                <a:r>
                  <a:rPr lang="es-ES" dirty="0"/>
                  <a:t> </a:t>
                </a:r>
                <a:r>
                  <a:rPr lang="es-ES" dirty="0" err="1"/>
                  <a:t>the</a:t>
                </a:r>
                <a:r>
                  <a:rPr lang="es-ES" dirty="0"/>
                  <a:t> </a:t>
                </a:r>
                <a:r>
                  <a:rPr lang="es-ES" dirty="0" err="1"/>
                  <a:t>whole</a:t>
                </a:r>
                <a:r>
                  <a:rPr lang="es-ES" dirty="0"/>
                  <a:t> </a:t>
                </a:r>
                <a:r>
                  <a:rPr lang="es-ES" dirty="0" err="1"/>
                  <a:t>dataset</a:t>
                </a:r>
                <a:r>
                  <a:rPr lang="es-ES" dirty="0"/>
                  <a:t>.</a:t>
                </a:r>
              </a:p>
              <a:p>
                <a:pPr lvl="1"/>
                <a:r>
                  <a:rPr lang="es-ES" dirty="0" err="1"/>
                  <a:t>Second</a:t>
                </a:r>
                <a:r>
                  <a:rPr lang="es-ES" dirty="0"/>
                  <a:t>, </a:t>
                </a:r>
                <a:r>
                  <a:rPr lang="es-ES" dirty="0" err="1"/>
                  <a:t>for</a:t>
                </a:r>
                <a:r>
                  <a:rPr lang="es-ES" dirty="0"/>
                  <a:t> </a:t>
                </a:r>
                <a:r>
                  <a:rPr lang="es-ES" dirty="0" err="1"/>
                  <a:t>each</a:t>
                </a:r>
                <a:r>
                  <a:rPr lang="es-ES" dirty="0"/>
                  <a:t> variable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pPr lvl="2"/>
                <a14:m>
                  <m:oMath xmlns:m="http://schemas.openxmlformats.org/officeDocument/2006/math">
                    <m:r>
                      <a:rPr lang="es-ES" b="0" i="1" smtClean="0">
                        <a:latin typeface="Cambria Math" panose="02040503050406030204" pitchFamily="18" charset="0"/>
                      </a:rPr>
                      <m:t>𝐿</m:t>
                    </m:r>
                  </m:oMath>
                </a14:m>
                <a:r>
                  <a:rPr lang="es-ES" dirty="0"/>
                  <a:t> </a:t>
                </a:r>
                <a:r>
                  <a:rPr lang="es-ES" dirty="0" err="1"/>
                  <a:t>clusters</a:t>
                </a:r>
                <a:r>
                  <a:rPr lang="es-ES" dirty="0"/>
                  <a:t> are </a:t>
                </a:r>
                <a:r>
                  <a:rPr lang="es-ES" dirty="0" err="1"/>
                  <a:t>defined</a:t>
                </a:r>
                <a:r>
                  <a:rPr lang="es-ES" dirty="0"/>
                  <a:t>. Regular </a:t>
                </a:r>
                <a:r>
                  <a:rPr lang="es-ES" dirty="0" err="1"/>
                  <a:t>sequence</a:t>
                </a:r>
                <a:r>
                  <a:rPr lang="es-ES" dirty="0"/>
                  <a:t> </a:t>
                </a:r>
                <a:r>
                  <a:rPr lang="es-ES" dirty="0" err="1"/>
                  <a:t>of</a:t>
                </a:r>
                <a:r>
                  <a:rPr lang="es-ES" dirty="0"/>
                  <a:t> </a:t>
                </a:r>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+1</m:t>
                    </m:r>
                  </m:oMath>
                </a14:m>
                <a:r>
                  <a:rPr lang="es-ES" dirty="0"/>
                  <a:t> </a:t>
                </a:r>
                <a:r>
                  <a:rPr lang="es-ES" dirty="0" err="1"/>
                  <a:t>levels</a:t>
                </a:r>
                <a:r>
                  <a:rPr lang="es-ES" dirty="0"/>
                  <a:t>.</a:t>
                </a:r>
              </a:p>
              <a:p>
                <a:pPr lvl="2"/>
                <a:r>
                  <a:rPr lang="es-ES" dirty="0" err="1"/>
                  <a:t>Clusters</a:t>
                </a:r>
                <a:r>
                  <a:rPr lang="es-ES" dirty="0"/>
                  <a:t> are </a:t>
                </a:r>
                <a:r>
                  <a:rPr lang="es-ES" dirty="0" err="1"/>
                  <a:t>ordered</a:t>
                </a:r>
                <a:r>
                  <a:rPr lang="es-ES" dirty="0"/>
                  <a:t> and </a:t>
                </a:r>
                <a:r>
                  <a:rPr lang="es-ES" dirty="0" err="1"/>
                  <a:t>each</a:t>
                </a:r>
                <a:r>
                  <a:rPr lang="es-ES" dirty="0"/>
                  <a:t> </a:t>
                </a:r>
                <a:r>
                  <a:rPr lang="es-ES" dirty="0" err="1"/>
                  <a:t>cluster</a:t>
                </a:r>
                <a:r>
                  <a:rPr lang="es-ES" dirty="0"/>
                  <a:t> </a:t>
                </a:r>
                <a:r>
                  <a:rPr lang="es-ES" dirty="0" err="1"/>
                  <a:t>contains</a:t>
                </a:r>
                <a:r>
                  <a:rPr lang="es-ES" dirty="0"/>
                  <a:t> </a:t>
                </a:r>
                <a:r>
                  <a:rPr lang="es-ES" dirty="0" err="1"/>
                  <a:t>all</a:t>
                </a:r>
                <a:r>
                  <a:rPr lang="es-ES" dirty="0"/>
                  <a:t> data simples </a:t>
                </a:r>
                <a:r>
                  <a:rPr lang="es-ES" dirty="0" err="1"/>
                  <a:t>whose</a:t>
                </a:r>
                <a:r>
                  <a:rPr lang="es-ES" dirty="0"/>
                  <a:t>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within</a:t>
                </a:r>
                <a:r>
                  <a:rPr lang="es-ES" dirty="0"/>
                  <a:t> </a:t>
                </a:r>
                <a:r>
                  <a:rPr lang="es-ES" dirty="0" err="1"/>
                  <a:t>two</a:t>
                </a:r>
                <a:r>
                  <a:rPr lang="es-ES" dirty="0"/>
                  <a:t> </a:t>
                </a:r>
                <a:r>
                  <a:rPr lang="es-ES" dirty="0" err="1"/>
                  <a:t>levels</a:t>
                </a:r>
                <a:r>
                  <a:rPr lang="es-ES" dirty="0"/>
                  <a:t> </a:t>
                </a:r>
                <a:r>
                  <a:rPr lang="es-ES" dirty="0" err="1"/>
                  <a:t>of</a:t>
                </a:r>
                <a:r>
                  <a:rPr lang="es-ES" dirty="0"/>
                  <a:t> </a:t>
                </a:r>
                <a:r>
                  <a:rPr lang="es-ES" dirty="0" err="1"/>
                  <a:t>the</a:t>
                </a:r>
                <a:r>
                  <a:rPr lang="es-ES" dirty="0"/>
                  <a:t> regular </a:t>
                </a:r>
                <a:r>
                  <a:rPr lang="es-ES" dirty="0" err="1"/>
                  <a:t>sequence</a:t>
                </a:r>
                <a:r>
                  <a:rPr lang="es-ES" dirty="0"/>
                  <a:t>.</a:t>
                </a:r>
              </a:p>
              <a:p>
                <a:pPr lvl="2"/>
                <a:r>
                  <a:rPr lang="es-ES" dirty="0" err="1"/>
                  <a:t>The</a:t>
                </a:r>
                <a:r>
                  <a:rPr lang="es-ES" dirty="0"/>
                  <a:t> </a:t>
                </a:r>
                <a:r>
                  <a:rPr lang="es-ES" dirty="0" err="1"/>
                  <a:t>sensitivity</a:t>
                </a:r>
                <a:r>
                  <a:rPr lang="es-ES" dirty="0"/>
                  <a:t> </a:t>
                </a:r>
                <a:r>
                  <a:rPr lang="es-ES" dirty="0" err="1"/>
                  <a:t>values</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are set as </a:t>
                </a:r>
                <a:r>
                  <a:rPr lang="es-ES" dirty="0" err="1"/>
                  <a:t>the</a:t>
                </a:r>
                <a:r>
                  <a:rPr lang="es-ES" dirty="0"/>
                  <a:t> </a:t>
                </a:r>
                <a:r>
                  <a:rPr lang="es-ES" dirty="0" err="1"/>
                  <a:t>predictions</a:t>
                </a:r>
                <a:r>
                  <a:rPr lang="es-ES" dirty="0"/>
                  <a:t> </a:t>
                </a:r>
                <a:r>
                  <a:rPr lang="es-ES" dirty="0" err="1"/>
                  <a:t>related</a:t>
                </a:r>
                <a:r>
                  <a:rPr lang="es-ES" dirty="0"/>
                  <a:t> </a:t>
                </a:r>
                <a:r>
                  <a:rPr lang="es-ES" dirty="0" err="1"/>
                  <a:t>with</a:t>
                </a:r>
                <a:r>
                  <a:rPr lang="es-ES" dirty="0"/>
                  <a:t> </a:t>
                </a:r>
                <a:r>
                  <a:rPr lang="es-ES" dirty="0" err="1"/>
                  <a:t>the</a:t>
                </a:r>
                <a:r>
                  <a:rPr lang="es-ES" dirty="0"/>
                  <a:t> </a:t>
                </a:r>
                <a:r>
                  <a:rPr lang="es-ES" dirty="0" err="1"/>
                  <a:t>examples</a:t>
                </a:r>
                <a:r>
                  <a:rPr lang="es-ES" dirty="0"/>
                  <a:t> </a:t>
                </a:r>
                <a:r>
                  <a:rPr lang="es-ES" dirty="0" err="1"/>
                  <a:t>that</a:t>
                </a:r>
                <a:r>
                  <a:rPr lang="es-ES" dirty="0"/>
                  <a:t> </a:t>
                </a:r>
                <a:r>
                  <a:rPr lang="es-ES" dirty="0" err="1"/>
                  <a:t>belong</a:t>
                </a:r>
                <a:r>
                  <a:rPr lang="es-ES" dirty="0"/>
                  <a:t> </a:t>
                </a:r>
                <a:r>
                  <a:rPr lang="es-ES" dirty="0" err="1"/>
                  <a:t>to</a:t>
                </a:r>
                <a:r>
                  <a:rPr lang="es-ES" dirty="0"/>
                  <a:t> </a:t>
                </a:r>
                <a:r>
                  <a:rPr lang="es-ES" dirty="0" err="1"/>
                  <a:t>cluster</a:t>
                </a:r>
                <a:r>
                  <a:rPr lang="es-ES" dirty="0"/>
                  <a:t> </a:t>
                </a:r>
                <a14:m>
                  <m:oMath xmlns:m="http://schemas.openxmlformats.org/officeDocument/2006/math">
                    <m:r>
                      <a:rPr lang="es-ES" b="0" i="1" smtClean="0">
                        <a:latin typeface="Cambria Math" panose="02040503050406030204" pitchFamily="18" charset="0"/>
                      </a:rPr>
                      <m:t>𝑗</m:t>
                    </m:r>
                  </m:oMath>
                </a14:m>
                <a:r>
                  <a:rPr lang="es-ES" dirty="0"/>
                  <a:t>.</a:t>
                </a:r>
              </a:p>
              <a:p>
                <a:endParaRPr lang="es-ES" dirty="0"/>
              </a:p>
              <a:p>
                <a:r>
                  <a:rPr lang="es-ES" dirty="0"/>
                  <a:t>CSA </a:t>
                </a:r>
                <a:r>
                  <a:rPr lang="es-ES" dirty="0" err="1"/>
                  <a:t>is</a:t>
                </a:r>
                <a:r>
                  <a:rPr lang="es-ES" dirty="0"/>
                  <a:t> </a:t>
                </a:r>
                <a:r>
                  <a:rPr lang="es-ES" dirty="0" err="1"/>
                  <a:t>faster</a:t>
                </a:r>
                <a:r>
                  <a:rPr lang="es-ES" dirty="0"/>
                  <a:t> tan DSA </a:t>
                </a:r>
                <a:r>
                  <a:rPr lang="es-ES" dirty="0" err="1"/>
                  <a:t>because</a:t>
                </a:r>
                <a:r>
                  <a:rPr lang="es-ES" dirty="0"/>
                  <a:t> </a:t>
                </a:r>
                <a:r>
                  <a:rPr lang="es-ES" dirty="0" err="1"/>
                  <a:t>its</a:t>
                </a:r>
                <a:r>
                  <a:rPr lang="es-ES" dirty="0"/>
                  <a:t> </a:t>
                </a:r>
                <a:r>
                  <a:rPr lang="es-ES" dirty="0" err="1"/>
                  <a:t>complexy</a:t>
                </a:r>
                <a:r>
                  <a:rPr lang="es-ES" dirty="0"/>
                  <a:t> </a:t>
                </a:r>
                <a:r>
                  <a:rPr lang="es-ES" dirty="0" err="1"/>
                  <a:t>is</a:t>
                </a:r>
                <a:r>
                  <a:rPr lang="es-ES" dirty="0"/>
                  <a:t> </a:t>
                </a:r>
                <a14:m>
                  <m:oMath xmlns:m="http://schemas.openxmlformats.org/officeDocument/2006/math">
                    <m:r>
                      <a:rPr lang="es-ES" b="0" i="1" smtClean="0">
                        <a:latin typeface="Cambria Math" panose="02040503050406030204" pitchFamily="18" charset="0"/>
                      </a:rPr>
                      <m:t>𝑚𝑎𝑥</m:t>
                    </m:r>
                    <m:d>
                      <m:dPr>
                        <m:ctrlPr>
                          <a:rPr lang="es-ES" b="0" i="1" smtClean="0">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𝑁</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e>
                        </m:d>
                      </m:e>
                    </m:d>
                  </m:oMath>
                </a14:m>
                <a:endParaRPr lang="es-ES" dirty="0"/>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Tree>
    <p:extLst>
      <p:ext uri="{BB962C8B-B14F-4D97-AF65-F5344CB8AC3E}">
        <p14:creationId xmlns:p14="http://schemas.microsoft.com/office/powerpoint/2010/main" val="204400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a:t>
            </a:r>
            <a:r>
              <a:rPr lang="en-US" sz="1800" b="0" i="0" dirty="0">
                <a:solidFill>
                  <a:srgbClr val="222222"/>
                </a:solidFill>
                <a:effectLst/>
                <a:highlight>
                  <a:srgbClr val="FFFF00"/>
                </a:highlight>
                <a:latin typeface="Arial" panose="020B0604020202020204" pitchFamily="34" charset="0"/>
              </a:rPr>
              <a:t>Using sensitivity analysis and visualization techniques to open black box data mining models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t>
            </a:r>
            <a:r>
              <a:rPr lang="en-US" sz="1800" b="0" i="0" dirty="0" err="1">
                <a:solidFill>
                  <a:srgbClr val="222222"/>
                </a:solidFill>
                <a:effectLst/>
                <a:latin typeface="Arial" panose="020B0604020202020204" pitchFamily="34" charset="0"/>
              </a:rPr>
              <a:t>Cerdeira</a:t>
            </a:r>
            <a:r>
              <a:rPr lang="en-US" sz="1800" b="0" i="0" dirty="0">
                <a:solidFill>
                  <a:srgbClr val="222222"/>
                </a:solidFill>
                <a:effectLst/>
                <a:latin typeface="Arial" panose="020B0604020202020204" pitchFamily="34" charset="0"/>
              </a:rPr>
              <a:t>, A., Almeida, F., Matos, T., &amp; Reis, J. (2009). </a:t>
            </a:r>
            <a:r>
              <a:rPr lang="en-US" sz="1800" b="0" i="0" dirty="0">
                <a:solidFill>
                  <a:srgbClr val="222222"/>
                </a:solidFill>
                <a:effectLst/>
                <a:highlight>
                  <a:srgbClr val="FFFF00"/>
                </a:highlight>
                <a:latin typeface="Arial" panose="020B0604020202020204" pitchFamily="34" charset="0"/>
              </a:rPr>
              <a:t>Modeling wine preferences by data mining from physicochemical properties</a:t>
            </a:r>
            <a:r>
              <a:rPr lang="en-US" sz="1800" b="0" i="0" dirty="0">
                <a:solidFill>
                  <a:srgbClr val="222222"/>
                </a:solidFill>
                <a:effectLst/>
                <a:latin typeface="Arial" panose="020B0604020202020204" pitchFamily="34" charset="0"/>
              </a:rPr>
              <a:t>. Decision support systems, 47(4), 547-553. </a:t>
            </a:r>
            <a:r>
              <a:rPr lang="en-US" sz="1800" b="0" i="0" dirty="0">
                <a:solidFill>
                  <a:srgbClr val="222222"/>
                </a:solidFill>
                <a:effectLst/>
                <a:latin typeface="Arial" panose="020B0604020202020204" pitchFamily="34" charset="0"/>
                <a:hlinkClick r:id="rId5"/>
              </a:rPr>
              <a:t>https://doi.org/10.1016/j.dss.2009.05.016</a:t>
            </a:r>
            <a:endParaRPr lang="en-US" sz="1800" dirty="0">
              <a:solidFill>
                <a:srgbClr val="222222"/>
              </a:solidFill>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(2011, April). </a:t>
            </a:r>
            <a:r>
              <a:rPr lang="en-US" sz="1800" b="0" i="0" dirty="0">
                <a:solidFill>
                  <a:srgbClr val="222222"/>
                </a:solidFill>
                <a:effectLst/>
                <a:highlight>
                  <a:srgbClr val="FFFF00"/>
                </a:highlight>
                <a:latin typeface="Arial" panose="020B0604020202020204" pitchFamily="34" charset="0"/>
              </a:rPr>
              <a:t>Opening black box data mining models using sensitivity analysis</a:t>
            </a:r>
            <a:r>
              <a:rPr lang="en-US" sz="1800" b="0" i="0" dirty="0">
                <a:solidFill>
                  <a:srgbClr val="222222"/>
                </a:solidFill>
                <a:effectLst/>
                <a:latin typeface="Arial" panose="020B0604020202020204" pitchFamily="34" charset="0"/>
              </a:rPr>
              <a:t>. In 2011 IEEE Symposium on Computational Intelligence and Data Mining (CIDM) (pp. 341-348). </a:t>
            </a:r>
            <a:r>
              <a:rPr lang="en-US" sz="1800" b="0" i="0" dirty="0">
                <a:solidFill>
                  <a:srgbClr val="222222"/>
                </a:solidFill>
                <a:effectLst/>
                <a:latin typeface="Arial" panose="020B0604020202020204" pitchFamily="34" charset="0"/>
                <a:hlinkClick r:id="rId6"/>
              </a:rPr>
              <a:t>https://ieeexplore.ieee.org/abstract/document/5949423</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DSA vs MSA vs CSA</a:t>
            </a:r>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30</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1097391274"/>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370840">
                    <a:tc>
                      <a:txBody>
                        <a:bodyPr/>
                        <a:lstStyle/>
                        <a:p>
                          <a:r>
                            <a:rPr lang="es-ES" dirty="0"/>
                            <a:t>DSA (</a:t>
                          </a:r>
                          <a:r>
                            <a:rPr lang="es-ES" dirty="0" err="1"/>
                            <a:t>Lrandom</a:t>
                          </a:r>
                          <a:r>
                            <a:rPr lang="es-ES" dirty="0"/>
                            <a:t>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370840">
                    <a:tc>
                      <a:txBody>
                        <a:bodyPr/>
                        <a:lstStyle/>
                        <a:p>
                          <a:r>
                            <a:rPr lang="es-ES" dirty="0"/>
                            <a:t>MSA (discrete,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370840">
                    <a:tc>
                      <a:txBody>
                        <a:bodyPr/>
                        <a:lstStyle/>
                        <a:p>
                          <a:r>
                            <a:rPr lang="es-ES" dirty="0"/>
                            <a:t>MSA (</a:t>
                          </a:r>
                          <a:r>
                            <a:rPr lang="es-ES" dirty="0" err="1"/>
                            <a:t>continuous</a:t>
                          </a:r>
                          <a:r>
                            <a:rPr lang="es-ES" dirty="0"/>
                            <a:t>,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37084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Choice>
        <mc:Fallback xmlns="">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535432">
                    <a:tc>
                      <a:txBody>
                        <a:bodyPr/>
                        <a:lstStyle/>
                        <a:p>
                          <a:r>
                            <a:rPr lang="es-ES" dirty="0"/>
                            <a:t>Method</a:t>
                          </a:r>
                        </a:p>
                      </a:txBody>
                      <a:tcPr/>
                    </a:tc>
                    <a:tc>
                      <a:txBody>
                        <a:bodyPr/>
                        <a:lstStyle/>
                        <a:p>
                          <a:endParaRPr lang="es-ES"/>
                        </a:p>
                      </a:txBody>
                      <a:tcPr>
                        <a:blipFill>
                          <a:blip r:embed="rId2"/>
                          <a:stretch>
                            <a:fillRect l="-115109" t="-10227" r="-92830" b="-593182"/>
                          </a:stretch>
                        </a:blipFill>
                      </a:tcPr>
                    </a:tc>
                    <a:tc>
                      <a:txBody>
                        <a:bodyPr/>
                        <a:lstStyle/>
                        <a:p>
                          <a:endParaRPr lang="es-ES"/>
                        </a:p>
                      </a:txBody>
                      <a:tcPr>
                        <a:blipFill>
                          <a:blip r:embed="rId2"/>
                          <a:stretch>
                            <a:fillRect l="-232044" t="-10227" r="-138" b="-593182"/>
                          </a:stretch>
                        </a:blipFill>
                      </a:tcPr>
                    </a:tc>
                    <a:extLst>
                      <a:ext uri="{0D108BD9-81ED-4DB2-BD59-A6C34878D82A}">
                        <a16:rowId xmlns:a16="http://schemas.microsoft.com/office/drawing/2014/main" val="1097391274"/>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502920">
                    <a:tc>
                      <a:txBody>
                        <a:bodyPr/>
                        <a:lstStyle/>
                        <a:p>
                          <a:endParaRPr lang="es-ES"/>
                        </a:p>
                      </a:txBody>
                      <a:tcPr>
                        <a:blipFill>
                          <a:blip r:embed="rId2"/>
                          <a:stretch>
                            <a:fillRect t="-319512" r="-167519" b="-335366"/>
                          </a:stretch>
                        </a:blipFill>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502920">
                    <a:tc>
                      <a:txBody>
                        <a:bodyPr/>
                        <a:lstStyle/>
                        <a:p>
                          <a:endParaRPr lang="es-ES"/>
                        </a:p>
                      </a:txBody>
                      <a:tcPr>
                        <a:blipFill>
                          <a:blip r:embed="rId2"/>
                          <a:stretch>
                            <a:fillRect t="-414458" r="-167519" b="-231325"/>
                          </a:stretch>
                        </a:blipFill>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502920">
                    <a:tc>
                      <a:txBody>
                        <a:bodyPr/>
                        <a:lstStyle/>
                        <a:p>
                          <a:endParaRPr lang="es-ES"/>
                        </a:p>
                      </a:txBody>
                      <a:tcPr>
                        <a:blipFill>
                          <a:blip r:embed="rId2"/>
                          <a:stretch>
                            <a:fillRect t="-520732" r="-167519" b="-134146"/>
                          </a:stretch>
                        </a:blipFill>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50292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941C9F6-A56A-D351-85AB-8F339D2ED99A}"/>
                  </a:ext>
                </a:extLst>
              </p:cNvPr>
              <p:cNvSpPr txBox="1"/>
              <p:nvPr/>
            </p:nvSpPr>
            <p:spPr>
              <a:xfrm>
                <a:off x="1257300" y="2856592"/>
                <a:ext cx="3617843"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𝑙𝑒𝑣𝑒𝑙𝑠</m:t>
                      </m:r>
                      <m:r>
                        <a:rPr lang="es-ES" b="0" i="1" smtClean="0">
                          <a:latin typeface="Cambria Math" panose="02040503050406030204" pitchFamily="18" charset="0"/>
                        </a:rPr>
                        <m:t>=5</m:t>
                      </m:r>
                    </m:oMath>
                  </m:oMathPara>
                </a14:m>
                <a:endParaRPr lang="es-ES" dirty="0"/>
              </a:p>
            </p:txBody>
          </p:sp>
        </mc:Choice>
        <mc:Fallback xmlns="">
          <p:sp>
            <p:nvSpPr>
              <p:cNvPr id="7" name="CuadroTexto 6">
                <a:extLst>
                  <a:ext uri="{FF2B5EF4-FFF2-40B4-BE49-F238E27FC236}">
                    <a16:creationId xmlns:a16="http://schemas.microsoft.com/office/drawing/2014/main" id="{8941C9F6-A56A-D351-85AB-8F339D2ED99A}"/>
                  </a:ext>
                </a:extLst>
              </p:cNvPr>
              <p:cNvSpPr txBox="1">
                <a:spLocks noRot="1" noChangeAspect="1" noMove="1" noResize="1" noEditPoints="1" noAdjustHandles="1" noChangeArrowheads="1" noChangeShapeType="1" noTextEdit="1"/>
              </p:cNvSpPr>
              <p:nvPr/>
            </p:nvSpPr>
            <p:spPr>
              <a:xfrm>
                <a:off x="1257300" y="2856592"/>
                <a:ext cx="3617843" cy="507831"/>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5811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Sensitivity measures </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rPr>
              <a:t>Measures, discrete attributes and aggregation functions</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31</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Machine </a:t>
                </a:r>
                <a:r>
                  <a:rPr lang="es-ES" dirty="0" err="1"/>
                  <a:t>learning</a:t>
                </a:r>
                <a:r>
                  <a:rPr lang="es-ES" dirty="0"/>
                  <a:t> </a:t>
                </a:r>
                <a:r>
                  <a:rPr lang="es-ES" dirty="0" err="1"/>
                  <a:t>models</a:t>
                </a:r>
                <a:r>
                  <a:rPr lang="es-ES" dirty="0"/>
                  <a:t> </a:t>
                </a:r>
                <a:r>
                  <a:rPr lang="es-ES" dirty="0" err="1"/>
                  <a:t>offer</a:t>
                </a:r>
                <a:r>
                  <a:rPr lang="es-ES" dirty="0"/>
                  <a:t> a set </a:t>
                </a:r>
                <a:r>
                  <a:rPr lang="es-ES" dirty="0" err="1"/>
                  <a:t>of</a:t>
                </a:r>
                <a:r>
                  <a:rPr lang="es-ES" dirty="0"/>
                  <a:t> </a:t>
                </a:r>
                <a:r>
                  <a:rPr lang="es-ES" dirty="0" err="1"/>
                  <a:t>sensitivity</a:t>
                </a:r>
                <a:r>
                  <a:rPr lang="es-ES" dirty="0"/>
                  <a:t> responses </a:t>
                </a:r>
                <a14:m>
                  <m:oMath xmlns:m="http://schemas.openxmlformats.org/officeDocument/2006/math">
                    <m:d>
                      <m:dPr>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acc>
                              <m:accPr>
                                <m:chr m:val="̂"/>
                                <m:ctrlPr>
                                  <a:rPr lang="es-ES" b="1" i="1" smtClean="0">
                                    <a:latin typeface="Cambria Math" panose="02040503050406030204" pitchFamily="18" charset="0"/>
                                  </a:rPr>
                                </m:ctrlPr>
                              </m:accPr>
                              <m:e>
                                <m:r>
                                  <a:rPr lang="es-ES" b="1" i="1" smtClean="0">
                                    <a:latin typeface="Cambria Math" panose="02040503050406030204" pitchFamily="18" charset="0"/>
                                  </a:rPr>
                                  <m:t>𝒚</m:t>
                                </m:r>
                              </m:e>
                            </m:acc>
                          </m:e>
                          <m:sub>
                            <m:r>
                              <a:rPr lang="es-ES" b="0" i="1" smtClean="0">
                                <a:latin typeface="Cambria Math" panose="02040503050406030204" pitchFamily="18" charset="0"/>
                              </a:rPr>
                              <m:t>𝑎</m:t>
                            </m:r>
                          </m:sub>
                        </m:sSub>
                      </m:e>
                    </m:d>
                  </m:oMath>
                </a14:m>
                <a:r>
                  <a:rPr lang="es-ES" dirty="0"/>
                  <a:t>, </a:t>
                </a:r>
                <a:r>
                  <a:rPr lang="es-ES" dirty="0" err="1"/>
                  <a:t>it</a:t>
                </a:r>
                <a:r>
                  <a:rPr lang="es-ES" dirty="0"/>
                  <a:t> can be </a:t>
                </a:r>
                <a:r>
                  <a:rPr lang="es-ES" dirty="0" err="1"/>
                  <a:t>used</a:t>
                </a:r>
                <a:r>
                  <a:rPr lang="es-ES" dirty="0"/>
                  <a:t> </a:t>
                </a:r>
                <a:r>
                  <a:rPr lang="es-ES" dirty="0" err="1"/>
                  <a:t>to</a:t>
                </a:r>
                <a:r>
                  <a:rPr lang="es-ES" dirty="0"/>
                  <a:t> </a:t>
                </a:r>
                <a:r>
                  <a:rPr lang="es-ES" dirty="0" err="1"/>
                  <a:t>measure</a:t>
                </a:r>
                <a:r>
                  <a:rPr lang="es-ES" dirty="0"/>
                  <a:t> </a:t>
                </a:r>
                <a:r>
                  <a:rPr lang="es-ES" dirty="0" err="1"/>
                  <a:t>importance</a:t>
                </a:r>
                <a:r>
                  <a:rPr lang="es-ES" dirty="0"/>
                  <a:t> </a:t>
                </a:r>
                <a:r>
                  <a:rPr lang="es-ES" dirty="0" err="1"/>
                  <a:t>of</a:t>
                </a:r>
                <a:r>
                  <a:rPr lang="es-ES" dirty="0"/>
                  <a:t> variables.</a:t>
                </a:r>
              </a:p>
              <a:p>
                <a:r>
                  <a:rPr lang="es-ES" dirty="0"/>
                  <a:t>A </a:t>
                </a:r>
                <a:r>
                  <a:rPr lang="es-ES" dirty="0" err="1"/>
                  <a:t>relevant</a:t>
                </a:r>
                <a:r>
                  <a:rPr lang="es-ES" dirty="0"/>
                  <a:t> variable </a:t>
                </a:r>
                <a:r>
                  <a:rPr lang="es-ES" dirty="0" err="1"/>
                  <a:t>should</a:t>
                </a:r>
                <a:r>
                  <a:rPr lang="es-ES" dirty="0"/>
                  <a:t> produce substancial output </a:t>
                </a:r>
                <a:r>
                  <a:rPr lang="es-ES" dirty="0" err="1"/>
                  <a:t>changes</a:t>
                </a:r>
                <a:r>
                  <a:rPr lang="es-ES" dirty="0"/>
                  <a:t> </a:t>
                </a:r>
                <a:r>
                  <a:rPr lang="es-ES" dirty="0" err="1"/>
                  <a:t>when</a:t>
                </a:r>
                <a:r>
                  <a:rPr lang="es-ES" dirty="0"/>
                  <a:t> </a:t>
                </a:r>
                <a:r>
                  <a:rPr lang="es-ES" dirty="0" err="1"/>
                  <a:t>varying</a:t>
                </a:r>
                <a:r>
                  <a:rPr lang="es-ES" dirty="0"/>
                  <a:t> </a:t>
                </a:r>
                <a:r>
                  <a:rPr lang="es-ES" dirty="0" err="1"/>
                  <a:t>its</a:t>
                </a:r>
                <a:r>
                  <a:rPr lang="es-ES" dirty="0"/>
                  <a:t> input </a:t>
                </a:r>
                <a:r>
                  <a:rPr lang="es-ES" dirty="0" err="1"/>
                  <a:t>level</a:t>
                </a:r>
                <a:r>
                  <a:rPr lang="es-ES" dirty="0"/>
                  <a:t>.</a:t>
                </a:r>
              </a:p>
              <a:p>
                <a:endParaRPr lang="es-ES" dirty="0"/>
              </a:p>
              <a:p>
                <a:r>
                  <a:rPr lang="es-ES" dirty="0" err="1"/>
                  <a:t>Sensitivity</a:t>
                </a:r>
                <a:r>
                  <a:rPr lang="es-ES" dirty="0"/>
                  <a:t> </a:t>
                </a:r>
                <a:r>
                  <a:rPr lang="es-ES" dirty="0" err="1"/>
                  <a:t>measures</a:t>
                </a:r>
                <a:r>
                  <a:rPr lang="es-ES" dirty="0"/>
                  <a:t>:</a:t>
                </a:r>
              </a:p>
              <a:p>
                <a:pPr lvl="1"/>
                <a:r>
                  <a:rPr lang="es-ES" dirty="0" err="1"/>
                  <a:t>Range</a:t>
                </a:r>
                <a:endParaRPr lang="es-ES" dirty="0"/>
              </a:p>
              <a:p>
                <a:pPr lvl="1"/>
                <a:r>
                  <a:rPr lang="es-ES" dirty="0" err="1"/>
                  <a:t>Gradient</a:t>
                </a:r>
                <a:endParaRPr lang="es-ES" dirty="0"/>
              </a:p>
              <a:p>
                <a:pPr lvl="1"/>
                <a:r>
                  <a:rPr lang="es-ES" dirty="0" err="1"/>
                  <a:t>Variance</a:t>
                </a:r>
                <a:endParaRPr lang="es-ES" dirty="0"/>
              </a:p>
              <a:p>
                <a:pPr lvl="1"/>
                <a:r>
                  <a:rPr lang="es-ES" dirty="0" err="1"/>
                  <a:t>Average</a:t>
                </a:r>
                <a:r>
                  <a:rPr lang="es-ES" dirty="0"/>
                  <a:t> Absolute </a:t>
                </a:r>
                <a:r>
                  <a:rPr lang="es-ES" dirty="0" err="1"/>
                  <a:t>Desviation</a:t>
                </a:r>
                <a:r>
                  <a:rPr lang="es-ES" dirty="0"/>
                  <a:t> (AAD) </a:t>
                </a:r>
                <a:r>
                  <a:rPr lang="es-ES" dirty="0" err="1"/>
                  <a:t>from</a:t>
                </a:r>
                <a:r>
                  <a:rPr lang="es-ES" dirty="0"/>
                  <a:t> </a:t>
                </a:r>
                <a:r>
                  <a:rPr lang="es-ES" dirty="0" err="1"/>
                  <a:t>the</a:t>
                </a:r>
                <a:r>
                  <a:rPr lang="es-ES" dirty="0"/>
                  <a:t> median (</a:t>
                </a:r>
                <a:r>
                  <a:rPr lang="es-ES" dirty="0" err="1"/>
                  <a:t>less</a:t>
                </a:r>
                <a:r>
                  <a:rPr lang="es-ES" dirty="0"/>
                  <a:t> sensitive </a:t>
                </a:r>
                <a:r>
                  <a:rPr lang="es-ES" dirty="0" err="1"/>
                  <a:t>to</a:t>
                </a:r>
                <a:r>
                  <a:rPr lang="es-ES" dirty="0"/>
                  <a:t> </a:t>
                </a:r>
                <a:r>
                  <a:rPr lang="es-ES" dirty="0" err="1"/>
                  <a:t>outliers</a:t>
                </a:r>
                <a:r>
                  <a:rPr lang="es-ES" dirty="0"/>
                  <a:t>)</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735" b="-65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Tree>
    <p:extLst>
      <p:ext uri="{BB962C8B-B14F-4D97-AF65-F5344CB8AC3E}">
        <p14:creationId xmlns:p14="http://schemas.microsoft.com/office/powerpoint/2010/main" val="1248692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1" y="2738860"/>
                <a:ext cx="6851984" cy="6528015"/>
              </a:xfrm>
            </p:spPr>
            <p:txBody>
              <a:bodyPr>
                <a:normAutofit/>
              </a:bodyPr>
              <a:lstStyle/>
              <a:p>
                <a:pPr marL="0" indent="0">
                  <a:buNone/>
                </a:pPr>
                <a:r>
                  <a:rPr lang="es-ES" dirty="0"/>
                  <a:t>Considerations:</a:t>
                </a:r>
              </a:p>
              <a:p>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b="0" i="1">
                                <a:latin typeface="Cambria Math" panose="02040503050406030204" pitchFamily="18" charset="0"/>
                              </a:rPr>
                              <m:t>𝑦</m:t>
                            </m:r>
                          </m:e>
                        </m:acc>
                      </m:e>
                      <m:sub>
                        <m:sSub>
                          <m:sSubPr>
                            <m:ctrlPr>
                              <a:rPr lang="es-ES" b="1" i="1" smtClean="0">
                                <a:latin typeface="Cambria Math" panose="02040503050406030204" pitchFamily="18" charset="0"/>
                              </a:rPr>
                            </m:ctrlPr>
                          </m:sSubPr>
                          <m:e>
                            <m:r>
                              <a:rPr lang="es-ES" b="1" i="1" smtClean="0">
                                <a:latin typeface="Cambria Math" panose="02040503050406030204" pitchFamily="18" charset="0"/>
                              </a:rPr>
                              <m:t>𝒂</m:t>
                            </m:r>
                          </m:e>
                          <m:sub>
                            <m:r>
                              <a:rPr lang="es-ES" b="1" i="1" smtClean="0">
                                <a:latin typeface="Cambria Math" panose="02040503050406030204" pitchFamily="18" charset="0"/>
                              </a:rPr>
                              <m:t>𝒋</m:t>
                            </m:r>
                          </m:sub>
                        </m:sSub>
                      </m:sub>
                    </m:sSub>
                    <m:r>
                      <a:rPr lang="es-ES" i="1">
                        <a:latin typeface="Cambria Math" panose="02040503050406030204" pitchFamily="18" charset="0"/>
                      </a:rPr>
                      <m:t> </m:t>
                    </m:r>
                  </m:oMath>
                </a14:m>
                <a:r>
                  <a:rPr lang="es-ES" dirty="0" err="1"/>
                  <a:t>is</a:t>
                </a:r>
                <a:r>
                  <a:rPr lang="es-ES" dirty="0"/>
                  <a:t> </a:t>
                </a:r>
                <a:r>
                  <a:rPr lang="es-ES" dirty="0" err="1"/>
                  <a:t>the</a:t>
                </a:r>
                <a:r>
                  <a:rPr lang="es-ES" dirty="0"/>
                  <a:t> response,</a:t>
                </a:r>
                <a:r>
                  <a:rPr lang="es-ES" i="1" dirty="0">
                    <a:latin typeface="Cambria Math" panose="02040503050406030204" pitchFamily="18" charset="0"/>
                  </a:rPr>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oMath>
                </a14:m>
                <a:r>
                  <a:rPr lang="es-ES" dirty="0"/>
                  <a:t> </a:t>
                </a:r>
                <a:r>
                  <a:rPr lang="es-ES" dirty="0" err="1"/>
                  <a:t>the</a:t>
                </a:r>
                <a:r>
                  <a:rPr lang="es-ES" dirty="0"/>
                  <a:t> mean and</a:t>
                </a:r>
                <a14:m>
                  <m:oMath xmlns:m="http://schemas.openxmlformats.org/officeDocument/2006/math">
                    <m:r>
                      <a:rPr lang="es-ES" b="0" i="0" smtClean="0">
                        <a:latin typeface="Cambria Math" panose="02040503050406030204" pitchFamily="18" charset="0"/>
                      </a:rPr>
                      <m:t> </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i="1">
                            <a:latin typeface="Cambria Math" panose="02040503050406030204" pitchFamily="18" charset="0"/>
                          </a:rPr>
                          <m:t>𝑎</m:t>
                        </m:r>
                      </m:sub>
                    </m:sSub>
                  </m:oMath>
                </a14:m>
                <a:r>
                  <a:rPr lang="es-ES" dirty="0"/>
                  <a:t> the median.</a:t>
                </a:r>
              </a:p>
              <a:p>
                <a:r>
                  <a:rPr lang="es-ES" dirty="0" err="1"/>
                  <a:t>Gradient</a:t>
                </a:r>
                <a:r>
                  <a:rPr lang="es-ES" dirty="0"/>
                  <a:t> </a:t>
                </a:r>
                <a:r>
                  <a:rPr lang="es-ES" dirty="0" err="1"/>
                  <a:t>measure</a:t>
                </a:r>
                <a:r>
                  <a:rPr lang="es-ES" dirty="0"/>
                  <a:t> </a:t>
                </a:r>
                <a:r>
                  <a:rPr lang="es-ES" dirty="0" err="1"/>
                  <a:t>depends</a:t>
                </a:r>
                <a:r>
                  <a:rPr lang="es-ES" dirty="0"/>
                  <a:t> </a:t>
                </a:r>
                <a:r>
                  <a:rPr lang="es-ES" dirty="0" err="1"/>
                  <a:t>on</a:t>
                </a:r>
                <a:r>
                  <a:rPr lang="es-ES" dirty="0"/>
                  <a:t> </a:t>
                </a:r>
                <a:r>
                  <a:rPr lang="es-ES" dirty="0" err="1"/>
                  <a:t>the</a:t>
                </a:r>
                <a:r>
                  <a:rPr lang="es-ES" dirty="0"/>
                  <a:t> </a:t>
                </a:r>
                <a:r>
                  <a:rPr lang="es-ES" dirty="0" err="1"/>
                  <a:t>order</a:t>
                </a:r>
                <a:r>
                  <a:rPr lang="es-ES" dirty="0"/>
                  <a:t> </a:t>
                </a:r>
                <a:r>
                  <a:rPr lang="es-ES" dirty="0" err="1"/>
                  <a:t>of</a:t>
                </a:r>
                <a:r>
                  <a:rPr lang="es-ES" dirty="0"/>
                  <a:t> responses. </a:t>
                </a:r>
              </a:p>
              <a:p>
                <a:r>
                  <a:rPr lang="es-ES" dirty="0" err="1"/>
                  <a:t>The</a:t>
                </a:r>
                <a:r>
                  <a:rPr lang="es-ES" dirty="0"/>
                  <a:t> </a:t>
                </a:r>
                <a:r>
                  <a:rPr lang="es-ES" dirty="0" err="1"/>
                  <a:t>higher</a:t>
                </a:r>
                <a:r>
                  <a:rPr lang="es-ES" dirty="0"/>
                  <a:t> </a:t>
                </a:r>
                <a:r>
                  <a:rPr lang="es-ES" dirty="0" err="1"/>
                  <a:t>the</a:t>
                </a:r>
                <a:r>
                  <a:rPr lang="es-ES" dirty="0"/>
                  <a:t> </a:t>
                </a:r>
                <a:r>
                  <a:rPr lang="es-ES" dirty="0" err="1"/>
                  <a:t>value</a:t>
                </a:r>
                <a:r>
                  <a:rPr lang="es-ES" dirty="0"/>
                  <a:t>, </a:t>
                </a:r>
                <a:r>
                  <a:rPr lang="es-ES" dirty="0" err="1"/>
                  <a:t>the</a:t>
                </a:r>
                <a:r>
                  <a:rPr lang="es-ES" dirty="0"/>
                  <a:t> more </a:t>
                </a:r>
                <a:r>
                  <a:rPr lang="es-ES" dirty="0" err="1"/>
                  <a:t>relevant</a:t>
                </a:r>
                <a:r>
                  <a:rPr lang="es-ES" dirty="0"/>
                  <a:t> </a:t>
                </a:r>
                <a:r>
                  <a:rPr lang="es-ES" dirty="0" err="1"/>
                  <a:t>is</a:t>
                </a:r>
                <a:r>
                  <a:rPr lang="es-ES" dirty="0"/>
                  <a:t> </a:t>
                </a:r>
                <a:r>
                  <a:rPr lang="es-ES" dirty="0" err="1"/>
                  <a:t>the</a:t>
                </a:r>
                <a:r>
                  <a:rPr lang="es-ES" dirty="0"/>
                  <a:t> variable.</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1" y="2738860"/>
                <a:ext cx="6851984" cy="6528015"/>
              </a:xfrm>
              <a:blipFill>
                <a:blip r:embed="rId3"/>
                <a:stretch>
                  <a:fillRect l="-3381" t="-2801" r="-267"/>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33</a:t>
            </a:fld>
            <a:endParaRPr lang="es-ES" dirty="0"/>
          </a:p>
        </p:txBody>
      </p:sp>
      <p:pic>
        <p:nvPicPr>
          <p:cNvPr id="7" name="Imagen 6">
            <a:extLst>
              <a:ext uri="{FF2B5EF4-FFF2-40B4-BE49-F238E27FC236}">
                <a16:creationId xmlns:a16="http://schemas.microsoft.com/office/drawing/2014/main" id="{19D0CBA8-870C-9020-6CC4-B0E8053B5E8E}"/>
              </a:ext>
            </a:extLst>
          </p:cNvPr>
          <p:cNvPicPr>
            <a:picLocks noChangeAspect="1"/>
          </p:cNvPicPr>
          <p:nvPr/>
        </p:nvPicPr>
        <p:blipFill>
          <a:blip r:embed="rId4"/>
          <a:stretch>
            <a:fillRect/>
          </a:stretch>
        </p:blipFill>
        <p:spPr>
          <a:xfrm>
            <a:off x="8710863" y="3948896"/>
            <a:ext cx="8973537" cy="3723598"/>
          </a:xfrm>
          <a:prstGeom prst="rect">
            <a:avLst/>
          </a:prstGeom>
        </p:spPr>
      </p:pic>
    </p:spTree>
    <p:extLst>
      <p:ext uri="{BB962C8B-B14F-4D97-AF65-F5344CB8AC3E}">
        <p14:creationId xmlns:p14="http://schemas.microsoft.com/office/powerpoint/2010/main" val="1823698804"/>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To calculate variable importance, the variance of the variable must first be determined (AAD example):</a:t>
                </a:r>
              </a:p>
              <a:p>
                <a:pPr marL="0" indent="0">
                  <a:spcBef>
                    <a:spcPts val="240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𝐿</m:t>
                          </m:r>
                        </m:sup>
                        <m:e>
                          <m:d>
                            <m:dPr>
                              <m:begChr m:val="|"/>
                              <m:endChr m:val="|"/>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e>
                          </m:d>
                        </m:e>
                      </m:nary>
                      <m:r>
                        <a:rPr lang="es-ES" b="0" i="1" smtClean="0">
                          <a:latin typeface="Cambria Math" panose="02040503050406030204" pitchFamily="18" charset="0"/>
                        </a:rPr>
                        <m:t>/</m:t>
                      </m:r>
                      <m:r>
                        <a:rPr lang="es-ES" b="0" i="1" smtClean="0">
                          <a:latin typeface="Cambria Math" panose="02040503050406030204" pitchFamily="18" charset="0"/>
                        </a:rPr>
                        <m:t>𝐿</m:t>
                      </m:r>
                    </m:oMath>
                  </m:oMathPara>
                </a14:m>
                <a:endParaRPr lang="en-US" dirty="0"/>
              </a:p>
              <a:p>
                <a:pPr>
                  <a:spcAft>
                    <a:spcPts val="1200"/>
                  </a:spcAft>
                </a:pPr>
                <a:r>
                  <a:rPr lang="en-US" dirty="0"/>
                  <a:t>Then, it is possible to calculate relative importance: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𝑟</m:t>
                          </m:r>
                        </m:e>
                        <m:sub>
                          <m:r>
                            <a:rPr lang="es-ES" i="1">
                              <a:latin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𝑎</m:t>
                              </m:r>
                            </m:sub>
                          </m:sSub>
                        </m:num>
                        <m:den>
                          <m:nary>
                            <m:naryPr>
                              <m:chr m:val="∑"/>
                              <m:ctrlPr>
                                <a:rPr lang="es-ES" i="1">
                                  <a:latin typeface="Cambria Math" panose="02040503050406030204" pitchFamily="18" charset="0"/>
                                </a:rPr>
                              </m:ctrlPr>
                            </m:naryPr>
                            <m:sub>
                              <m: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𝑖</m:t>
                                  </m:r>
                                </m:sub>
                              </m:sSub>
                            </m:e>
                          </m:nary>
                        </m:den>
                      </m:f>
                    </m:oMath>
                  </m:oMathPara>
                </a14:m>
                <a:endParaRPr lang="es-ES" i="1" dirty="0">
                  <a:latin typeface="Cambria Math" panose="02040503050406030204" pitchFamily="18" charset="0"/>
                </a:endParaRPr>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34</a:t>
            </a:fld>
            <a:endParaRPr lang="es-ES" dirty="0"/>
          </a:p>
        </p:txBody>
      </p:sp>
    </p:spTree>
    <p:extLst>
      <p:ext uri="{BB962C8B-B14F-4D97-AF65-F5344CB8AC3E}">
        <p14:creationId xmlns:p14="http://schemas.microsoft.com/office/powerpoint/2010/main" val="253609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Now we need to apply these techniques to a classification problem involving a discrete variable.</a:t>
                </a:r>
              </a:p>
              <a:p>
                <a:pPr>
                  <a:spcAft>
                    <a:spcPts val="1200"/>
                  </a:spcAft>
                </a:pPr>
                <a:r>
                  <a:rPr lang="es-ES" b="0" dirty="0" err="1"/>
                  <a:t>Let</a:t>
                </a:r>
                <a:r>
                  <a:rPr lang="es-ES" b="0" dirty="0"/>
                  <a:t> </a:t>
                </a:r>
                <a14:m>
                  <m:oMath xmlns:m="http://schemas.openxmlformats.org/officeDocument/2006/math">
                    <m:r>
                      <a:rPr lang="es-ES" b="0" i="1" smtClean="0">
                        <a:latin typeface="Cambria Math" panose="02040503050406030204" pitchFamily="18" charset="0"/>
                      </a:rPr>
                      <m:t>𝐺</m:t>
                    </m:r>
                  </m:oMath>
                </a14:m>
                <a:r>
                  <a:rPr lang="es-ES" dirty="0"/>
                  <a:t> be </a:t>
                </a:r>
                <a:r>
                  <a:rPr lang="es-ES" dirty="0" err="1"/>
                  <a:t>the</a:t>
                </a:r>
                <a:r>
                  <a:rPr lang="es-ES" dirty="0"/>
                  <a:t> </a:t>
                </a:r>
                <a:r>
                  <a:rPr lang="es-ES" dirty="0" err="1"/>
                  <a:t>number</a:t>
                </a:r>
                <a:r>
                  <a:rPr lang="es-ES" dirty="0"/>
                  <a:t> </a:t>
                </a:r>
                <a:r>
                  <a:rPr lang="es-ES" dirty="0" err="1"/>
                  <a:t>of</a:t>
                </a:r>
                <a:r>
                  <a:rPr lang="es-ES" dirty="0"/>
                  <a:t> </a:t>
                </a:r>
                <a:r>
                  <a:rPr lang="es-ES" dirty="0" err="1"/>
                  <a:t>classes</a:t>
                </a:r>
                <a:r>
                  <a:rPr lang="es-ES" dirty="0"/>
                  <a:t>. </a:t>
                </a:r>
                <a:r>
                  <a:rPr lang="en-US" dirty="0"/>
                  <a:t>Encode into a numeric ordered scale </a:t>
                </a:r>
                <a14:m>
                  <m:oMath xmlns:m="http://schemas.openxmlformats.org/officeDocument/2006/math">
                    <m:d>
                      <m:dPr>
                        <m:begChr m:val="{"/>
                        <m:endChr m:val="}"/>
                        <m:ctrlPr>
                          <a:rPr lang="en-US" i="1" smtClean="0">
                            <a:latin typeface="Cambria Math" panose="02040503050406030204" pitchFamily="18" charset="0"/>
                          </a:rPr>
                        </m:ctrlPr>
                      </m:dPr>
                      <m:e>
                        <m:r>
                          <a:rPr lang="es-ES" b="0" i="1" smtClean="0">
                            <a:latin typeface="Cambria Math" panose="02040503050406030204" pitchFamily="18" charset="0"/>
                          </a:rPr>
                          <m:t>1,2,…,</m:t>
                        </m:r>
                        <m:r>
                          <a:rPr lang="es-ES" b="0" i="1" smtClean="0">
                            <a:latin typeface="Cambria Math" panose="02040503050406030204" pitchFamily="18" charset="0"/>
                          </a:rPr>
                          <m:t>𝐺</m:t>
                        </m:r>
                      </m:e>
                    </m:d>
                  </m:oMath>
                </a14:m>
                <a:endParaRPr lang="es-ES" dirty="0"/>
              </a:p>
              <a:p>
                <a:pPr>
                  <a:spcAft>
                    <a:spcPts val="1200"/>
                  </a:spcAft>
                </a:pPr>
                <a:r>
                  <a:rPr lang="en-US" dirty="0"/>
                  <a:t>For methods that require a baseline vector (1D-SA and GSA), use the </a:t>
                </a:r>
                <a:r>
                  <a:rPr lang="en-US" b="1" dirty="0"/>
                  <a:t>mode </a:t>
                </a:r>
                <a:r>
                  <a:rPr lang="en-US" dirty="0"/>
                  <a:t>as the baseline value.</a:t>
                </a:r>
              </a:p>
              <a:p>
                <a:pPr>
                  <a:spcAft>
                    <a:spcPts val="1200"/>
                  </a:spcAft>
                </a:pPr>
                <a:r>
                  <a:rPr lang="en-US" dirty="0"/>
                  <a:t>All levels, or only the most frequent ones, can be used for a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81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35</a:t>
            </a:fld>
            <a:endParaRPr lang="es-ES" dirty="0"/>
          </a:p>
        </p:txBody>
      </p:sp>
    </p:spTree>
    <p:extLst>
      <p:ext uri="{BB962C8B-B14F-4D97-AF65-F5344CB8AC3E}">
        <p14:creationId xmlns:p14="http://schemas.microsoft.com/office/powerpoint/2010/main" val="195072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Two </a:t>
                </a:r>
                <a:r>
                  <a:rPr lang="es-ES" dirty="0" err="1"/>
                  <a:t>main</a:t>
                </a:r>
                <a:r>
                  <a:rPr lang="es-ES" dirty="0"/>
                  <a:t> </a:t>
                </a:r>
                <a:r>
                  <a:rPr lang="es-ES" dirty="0" err="1"/>
                  <a:t>modeling</a:t>
                </a:r>
                <a:r>
                  <a:rPr lang="es-ES" dirty="0"/>
                  <a:t> </a:t>
                </a:r>
                <a:r>
                  <a:rPr lang="es-ES" dirty="0" err="1"/>
                  <a:t>possibilities</a:t>
                </a:r>
                <a:r>
                  <a:rPr lang="es-ES" dirty="0"/>
                  <a:t>:</a:t>
                </a:r>
              </a:p>
              <a:p>
                <a:pPr lvl="1">
                  <a:spcAft>
                    <a:spcPts val="1200"/>
                  </a:spcAft>
                </a:pPr>
                <a:r>
                  <a:rPr lang="es-ES" dirty="0"/>
                  <a:t>outputting </a:t>
                </a:r>
                <a:r>
                  <a:rPr lang="es-ES" dirty="0" err="1"/>
                  <a:t>class</a:t>
                </a:r>
                <a:r>
                  <a:rPr lang="es-ES" dirty="0"/>
                  <a:t> </a:t>
                </a:r>
                <a:r>
                  <a:rPr lang="es-ES" dirty="0" err="1"/>
                  <a:t>labels</a:t>
                </a:r>
                <a:r>
                  <a:rPr lang="es-ES" dirty="0"/>
                  <a:t> </a:t>
                </a:r>
                <a14:m>
                  <m:oMath xmlns:m="http://schemas.openxmlformats.org/officeDocument/2006/math">
                    <m:d>
                      <m:dPr>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𝐺</m:t>
                                </m:r>
                              </m:sub>
                            </m:sSub>
                          </m:e>
                        </m:d>
                      </m:e>
                    </m:d>
                  </m:oMath>
                </a14:m>
                <a:r>
                  <a:rPr lang="es-ES" dirty="0"/>
                  <a:t>.</a:t>
                </a:r>
              </a:p>
              <a:p>
                <a:pPr lvl="1">
                  <a:spcAft>
                    <a:spcPts val="1200"/>
                  </a:spcAft>
                </a:pPr>
                <a:r>
                  <a:rPr lang="es-ES" dirty="0" err="1">
                    <a:highlight>
                      <a:srgbClr val="FFFF00"/>
                    </a:highlight>
                  </a:rPr>
                  <a:t>Outputting</a:t>
                </a:r>
                <a:r>
                  <a:rPr lang="es-ES" dirty="0">
                    <a:highlight>
                      <a:srgbClr val="FFFF00"/>
                    </a:highlight>
                  </a:rPr>
                  <a:t> </a:t>
                </a:r>
                <a:r>
                  <a:rPr lang="es-ES" dirty="0" err="1">
                    <a:highlight>
                      <a:srgbClr val="FFFF00"/>
                    </a:highlight>
                  </a:rPr>
                  <a:t>probabilities</a:t>
                </a:r>
                <a:r>
                  <a:rPr lang="es-ES" dirty="0"/>
                  <a:t>, </a:t>
                </a:r>
                <a:r>
                  <a:rPr lang="es-ES" dirty="0" err="1"/>
                  <a:t>where</a:t>
                </a:r>
                <a:r>
                  <a:rPr lang="es-ES" dirty="0"/>
                  <a:t> </a:t>
                </a:r>
                <a14:m>
                  <m:oMath xmlns:m="http://schemas.openxmlformats.org/officeDocument/2006/math">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𝐺</m:t>
                            </m:r>
                          </m:sub>
                        </m:sSub>
                      </m:e>
                    </m:d>
                  </m:oMath>
                </a14:m>
                <a:r>
                  <a:rPr lang="es-ES" dirty="0"/>
                  <a:t> </a:t>
                </a:r>
                <a:r>
                  <a:rPr lang="es-ES" dirty="0" err="1"/>
                  <a:t>such</a:t>
                </a:r>
                <a:r>
                  <a:rPr lang="es-ES" dirty="0"/>
                  <a:t> </a:t>
                </a:r>
                <a:r>
                  <a:rPr lang="es-ES" dirty="0" err="1"/>
                  <a:t>that</a:t>
                </a:r>
                <a:r>
                  <a:rPr lang="es-ES" dirty="0"/>
                  <a:t> </a:t>
                </a:r>
                <a14:m>
                  <m:oMath xmlns:m="http://schemas.openxmlformats.org/officeDocument/2006/math">
                    <m:nary>
                      <m:naryPr>
                        <m:chr m:val="∑"/>
                        <m:limLoc m:val="subSup"/>
                        <m:ctrlPr>
                          <a:rPr lang="es-ES" i="1" smtClean="0">
                            <a:latin typeface="Cambria Math" panose="02040503050406030204" pitchFamily="18" charset="0"/>
                          </a:rPr>
                        </m:ctrlPr>
                      </m:naryPr>
                      <m:sub>
                        <m:r>
                          <m:rPr>
                            <m:brk m:alnAt="25"/>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𝐺</m:t>
                        </m:r>
                      </m:sup>
                      <m:e>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𝑖</m:t>
                            </m:r>
                          </m:sub>
                        </m:sSub>
                      </m:e>
                    </m:nary>
                    <m:r>
                      <a:rPr lang="es-ES" b="0" i="1" smtClean="0">
                        <a:latin typeface="Cambria Math" panose="02040503050406030204" pitchFamily="18" charset="0"/>
                      </a:rPr>
                      <m:t>=1</m:t>
                    </m:r>
                  </m:oMath>
                </a14:m>
                <a:r>
                  <a:rPr lang="es-ES" dirty="0"/>
                  <a:t> and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𝑐</m:t>
                        </m:r>
                      </m:sub>
                    </m:sSub>
                  </m:oMath>
                </a14:m>
                <a:r>
                  <a:rPr lang="es-ES" dirty="0"/>
                  <a:t> </a:t>
                </a:r>
                <a:r>
                  <a:rPr lang="en-US" dirty="0"/>
                  <a:t>denotes the probability of class </a:t>
                </a:r>
                <a14:m>
                  <m:oMath xmlns:m="http://schemas.openxmlformats.org/officeDocument/2006/math">
                    <m:r>
                      <a:rPr lang="es-ES" b="0" i="1" smtClean="0">
                        <a:latin typeface="Cambria Math" panose="02040503050406030204" pitchFamily="18" charset="0"/>
                      </a:rPr>
                      <m:t>𝑐</m:t>
                    </m:r>
                  </m:oMath>
                </a14:m>
                <a:r>
                  <a:rPr lang="en-US" dirty="0"/>
                  <a:t>. </a:t>
                </a:r>
                <a:endParaRPr lang="es-ES" dirty="0"/>
              </a:p>
              <a:p>
                <a:pPr>
                  <a:spcAft>
                    <a:spcPts val="1200"/>
                  </a:spcAft>
                </a:pPr>
                <a:r>
                  <a:rPr lang="en-US" dirty="0"/>
                  <a:t>To obtain probabilities, it is proposed the transformation of the class labels into probabilities using the popular One-of-G transformation.</a:t>
                </a:r>
              </a:p>
              <a:p>
                <a:pPr marL="0" indent="0">
                  <a:spcAft>
                    <a:spcPts val="1200"/>
                  </a:spcAft>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s-ES" b="0" i="1" smtClean="0">
                            <a:latin typeface="Cambria Math" panose="02040503050406030204" pitchFamily="18" charset="0"/>
                          </a:rPr>
                          <m:t>𝑦</m:t>
                        </m:r>
                      </m:e>
                      <m:sub>
                        <m:r>
                          <m:rPr>
                            <m:nor/>
                          </m:rPr>
                          <a:rPr lang="es-ES" b="0" i="0" smtClean="0">
                            <a:latin typeface="Cambria Math" panose="02040503050406030204" pitchFamily="18" charset="0"/>
                          </a:rPr>
                          <m:t>red</m:t>
                        </m:r>
                      </m:sub>
                    </m:sSub>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 0, 0);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𝑦</m:t>
                        </m:r>
                      </m:e>
                      <m:sub>
                        <m:r>
                          <m:rPr>
                            <m:nor/>
                          </m:rPr>
                          <a:rPr lang="es-ES" b="0" i="0" smtClean="0">
                            <a:latin typeface="Cambria Math" panose="02040503050406030204" pitchFamily="18" charset="0"/>
                          </a:rPr>
                          <m:t>blue</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1, 0);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𝑦</m:t>
                        </m:r>
                      </m:e>
                      <m:sub>
                        <m:r>
                          <m:rPr>
                            <m:nor/>
                          </m:rPr>
                          <a:rPr lang="es-ES" b="0" i="0" smtClean="0">
                            <a:latin typeface="Cambria Math" panose="02040503050406030204" pitchFamily="18" charset="0"/>
                          </a:rPr>
                          <m:t>yellow</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0, 1).</a:t>
                </a:r>
              </a:p>
              <a:p>
                <a:pPr marL="0" indent="0">
                  <a:spcAft>
                    <a:spcPts val="1200"/>
                  </a:spcAft>
                  <a:buNone/>
                </a:pP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9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36</a:t>
            </a:fld>
            <a:endParaRPr lang="es-ES" dirty="0"/>
          </a:p>
        </p:txBody>
      </p:sp>
    </p:spTree>
    <p:extLst>
      <p:ext uri="{BB962C8B-B14F-4D97-AF65-F5344CB8AC3E}">
        <p14:creationId xmlns:p14="http://schemas.microsoft.com/office/powerpoint/2010/main" val="3042213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The sensitivity measures are first computed for each individual class </a:t>
                </a:r>
                <a14:m>
                  <m:oMath xmlns:m="http://schemas.openxmlformats.org/officeDocument/2006/math">
                    <m:d>
                      <m:dPr>
                        <m:ctrlPr>
                          <a:rPr lang="en-U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and then a weighted average is performed in order to compute the global sensitivity measure: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𝑐</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𝐺</m:t>
                                  </m:r>
                                </m:sub>
                              </m:sSub>
                            </m:e>
                          </m:d>
                        </m:sub>
                        <m:sup/>
                        <m:e>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𝑐</m:t>
                              </m:r>
                            </m:e>
                          </m:d>
                        </m:e>
                      </m:nary>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m:oMathPara>
                </a14:m>
                <a:endParaRPr lang="en-US" dirty="0"/>
              </a:p>
              <a:p>
                <a:pPr>
                  <a:spcAft>
                    <a:spcPts val="1200"/>
                  </a:spcAft>
                </a:pPr>
                <a:r>
                  <a:rPr lang="es-ES" dirty="0"/>
                  <a:t>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is the </a:t>
                </a:r>
                <a:r>
                  <a:rPr lang="en-US" dirty="0" err="1"/>
                  <a:t>sensivitity</a:t>
                </a:r>
                <a:r>
                  <a:rPr lang="en-US" dirty="0"/>
                  <a:t> measure (AAD) for variable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n-US" dirty="0"/>
                  <a:t> for output class </a:t>
                </a:r>
                <a14:m>
                  <m:oMath xmlns:m="http://schemas.openxmlformats.org/officeDocument/2006/math">
                    <m:r>
                      <a:rPr lang="es-ES" i="1">
                        <a:latin typeface="Cambria Math" panose="02040503050406030204" pitchFamily="18" charset="0"/>
                      </a:rPr>
                      <m:t>𝑐</m:t>
                    </m:r>
                  </m:oMath>
                </a14:m>
                <a:r>
                  <a:rPr lang="en-US" dirty="0"/>
                  <a:t>, and </a:t>
                </a:r>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𝑐</m:t>
                        </m:r>
                      </m:e>
                    </m:d>
                  </m:oMath>
                </a14:m>
                <a:r>
                  <a:rPr lang="en-US" dirty="0"/>
                  <a:t> is the class </a:t>
                </a:r>
                <a14:m>
                  <m:oMath xmlns:m="http://schemas.openxmlformats.org/officeDocument/2006/math">
                    <m:r>
                      <a:rPr lang="es-ES" i="1">
                        <a:latin typeface="Cambria Math" panose="02040503050406030204" pitchFamily="18" charset="0"/>
                      </a:rPr>
                      <m:t>𝑐</m:t>
                    </m:r>
                  </m:oMath>
                </a14:m>
                <a:r>
                  <a:rPr lang="en-US" dirty="0"/>
                  <a:t> </a:t>
                </a:r>
                <a:r>
                  <a:rPr lang="en-US" dirty="0" err="1"/>
                  <a:t>frecuency</a:t>
                </a:r>
                <a:r>
                  <a:rPr lang="en-US" dirty="0"/>
                  <a:t> in the dataset.</a:t>
                </a:r>
              </a:p>
              <a:p>
                <a:pPr marL="0" indent="0">
                  <a:spcAft>
                    <a:spcPts val="1200"/>
                  </a:spcAft>
                  <a:buNone/>
                </a:pPr>
                <a:endParaRPr lang="es-ES" dirty="0"/>
              </a:p>
              <a:p>
                <a:pPr marL="0" indent="0">
                  <a:spcAft>
                    <a:spcPts val="1200"/>
                  </a:spcAft>
                  <a:buNone/>
                </a:pP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77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37</a:t>
            </a:fld>
            <a:endParaRPr lang="es-ES" dirty="0"/>
          </a:p>
        </p:txBody>
      </p:sp>
    </p:spTree>
    <p:extLst>
      <p:ext uri="{BB962C8B-B14F-4D97-AF65-F5344CB8AC3E}">
        <p14:creationId xmlns:p14="http://schemas.microsoft.com/office/powerpoint/2010/main" val="2990858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For 1-SA, </a:t>
                </a:r>
                <a:r>
                  <a:rPr lang="es-ES" dirty="0" err="1"/>
                  <a:t>only</a:t>
                </a:r>
                <a:r>
                  <a:rPr lang="es-ES" dirty="0"/>
                  <a:t> </a:t>
                </a:r>
                <a:r>
                  <a:rPr lang="es-ES" dirty="0" err="1"/>
                  <a:t>one</a:t>
                </a:r>
                <a:r>
                  <a:rPr lang="es-ES" dirty="0"/>
                  <a:t> </a:t>
                </a:r>
                <a:r>
                  <a:rPr lang="es-ES" dirty="0" err="1"/>
                  <a:t>sensitivity</a:t>
                </a:r>
                <a:r>
                  <a:rPr lang="es-ES" dirty="0"/>
                  <a:t> </a:t>
                </a:r>
                <a:r>
                  <a:rPr lang="es-ES" dirty="0" err="1"/>
                  <a:t>value</a:t>
                </a:r>
                <a:r>
                  <a:rPr lang="es-ES" dirty="0"/>
                  <a:t> </a:t>
                </a:r>
                <a:r>
                  <a:rPr lang="es-ES" dirty="0" err="1"/>
                  <a:t>for</a:t>
                </a:r>
                <a:r>
                  <a:rPr lang="es-ES" dirty="0"/>
                  <a:t> a </a:t>
                </a:r>
                <a:r>
                  <a:rPr lang="es-ES" dirty="0" err="1"/>
                  <a:t>given</a:t>
                </a:r>
                <a:r>
                  <a:rPr lang="es-ES" dirty="0"/>
                  <a:t> variable </a:t>
                </a:r>
                <a:r>
                  <a:rPr lang="es-ES" dirty="0" err="1"/>
                  <a:t>level</a:t>
                </a:r>
                <a:r>
                  <a:rPr lang="es-ES" dirty="0"/>
                  <a:t> </a:t>
                </a:r>
                <a14:m>
                  <m:oMath xmlns:m="http://schemas.openxmlformats.org/officeDocument/2006/math">
                    <m:d>
                      <m:dPr>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e>
                    </m:d>
                  </m:oMath>
                </a14:m>
                <a:r>
                  <a:rPr lang="en-US" dirty="0"/>
                  <a:t>. The sensibility measure can be directly applied over the sensitivity responses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sub>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e>
                    </m:d>
                  </m:oMath>
                </a14:m>
                <a:r>
                  <a:rPr lang="en-US" dirty="0"/>
                  <a:t>. </a:t>
                </a:r>
              </a:p>
              <a:p>
                <a:pPr>
                  <a:spcAft>
                    <a:spcPts val="1200"/>
                  </a:spcAft>
                </a:pPr>
                <a:endParaRPr lang="en-US" dirty="0"/>
              </a:p>
              <a:p>
                <a:pPr>
                  <a:spcAft>
                    <a:spcPts val="1200"/>
                  </a:spcAft>
                </a:pPr>
                <a:r>
                  <a:rPr lang="en-US" dirty="0"/>
                  <a:t>The remaining sensitivity methods produce several sensitivity values for each level. </a:t>
                </a:r>
              </a:p>
              <a:p>
                <a:pPr>
                  <a:spcAft>
                    <a:spcPts val="1200"/>
                  </a:spcAft>
                </a:pPr>
                <a:r>
                  <a:rPr lang="en-US" dirty="0"/>
                  <a:t>An aggregation function needs to be set prior to the computation of the sensitivity measures.</a:t>
                </a:r>
              </a:p>
              <a:p>
                <a:pPr marL="0" indent="0">
                  <a:spcAft>
                    <a:spcPts val="1200"/>
                  </a:spcAft>
                  <a:buNone/>
                </a:pPr>
                <a:endParaRPr lang="es-ES" dirty="0"/>
              </a:p>
              <a:p>
                <a:pPr marL="0" indent="0">
                  <a:spcAft>
                    <a:spcPts val="1200"/>
                  </a:spcAft>
                  <a:buNone/>
                </a:pP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b="-840"/>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38</a:t>
            </a:fld>
            <a:endParaRPr lang="es-ES" dirty="0"/>
          </a:p>
        </p:txBody>
      </p:sp>
    </p:spTree>
    <p:extLst>
      <p:ext uri="{BB962C8B-B14F-4D97-AF65-F5344CB8AC3E}">
        <p14:creationId xmlns:p14="http://schemas.microsoft.com/office/powerpoint/2010/main" val="9848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GSA </a:t>
                </a:r>
                <a:r>
                  <a:rPr lang="es-ES" dirty="0" err="1"/>
                  <a:t>example</a:t>
                </a:r>
                <a:r>
                  <a:rPr lang="es-ES" dirty="0"/>
                  <a:t>:</a:t>
                </a:r>
              </a:p>
              <a:p>
                <a:pPr lvl="1">
                  <a:spcAft>
                    <a:spcPts val="1200"/>
                  </a:spcAft>
                </a:pPr>
                <a:r>
                  <a:rPr lang="es-ES" dirty="0" err="1"/>
                  <a:t>First</a:t>
                </a:r>
                <a:r>
                  <a:rPr lang="es-ES" dirty="0"/>
                  <a:t>, </a:t>
                </a:r>
                <a:r>
                  <a:rPr lang="es-ES" dirty="0" err="1"/>
                  <a:t>the</a:t>
                </a:r>
                <a:r>
                  <a:rPr lang="es-ES" dirty="0"/>
                  <a:t> </a:t>
                </a:r>
                <a:r>
                  <a:rPr lang="es-ES" dirty="0" err="1"/>
                  <a:t>sensitivity</a:t>
                </a:r>
                <a:r>
                  <a:rPr lang="es-ES" dirty="0"/>
                  <a:t> responses are </a:t>
                </a:r>
                <a:r>
                  <a:rPr lang="es-ES" dirty="0" err="1"/>
                  <a:t>averaged</a:t>
                </a:r>
                <a:r>
                  <a:rPr lang="es-ES" dirty="0"/>
                  <a:t> </a:t>
                </a:r>
                <a:r>
                  <a:rPr lang="es-ES" dirty="0" err="1"/>
                  <a:t>according</a:t>
                </a:r>
                <a:r>
                  <a:rPr lang="es-ES" dirty="0"/>
                  <a:t> </a:t>
                </a:r>
                <a:r>
                  <a:rPr lang="es-ES" dirty="0" err="1"/>
                  <a:t>to</a:t>
                </a:r>
                <a:r>
                  <a:rPr lang="es-ES" dirty="0"/>
                  <a:t> </a:t>
                </a:r>
                <a:r>
                  <a:rPr lang="es-ES" dirty="0" err="1"/>
                  <a:t>each</a:t>
                </a:r>
                <a:r>
                  <a:rPr lang="es-ES" dirty="0"/>
                  <a:t> variable </a:t>
                </a:r>
                <a:r>
                  <a:rPr lang="es-ES" dirty="0" err="1"/>
                  <a:t>level</a:t>
                </a:r>
                <a:r>
                  <a:rPr lang="es-ES" dirty="0"/>
                  <a:t>.</a:t>
                </a:r>
              </a:p>
              <a:p>
                <a:pPr marL="685800" lvl="1" indent="0">
                  <a:spcAft>
                    <a:spcPts val="1200"/>
                  </a:spcAft>
                  <a:buNone/>
                </a:pPr>
                <a:r>
                  <a:rPr lang="es-ES" dirty="0"/>
                  <a:t>	</a:t>
                </a:r>
                <a:r>
                  <a:rPr lang="es-ES" dirty="0" err="1"/>
                  <a:t>Only</a:t>
                </a:r>
                <a:r>
                  <a:rPr lang="es-ES" dirty="0"/>
                  <a:t> </a:t>
                </a:r>
                <a14:m>
                  <m:oMath xmlns:m="http://schemas.openxmlformats.org/officeDocument/2006/math">
                    <m:r>
                      <a:rPr lang="es-ES" b="0" i="1" smtClean="0">
                        <a:latin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oMath>
                </a14:m>
                <a:r>
                  <a:rPr lang="en-US" dirty="0"/>
                  <a:t> </a:t>
                </a:r>
                <a:r>
                  <a:rPr lang="en-US" dirty="0" err="1"/>
                  <a:t>distinc</a:t>
                </a: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acc>
                      </m:e>
                      <m:sub>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n-US" dirty="0"/>
                  <a:t> values are stored and then feed into the 	importance calculations.</a:t>
                </a:r>
              </a:p>
              <a:p>
                <a:pPr marL="685800" lvl="1"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𝐿</m:t>
                          </m:r>
                        </m:sup>
                        <m:e>
                          <m:d>
                            <m:dPr>
                              <m:begChr m:val="|"/>
                              <m:endChr m:val="|"/>
                              <m:ctrlPr>
                                <a:rPr lang="es-E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acc>
                                </m:e>
                                <m:sub>
                                  <m:sSub>
                                    <m:sSubPr>
                                      <m:ctrlPr>
                                        <a:rPr lang="en-U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e>
                          </m:d>
                        </m:e>
                      </m:nary>
                      <m:r>
                        <a:rPr lang="es-ES" b="0" i="1" smtClean="0">
                          <a:latin typeface="Cambria Math" panose="02040503050406030204" pitchFamily="18" charset="0"/>
                        </a:rPr>
                        <m:t>/</m:t>
                      </m:r>
                      <m:r>
                        <a:rPr lang="es-ES" b="0" i="1" smtClean="0">
                          <a:latin typeface="Cambria Math" panose="02040503050406030204" pitchFamily="18" charset="0"/>
                        </a:rPr>
                        <m:t>𝐿</m:t>
                      </m:r>
                    </m:oMath>
                  </m:oMathPara>
                </a14:m>
                <a:endParaRPr lang="en-US" dirty="0"/>
              </a:p>
              <a:p>
                <a:pPr marL="1028700" marR="0" lvl="1" indent="-342900" algn="l" defTabSz="1371600" rtl="0" eaLnBrk="1" fontAlgn="auto" latinLnBrk="0" hangingPunct="1">
                  <a:lnSpc>
                    <a:spcPct val="90000"/>
                  </a:lnSpc>
                  <a:spcBef>
                    <a:spcPts val="1800"/>
                  </a:spcBef>
                  <a:spcAft>
                    <a:spcPts val="1200"/>
                  </a:spcAft>
                  <a:buClr>
                    <a:srgbClr val="636B6F"/>
                  </a:buClr>
                  <a:buSzTx/>
                  <a:buFont typeface="Arial" panose="020B0604020202020204" pitchFamily="34" charset="0"/>
                  <a:buChar char="•"/>
                  <a:tabLst/>
                  <a:defRPr/>
                </a:pPr>
                <a:r>
                  <a:rPr lang="es-ES" sz="3600" dirty="0" err="1">
                    <a:latin typeface="DIN" pitchFamily="50" charset="0"/>
                  </a:rPr>
                  <a:t>This</a:t>
                </a:r>
                <a:r>
                  <a:rPr lang="es-ES" sz="3600" dirty="0">
                    <a:latin typeface="DIN" pitchFamily="50" charset="0"/>
                  </a:rPr>
                  <a:t> simple </a:t>
                </a:r>
                <a:r>
                  <a:rPr lang="es-ES" sz="3600" dirty="0" err="1">
                    <a:latin typeface="DIN" pitchFamily="50" charset="0"/>
                  </a:rPr>
                  <a:t>aggregation</a:t>
                </a:r>
                <a:r>
                  <a:rPr lang="es-ES" sz="3600" dirty="0">
                    <a:latin typeface="DIN" pitchFamily="50" charset="0"/>
                  </a:rPr>
                  <a:t> </a:t>
                </a:r>
                <a:r>
                  <a:rPr lang="es-ES" sz="3600" dirty="0" err="1">
                    <a:latin typeface="DIN" pitchFamily="50" charset="0"/>
                  </a:rPr>
                  <a:t>function</a:t>
                </a:r>
                <a:r>
                  <a:rPr lang="es-ES" sz="3600" dirty="0">
                    <a:latin typeface="DIN" pitchFamily="50" charset="0"/>
                  </a:rPr>
                  <a:t> can lead </a:t>
                </a:r>
                <a:r>
                  <a:rPr lang="es-ES" sz="3600" dirty="0" err="1">
                    <a:latin typeface="DIN" pitchFamily="50" charset="0"/>
                  </a:rPr>
                  <a:t>to</a:t>
                </a:r>
                <a:r>
                  <a:rPr lang="es-ES" sz="3600" dirty="0">
                    <a:latin typeface="DIN" pitchFamily="50" charset="0"/>
                  </a:rPr>
                  <a:t> </a:t>
                </a:r>
                <a:r>
                  <a:rPr lang="es-ES" sz="3600" dirty="0" err="1">
                    <a:latin typeface="DIN" pitchFamily="50" charset="0"/>
                  </a:rPr>
                  <a:t>loss</a:t>
                </a:r>
                <a:r>
                  <a:rPr lang="es-ES" sz="3600" dirty="0">
                    <a:latin typeface="DIN" pitchFamily="50" charset="0"/>
                  </a:rPr>
                  <a:t> </a:t>
                </a:r>
                <a:r>
                  <a:rPr lang="es-ES" sz="3600" dirty="0" err="1">
                    <a:latin typeface="DIN" pitchFamily="50" charset="0"/>
                  </a:rPr>
                  <a:t>information</a:t>
                </a:r>
                <a:r>
                  <a:rPr lang="es-ES" sz="3600" dirty="0">
                    <a:latin typeface="DIN" pitchFamily="50" charset="0"/>
                  </a:rPr>
                  <a:t>. </a:t>
                </a:r>
                <a:endParaRPr lang="es-ES" dirty="0"/>
              </a:p>
              <a:p>
                <a:pPr marL="0" indent="0">
                  <a:spcAft>
                    <a:spcPts val="1200"/>
                  </a:spcAft>
                  <a:buNone/>
                </a:pP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3"/>
                <a:stretch>
                  <a:fillRect l="-1352" t="-2801" r="-1430"/>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39</a:t>
            </a:fld>
            <a:endParaRPr lang="es-ES" dirty="0"/>
          </a:p>
        </p:txBody>
      </p:sp>
    </p:spTree>
    <p:extLst>
      <p:ext uri="{BB962C8B-B14F-4D97-AF65-F5344CB8AC3E}">
        <p14:creationId xmlns:p14="http://schemas.microsoft.com/office/powerpoint/2010/main" val="3248278169"/>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marL="685800" lvl="1" indent="0">
              <a:spcAft>
                <a:spcPts val="1200"/>
              </a:spcAft>
              <a:buNone/>
            </a:pPr>
            <a:endParaRPr lang="en-US" dirty="0"/>
          </a:p>
          <a:p>
            <a:pPr marL="0" indent="0">
              <a:spcAft>
                <a:spcPts val="1200"/>
              </a:spcAft>
              <a:buNone/>
            </a:pPr>
            <a:endParaRPr lang="es-ES" dirty="0"/>
          </a:p>
          <a:p>
            <a:pPr marL="0" indent="0">
              <a:spcAft>
                <a:spcPts val="1200"/>
              </a:spcAft>
              <a:buNone/>
            </a:pPr>
            <a:endParaRPr lang="es-ES" dirty="0"/>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40</a:t>
            </a:fld>
            <a:endParaRPr lang="es-ES" dirty="0"/>
          </a:p>
        </p:txBody>
      </p:sp>
      <p:pic>
        <p:nvPicPr>
          <p:cNvPr id="7" name="Imagen 6">
            <a:extLst>
              <a:ext uri="{FF2B5EF4-FFF2-40B4-BE49-F238E27FC236}">
                <a16:creationId xmlns:a16="http://schemas.microsoft.com/office/drawing/2014/main" id="{FD4C34C4-31AE-324D-071B-309C29364546}"/>
              </a:ext>
            </a:extLst>
          </p:cNvPr>
          <p:cNvPicPr>
            <a:picLocks noChangeAspect="1"/>
          </p:cNvPicPr>
          <p:nvPr/>
        </p:nvPicPr>
        <p:blipFill>
          <a:blip r:embed="rId2"/>
          <a:stretch>
            <a:fillRect/>
          </a:stretch>
        </p:blipFill>
        <p:spPr>
          <a:xfrm>
            <a:off x="6529766" y="4582092"/>
            <a:ext cx="5228467" cy="2450305"/>
          </a:xfrm>
          <a:prstGeom prst="rect">
            <a:avLst/>
          </a:prstGeom>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9550EDA4-09C7-18CB-BDB4-61A107ED8D94}"/>
                  </a:ext>
                </a:extLst>
              </p:cNvPr>
              <p:cNvSpPr txBox="1"/>
              <p:nvPr/>
            </p:nvSpPr>
            <p:spPr>
              <a:xfrm>
                <a:off x="1257300" y="3002045"/>
                <a:ext cx="15773400" cy="6135269"/>
              </a:xfrm>
              <a:prstGeom prst="rect">
                <a:avLst/>
              </a:prstGeom>
              <a:noFill/>
            </p:spPr>
            <p:txBody>
              <a:bodyPr wrap="square">
                <a:spAutoFit/>
              </a:bodyPr>
              <a:lstStyle/>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r>
                  <a:rPr lang="es-ES" sz="4200" dirty="0">
                    <a:latin typeface="DIN" pitchFamily="50" charset="0"/>
                  </a:rPr>
                  <a:t>To </a:t>
                </a:r>
                <a:r>
                  <a:rPr lang="es-ES" sz="4200" dirty="0" err="1">
                    <a:latin typeface="DIN" pitchFamily="50" charset="0"/>
                  </a:rPr>
                  <a:t>solve</a:t>
                </a:r>
                <a:r>
                  <a:rPr lang="es-ES" sz="4200" dirty="0">
                    <a:latin typeface="DIN" pitchFamily="50" charset="0"/>
                  </a:rPr>
                  <a:t> </a:t>
                </a:r>
                <a:r>
                  <a:rPr lang="es-ES" sz="4200" dirty="0" err="1">
                    <a:latin typeface="DIN" pitchFamily="50" charset="0"/>
                  </a:rPr>
                  <a:t>this</a:t>
                </a:r>
                <a:r>
                  <a:rPr lang="es-ES" sz="4200" dirty="0">
                    <a:latin typeface="DIN" pitchFamily="50" charset="0"/>
                  </a:rPr>
                  <a:t> </a:t>
                </a:r>
                <a:r>
                  <a:rPr lang="es-ES" sz="4200" dirty="0" err="1">
                    <a:latin typeface="DIN" pitchFamily="50" charset="0"/>
                  </a:rPr>
                  <a:t>problem</a:t>
                </a:r>
                <a:r>
                  <a:rPr lang="es-ES" sz="4200" dirty="0">
                    <a:latin typeface="DIN" pitchFamily="50" charset="0"/>
                  </a:rPr>
                  <a:t>, Cortez et al. (2024) </a:t>
                </a:r>
                <a:r>
                  <a:rPr lang="es-ES" sz="4200" dirty="0" err="1">
                    <a:latin typeface="DIN" pitchFamily="50" charset="0"/>
                  </a:rPr>
                  <a:t>propose</a:t>
                </a:r>
                <a:r>
                  <a:rPr lang="es-ES" sz="4200" dirty="0">
                    <a:latin typeface="DIN" pitchFamily="50" charset="0"/>
                  </a:rPr>
                  <a:t> </a:t>
                </a:r>
                <a:r>
                  <a:rPr lang="es-ES" sz="4200" dirty="0" err="1">
                    <a:latin typeface="DIN" pitchFamily="50" charset="0"/>
                  </a:rPr>
                  <a:t>multi-statistic</a:t>
                </a:r>
                <a:r>
                  <a:rPr lang="es-ES" sz="4200" dirty="0">
                    <a:latin typeface="DIN" pitchFamily="50" charset="0"/>
                  </a:rPr>
                  <a:t> </a:t>
                </a:r>
                <a:r>
                  <a:rPr lang="es-ES" sz="4200" dirty="0" err="1">
                    <a:latin typeface="DIN" pitchFamily="50" charset="0"/>
                  </a:rPr>
                  <a:t>aggregation</a:t>
                </a:r>
                <a:r>
                  <a:rPr lang="es-ES" sz="4200" dirty="0">
                    <a:latin typeface="DIN" pitchFamily="50" charset="0"/>
                  </a:rPr>
                  <a:t> </a:t>
                </a:r>
                <a:r>
                  <a:rPr lang="es-ES" sz="4200" dirty="0" err="1">
                    <a:latin typeface="DIN" pitchFamily="50" charset="0"/>
                  </a:rPr>
                  <a:t>for</a:t>
                </a:r>
                <a:r>
                  <a:rPr lang="es-ES" sz="4200" dirty="0">
                    <a:latin typeface="DIN" pitchFamily="50" charset="0"/>
                  </a:rPr>
                  <a:t> </a:t>
                </a:r>
                <a:r>
                  <a:rPr lang="es-ES" sz="4200" dirty="0" err="1">
                    <a:latin typeface="DIN" pitchFamily="50" charset="0"/>
                  </a:rPr>
                  <a:t>regression</a:t>
                </a:r>
                <a:r>
                  <a:rPr lang="es-ES" sz="4200" dirty="0">
                    <a:latin typeface="DIN" pitchFamily="50" charset="0"/>
                  </a:rPr>
                  <a:t> </a:t>
                </a:r>
                <a:r>
                  <a:rPr lang="es-ES" sz="4200" dirty="0" err="1">
                    <a:latin typeface="DIN" pitchFamily="50" charset="0"/>
                  </a:rPr>
                  <a:t>tasks</a:t>
                </a:r>
                <a:r>
                  <a:rPr lang="es-ES" sz="4200" dirty="0">
                    <a:latin typeface="DIN" pitchFamily="50" charset="0"/>
                  </a:rPr>
                  <a:t>.</a:t>
                </a: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endParaRPr lang="es-ES" sz="4200" dirty="0">
                  <a:latin typeface="DIN" pitchFamily="50" charset="0"/>
                </a:endParaRP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endParaRPr lang="es-ES" sz="4200" dirty="0">
                  <a:latin typeface="DIN" pitchFamily="50" charset="0"/>
                </a:endParaRPr>
              </a:p>
              <a:p>
                <a:pPr marL="0" marR="0" lvl="1" fontAlgn="auto">
                  <a:lnSpc>
                    <a:spcPct val="90000"/>
                  </a:lnSpc>
                  <a:spcBef>
                    <a:spcPts val="1500"/>
                  </a:spcBef>
                  <a:spcAft>
                    <a:spcPts val="1200"/>
                  </a:spcAft>
                  <a:buClr>
                    <a:srgbClr val="636B6F"/>
                  </a:buClr>
                  <a:buSzTx/>
                  <a:tabLst/>
                  <a:defRPr/>
                </a:pPr>
                <a:endParaRPr lang="es-ES" sz="4200" dirty="0">
                  <a:latin typeface="DIN" pitchFamily="50" charset="0"/>
                </a:endParaRP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14:m>
                  <m:oMath xmlns:m="http://schemas.openxmlformats.org/officeDocument/2006/math">
                    <m:sSub>
                      <m:sSubPr>
                        <m:ctrlPr>
                          <a:rPr lang="es-ES" sz="4200" i="1" smtClean="0">
                            <a:latin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𝜍</m:t>
                        </m:r>
                      </m:e>
                      <m:sub>
                        <m:acc>
                          <m:accPr>
                            <m:chr m:val="̂"/>
                            <m:ctrlPr>
                              <a:rPr lang="es-ES" sz="4200" i="1" smtClean="0">
                                <a:latin typeface="Cambria Math" panose="02040503050406030204" pitchFamily="18" charset="0"/>
                              </a:rPr>
                            </m:ctrlPr>
                          </m:accPr>
                          <m:e>
                            <m:r>
                              <a:rPr lang="es-ES" sz="4200" b="0" i="1" smtClean="0">
                                <a:latin typeface="Cambria Math" panose="02040503050406030204" pitchFamily="18" charset="0"/>
                              </a:rPr>
                              <m:t>𝑦</m:t>
                            </m:r>
                          </m:e>
                        </m:acc>
                      </m:sub>
                    </m:sSub>
                  </m:oMath>
                </a14:m>
                <a:r>
                  <a:rPr lang="es-ES" sz="4200" dirty="0">
                    <a:latin typeface="DIN" pitchFamily="50" charset="0"/>
                  </a:rPr>
                  <a:t> </a:t>
                </a:r>
                <a:r>
                  <a:rPr lang="es-ES" sz="4200" dirty="0" err="1">
                    <a:latin typeface="DIN" pitchFamily="50" charset="0"/>
                  </a:rPr>
                  <a:t>is</a:t>
                </a:r>
                <a:r>
                  <a:rPr lang="es-ES" sz="4200" dirty="0">
                    <a:latin typeface="DIN" pitchFamily="50" charset="0"/>
                  </a:rPr>
                  <a:t> </a:t>
                </a:r>
                <a:r>
                  <a:rPr lang="es-ES" sz="4200" dirty="0" err="1">
                    <a:latin typeface="DIN" pitchFamily="50" charset="0"/>
                  </a:rPr>
                  <a:t>the</a:t>
                </a:r>
                <a:r>
                  <a:rPr lang="es-ES" sz="4200" dirty="0">
                    <a:latin typeface="DIN" pitchFamily="50" charset="0"/>
                  </a:rPr>
                  <a:t> </a:t>
                </a:r>
                <a:r>
                  <a:rPr lang="es-ES" sz="4200" dirty="0" err="1">
                    <a:latin typeface="DIN" pitchFamily="50" charset="0"/>
                  </a:rPr>
                  <a:t>sensitivity</a:t>
                </a:r>
                <a:r>
                  <a:rPr lang="es-ES" sz="4200" dirty="0">
                    <a:latin typeface="DIN" pitchFamily="50" charset="0"/>
                  </a:rPr>
                  <a:t> </a:t>
                </a:r>
                <a:r>
                  <a:rPr lang="es-ES" sz="4200" dirty="0" err="1">
                    <a:latin typeface="DIN" pitchFamily="50" charset="0"/>
                  </a:rPr>
                  <a:t>measure</a:t>
                </a:r>
                <a:r>
                  <a:rPr lang="es-ES" sz="4200" dirty="0">
                    <a:latin typeface="DIN" pitchFamily="50" charset="0"/>
                  </a:rPr>
                  <a:t> </a:t>
                </a:r>
                <a:r>
                  <a:rPr lang="es-ES" sz="4200" dirty="0" err="1">
                    <a:latin typeface="DIN" pitchFamily="50" charset="0"/>
                  </a:rPr>
                  <a:t>for</a:t>
                </a:r>
                <a:r>
                  <a:rPr lang="es-ES" sz="4200" dirty="0">
                    <a:latin typeface="DIN" pitchFamily="50" charset="0"/>
                  </a:rPr>
                  <a:t> </a:t>
                </a:r>
                <a:r>
                  <a:rPr lang="es-ES" sz="4200" dirty="0" err="1">
                    <a:latin typeface="DIN" pitchFamily="50" charset="0"/>
                  </a:rPr>
                  <a:t>each</a:t>
                </a:r>
                <a:r>
                  <a:rPr lang="es-ES" sz="4200" dirty="0">
                    <a:latin typeface="DIN" pitchFamily="50" charset="0"/>
                  </a:rPr>
                  <a:t> </a:t>
                </a:r>
                <a:r>
                  <a:rPr lang="es-ES" sz="4200" dirty="0" err="1">
                    <a:latin typeface="DIN" pitchFamily="50" charset="0"/>
                  </a:rPr>
                  <a:t>statistic</a:t>
                </a:r>
                <a:r>
                  <a:rPr lang="es-ES" sz="4200" dirty="0">
                    <a:latin typeface="DIN" pitchFamily="50" charset="0"/>
                  </a:rPr>
                  <a:t> (min, </a:t>
                </a:r>
                <a:r>
                  <a:rPr lang="es-ES" sz="4200" dirty="0" err="1">
                    <a:latin typeface="DIN" pitchFamily="50" charset="0"/>
                  </a:rPr>
                  <a:t>avg</a:t>
                </a:r>
                <a:r>
                  <a:rPr lang="es-ES" sz="4200" dirty="0">
                    <a:latin typeface="DIN" pitchFamily="50" charset="0"/>
                  </a:rPr>
                  <a:t> and </a:t>
                </a:r>
                <a:r>
                  <a:rPr lang="es-ES" sz="4200" dirty="0" err="1">
                    <a:latin typeface="DIN" pitchFamily="50" charset="0"/>
                  </a:rPr>
                  <a:t>max</a:t>
                </a:r>
                <a:r>
                  <a:rPr lang="es-ES" sz="4200" dirty="0">
                    <a:latin typeface="DIN" pitchFamily="50" charset="0"/>
                  </a:rPr>
                  <a:t>)</a:t>
                </a:r>
              </a:p>
              <a:p>
                <a:pPr marL="0" marR="0" lvl="1" fontAlgn="auto">
                  <a:lnSpc>
                    <a:spcPct val="90000"/>
                  </a:lnSpc>
                  <a:spcBef>
                    <a:spcPts val="1500"/>
                  </a:spcBef>
                  <a:spcAft>
                    <a:spcPts val="1200"/>
                  </a:spcAft>
                  <a:buClr>
                    <a:srgbClr val="636B6F"/>
                  </a:buClr>
                  <a:buSzTx/>
                  <a:tabLst/>
                  <a:defRPr/>
                </a:pPr>
                <a:endParaRPr lang="es-ES" sz="1400" dirty="0">
                  <a:latin typeface="DIN" pitchFamily="50" charset="0"/>
                </a:endParaRPr>
              </a:p>
            </p:txBody>
          </p:sp>
        </mc:Choice>
        <mc:Fallback>
          <p:sp>
            <p:nvSpPr>
              <p:cNvPr id="9" name="CuadroTexto 8">
                <a:extLst>
                  <a:ext uri="{FF2B5EF4-FFF2-40B4-BE49-F238E27FC236}">
                    <a16:creationId xmlns:a16="http://schemas.microsoft.com/office/drawing/2014/main" id="{9550EDA4-09C7-18CB-BDB4-61A107ED8D94}"/>
                  </a:ext>
                </a:extLst>
              </p:cNvPr>
              <p:cNvSpPr txBox="1">
                <a:spLocks noRot="1" noChangeAspect="1" noMove="1" noResize="1" noEditPoints="1" noAdjustHandles="1" noChangeArrowheads="1" noChangeShapeType="1" noTextEdit="1"/>
              </p:cNvSpPr>
              <p:nvPr/>
            </p:nvSpPr>
            <p:spPr>
              <a:xfrm>
                <a:off x="1257300" y="3002045"/>
                <a:ext cx="15773400" cy="6135269"/>
              </a:xfrm>
              <a:prstGeom prst="rect">
                <a:avLst/>
              </a:prstGeom>
              <a:blipFill>
                <a:blip r:embed="rId3"/>
                <a:stretch>
                  <a:fillRect l="-1352" t="-2979"/>
                </a:stretch>
              </a:blipFill>
            </p:spPr>
            <p:txBody>
              <a:bodyPr/>
              <a:lstStyle/>
              <a:p>
                <a:r>
                  <a:rPr lang="es-ES">
                    <a:noFill/>
                  </a:rPr>
                  <a:t> </a:t>
                </a:r>
              </a:p>
            </p:txBody>
          </p:sp>
        </mc:Fallback>
      </mc:AlternateContent>
    </p:spTree>
    <p:extLst>
      <p:ext uri="{BB962C8B-B14F-4D97-AF65-F5344CB8AC3E}">
        <p14:creationId xmlns:p14="http://schemas.microsoft.com/office/powerpoint/2010/main" val="34017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For </a:t>
                </a:r>
                <a:r>
                  <a:rPr lang="es-ES" dirty="0" err="1"/>
                  <a:t>classification</a:t>
                </a:r>
                <a:r>
                  <a:rPr lang="es-ES" dirty="0"/>
                  <a:t>, Cortez et al. (2013) </a:t>
                </a:r>
                <a:r>
                  <a:rPr lang="es-ES" dirty="0" err="1"/>
                  <a:t>propose</a:t>
                </a:r>
                <a:r>
                  <a:rPr lang="es-ES" dirty="0"/>
                  <a:t> </a:t>
                </a:r>
                <a:r>
                  <a:rPr lang="es-ES" dirty="0" err="1"/>
                  <a:t>the</a:t>
                </a:r>
                <a:r>
                  <a:rPr lang="es-ES" dirty="0"/>
                  <a:t> </a:t>
                </a:r>
                <a:r>
                  <a:rPr lang="es-ES" dirty="0" err="1"/>
                  <a:t>simpler</a:t>
                </a:r>
                <a:r>
                  <a:rPr lang="es-ES" dirty="0"/>
                  <a:t> </a:t>
                </a:r>
                <a:r>
                  <a:rPr lang="es-ES" dirty="0" err="1"/>
                  <a:t>average</a:t>
                </a:r>
                <a:r>
                  <a:rPr lang="es-ES" dirty="0"/>
                  <a:t> </a:t>
                </a:r>
                <a:r>
                  <a:rPr lang="es-ES" dirty="0" err="1"/>
                  <a:t>aggregation</a:t>
                </a:r>
                <a:r>
                  <a:rPr lang="es-ES" dirty="0"/>
                  <a:t> </a:t>
                </a:r>
                <a:r>
                  <a:rPr lang="es-ES" dirty="0" err="1"/>
                  <a:t>method</a:t>
                </a:r>
                <a:r>
                  <a:rPr lang="es-ES" dirty="0"/>
                  <a:t> </a:t>
                </a:r>
                <a:r>
                  <a:rPr lang="es-ES" dirty="0" err="1"/>
                  <a:t>over</a:t>
                </a:r>
                <a:r>
                  <a:rPr lang="es-ES" dirty="0"/>
                  <a:t> </a:t>
                </a:r>
                <a:r>
                  <a:rPr lang="es-ES" dirty="0" err="1"/>
                  <a:t>the</a:t>
                </a:r>
                <a:r>
                  <a:rPr lang="es-ES" dirty="0"/>
                  <a:t> </a:t>
                </a:r>
                <a:r>
                  <a:rPr lang="es-ES" dirty="0" err="1"/>
                  <a:t>sensitivity</a:t>
                </a:r>
                <a:r>
                  <a:rPr lang="es-ES" dirty="0"/>
                  <a:t> </a:t>
                </a:r>
                <a:r>
                  <a:rPr lang="es-ES" dirty="0" err="1"/>
                  <a:t>measure</a:t>
                </a:r>
                <a:r>
                  <a:rPr lang="es-ES" dirty="0"/>
                  <a:t>:</a:t>
                </a:r>
              </a:p>
              <a:p>
                <a:pPr>
                  <a:spcAft>
                    <a:spcPts val="1200"/>
                  </a:spcAft>
                </a:pPr>
                <a:r>
                  <a:rPr lang="en-US" dirty="0"/>
                  <a:t>When </a:t>
                </a:r>
                <a14:m>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&gt;2</m:t>
                    </m:r>
                  </m:oMath>
                </a14:m>
                <a:r>
                  <a:rPr lang="en-US" dirty="0"/>
                  <a:t>, aggregation is also required over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𝑗</m:t>
                                </m:r>
                              </m:sub>
                            </m:sSub>
                          </m:e>
                        </m:d>
                      </m:sub>
                    </m:sSub>
                  </m:oMath>
                </a14:m>
                <a:r>
                  <a:rPr lang="en-US" dirty="0"/>
                  <a: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𝜍</m:t>
                          </m:r>
                        </m:e>
                        <m:sub>
                          <m:r>
                            <a:rPr lang="es-ES" b="0" smtClean="0">
                              <a:latin typeface="Cambria Math" panose="02040503050406030204" pitchFamily="18" charset="0"/>
                            </a:rPr>
                            <m:t>𝑎</m:t>
                          </m:r>
                        </m:sub>
                      </m:sSub>
                      <m:r>
                        <a:rPr lang="es-ES" b="0" smtClean="0">
                          <a:latin typeface="Cambria Math" panose="02040503050406030204" pitchFamily="18" charset="0"/>
                        </a:rPr>
                        <m:t>=</m:t>
                      </m:r>
                      <m:r>
                        <a:rPr lang="es-ES" i="1">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i="1">
                                  <a:latin typeface="Cambria Math" panose="02040503050406030204" pitchFamily="18" charset="0"/>
                                </a:rPr>
                                <m:t>𝑎</m:t>
                              </m:r>
                            </m:sub>
                          </m:sSub>
                        </m:e>
                      </m:d>
                      <m:r>
                        <a:rPr lang="es-ES" i="1">
                          <a:latin typeface="Cambria Math" panose="02040503050406030204" pitchFamily="18" charset="0"/>
                          <a:ea typeface="Cambria Math" panose="02040503050406030204" pitchFamily="18" charset="0"/>
                        </a:rPr>
                        <m:t>∙</m:t>
                      </m:r>
                      <m:f>
                        <m:fPr>
                          <m:type m:val="lin"/>
                          <m:ctrlPr>
                            <a:rPr lang="es-ES" b="0" i="1" smtClean="0">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𝐿</m:t>
                              </m:r>
                            </m:sup>
                            <m:e>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𝑗</m:t>
                                  </m:r>
                                  <m:r>
                                    <a:rPr lang="es-ES">
                                      <a:latin typeface="Cambria Math" panose="02040503050406030204" pitchFamily="18" charset="0"/>
                                    </a:rPr>
                                    <m:t>=1</m:t>
                                  </m:r>
                                </m:sub>
                                <m:sup>
                                  <m:r>
                                    <a:rPr lang="es-ES">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a:latin typeface="Cambria Math" panose="02040503050406030204" pitchFamily="18" charset="0"/>
                                                </a:rPr>
                                                <m:t>𝑦</m:t>
                                              </m:r>
                                            </m:e>
                                          </m:acc>
                                        </m:e>
                                        <m:sub>
                                          <m:d>
                                            <m:dPr>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0" smtClean="0">
                                                      <a:latin typeface="Cambria Math" panose="02040503050406030204" pitchFamily="18" charset="0"/>
                                                    </a:rPr>
                                                    <m:t>𝑎</m:t>
                                                  </m:r>
                                                </m:e>
                                                <m:sub>
                                                  <m:r>
                                                    <a:rPr lang="es-ES">
                                                      <a:latin typeface="Cambria Math" panose="02040503050406030204" pitchFamily="18" charset="0"/>
                                                    </a:rPr>
                                                    <m:t>𝑖</m:t>
                                                  </m:r>
                                                </m:sub>
                                              </m:sSub>
                                              <m:r>
                                                <a:rPr lang="es-ES">
                                                  <a:latin typeface="Cambria Math" panose="02040503050406030204" pitchFamily="18" charset="0"/>
                                                </a:rPr>
                                                <m:t>,</m:t>
                                              </m:r>
                                              <m:sSub>
                                                <m:sSubPr>
                                                  <m:ctrlPr>
                                                    <a:rPr lang="en-US" i="1">
                                                      <a:latin typeface="Cambria Math" panose="02040503050406030204" pitchFamily="18" charset="0"/>
                                                    </a:rPr>
                                                  </m:ctrlPr>
                                                </m:sSubPr>
                                                <m:e>
                                                  <m:r>
                                                    <a:rPr lang="es-ES">
                                                      <a:latin typeface="Cambria Math" panose="02040503050406030204" pitchFamily="18" charset="0"/>
                                                    </a:rPr>
                                                    <m:t>𝑏</m:t>
                                                  </m:r>
                                                </m:e>
                                                <m:sub>
                                                  <m:r>
                                                    <a:rPr lang="es-ES">
                                                      <a:latin typeface="Cambria Math" panose="02040503050406030204" pitchFamily="18" charset="0"/>
                                                    </a:rPr>
                                                    <m:t>𝑗</m:t>
                                                  </m:r>
                                                </m:sub>
                                              </m:sSub>
                                            </m:e>
                                          </m:d>
                                        </m:sub>
                                      </m:sSub>
                                      <m:r>
                                        <a:rPr lang="es-ES">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smtClean="0">
                                                  <a:latin typeface="Cambria Math" panose="02040503050406030204" pitchFamily="18" charset="0"/>
                                                </a:rPr>
                                                <m:t>𝑎</m:t>
                                              </m:r>
                                            </m:e>
                                            <m:sub>
                                              <m:r>
                                                <a:rPr lang="es-ES" b="0" smtClean="0">
                                                  <a:latin typeface="Cambria Math" panose="02040503050406030204" pitchFamily="18" charset="0"/>
                                                </a:rPr>
                                                <m:t>𝑖</m:t>
                                              </m:r>
                                            </m:sub>
                                          </m:sSub>
                                        </m:sub>
                                      </m:sSub>
                                    </m:e>
                                  </m:d>
                                </m:e>
                              </m:nary>
                            </m:e>
                          </m:nary>
                        </m:num>
                        <m:den>
                          <m:r>
                            <a:rPr lang="es-ES" b="0" smtClean="0">
                              <a:latin typeface="Cambria Math" panose="02040503050406030204" pitchFamily="18" charset="0"/>
                            </a:rPr>
                            <m:t>𝐿</m:t>
                          </m:r>
                        </m:den>
                      </m:f>
                    </m:oMath>
                  </m:oMathPara>
                </a14:m>
                <a:endParaRPr lang="es-ES" dirty="0"/>
              </a:p>
              <a:p>
                <a:pPr marL="0" indent="0">
                  <a:spcAft>
                    <a:spcPts val="1200"/>
                  </a:spcAft>
                  <a:buNone/>
                </a:pPr>
                <a:endParaRPr lang="en-US" dirty="0"/>
              </a:p>
              <a:p>
                <a:pPr marL="0" indent="0">
                  <a:spcAft>
                    <a:spcPts val="1200"/>
                  </a:spcAft>
                  <a:buNone/>
                </a:pPr>
                <a:endParaRPr lang="en-US" dirty="0"/>
              </a:p>
              <a:p>
                <a:pPr marL="0" indent="0">
                  <a:spcAft>
                    <a:spcPts val="1200"/>
                  </a:spcAft>
                  <a:buNone/>
                </a:pPr>
                <a:endParaRPr lang="es-ES" dirty="0"/>
              </a:p>
              <a:p>
                <a:pPr marL="0" indent="0">
                  <a:spcAft>
                    <a:spcPts val="1200"/>
                  </a:spcAft>
                  <a:buNone/>
                </a:pPr>
                <a:endParaRPr lang="es-ES" dirty="0"/>
              </a:p>
              <a:p>
                <a:pPr marL="0" indent="0">
                  <a:spcAft>
                    <a:spcPts val="1200"/>
                  </a:spcAft>
                  <a:buNone/>
                </a:pP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41</a:t>
            </a:fld>
            <a:endParaRPr lang="es-ES"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651943C3-2AB4-C40C-B801-A19A57B837F9}"/>
                  </a:ext>
                </a:extLst>
              </p:cNvPr>
              <p:cNvGraphicFramePr>
                <a:graphicFrameLocks noGrp="1"/>
              </p:cNvGraphicFramePr>
              <p:nvPr>
                <p:extLst>
                  <p:ext uri="{D42A27DB-BD31-4B8C-83A1-F6EECF244321}">
                    <p14:modId xmlns:p14="http://schemas.microsoft.com/office/powerpoint/2010/main" val="3893415664"/>
                  </p:ext>
                </p:extLst>
              </p:nvPr>
            </p:nvGraphicFramePr>
            <p:xfrm>
              <a:off x="2959100" y="7722394"/>
              <a:ext cx="12192000" cy="130918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12387607"/>
                        </a:ext>
                      </a:extLst>
                    </a:gridCol>
                    <a:gridCol w="6096000">
                      <a:extLst>
                        <a:ext uri="{9D8B030D-6E8A-4147-A177-3AD203B41FA5}">
                          <a16:colId xmlns:a16="http://schemas.microsoft.com/office/drawing/2014/main" val="4264648445"/>
                        </a:ext>
                      </a:extLst>
                    </a:gridCol>
                  </a:tblGrid>
                  <a:tr h="370840">
                    <a:tc>
                      <a:txBody>
                        <a:bodyPr/>
                        <a:lstStyle/>
                        <a:p>
                          <a14:m>
                            <m:oMathPara xmlns:m="http://schemas.openxmlformats.org/officeDocument/2006/math">
                              <m:oMathParaPr>
                                <m:jc m:val="centerGroup"/>
                              </m:oMathParaPr>
                              <m:oMath xmlns:m="http://schemas.openxmlformats.org/officeDocument/2006/math">
                                <m:sSub>
                                  <m:sSubPr>
                                    <m:ctrlPr>
                                      <a:rPr lang="en-US" smtClean="0"/>
                                    </m:ctrlPr>
                                  </m:sSubPr>
                                  <m:e>
                                    <m:r>
                                      <a:rPr lang="en-US"/>
                                      <m:t>𝜍</m:t>
                                    </m:r>
                                  </m:e>
                                  <m:sub>
                                    <m:r>
                                      <a:rPr lang="es-ES" b="0" i="1" smtClean="0">
                                        <a:latin typeface="Cambria Math" panose="02040503050406030204" pitchFamily="18" charset="0"/>
                                      </a:rPr>
                                      <m:t>𝑥</m:t>
                                    </m:r>
                                    <m:r>
                                      <a:rPr lang="es-ES" b="0" i="1" smtClean="0">
                                        <a:latin typeface="Cambria Math" panose="02040503050406030204" pitchFamily="18" charset="0"/>
                                      </a:rPr>
                                      <m:t>1</m:t>
                                    </m:r>
                                  </m:sub>
                                </m:sSub>
                                <m:r>
                                  <a:rPr lang="es-ES" b="0" smtClean="0"/>
                                  <m:t>=</m:t>
                                </m:r>
                                <m:r>
                                  <a:rPr lang="es-ES" i="1" smtClean="0">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b="0" i="1" smtClean="0">
                                            <a:latin typeface="Cambria Math" panose="02040503050406030204" pitchFamily="18" charset="0"/>
                                          </a:rPr>
                                          <m:t>𝑥</m:t>
                                        </m:r>
                                        <m:r>
                                          <a:rPr lang="es-ES" b="0" i="1" smtClean="0">
                                            <a:latin typeface="Cambria Math" panose="02040503050406030204" pitchFamily="18" charset="0"/>
                                          </a:rPr>
                                          <m:t>1</m:t>
                                        </m:r>
                                      </m:sub>
                                    </m:sSub>
                                  </m:e>
                                </m:d>
                                <m:r>
                                  <a:rPr lang="es-ES" i="1">
                                    <a:latin typeface="Cambria Math" panose="02040503050406030204" pitchFamily="18" charset="0"/>
                                    <a:ea typeface="Cambria Math" panose="02040503050406030204" pitchFamily="18" charset="0"/>
                                  </a:rPr>
                                  <m:t>∙</m:t>
                                </m:r>
                                <m:f>
                                  <m:fPr>
                                    <m:type m:val="lin"/>
                                    <m:ctrlPr>
                                      <a:rPr lang="es-ES" b="0" smtClean="0"/>
                                    </m:ctrlPr>
                                  </m:fPr>
                                  <m:num>
                                    <m:nary>
                                      <m:naryPr>
                                        <m:chr m:val="∑"/>
                                        <m:ctrlPr>
                                          <a:rPr lang="es-ES"/>
                                        </m:ctrlPr>
                                      </m:naryPr>
                                      <m:sub>
                                        <m:r>
                                          <m:rPr>
                                            <m:brk m:alnAt="23"/>
                                          </m:rPr>
                                          <a:rPr lang="es-ES"/>
                                          <m:t>𝑖</m:t>
                                        </m:r>
                                        <m:r>
                                          <a:rPr lang="es-ES"/>
                                          <m:t>=1</m:t>
                                        </m:r>
                                      </m:sub>
                                      <m:sup>
                                        <m:r>
                                          <a:rPr lang="es-ES"/>
                                          <m:t>𝐿</m:t>
                                        </m:r>
                                      </m:sup>
                                      <m:e>
                                        <m:nary>
                                          <m:naryPr>
                                            <m:chr m:val="∑"/>
                                            <m:ctrlPr>
                                              <a:rPr lang="es-ES"/>
                                            </m:ctrlPr>
                                          </m:naryPr>
                                          <m:sub>
                                            <m:r>
                                              <m:rPr>
                                                <m:brk m:alnAt="23"/>
                                              </m:rPr>
                                              <a:rPr lang="es-ES"/>
                                              <m:t>𝑗</m:t>
                                            </m:r>
                                            <m:r>
                                              <a:rPr lang="es-ES"/>
                                              <m:t>=1</m:t>
                                            </m:r>
                                          </m:sub>
                                          <m:sup>
                                            <m:r>
                                              <a:rPr lang="es-ES"/>
                                              <m:t>𝐿</m:t>
                                            </m:r>
                                          </m:sup>
                                          <m:e>
                                            <m:d>
                                              <m:dPr>
                                                <m:begChr m:val="|"/>
                                                <m:endChr m:val="|"/>
                                                <m:ctrlPr>
                                                  <a:rPr lang="es-ES"/>
                                                </m:ctrlPr>
                                              </m:dPr>
                                              <m:e>
                                                <m:sSub>
                                                  <m:sSubPr>
                                                    <m:ctrlPr>
                                                      <a:rPr lang="en-US"/>
                                                    </m:ctrlPr>
                                                  </m:sSubPr>
                                                  <m:e>
                                                    <m:acc>
                                                      <m:accPr>
                                                        <m:chr m:val="̂"/>
                                                        <m:ctrlPr>
                                                          <a:rPr lang="en-US"/>
                                                        </m:ctrlPr>
                                                      </m:accPr>
                                                      <m:e>
                                                        <m:r>
                                                          <a:rPr lang="es-ES"/>
                                                          <m:t>𝑦</m:t>
                                                        </m:r>
                                                      </m:e>
                                                    </m:acc>
                                                  </m:e>
                                                  <m:sub>
                                                    <m:d>
                                                      <m:dPr>
                                                        <m:ctrlPr>
                                                          <a:rPr lang="es-ES"/>
                                                        </m:ctrlPr>
                                                      </m:dPr>
                                                      <m:e>
                                                        <m:sSub>
                                                          <m:sSubPr>
                                                            <m:ctrlPr>
                                                              <a:rPr lang="en-US"/>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m:t>𝑖</m:t>
                                                            </m:r>
                                                          </m:sub>
                                                        </m:sSub>
                                                        <m:r>
                                                          <a:rPr lang="es-ES"/>
                                                          <m:t>,</m:t>
                                                        </m:r>
                                                        <m:sSub>
                                                          <m:sSubPr>
                                                            <m:ctrlPr>
                                                              <a:rPr lang="en-US"/>
                                                            </m:ctrlPr>
                                                          </m:sSubPr>
                                                          <m:e>
                                                            <m:r>
                                                              <a:rPr lang="es-ES" b="0" i="1" smtClean="0">
                                                                <a:latin typeface="Cambria Math" panose="02040503050406030204" pitchFamily="18" charset="0"/>
                                                              </a:rPr>
                                                              <m:t>𝑦</m:t>
                                                            </m:r>
                                                          </m:e>
                                                          <m:sub>
                                                            <m:r>
                                                              <a:rPr lang="es-ES"/>
                                                              <m:t>𝑗</m:t>
                                                            </m:r>
                                                          </m:sub>
                                                        </m:sSub>
                                                      </m:e>
                                                    </m:d>
                                                  </m:sub>
                                                </m:sSub>
                                                <m:r>
                                                  <a:rPr lang="es-ES"/>
                                                  <m:t>−</m:t>
                                                </m:r>
                                                <m:sSub>
                                                  <m:sSubPr>
                                                    <m:ctrlPr>
                                                      <a:rPr lang="es-ES"/>
                                                    </m:ctrlPr>
                                                  </m:sSubPr>
                                                  <m:e>
                                                    <m:acc>
                                                      <m:accPr>
                                                        <m:chr m:val="̃"/>
                                                        <m:ctrlPr>
                                                          <a:rPr lang="es-ES"/>
                                                        </m:ctrlPr>
                                                      </m:accPr>
                                                      <m:e>
                                                        <m:r>
                                                          <a:rPr lang="es-ES"/>
                                                          <m:t>𝑦</m:t>
                                                        </m:r>
                                                      </m:e>
                                                    </m:acc>
                                                  </m:e>
                                                  <m:sub>
                                                    <m:sSub>
                                                      <m:sSubPr>
                                                        <m:ctrlPr>
                                                          <a:rPr lang="es-ES" smtClean="0"/>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b="0" smtClean="0"/>
                                                          <m:t>𝑖</m:t>
                                                        </m:r>
                                                      </m:sub>
                                                    </m:sSub>
                                                  </m:sub>
                                                </m:sSub>
                                              </m:e>
                                            </m:d>
                                          </m:e>
                                        </m:nary>
                                      </m:e>
                                    </m:nary>
                                  </m:num>
                                  <m:den>
                                    <m:r>
                                      <a:rPr lang="es-ES" b="0" smtClean="0"/>
                                      <m:t>𝐿</m:t>
                                    </m:r>
                                  </m:den>
                                </m:f>
                              </m:oMath>
                            </m:oMathPara>
                          </a14:m>
                          <a:endParaRPr lang="es-ES" dirty="0"/>
                        </a:p>
                      </a:txBody>
                      <a:tcPr>
                        <a:lnR w="12700" cap="flat" cmpd="sng" algn="ctr">
                          <a:solidFill>
                            <a:schemeClr val="tx1"/>
                          </a:solidFill>
                          <a:prstDash val="solid"/>
                          <a:round/>
                          <a:headEnd type="none" w="med" len="med"/>
                          <a:tailEnd type="none" w="med" len="med"/>
                        </a:lnR>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mtClean="0"/>
                                    </m:ctrlPr>
                                  </m:sSubPr>
                                  <m:e>
                                    <m:r>
                                      <a:rPr lang="en-US"/>
                                      <m:t>𝜍</m:t>
                                    </m:r>
                                  </m:e>
                                  <m:sub>
                                    <m:r>
                                      <a:rPr lang="es-ES" b="0" i="1" smtClean="0">
                                        <a:latin typeface="Cambria Math" panose="02040503050406030204" pitchFamily="18" charset="0"/>
                                      </a:rPr>
                                      <m:t>𝑦</m:t>
                                    </m:r>
                                  </m:sub>
                                </m:sSub>
                                <m:r>
                                  <a:rPr lang="es-ES" b="0" smtClean="0"/>
                                  <m:t>=</m:t>
                                </m:r>
                                <m:r>
                                  <a:rPr lang="es-ES" i="1" smtClean="0">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b="0" i="1" smtClean="0">
                                            <a:latin typeface="Cambria Math" panose="02040503050406030204" pitchFamily="18" charset="0"/>
                                          </a:rPr>
                                          <m:t>𝑦</m:t>
                                        </m:r>
                                      </m:sub>
                                    </m:sSub>
                                  </m:e>
                                </m:d>
                                <m:r>
                                  <a:rPr lang="es-ES" i="1">
                                    <a:latin typeface="Cambria Math" panose="02040503050406030204" pitchFamily="18" charset="0"/>
                                    <a:ea typeface="Cambria Math" panose="02040503050406030204" pitchFamily="18" charset="0"/>
                                  </a:rPr>
                                  <m:t>∙</m:t>
                                </m:r>
                                <m:f>
                                  <m:fPr>
                                    <m:type m:val="lin"/>
                                    <m:ctrlPr>
                                      <a:rPr lang="es-ES" b="0" smtClean="0"/>
                                    </m:ctrlPr>
                                  </m:fPr>
                                  <m:num>
                                    <m:nary>
                                      <m:naryPr>
                                        <m:chr m:val="∑"/>
                                        <m:ctrlPr>
                                          <a:rPr lang="es-ES"/>
                                        </m:ctrlPr>
                                      </m:naryPr>
                                      <m:sub>
                                        <m:r>
                                          <m:rPr>
                                            <m:brk m:alnAt="23"/>
                                          </m:rPr>
                                          <a:rPr lang="es-ES"/>
                                          <m:t>𝑖</m:t>
                                        </m:r>
                                        <m:r>
                                          <a:rPr lang="es-ES"/>
                                          <m:t>=1</m:t>
                                        </m:r>
                                      </m:sub>
                                      <m:sup>
                                        <m:r>
                                          <a:rPr lang="es-ES"/>
                                          <m:t>𝐿</m:t>
                                        </m:r>
                                      </m:sup>
                                      <m:e>
                                        <m:nary>
                                          <m:naryPr>
                                            <m:chr m:val="∑"/>
                                            <m:ctrlPr>
                                              <a:rPr lang="es-ES"/>
                                            </m:ctrlPr>
                                          </m:naryPr>
                                          <m:sub>
                                            <m:r>
                                              <m:rPr>
                                                <m:brk m:alnAt="23"/>
                                              </m:rPr>
                                              <a:rPr lang="es-ES"/>
                                              <m:t>𝑗</m:t>
                                            </m:r>
                                            <m:r>
                                              <a:rPr lang="es-ES"/>
                                              <m:t>=1</m:t>
                                            </m:r>
                                          </m:sub>
                                          <m:sup>
                                            <m:r>
                                              <a:rPr lang="es-ES"/>
                                              <m:t>𝐿</m:t>
                                            </m:r>
                                          </m:sup>
                                          <m:e>
                                            <m:d>
                                              <m:dPr>
                                                <m:begChr m:val="|"/>
                                                <m:endChr m:val="|"/>
                                                <m:ctrlPr>
                                                  <a:rPr lang="es-ES"/>
                                                </m:ctrlPr>
                                              </m:dPr>
                                              <m:e>
                                                <m:sSub>
                                                  <m:sSubPr>
                                                    <m:ctrlPr>
                                                      <a:rPr lang="en-US"/>
                                                    </m:ctrlPr>
                                                  </m:sSubPr>
                                                  <m:e>
                                                    <m:acc>
                                                      <m:accPr>
                                                        <m:chr m:val="̂"/>
                                                        <m:ctrlPr>
                                                          <a:rPr lang="en-US"/>
                                                        </m:ctrlPr>
                                                      </m:accPr>
                                                      <m:e>
                                                        <m:r>
                                                          <a:rPr lang="es-ES"/>
                                                          <m:t>𝑦</m:t>
                                                        </m:r>
                                                      </m:e>
                                                    </m:acc>
                                                  </m:e>
                                                  <m:sub>
                                                    <m:d>
                                                      <m:dPr>
                                                        <m:ctrlPr>
                                                          <a:rPr lang="es-ES"/>
                                                        </m:ctrlPr>
                                                      </m:dPr>
                                                      <m:e>
                                                        <m:sSub>
                                                          <m:sSubPr>
                                                            <m:ctrlPr>
                                                              <a:rPr lang="en-US"/>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m:t>𝑖</m:t>
                                                            </m:r>
                                                          </m:sub>
                                                        </m:sSub>
                                                        <m:r>
                                                          <a:rPr lang="es-ES"/>
                                                          <m:t>,</m:t>
                                                        </m:r>
                                                        <m:sSub>
                                                          <m:sSubPr>
                                                            <m:ctrlPr>
                                                              <a:rPr lang="en-US"/>
                                                            </m:ctrlPr>
                                                          </m:sSubPr>
                                                          <m:e>
                                                            <m:r>
                                                              <a:rPr lang="es-ES" b="0" i="1" smtClean="0">
                                                                <a:latin typeface="Cambria Math" panose="02040503050406030204" pitchFamily="18" charset="0"/>
                                                              </a:rPr>
                                                              <m:t>𝑦</m:t>
                                                            </m:r>
                                                          </m:e>
                                                          <m:sub>
                                                            <m:r>
                                                              <a:rPr lang="es-ES"/>
                                                              <m:t>𝑗</m:t>
                                                            </m:r>
                                                          </m:sub>
                                                        </m:sSub>
                                                      </m:e>
                                                    </m:d>
                                                  </m:sub>
                                                </m:sSub>
                                                <m:r>
                                                  <a:rPr lang="es-ES"/>
                                                  <m:t>−</m:t>
                                                </m:r>
                                                <m:sSub>
                                                  <m:sSubPr>
                                                    <m:ctrlPr>
                                                      <a:rPr lang="es-ES"/>
                                                    </m:ctrlPr>
                                                  </m:sSubPr>
                                                  <m:e>
                                                    <m:acc>
                                                      <m:accPr>
                                                        <m:chr m:val="̃"/>
                                                        <m:ctrlPr>
                                                          <a:rPr lang="es-ES"/>
                                                        </m:ctrlPr>
                                                      </m:accPr>
                                                      <m:e>
                                                        <m:r>
                                                          <a:rPr lang="es-ES"/>
                                                          <m:t>𝑦</m:t>
                                                        </m:r>
                                                      </m:e>
                                                    </m:acc>
                                                  </m:e>
                                                  <m:sub>
                                                    <m:sSub>
                                                      <m:sSubPr>
                                                        <m:ctrlPr>
                                                          <a:rPr lang="es-ES" smtClean="0"/>
                                                        </m:ctrlPr>
                                                      </m:sSubPr>
                                                      <m:e>
                                                        <m:r>
                                                          <a:rPr lang="es-ES" b="0" i="1" smtClean="0">
                                                            <a:latin typeface="Cambria Math" panose="02040503050406030204" pitchFamily="18" charset="0"/>
                                                          </a:rPr>
                                                          <m:t>𝑦</m:t>
                                                        </m:r>
                                                      </m:e>
                                                      <m:sub>
                                                        <m:r>
                                                          <a:rPr lang="es-ES" b="0" smtClean="0"/>
                                                          <m:t>𝑖</m:t>
                                                        </m:r>
                                                      </m:sub>
                                                    </m:sSub>
                                                  </m:sub>
                                                </m:sSub>
                                              </m:e>
                                            </m:d>
                                          </m:e>
                                        </m:nary>
                                      </m:e>
                                    </m:nary>
                                  </m:num>
                                  <m:den>
                                    <m:r>
                                      <a:rPr lang="es-ES" b="0" smtClean="0"/>
                                      <m:t>𝐿</m:t>
                                    </m:r>
                                  </m:den>
                                </m:f>
                              </m:oMath>
                            </m:oMathPara>
                          </a14:m>
                          <a:endParaRPr lang="es-E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1762667"/>
                      </a:ext>
                    </a:extLst>
                  </a:tr>
                </a:tbl>
              </a:graphicData>
            </a:graphic>
          </p:graphicFrame>
        </mc:Choice>
        <mc:Fallback>
          <p:graphicFrame>
            <p:nvGraphicFramePr>
              <p:cNvPr id="6" name="Tabla 5">
                <a:extLst>
                  <a:ext uri="{FF2B5EF4-FFF2-40B4-BE49-F238E27FC236}">
                    <a16:creationId xmlns:a16="http://schemas.microsoft.com/office/drawing/2014/main" id="{651943C3-2AB4-C40C-B801-A19A57B837F9}"/>
                  </a:ext>
                </a:extLst>
              </p:cNvPr>
              <p:cNvGraphicFramePr>
                <a:graphicFrameLocks noGrp="1"/>
              </p:cNvGraphicFramePr>
              <p:nvPr>
                <p:extLst>
                  <p:ext uri="{D42A27DB-BD31-4B8C-83A1-F6EECF244321}">
                    <p14:modId xmlns:p14="http://schemas.microsoft.com/office/powerpoint/2010/main" val="3893415664"/>
                  </p:ext>
                </p:extLst>
              </p:nvPr>
            </p:nvGraphicFramePr>
            <p:xfrm>
              <a:off x="2959100" y="7722394"/>
              <a:ext cx="12192000" cy="130918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12387607"/>
                        </a:ext>
                      </a:extLst>
                    </a:gridCol>
                    <a:gridCol w="6096000">
                      <a:extLst>
                        <a:ext uri="{9D8B030D-6E8A-4147-A177-3AD203B41FA5}">
                          <a16:colId xmlns:a16="http://schemas.microsoft.com/office/drawing/2014/main" val="4264648445"/>
                        </a:ext>
                      </a:extLst>
                    </a:gridCol>
                  </a:tblGrid>
                  <a:tr h="1309180">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r="-99900" b="-463"/>
                          </a:stretch>
                        </a:blipFill>
                      </a:tcPr>
                    </a:tc>
                    <a:tc>
                      <a:txBody>
                        <a:bodyPr/>
                        <a:lstStyle/>
                        <a:p>
                          <a:endParaRPr lang="es-ES"/>
                        </a:p>
                      </a:txBody>
                      <a:tcPr>
                        <a:lnL w="12700" cap="flat" cmpd="sng" algn="ctr">
                          <a:solidFill>
                            <a:schemeClr val="tx1"/>
                          </a:solidFill>
                          <a:prstDash val="solid"/>
                          <a:round/>
                          <a:headEnd type="none" w="med" len="med"/>
                          <a:tailEnd type="none" w="med" len="med"/>
                        </a:lnL>
                        <a:blipFill>
                          <a:blip r:embed="rId3"/>
                          <a:stretch>
                            <a:fillRect l="-100100" b="-463"/>
                          </a:stretch>
                        </a:blipFill>
                      </a:tcPr>
                    </a:tc>
                    <a:extLst>
                      <a:ext uri="{0D108BD9-81ED-4DB2-BD59-A6C34878D82A}">
                        <a16:rowId xmlns:a16="http://schemas.microsoft.com/office/drawing/2014/main" val="2321762667"/>
                      </a:ext>
                    </a:extLst>
                  </a:tr>
                </a:tbl>
              </a:graphicData>
            </a:graphic>
          </p:graphicFrame>
        </mc:Fallback>
      </mc:AlternateContent>
    </p:spTree>
    <p:extLst>
      <p:ext uri="{BB962C8B-B14F-4D97-AF65-F5344CB8AC3E}">
        <p14:creationId xmlns:p14="http://schemas.microsoft.com/office/powerpoint/2010/main" val="468742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endParaRPr lang="en-AU" dirty="0"/>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42</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43</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33074</TotalTime>
  <Words>4160</Words>
  <Application>Microsoft Office PowerPoint</Application>
  <PresentationFormat>Personalizado</PresentationFormat>
  <Paragraphs>554</Paragraphs>
  <Slides>44</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44</vt:i4>
      </vt:variant>
    </vt:vector>
  </HeadingPairs>
  <TitlesOfParts>
    <vt:vector size="53" baseType="lpstr">
      <vt:lpstr>Times New Roman</vt:lpstr>
      <vt:lpstr>DIN</vt:lpstr>
      <vt:lpstr>Wingdings</vt:lpstr>
      <vt:lpstr>Cambria Math</vt:lpstr>
      <vt:lpstr>Arial</vt:lpstr>
      <vt:lpstr>Candara</vt:lpstr>
      <vt:lpstr>ElsevierSans</vt:lpstr>
      <vt:lpstr>Calibri</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Global SA (GSA)</vt:lpstr>
      <vt:lpstr>Global SA (GSA)</vt:lpstr>
      <vt:lpstr>Data-based SA (DSA)</vt:lpstr>
      <vt:lpstr>Monte-Carlo SA (MSA)</vt:lpstr>
      <vt:lpstr>Cluster-based SA (CSA)</vt:lpstr>
      <vt:lpstr>DSA vs MSA vs CSA</vt:lpstr>
      <vt:lpstr>Sensitivity measures </vt:lpstr>
      <vt:lpstr>Sensitivity measures </vt:lpstr>
      <vt:lpstr>Sensitivity measures </vt:lpstr>
      <vt:lpstr>Sensitivity measures </vt:lpstr>
      <vt:lpstr>Sensitivity measures: Discrete attributes </vt:lpstr>
      <vt:lpstr>Sensitivity measures: Discrete attributes </vt:lpstr>
      <vt:lpstr>Sensitivity measures: Discrete attributes </vt:lpstr>
      <vt:lpstr>Sensitivity measures: Sensitivity response aggregation function </vt:lpstr>
      <vt:lpstr>Sensitivity measures: Sensitivity response aggregation function </vt:lpstr>
      <vt:lpstr>Sensitivity measures: Sensitivity response aggregation function </vt:lpstr>
      <vt:lpstr>Sensitivity measures: Sensitivity response aggregation function </vt:lpstr>
      <vt:lpstr>Conclusions</vt:lpstr>
      <vt:lpstr>Conclusions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166</cp:revision>
  <dcterms:created xsi:type="dcterms:W3CDTF">2018-02-01T08:35:13Z</dcterms:created>
  <dcterms:modified xsi:type="dcterms:W3CDTF">2024-10-21T15:43:39Z</dcterms:modified>
</cp:coreProperties>
</file>