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48_9BE3781F.xml" ContentType="application/vnd.ms-powerpoint.comments+xml"/>
  <Override PartName="/ppt/notesSlides/notesSlide16.xml" ContentType="application/vnd.openxmlformats-officedocument.presentationml.notesSlide+xml"/>
  <Override PartName="/ppt/comments/modernComment_12C_4C7E9C53.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29"/>
  </p:notesMasterIdLst>
  <p:sldIdLst>
    <p:sldId id="303" r:id="rId2"/>
    <p:sldId id="263" r:id="rId3"/>
    <p:sldId id="344" r:id="rId4"/>
    <p:sldId id="258" r:id="rId5"/>
    <p:sldId id="257" r:id="rId6"/>
    <p:sldId id="345" r:id="rId7"/>
    <p:sldId id="333" r:id="rId8"/>
    <p:sldId id="338" r:id="rId9"/>
    <p:sldId id="334" r:id="rId10"/>
    <p:sldId id="339" r:id="rId11"/>
    <p:sldId id="342" r:id="rId12"/>
    <p:sldId id="321" r:id="rId13"/>
    <p:sldId id="280" r:id="rId14"/>
    <p:sldId id="318" r:id="rId15"/>
    <p:sldId id="324" r:id="rId16"/>
    <p:sldId id="327" r:id="rId17"/>
    <p:sldId id="325" r:id="rId18"/>
    <p:sldId id="326" r:id="rId19"/>
    <p:sldId id="328" r:id="rId20"/>
    <p:sldId id="306" r:id="rId21"/>
    <p:sldId id="317" r:id="rId22"/>
    <p:sldId id="330" r:id="rId23"/>
    <p:sldId id="343" r:id="rId24"/>
    <p:sldId id="331" r:id="rId25"/>
    <p:sldId id="299" r:id="rId26"/>
    <p:sldId id="300" r:id="rId27"/>
    <p:sldId id="308" r:id="rId28"/>
  </p:sldIdLst>
  <p:sldSz cx="18288000" cy="10288588"/>
  <p:notesSz cx="6858000" cy="9144000"/>
  <p:embeddedFontLst>
    <p:embeddedFont>
      <p:font typeface="Cambria Math" panose="02040503050406030204" pitchFamily="18" charset="0"/>
      <p:regular r:id="rId30"/>
    </p:embeddedFont>
    <p:embeddedFont>
      <p:font typeface="Candara" panose="020E0502030303020204" pitchFamily="34" charset="0"/>
      <p:regular r:id="rId31"/>
      <p:bold r:id="rId32"/>
      <p:italic r:id="rId33"/>
      <p:boldItalic r:id="rId34"/>
    </p:embeddedFont>
    <p:embeddedFont>
      <p:font typeface="DIN" panose="020B0604020202020204" charset="0"/>
      <p:regular r:id="rId35"/>
      <p:bold r:id="rId36"/>
      <p:italic r:id="rId37"/>
      <p:boldItalic r:id="rId38"/>
    </p:embeddedFont>
  </p:embeddedFontLst>
  <p:defaultTextStyle>
    <a:defPPr>
      <a:defRPr lang="es-E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82F804-0467-9EE2-E313-87232B6D2DD5}" name="Aparicio Baeza, Juan" initials="JA" userId="S::j.aparicio@miumh.umh.es::044be249-f2e4-4d52-852a-cf01e67ce73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276"/>
    <a:srgbClr val="921F30"/>
    <a:srgbClr val="636B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6357" autoAdjust="0"/>
  </p:normalViewPr>
  <p:slideViewPr>
    <p:cSldViewPr snapToGrid="0">
      <p:cViewPr varScale="1">
        <p:scale>
          <a:sx n="75" d="100"/>
          <a:sy n="75" d="100"/>
        </p:scale>
        <p:origin x="414" y="72"/>
      </p:cViewPr>
      <p:guideLst/>
    </p:cSldViewPr>
  </p:slideViewPr>
  <p:notesTextViewPr>
    <p:cViewPr>
      <p:scale>
        <a:sx n="1" d="1"/>
        <a:sy n="1" d="1"/>
      </p:scale>
      <p:origin x="0" y="0"/>
    </p:cViewPr>
  </p:notesTextViewPr>
  <p:sorterViewPr>
    <p:cViewPr>
      <p:scale>
        <a:sx n="100" d="100"/>
        <a:sy n="100" d="100"/>
      </p:scale>
      <p:origin x="0" y="-240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zalez Moyano, Ricardo" userId="5b44e8b1-3a70-41c8-8d8a-36b87a296b66" providerId="ADAL" clId="{EA9651C7-8F79-47D7-BC97-B2B21E23D8D3}"/>
    <pc:docChg chg="undo custSel addSld delSld modSld">
      <pc:chgData name="Gonzalez Moyano, Ricardo" userId="5b44e8b1-3a70-41c8-8d8a-36b87a296b66" providerId="ADAL" clId="{EA9651C7-8F79-47D7-BC97-B2B21E23D8D3}" dt="2024-09-09T16:17:23.927" v="240" actId="1076"/>
      <pc:docMkLst>
        <pc:docMk/>
      </pc:docMkLst>
      <pc:sldChg chg="modSp mod">
        <pc:chgData name="Gonzalez Moyano, Ricardo" userId="5b44e8b1-3a70-41c8-8d8a-36b87a296b66" providerId="ADAL" clId="{EA9651C7-8F79-47D7-BC97-B2B21E23D8D3}" dt="2024-09-09T11:34:13.060" v="42" actId="14100"/>
        <pc:sldMkLst>
          <pc:docMk/>
          <pc:sldMk cId="2265105320" sldId="318"/>
        </pc:sldMkLst>
        <pc:spChg chg="mod">
          <ac:chgData name="Gonzalez Moyano, Ricardo" userId="5b44e8b1-3a70-41c8-8d8a-36b87a296b66" providerId="ADAL" clId="{EA9651C7-8F79-47D7-BC97-B2B21E23D8D3}" dt="2024-09-09T11:34:13.060" v="42" actId="14100"/>
          <ac:spMkLst>
            <pc:docMk/>
            <pc:sldMk cId="2265105320" sldId="318"/>
            <ac:spMk id="3" creationId="{F2F9E890-B6DE-48DE-8F6A-A85504366140}"/>
          </ac:spMkLst>
        </pc:spChg>
      </pc:sldChg>
      <pc:sldChg chg="addSp delSp modSp mod">
        <pc:chgData name="Gonzalez Moyano, Ricardo" userId="5b44e8b1-3a70-41c8-8d8a-36b87a296b66" providerId="ADAL" clId="{EA9651C7-8F79-47D7-BC97-B2B21E23D8D3}" dt="2024-09-09T14:30:30.226" v="114" actId="20577"/>
        <pc:sldMkLst>
          <pc:docMk/>
          <pc:sldMk cId="2087636463" sldId="326"/>
        </pc:sldMkLst>
        <pc:spChg chg="del mod">
          <ac:chgData name="Gonzalez Moyano, Ricardo" userId="5b44e8b1-3a70-41c8-8d8a-36b87a296b66" providerId="ADAL" clId="{EA9651C7-8F79-47D7-BC97-B2B21E23D8D3}" dt="2024-09-09T14:16:12.482" v="46" actId="478"/>
          <ac:spMkLst>
            <pc:docMk/>
            <pc:sldMk cId="2087636463" sldId="326"/>
            <ac:spMk id="3" creationId="{4494177C-73C9-19D2-B33F-3A421F270BD1}"/>
          </ac:spMkLst>
        </pc:spChg>
        <pc:spChg chg="add del mod">
          <ac:chgData name="Gonzalez Moyano, Ricardo" userId="5b44e8b1-3a70-41c8-8d8a-36b87a296b66" providerId="ADAL" clId="{EA9651C7-8F79-47D7-BC97-B2B21E23D8D3}" dt="2024-09-09T14:16:24.595" v="49" actId="478"/>
          <ac:spMkLst>
            <pc:docMk/>
            <pc:sldMk cId="2087636463" sldId="326"/>
            <ac:spMk id="8" creationId="{BF22BB13-64B1-54FD-0371-FA250557AAD1}"/>
          </ac:spMkLst>
        </pc:spChg>
        <pc:spChg chg="add mod">
          <ac:chgData name="Gonzalez Moyano, Ricardo" userId="5b44e8b1-3a70-41c8-8d8a-36b87a296b66" providerId="ADAL" clId="{EA9651C7-8F79-47D7-BC97-B2B21E23D8D3}" dt="2024-09-09T14:30:30.226" v="114" actId="20577"/>
          <ac:spMkLst>
            <pc:docMk/>
            <pc:sldMk cId="2087636463" sldId="326"/>
            <ac:spMk id="9" creationId="{6B71FE13-505A-31EC-2275-58C89D81F1FB}"/>
          </ac:spMkLst>
        </pc:spChg>
      </pc:sldChg>
      <pc:sldChg chg="addSp modSp mod">
        <pc:chgData name="Gonzalez Moyano, Ricardo" userId="5b44e8b1-3a70-41c8-8d8a-36b87a296b66" providerId="ADAL" clId="{EA9651C7-8F79-47D7-BC97-B2B21E23D8D3}" dt="2024-09-09T15:40:42.031" v="215" actId="20577"/>
        <pc:sldMkLst>
          <pc:docMk/>
          <pc:sldMk cId="3672572066" sldId="330"/>
        </pc:sldMkLst>
        <pc:spChg chg="add mod">
          <ac:chgData name="Gonzalez Moyano, Ricardo" userId="5b44e8b1-3a70-41c8-8d8a-36b87a296b66" providerId="ADAL" clId="{EA9651C7-8F79-47D7-BC97-B2B21E23D8D3}" dt="2024-09-09T15:40:42.031" v="215" actId="20577"/>
          <ac:spMkLst>
            <pc:docMk/>
            <pc:sldMk cId="3672572066" sldId="330"/>
            <ac:spMk id="3" creationId="{7174AC12-8856-074F-931F-B0E18FF41F58}"/>
          </ac:spMkLst>
        </pc:spChg>
        <pc:picChg chg="mod">
          <ac:chgData name="Gonzalez Moyano, Ricardo" userId="5b44e8b1-3a70-41c8-8d8a-36b87a296b66" providerId="ADAL" clId="{EA9651C7-8F79-47D7-BC97-B2B21E23D8D3}" dt="2024-09-09T15:28:08.947" v="115" actId="1076"/>
          <ac:picMkLst>
            <pc:docMk/>
            <pc:sldMk cId="3672572066" sldId="330"/>
            <ac:picMk id="9" creationId="{0D3A521F-F6B8-F43A-6BC5-AF492AD9868F}"/>
          </ac:picMkLst>
        </pc:picChg>
      </pc:sldChg>
      <pc:sldChg chg="del">
        <pc:chgData name="Gonzalez Moyano, Ricardo" userId="5b44e8b1-3a70-41c8-8d8a-36b87a296b66" providerId="ADAL" clId="{EA9651C7-8F79-47D7-BC97-B2B21E23D8D3}" dt="2024-09-09T09:45:47.743" v="0" actId="2696"/>
        <pc:sldMkLst>
          <pc:docMk/>
          <pc:sldMk cId="1351539447" sldId="340"/>
        </pc:sldMkLst>
      </pc:sldChg>
      <pc:sldChg chg="addSp delSp modSp add mod">
        <pc:chgData name="Gonzalez Moyano, Ricardo" userId="5b44e8b1-3a70-41c8-8d8a-36b87a296b66" providerId="ADAL" clId="{EA9651C7-8F79-47D7-BC97-B2B21E23D8D3}" dt="2024-09-09T16:17:23.927" v="240" actId="1076"/>
        <pc:sldMkLst>
          <pc:docMk/>
          <pc:sldMk cId="1625249783" sldId="343"/>
        </pc:sldMkLst>
        <pc:graphicFrameChg chg="add mod modGraphic">
          <ac:chgData name="Gonzalez Moyano, Ricardo" userId="5b44e8b1-3a70-41c8-8d8a-36b87a296b66" providerId="ADAL" clId="{EA9651C7-8F79-47D7-BC97-B2B21E23D8D3}" dt="2024-09-09T16:17:23.927" v="240" actId="1076"/>
          <ac:graphicFrameMkLst>
            <pc:docMk/>
            <pc:sldMk cId="1625249783" sldId="343"/>
            <ac:graphicFrameMk id="6" creationId="{411E46F6-B821-8549-004E-DB659182C06C}"/>
          </ac:graphicFrameMkLst>
        </pc:graphicFrameChg>
        <pc:picChg chg="del">
          <ac:chgData name="Gonzalez Moyano, Ricardo" userId="5b44e8b1-3a70-41c8-8d8a-36b87a296b66" providerId="ADAL" clId="{EA9651C7-8F79-47D7-BC97-B2B21E23D8D3}" dt="2024-09-09T16:15:48.666" v="217" actId="478"/>
          <ac:picMkLst>
            <pc:docMk/>
            <pc:sldMk cId="1625249783" sldId="343"/>
            <ac:picMk id="9" creationId="{0D3A521F-F6B8-F43A-6BC5-AF492AD9868F}"/>
          </ac:picMkLst>
        </pc:picChg>
      </pc:sldChg>
    </pc:docChg>
  </pc:docChgLst>
  <pc:docChgLst>
    <pc:chgData name="Gonzalez Moyano, Ricardo" userId="5b44e8b1-3a70-41c8-8d8a-36b87a296b66" providerId="ADAL" clId="{30CCF742-B2BE-461F-9F48-7083068267CA}"/>
    <pc:docChg chg="undo custSel addSld modSld">
      <pc:chgData name="Gonzalez Moyano, Ricardo" userId="5b44e8b1-3a70-41c8-8d8a-36b87a296b66" providerId="ADAL" clId="{30CCF742-B2BE-461F-9F48-7083068267CA}" dt="2024-09-20T11:42:36.959" v="338" actId="20577"/>
      <pc:docMkLst>
        <pc:docMk/>
      </pc:docMkLst>
      <pc:sldChg chg="modSp mod">
        <pc:chgData name="Gonzalez Moyano, Ricardo" userId="5b44e8b1-3a70-41c8-8d8a-36b87a296b66" providerId="ADAL" clId="{30CCF742-B2BE-461F-9F48-7083068267CA}" dt="2024-09-20T11:29:55.289" v="320" actId="948"/>
        <pc:sldMkLst>
          <pc:docMk/>
          <pc:sldMk cId="1122698107" sldId="257"/>
        </pc:sldMkLst>
        <pc:spChg chg="mod">
          <ac:chgData name="Gonzalez Moyano, Ricardo" userId="5b44e8b1-3a70-41c8-8d8a-36b87a296b66" providerId="ADAL" clId="{30CCF742-B2BE-461F-9F48-7083068267CA}" dt="2024-09-20T11:29:55.289" v="320" actId="948"/>
          <ac:spMkLst>
            <pc:docMk/>
            <pc:sldMk cId="1122698107" sldId="257"/>
            <ac:spMk id="3" creationId="{F2F9E890-B6DE-48DE-8F6A-A85504366140}"/>
          </ac:spMkLst>
        </pc:spChg>
        <pc:spChg chg="mod">
          <ac:chgData name="Gonzalez Moyano, Ricardo" userId="5b44e8b1-3a70-41c8-8d8a-36b87a296b66" providerId="ADAL" clId="{30CCF742-B2BE-461F-9F48-7083068267CA}" dt="2024-09-20T11:23:18.963" v="286"/>
          <ac:spMkLst>
            <pc:docMk/>
            <pc:sldMk cId="1122698107" sldId="257"/>
            <ac:spMk id="4" creationId="{81FA2410-67CF-428A-9DF6-97A560DA85A1}"/>
          </ac:spMkLst>
        </pc:spChg>
      </pc:sldChg>
      <pc:sldChg chg="modSp mod">
        <pc:chgData name="Gonzalez Moyano, Ricardo" userId="5b44e8b1-3a70-41c8-8d8a-36b87a296b66" providerId="ADAL" clId="{30CCF742-B2BE-461F-9F48-7083068267CA}" dt="2024-09-20T11:23:16.210" v="285"/>
        <pc:sldMkLst>
          <pc:docMk/>
          <pc:sldMk cId="3335459780" sldId="258"/>
        </pc:sldMkLst>
        <pc:spChg chg="mod">
          <ac:chgData name="Gonzalez Moyano, Ricardo" userId="5b44e8b1-3a70-41c8-8d8a-36b87a296b66" providerId="ADAL" clId="{30CCF742-B2BE-461F-9F48-7083068267CA}" dt="2024-09-20T11:23:16.210" v="285"/>
          <ac:spMkLst>
            <pc:docMk/>
            <pc:sldMk cId="3335459780" sldId="258"/>
            <ac:spMk id="4" creationId="{381B3B6F-FECE-4896-87FA-A8008A98B5FE}"/>
          </ac:spMkLst>
        </pc:spChg>
      </pc:sldChg>
      <pc:sldChg chg="modSp mod">
        <pc:chgData name="Gonzalez Moyano, Ricardo" userId="5b44e8b1-3a70-41c8-8d8a-36b87a296b66" providerId="ADAL" clId="{30CCF742-B2BE-461F-9F48-7083068267CA}" dt="2024-09-20T11:18:08.445" v="271"/>
        <pc:sldMkLst>
          <pc:docMk/>
          <pc:sldMk cId="392837780" sldId="263"/>
        </pc:sldMkLst>
        <pc:spChg chg="mod">
          <ac:chgData name="Gonzalez Moyano, Ricardo" userId="5b44e8b1-3a70-41c8-8d8a-36b87a296b66" providerId="ADAL" clId="{30CCF742-B2BE-461F-9F48-7083068267CA}" dt="2024-09-20T11:18:08.445" v="271"/>
          <ac:spMkLst>
            <pc:docMk/>
            <pc:sldMk cId="392837780" sldId="263"/>
            <ac:spMk id="4" creationId="{5F27C00A-ACDC-4E4A-984A-BDB61556F009}"/>
          </ac:spMkLst>
        </pc:spChg>
      </pc:sldChg>
      <pc:sldChg chg="modSp mod">
        <pc:chgData name="Gonzalez Moyano, Ricardo" userId="5b44e8b1-3a70-41c8-8d8a-36b87a296b66" providerId="ADAL" clId="{30CCF742-B2BE-461F-9F48-7083068267CA}" dt="2024-09-20T11:17:59.444" v="270" actId="6549"/>
        <pc:sldMkLst>
          <pc:docMk/>
          <pc:sldMk cId="988178610" sldId="303"/>
        </pc:sldMkLst>
        <pc:spChg chg="mod">
          <ac:chgData name="Gonzalez Moyano, Ricardo" userId="5b44e8b1-3a70-41c8-8d8a-36b87a296b66" providerId="ADAL" clId="{30CCF742-B2BE-461F-9F48-7083068267CA}" dt="2024-09-20T11:03:54.209" v="221" actId="404"/>
          <ac:spMkLst>
            <pc:docMk/>
            <pc:sldMk cId="988178610" sldId="303"/>
            <ac:spMk id="2" creationId="{50D6C461-FDA0-4A80-8A95-CC7FF8CAE7F1}"/>
          </ac:spMkLst>
        </pc:spChg>
        <pc:spChg chg="mod">
          <ac:chgData name="Gonzalez Moyano, Ricardo" userId="5b44e8b1-3a70-41c8-8d8a-36b87a296b66" providerId="ADAL" clId="{30CCF742-B2BE-461F-9F48-7083068267CA}" dt="2024-09-20T11:17:59.444" v="270" actId="6549"/>
          <ac:spMkLst>
            <pc:docMk/>
            <pc:sldMk cId="988178610" sldId="303"/>
            <ac:spMk id="3" creationId="{1CE81823-6022-43A1-98EA-5EE08041387A}"/>
          </ac:spMkLst>
        </pc:spChg>
        <pc:spChg chg="mod">
          <ac:chgData name="Gonzalez Moyano, Ricardo" userId="5b44e8b1-3a70-41c8-8d8a-36b87a296b66" providerId="ADAL" clId="{30CCF742-B2BE-461F-9F48-7083068267CA}" dt="2024-09-20T10:58:36.719" v="105" actId="20577"/>
          <ac:spMkLst>
            <pc:docMk/>
            <pc:sldMk cId="988178610" sldId="303"/>
            <ac:spMk id="4" creationId="{348D9ADA-7FA7-468D-857D-E19B2AC411FF}"/>
          </ac:spMkLst>
        </pc:spChg>
      </pc:sldChg>
      <pc:sldChg chg="modSp mod">
        <pc:chgData name="Gonzalez Moyano, Ricardo" userId="5b44e8b1-3a70-41c8-8d8a-36b87a296b66" providerId="ADAL" clId="{30CCF742-B2BE-461F-9F48-7083068267CA}" dt="2024-09-20T11:12:05.874" v="234"/>
        <pc:sldMkLst>
          <pc:docMk/>
          <pc:sldMk cId="3320482811" sldId="308"/>
        </pc:sldMkLst>
        <pc:spChg chg="mod">
          <ac:chgData name="Gonzalez Moyano, Ricardo" userId="5b44e8b1-3a70-41c8-8d8a-36b87a296b66" providerId="ADAL" clId="{30CCF742-B2BE-461F-9F48-7083068267CA}" dt="2024-09-20T11:12:05.874" v="234"/>
          <ac:spMkLst>
            <pc:docMk/>
            <pc:sldMk cId="3320482811" sldId="308"/>
            <ac:spMk id="2" creationId="{EAB85B73-6579-804A-2DFB-B0CE725B3A4D}"/>
          </ac:spMkLst>
        </pc:spChg>
      </pc:sldChg>
      <pc:sldChg chg="modSp add mod">
        <pc:chgData name="Gonzalez Moyano, Ricardo" userId="5b44e8b1-3a70-41c8-8d8a-36b87a296b66" providerId="ADAL" clId="{30CCF742-B2BE-461F-9F48-7083068267CA}" dt="2024-09-20T11:18:11.987" v="272"/>
        <pc:sldMkLst>
          <pc:docMk/>
          <pc:sldMk cId="613830064" sldId="344"/>
        </pc:sldMkLst>
        <pc:spChg chg="mod">
          <ac:chgData name="Gonzalez Moyano, Ricardo" userId="5b44e8b1-3a70-41c8-8d8a-36b87a296b66" providerId="ADAL" clId="{30CCF742-B2BE-461F-9F48-7083068267CA}" dt="2024-09-20T11:00:45.887" v="126" actId="20577"/>
          <ac:spMkLst>
            <pc:docMk/>
            <pc:sldMk cId="613830064" sldId="344"/>
            <ac:spMk id="2" creationId="{BFE94856-9D9C-4ED9-90BF-F310B65BA2C7}"/>
          </ac:spMkLst>
        </pc:spChg>
        <pc:spChg chg="mod">
          <ac:chgData name="Gonzalez Moyano, Ricardo" userId="5b44e8b1-3a70-41c8-8d8a-36b87a296b66" providerId="ADAL" clId="{30CCF742-B2BE-461F-9F48-7083068267CA}" dt="2024-09-20T11:05:25.857" v="233" actId="20577"/>
          <ac:spMkLst>
            <pc:docMk/>
            <pc:sldMk cId="613830064" sldId="344"/>
            <ac:spMk id="3" creationId="{92AD0A21-745E-4A0B-93F3-9909AF99A29B}"/>
          </ac:spMkLst>
        </pc:spChg>
        <pc:spChg chg="mod">
          <ac:chgData name="Gonzalez Moyano, Ricardo" userId="5b44e8b1-3a70-41c8-8d8a-36b87a296b66" providerId="ADAL" clId="{30CCF742-B2BE-461F-9F48-7083068267CA}" dt="2024-09-20T11:18:11.987" v="272"/>
          <ac:spMkLst>
            <pc:docMk/>
            <pc:sldMk cId="613830064" sldId="344"/>
            <ac:spMk id="4" creationId="{5F27C00A-ACDC-4E4A-984A-BDB61556F009}"/>
          </ac:spMkLst>
        </pc:spChg>
      </pc:sldChg>
      <pc:sldChg chg="modSp add mod">
        <pc:chgData name="Gonzalez Moyano, Ricardo" userId="5b44e8b1-3a70-41c8-8d8a-36b87a296b66" providerId="ADAL" clId="{30CCF742-B2BE-461F-9F48-7083068267CA}" dt="2024-09-20T11:42:36.959" v="338" actId="20577"/>
        <pc:sldMkLst>
          <pc:docMk/>
          <pc:sldMk cId="3155691495" sldId="345"/>
        </pc:sldMkLst>
        <pc:spChg chg="mod">
          <ac:chgData name="Gonzalez Moyano, Ricardo" userId="5b44e8b1-3a70-41c8-8d8a-36b87a296b66" providerId="ADAL" clId="{30CCF742-B2BE-461F-9F48-7083068267CA}" dt="2024-09-20T11:42:36.959" v="338" actId="20577"/>
          <ac:spMkLst>
            <pc:docMk/>
            <pc:sldMk cId="3155691495" sldId="345"/>
            <ac:spMk id="3" creationId="{F2F9E890-B6DE-48DE-8F6A-A85504366140}"/>
          </ac:spMkLst>
        </pc:spChg>
      </pc:sldChg>
    </pc:docChg>
  </pc:docChgLst>
</pc:chgInfo>
</file>

<file path=ppt/comments/modernComment_12C_4C7E9C53.xml><?xml version="1.0" encoding="utf-8"?>
<p188:cmLst xmlns:a="http://schemas.openxmlformats.org/drawingml/2006/main" xmlns:r="http://schemas.openxmlformats.org/officeDocument/2006/relationships" xmlns:p188="http://schemas.microsoft.com/office/powerpoint/2018/8/main">
  <p188:cm id="{C0F5775A-30F7-47B9-AEE2-D4BD5EA5D74E}" authorId="{AD82F804-0467-9EE2-E313-87232B6D2DD5}" created="2024-09-06T16:28:32.172">
    <ac:txMkLst xmlns:ac="http://schemas.microsoft.com/office/drawing/2013/main/command">
      <pc:docMk xmlns:pc="http://schemas.microsoft.com/office/powerpoint/2013/main/command"/>
      <pc:sldMk xmlns:pc="http://schemas.microsoft.com/office/powerpoint/2013/main/command" cId="1283365971" sldId="300"/>
      <ac:spMk id="13" creationId="{30D806A7-4CE4-4BDE-8B99-809F5475C089}"/>
      <ac:txMk cp="241" len="23">
        <ac:context len="294" hash="3381222391"/>
      </ac:txMk>
    </ac:txMkLst>
    <p188:pos x="14866076" y="4051062"/>
    <p188:txBody>
      <a:bodyPr/>
      <a:lstStyle/>
      <a:p>
        <a:r>
          <a:rPr lang="es-ES"/>
          <a:t>Justamente noto que no has comentado nada de esto. Hay que contar cómo calculamos eficiencia técnica aplicando el concepto de XAI y de método contrafactual porque si no, no tiene sentido el título del artículo.</a:t>
        </a:r>
      </a:p>
    </p188:txBody>
  </p188:cm>
</p188:cmLst>
</file>

<file path=ppt/comments/modernComment_148_9BE3781F.xml><?xml version="1.0" encoding="utf-8"?>
<p188:cmLst xmlns:a="http://schemas.openxmlformats.org/drawingml/2006/main" xmlns:r="http://schemas.openxmlformats.org/officeDocument/2006/relationships" xmlns:p188="http://schemas.microsoft.com/office/powerpoint/2018/8/main">
  <p188:cm id="{7BD86B7A-8E7F-41CA-8F80-619A67E9088B}" authorId="{AD82F804-0467-9EE2-E313-87232B6D2DD5}" created="2024-09-06T16:24:56.333">
    <ac:txMkLst xmlns:ac="http://schemas.microsoft.com/office/drawing/2013/main/command">
      <pc:docMk xmlns:pc="http://schemas.microsoft.com/office/powerpoint/2013/main/command"/>
      <pc:sldMk xmlns:pc="http://schemas.microsoft.com/office/powerpoint/2013/main/command" cId="2615375903" sldId="328"/>
      <ac:spMk id="3" creationId="{4494177C-73C9-19D2-B33F-3A421F270BD1}"/>
      <ac:txMk cp="178" len="4">
        <ac:context len="185" hash="3025754362"/>
      </ac:txMk>
    </ac:txMkLst>
    <p188:pos x="5308392" y="5775553"/>
    <p188:txBody>
      <a:bodyPr/>
      <a:lstStyle/>
      <a:p>
        <a:r>
          <a:rPr lang="es-ES"/>
          <a:t>¿Por qué 0.82?</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79FB7-5658-4FB3-B98D-B463C580F970}" type="datetimeFigureOut">
              <a:rPr lang="es-ES" smtClean="0"/>
              <a:t>20/09/2024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DE8D-5C8C-4CEB-8086-70F298F6BBD0}" type="slidenum">
              <a:rPr lang="es-ES" smtClean="0"/>
              <a:t>‹Nº›</a:t>
            </a:fld>
            <a:endParaRPr lang="es-ES"/>
          </a:p>
        </p:txBody>
      </p:sp>
    </p:spTree>
    <p:extLst>
      <p:ext uri="{BB962C8B-B14F-4D97-AF65-F5344CB8AC3E}">
        <p14:creationId xmlns:p14="http://schemas.microsoft.com/office/powerpoint/2010/main" val="3832264854"/>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A6CDE8D-5C8C-4CEB-8086-70F298F6BBD0}" type="slidenum">
              <a:rPr lang="es-ES" smtClean="0"/>
              <a:t>1</a:t>
            </a:fld>
            <a:endParaRPr lang="es-ES"/>
          </a:p>
        </p:txBody>
      </p:sp>
    </p:spTree>
    <p:extLst>
      <p:ext uri="{BB962C8B-B14F-4D97-AF65-F5344CB8AC3E}">
        <p14:creationId xmlns:p14="http://schemas.microsoft.com/office/powerpoint/2010/main" val="1897833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14</a:t>
            </a:fld>
            <a:endParaRPr lang="es-ES"/>
          </a:p>
        </p:txBody>
      </p:sp>
    </p:spTree>
    <p:extLst>
      <p:ext uri="{BB962C8B-B14F-4D97-AF65-F5344CB8AC3E}">
        <p14:creationId xmlns:p14="http://schemas.microsoft.com/office/powerpoint/2010/main" val="577017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15</a:t>
            </a:fld>
            <a:endParaRPr lang="es-ES"/>
          </a:p>
        </p:txBody>
      </p:sp>
    </p:spTree>
    <p:extLst>
      <p:ext uri="{BB962C8B-B14F-4D97-AF65-F5344CB8AC3E}">
        <p14:creationId xmlns:p14="http://schemas.microsoft.com/office/powerpoint/2010/main" val="949884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16</a:t>
            </a:fld>
            <a:endParaRPr lang="es-ES"/>
          </a:p>
        </p:txBody>
      </p:sp>
    </p:spTree>
    <p:extLst>
      <p:ext uri="{BB962C8B-B14F-4D97-AF65-F5344CB8AC3E}">
        <p14:creationId xmlns:p14="http://schemas.microsoft.com/office/powerpoint/2010/main" val="1155460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17</a:t>
            </a:fld>
            <a:endParaRPr lang="es-ES"/>
          </a:p>
        </p:txBody>
      </p:sp>
    </p:spTree>
    <p:extLst>
      <p:ext uri="{BB962C8B-B14F-4D97-AF65-F5344CB8AC3E}">
        <p14:creationId xmlns:p14="http://schemas.microsoft.com/office/powerpoint/2010/main" val="1764142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18</a:t>
            </a:fld>
            <a:endParaRPr lang="es-ES"/>
          </a:p>
        </p:txBody>
      </p:sp>
    </p:spTree>
    <p:extLst>
      <p:ext uri="{BB962C8B-B14F-4D97-AF65-F5344CB8AC3E}">
        <p14:creationId xmlns:p14="http://schemas.microsoft.com/office/powerpoint/2010/main" val="945148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19</a:t>
            </a:fld>
            <a:endParaRPr lang="es-ES"/>
          </a:p>
        </p:txBody>
      </p:sp>
    </p:spTree>
    <p:extLst>
      <p:ext uri="{BB962C8B-B14F-4D97-AF65-F5344CB8AC3E}">
        <p14:creationId xmlns:p14="http://schemas.microsoft.com/office/powerpoint/2010/main" val="2277142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26</a:t>
            </a:fld>
            <a:endParaRPr lang="es-ES"/>
          </a:p>
        </p:txBody>
      </p:sp>
    </p:spTree>
    <p:extLst>
      <p:ext uri="{BB962C8B-B14F-4D97-AF65-F5344CB8AC3E}">
        <p14:creationId xmlns:p14="http://schemas.microsoft.com/office/powerpoint/2010/main" val="6873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5</a:t>
            </a:fld>
            <a:endParaRPr lang="es-ES"/>
          </a:p>
        </p:txBody>
      </p:sp>
    </p:spTree>
    <p:extLst>
      <p:ext uri="{BB962C8B-B14F-4D97-AF65-F5344CB8AC3E}">
        <p14:creationId xmlns:p14="http://schemas.microsoft.com/office/powerpoint/2010/main" val="1895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6</a:t>
            </a:fld>
            <a:endParaRPr lang="es-ES"/>
          </a:p>
        </p:txBody>
      </p:sp>
    </p:spTree>
    <p:extLst>
      <p:ext uri="{BB962C8B-B14F-4D97-AF65-F5344CB8AC3E}">
        <p14:creationId xmlns:p14="http://schemas.microsoft.com/office/powerpoint/2010/main" val="160381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7</a:t>
            </a:fld>
            <a:endParaRPr lang="es-ES"/>
          </a:p>
        </p:txBody>
      </p:sp>
    </p:spTree>
    <p:extLst>
      <p:ext uri="{BB962C8B-B14F-4D97-AF65-F5344CB8AC3E}">
        <p14:creationId xmlns:p14="http://schemas.microsoft.com/office/powerpoint/2010/main" val="3737229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8</a:t>
            </a:fld>
            <a:endParaRPr lang="es-ES"/>
          </a:p>
        </p:txBody>
      </p:sp>
    </p:spTree>
    <p:extLst>
      <p:ext uri="{BB962C8B-B14F-4D97-AF65-F5344CB8AC3E}">
        <p14:creationId xmlns:p14="http://schemas.microsoft.com/office/powerpoint/2010/main" val="1712778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9</a:t>
            </a:fld>
            <a:endParaRPr lang="es-ES"/>
          </a:p>
        </p:txBody>
      </p:sp>
    </p:spTree>
    <p:extLst>
      <p:ext uri="{BB962C8B-B14F-4D97-AF65-F5344CB8AC3E}">
        <p14:creationId xmlns:p14="http://schemas.microsoft.com/office/powerpoint/2010/main" val="1386286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10</a:t>
            </a:fld>
            <a:endParaRPr lang="es-ES"/>
          </a:p>
        </p:txBody>
      </p:sp>
    </p:spTree>
    <p:extLst>
      <p:ext uri="{BB962C8B-B14F-4D97-AF65-F5344CB8AC3E}">
        <p14:creationId xmlns:p14="http://schemas.microsoft.com/office/powerpoint/2010/main" val="3998710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11</a:t>
            </a:fld>
            <a:endParaRPr lang="es-ES"/>
          </a:p>
        </p:txBody>
      </p:sp>
    </p:spTree>
    <p:extLst>
      <p:ext uri="{BB962C8B-B14F-4D97-AF65-F5344CB8AC3E}">
        <p14:creationId xmlns:p14="http://schemas.microsoft.com/office/powerpoint/2010/main" val="2894819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13</a:t>
            </a:fld>
            <a:endParaRPr lang="es-ES"/>
          </a:p>
        </p:txBody>
      </p:sp>
    </p:spTree>
    <p:extLst>
      <p:ext uri="{BB962C8B-B14F-4D97-AF65-F5344CB8AC3E}">
        <p14:creationId xmlns:p14="http://schemas.microsoft.com/office/powerpoint/2010/main" val="5426140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rgbClr val="636B6F"/>
        </a:solidFill>
        <a:effectLst/>
      </p:bgPr>
    </p:bg>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12" name="Subtitle 2"/>
          <p:cNvSpPr>
            <a:spLocks noGrp="1"/>
          </p:cNvSpPr>
          <p:nvPr>
            <p:ph type="subTitle" idx="1" hasCustomPrompt="1"/>
          </p:nvPr>
        </p:nvSpPr>
        <p:spPr>
          <a:xfrm>
            <a:off x="17665" y="632523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6" name="Título 15"/>
          <p:cNvSpPr>
            <a:spLocks noGrp="1"/>
          </p:cNvSpPr>
          <p:nvPr>
            <p:ph type="title" hasCustomPrompt="1"/>
          </p:nvPr>
        </p:nvSpPr>
        <p:spPr>
          <a:xfrm>
            <a:off x="1257300" y="629661"/>
            <a:ext cx="15773400" cy="3294639"/>
          </a:xfrm>
        </p:spPr>
        <p:txBody>
          <a:bodyPr>
            <a:noAutofit/>
          </a:bodyPr>
          <a:lstStyle>
            <a:lvl1pPr algn="ctr">
              <a:defRPr sz="8000" b="1" baseline="0">
                <a:solidFill>
                  <a:schemeClr val="bg1"/>
                </a:solidFill>
              </a:defRPr>
            </a:lvl1pPr>
          </a:lstStyle>
          <a:p>
            <a:r>
              <a:rPr lang="es-ES" dirty="0"/>
              <a:t>TÍTULO DE LA PRESENTACIÓN EN DOS REGLONES</a:t>
            </a:r>
          </a:p>
        </p:txBody>
      </p:sp>
      <p:sp>
        <p:nvSpPr>
          <p:cNvPr id="26" name="Marcador de texto 25"/>
          <p:cNvSpPr>
            <a:spLocks noGrp="1"/>
          </p:cNvSpPr>
          <p:nvPr>
            <p:ph type="body" sz="quarter" idx="10" hasCustomPrompt="1"/>
          </p:nvPr>
        </p:nvSpPr>
        <p:spPr>
          <a:xfrm>
            <a:off x="1266132" y="3929536"/>
            <a:ext cx="15773400" cy="2395697"/>
          </a:xfrm>
        </p:spPr>
        <p:txBody>
          <a:bodyPr anchor="ctr">
            <a:normAutofit/>
          </a:bodyPr>
          <a:lstStyle>
            <a:lvl1pPr marL="0" indent="0" algn="ctr">
              <a:buNone/>
              <a:defRPr sz="3600">
                <a:solidFill>
                  <a:schemeClr val="bg1"/>
                </a:solidFill>
              </a:defRPr>
            </a:lvl1pPr>
          </a:lstStyle>
          <a:p>
            <a:pPr lvl="0"/>
            <a:r>
              <a:rPr lang="es-ES" dirty="0"/>
              <a:t>Autores/as</a:t>
            </a:r>
          </a:p>
        </p:txBody>
      </p:sp>
      <p:pic>
        <p:nvPicPr>
          <p:cNvPr id="3"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8427438"/>
            <a:ext cx="7888406" cy="1619167"/>
          </a:xfrm>
          <a:prstGeom prst="rect">
            <a:avLst/>
          </a:prstGeom>
        </p:spPr>
      </p:pic>
    </p:spTree>
    <p:extLst>
      <p:ext uri="{BB962C8B-B14F-4D97-AF65-F5344CB8AC3E}">
        <p14:creationId xmlns:p14="http://schemas.microsoft.com/office/powerpoint/2010/main" val="100213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buClr>
                <a:srgbClr val="6A7276"/>
              </a:buClr>
              <a:defRPr/>
            </a:lvl1pPr>
            <a:lvl2pPr>
              <a:buClr>
                <a:srgbClr val="6A7276"/>
              </a:buClr>
              <a:defRPr/>
            </a:lvl2pPr>
            <a:lvl3pPr>
              <a:buClr>
                <a:srgbClr val="6A7276"/>
              </a:buClr>
              <a:defRPr/>
            </a:lvl3pPr>
            <a:lvl4pPr>
              <a:buClr>
                <a:srgbClr val="6A7276"/>
              </a:buClr>
              <a:defRPr/>
            </a:lvl4pPr>
            <a:lvl5pPr>
              <a:buClr>
                <a:srgbClr val="6A7276"/>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2" name="Conector recto 11"/>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9232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lvl1pPr>
              <a:defRPr>
                <a:solidFill>
                  <a:srgbClr val="921F30"/>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547772"/>
            <a:ext cx="11601450" cy="8719103"/>
          </a:xfrm>
        </p:spPr>
        <p:txBody>
          <a:bodyPr vert="eaVert"/>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2"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98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AL">
    <p:bg>
      <p:bgPr>
        <a:solidFill>
          <a:srgbClr val="636B6F"/>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7" name="Subtitle 2"/>
          <p:cNvSpPr>
            <a:spLocks noGrp="1"/>
          </p:cNvSpPr>
          <p:nvPr>
            <p:ph type="subTitle" idx="1" hasCustomPrompt="1"/>
          </p:nvPr>
        </p:nvSpPr>
        <p:spPr>
          <a:xfrm>
            <a:off x="17665" y="184848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0" name="Marcador de texto 9"/>
          <p:cNvSpPr>
            <a:spLocks noGrp="1"/>
          </p:cNvSpPr>
          <p:nvPr>
            <p:ph type="body" sz="quarter" idx="10" hasCustomPrompt="1"/>
          </p:nvPr>
        </p:nvSpPr>
        <p:spPr>
          <a:xfrm>
            <a:off x="676275" y="419100"/>
            <a:ext cx="16935450" cy="1428750"/>
          </a:xfrm>
        </p:spPr>
        <p:txBody>
          <a:bodyPr anchor="ctr"/>
          <a:lstStyle>
            <a:lvl1pPr marL="0" indent="0" algn="ctr">
              <a:buNone/>
              <a:defRPr baseline="0">
                <a:solidFill>
                  <a:schemeClr val="bg1"/>
                </a:solidFill>
              </a:defRPr>
            </a:lvl1pPr>
          </a:lstStyle>
          <a:p>
            <a:pPr lvl="0"/>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endParaRPr lang="es-ES" dirty="0"/>
          </a:p>
        </p:txBody>
      </p:sp>
      <p:sp>
        <p:nvSpPr>
          <p:cNvPr id="12" name="CuadroTexto 11"/>
          <p:cNvSpPr txBox="1"/>
          <p:nvPr userDrawn="1"/>
        </p:nvSpPr>
        <p:spPr>
          <a:xfrm>
            <a:off x="0" y="5753100"/>
            <a:ext cx="18288000" cy="3000821"/>
          </a:xfrm>
          <a:prstGeom prst="rect">
            <a:avLst/>
          </a:prstGeom>
          <a:noFill/>
        </p:spPr>
        <p:txBody>
          <a:bodyPr wrap="square" rtlCol="0">
            <a:spAutoFit/>
          </a:bodyPr>
          <a:lstStyle/>
          <a:p>
            <a:pPr algn="ctr" fontAlgn="base"/>
            <a:r>
              <a:rPr lang="en-US" sz="2700" b="0" i="0" kern="1200" baseline="0" dirty="0">
                <a:solidFill>
                  <a:schemeClr val="bg1">
                    <a:lumMod val="75000"/>
                  </a:schemeClr>
                </a:solidFill>
                <a:effectLst/>
                <a:latin typeface="DIN" pitchFamily="50" charset="0"/>
                <a:ea typeface="+mn-ea"/>
                <a:cs typeface="+mn-cs"/>
              </a:rPr>
              <a:t>Center of Operations Research University Institute</a:t>
            </a:r>
            <a:r>
              <a:rPr lang="es-ES" sz="2700" b="0" i="0" kern="1200" baseline="0" dirty="0">
                <a:solidFill>
                  <a:schemeClr val="bg1">
                    <a:lumMod val="75000"/>
                  </a:schemeClr>
                </a:solidFill>
                <a:effectLst/>
                <a:latin typeface="DIN" pitchFamily="50" charset="0"/>
                <a:ea typeface="+mn-ea"/>
                <a:cs typeface="+mn-cs"/>
              </a:rPr>
              <a:t> - </a:t>
            </a:r>
            <a:r>
              <a:rPr lang="en-US" sz="2700" b="0" i="0" kern="1200" dirty="0">
                <a:solidFill>
                  <a:schemeClr val="bg1">
                    <a:lumMod val="75000"/>
                  </a:schemeClr>
                </a:solidFill>
                <a:effectLst/>
                <a:latin typeface="DIN" pitchFamily="50" charset="0"/>
                <a:ea typeface="+mn-ea"/>
                <a:cs typeface="+mn-cs"/>
              </a:rPr>
              <a:t>Miguel Hernández University of Elche</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Avda. de la Universidad s/n – Edificio </a:t>
            </a:r>
            <a:r>
              <a:rPr lang="es-ES" sz="2700" b="0" i="0" kern="1200" dirty="0" err="1">
                <a:solidFill>
                  <a:schemeClr val="bg1">
                    <a:lumMod val="75000"/>
                  </a:schemeClr>
                </a:solidFill>
                <a:effectLst/>
                <a:latin typeface="DIN" pitchFamily="50" charset="0"/>
                <a:ea typeface="+mn-ea"/>
                <a:cs typeface="+mn-cs"/>
              </a:rPr>
              <a:t>Torretamarit</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03202 Elche (Alicante) - </a:t>
            </a:r>
            <a:r>
              <a:rPr lang="es-ES" sz="2700" b="0" i="0" kern="1200" dirty="0" err="1">
                <a:solidFill>
                  <a:schemeClr val="bg1">
                    <a:lumMod val="75000"/>
                  </a:schemeClr>
                </a:solidFill>
                <a:effectLst/>
                <a:latin typeface="DIN" pitchFamily="50" charset="0"/>
                <a:ea typeface="+mn-ea"/>
                <a:cs typeface="+mn-cs"/>
              </a:rPr>
              <a:t>Spain</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err="1">
                <a:solidFill>
                  <a:schemeClr val="bg1">
                    <a:lumMod val="75000"/>
                  </a:schemeClr>
                </a:solidFill>
                <a:effectLst/>
                <a:latin typeface="DIN" pitchFamily="50" charset="0"/>
                <a:ea typeface="+mn-ea"/>
                <a:cs typeface="+mn-cs"/>
              </a:rPr>
              <a:t>Phone</a:t>
            </a:r>
            <a:r>
              <a:rPr lang="es-ES" sz="2700" b="0" i="0" kern="1200" dirty="0">
                <a:solidFill>
                  <a:schemeClr val="bg1">
                    <a:lumMod val="75000"/>
                  </a:schemeClr>
                </a:solidFill>
                <a:effectLst/>
                <a:latin typeface="DIN" pitchFamily="50" charset="0"/>
                <a:ea typeface="+mn-ea"/>
                <a:cs typeface="+mn-cs"/>
              </a:rPr>
              <a:t>: (+34) </a:t>
            </a:r>
            <a:r>
              <a:rPr lang="es-ES" sz="2700" b="1" i="0" kern="1200" dirty="0">
                <a:solidFill>
                  <a:schemeClr val="bg1"/>
                </a:solidFill>
                <a:effectLst/>
                <a:latin typeface="DIN" pitchFamily="50" charset="0"/>
                <a:ea typeface="+mn-ea"/>
                <a:cs typeface="+mn-cs"/>
              </a:rPr>
              <a:t>96 665 85 72 </a:t>
            </a:r>
            <a:r>
              <a:rPr lang="es-ES" sz="2700" b="0" i="0" kern="1200" dirty="0">
                <a:solidFill>
                  <a:schemeClr val="bg1">
                    <a:lumMod val="75000"/>
                  </a:schemeClr>
                </a:solidFill>
                <a:effectLst/>
                <a:latin typeface="DIN" pitchFamily="50" charset="0"/>
                <a:ea typeface="+mn-ea"/>
                <a:cs typeface="+mn-cs"/>
              </a:rPr>
              <a:t>- Fax: (+34) 96 665 87 15</a:t>
            </a:r>
          </a:p>
          <a:p>
            <a:pPr algn="ctr" fontAlgn="base"/>
            <a:endParaRPr lang="es-ES" sz="2700" b="0" i="0" kern="1200" dirty="0">
              <a:solidFill>
                <a:schemeClr val="bg1">
                  <a:lumMod val="75000"/>
                </a:schemeClr>
              </a:solidFill>
              <a:effectLst/>
              <a:latin typeface="DIN" pitchFamily="50" charset="0"/>
              <a:ea typeface="+mn-ea"/>
              <a:cs typeface="+mn-cs"/>
            </a:endParaRPr>
          </a:p>
          <a:p>
            <a:pPr algn="ctr" fontAlgn="base"/>
            <a:r>
              <a:rPr lang="es-ES" sz="5400" b="0" i="0" u="sng" kern="1200" dirty="0">
                <a:solidFill>
                  <a:schemeClr val="bg1"/>
                </a:solidFill>
                <a:effectLst/>
                <a:latin typeface="DIN" pitchFamily="50" charset="0"/>
                <a:ea typeface="+mn-ea"/>
                <a:cs typeface="+mn-cs"/>
              </a:rPr>
              <a:t>cio</a:t>
            </a:r>
            <a:r>
              <a:rPr lang="es-ES" sz="5400" b="1" i="0" u="sng" kern="1200" dirty="0">
                <a:solidFill>
                  <a:schemeClr val="bg1"/>
                </a:solidFill>
                <a:effectLst/>
                <a:latin typeface="Candara" panose="020E0502030303020204" pitchFamily="34" charset="0"/>
                <a:ea typeface="+mn-ea"/>
                <a:cs typeface="+mn-cs"/>
              </a:rPr>
              <a:t>@</a:t>
            </a:r>
            <a:r>
              <a:rPr lang="es-ES" sz="5400" b="0" i="0" u="sng" kern="1200" dirty="0">
                <a:solidFill>
                  <a:schemeClr val="bg1"/>
                </a:solidFill>
                <a:effectLst/>
                <a:latin typeface="DIN" pitchFamily="50" charset="0"/>
                <a:ea typeface="+mn-ea"/>
                <a:cs typeface="+mn-cs"/>
              </a:rPr>
              <a:t>umh.es</a:t>
            </a:r>
            <a:r>
              <a:rPr lang="es-ES" sz="5400" b="0" i="0" u="none" kern="1200" baseline="0" dirty="0">
                <a:solidFill>
                  <a:schemeClr val="bg1"/>
                </a:solidFill>
                <a:effectLst/>
                <a:latin typeface="DIN" pitchFamily="50" charset="0"/>
                <a:ea typeface="+mn-ea"/>
                <a:cs typeface="+mn-cs"/>
              </a:rPr>
              <a:t>  -  </a:t>
            </a:r>
            <a:r>
              <a:rPr lang="es-ES" sz="5400" b="0" i="0" u="sng" kern="1200" dirty="0">
                <a:solidFill>
                  <a:schemeClr val="bg1"/>
                </a:solidFill>
                <a:effectLst/>
                <a:latin typeface="DIN" pitchFamily="50" charset="0"/>
                <a:ea typeface="+mn-ea"/>
                <a:cs typeface="+mn-cs"/>
              </a:rPr>
              <a:t>cio.umh.es</a:t>
            </a:r>
            <a:endParaRPr lang="es-ES" sz="5400" dirty="0">
              <a:latin typeface="DIN" pitchFamily="50" charset="0"/>
            </a:endParaRPr>
          </a:p>
        </p:txBody>
      </p:sp>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3987694"/>
            <a:ext cx="7888406" cy="1619167"/>
          </a:xfrm>
          <a:prstGeom prst="rect">
            <a:avLst/>
          </a:prstGeom>
        </p:spPr>
      </p:pic>
    </p:spTree>
    <p:extLst>
      <p:ext uri="{BB962C8B-B14F-4D97-AF65-F5344CB8AC3E}">
        <p14:creationId xmlns:p14="http://schemas.microsoft.com/office/powerpoint/2010/main" val="186537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1F30"/>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8"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9229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2286000" y="2843862"/>
            <a:ext cx="13716000" cy="3581953"/>
          </a:xfrm>
          <a:solidFill>
            <a:srgbClr val="636B6F"/>
          </a:solidFill>
        </p:spPr>
        <p:txBody>
          <a:bodyPr anchor="b">
            <a:normAutofit/>
          </a:bodyPr>
          <a:lstStyle>
            <a:lvl1pPr algn="ctr">
              <a:defRPr sz="8800">
                <a:solidFill>
                  <a:schemeClr val="bg1"/>
                </a:solidFill>
                <a:latin typeface="DIN" pitchFamily="50" charset="0"/>
              </a:defRPr>
            </a:lvl1pPr>
          </a:lstStyle>
          <a:p>
            <a:r>
              <a:rPr lang="es-ES" dirty="0"/>
              <a:t>Haga clic para modificar el estilo de título del patrón</a:t>
            </a:r>
            <a:endParaRPr lang="en-US" dirty="0"/>
          </a:p>
        </p:txBody>
      </p:sp>
      <p:sp>
        <p:nvSpPr>
          <p:cNvPr id="8" name="Subtitle 2"/>
          <p:cNvSpPr>
            <a:spLocks noGrp="1"/>
          </p:cNvSpPr>
          <p:nvPr>
            <p:ph type="subTitle" idx="1"/>
          </p:nvPr>
        </p:nvSpPr>
        <p:spPr>
          <a:xfrm>
            <a:off x="2286000" y="6564573"/>
            <a:ext cx="13716000" cy="1323344"/>
          </a:xfrm>
          <a:solidFill>
            <a:srgbClr val="921F30"/>
          </a:solidFill>
        </p:spPr>
        <p:txBody>
          <a:bodyPr anchor="ctr"/>
          <a:lstStyle>
            <a:lvl1pPr marL="0" indent="0" algn="ctr">
              <a:buNone/>
              <a:defRPr sz="360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Haga clic para editar el estilo de subtítulo del patrón</a:t>
            </a:r>
            <a:endParaRPr lang="en-US" dirty="0"/>
          </a:p>
        </p:txBody>
      </p:sp>
      <p:cxnSp>
        <p:nvCxnSpPr>
          <p:cNvPr id="12" name="Conector recto 11"/>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9077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7300" y="2738860"/>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3" name="Conector recto 12"/>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sz="half" idx="13"/>
          </p:nvPr>
        </p:nvSpPr>
        <p:spPr>
          <a:xfrm>
            <a:off x="9258300" y="2738859"/>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5"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6"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7" name="Imagen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52723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dirty="0"/>
              <a:t>Editar el estilo de texto del patrón</a:t>
            </a:r>
          </a:p>
        </p:txBody>
      </p:sp>
      <p:sp>
        <p:nvSpPr>
          <p:cNvPr id="10"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sz="half" idx="13"/>
          </p:nvPr>
        </p:nvSpPr>
        <p:spPr>
          <a:xfrm>
            <a:off x="1257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3" name="Text Placeholder 2"/>
          <p:cNvSpPr>
            <a:spLocks noGrp="1"/>
          </p:cNvSpPr>
          <p:nvPr>
            <p:ph type="body" idx="14"/>
          </p:nvPr>
        </p:nvSpPr>
        <p:spPr>
          <a:xfrm>
            <a:off x="9260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Editar el estilo de texto del patrón</a:t>
            </a:r>
          </a:p>
        </p:txBody>
      </p:sp>
      <p:sp>
        <p:nvSpPr>
          <p:cNvPr id="14" name="Content Placeholder 2"/>
          <p:cNvSpPr>
            <a:spLocks noGrp="1"/>
          </p:cNvSpPr>
          <p:nvPr>
            <p:ph sz="half" idx="15"/>
          </p:nvPr>
        </p:nvSpPr>
        <p:spPr>
          <a:xfrm>
            <a:off x="9258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8" name="Conector recto 1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2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5" name="Imagen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4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796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cxnSp>
        <p:nvCxnSpPr>
          <p:cNvPr id="8" name="Conector recto 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6" name="Imagen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42983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a:solidFill>
            <a:srgbClr val="921F30"/>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2535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9683" y="685906"/>
            <a:ext cx="5898356" cy="2400671"/>
          </a:xfrm>
          <a:solidFill>
            <a:srgbClr val="636B6F"/>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1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5"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6" name="Imagen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07708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rgbClr val="636B6F"/>
                </a:solidFill>
              </a:defRPr>
            </a:lvl1pPr>
          </a:lstStyle>
          <a:p>
            <a:endParaRPr lang="es-E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rgbClr val="636B6F"/>
                </a:solidFill>
                <a:latin typeface="DIN" pitchFamily="50" charset="0"/>
              </a:defRPr>
            </a:lvl1pPr>
          </a:lstStyle>
          <a:p>
            <a:r>
              <a:rPr lang="es-ES"/>
              <a:t>PIE DE PÁGINA</a:t>
            </a:r>
            <a:endParaRPr lang="es-ES" dirty="0"/>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rgbClr val="636B6F"/>
                </a:solidFill>
                <a:latin typeface="DIN" pitchFamily="50" charset="0"/>
              </a:defRPr>
            </a:lvl1pPr>
          </a:lstStyle>
          <a:p>
            <a:fld id="{DBFF9636-A71C-488A-89F8-02E08556F10C}" type="slidenum">
              <a:rPr lang="es-ES" smtClean="0"/>
              <a:pPr/>
              <a:t>‹Nº›</a:t>
            </a:fld>
            <a:endParaRPr lang="es-ES"/>
          </a:p>
        </p:txBody>
      </p:sp>
    </p:spTree>
    <p:extLst>
      <p:ext uri="{BB962C8B-B14F-4D97-AF65-F5344CB8AC3E}">
        <p14:creationId xmlns:p14="http://schemas.microsoft.com/office/powerpoint/2010/main" val="2861485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1371600" rtl="0" eaLnBrk="1" latinLnBrk="0" hangingPunct="1">
        <a:lnSpc>
          <a:spcPct val="90000"/>
        </a:lnSpc>
        <a:spcBef>
          <a:spcPct val="0"/>
        </a:spcBef>
        <a:buNone/>
        <a:defRPr sz="6600" kern="1200">
          <a:solidFill>
            <a:schemeClr val="tx1"/>
          </a:solidFill>
          <a:latin typeface="DIN" pitchFamily="50"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microsoft.com/office/2018/10/relationships/comments" Target="../comments/modernComment_148_9BE3781F.xm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microsoft.com/office/2018/10/relationships/comments" Target="../comments/modernComment_12C_4C7E9C5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s://doi.org/10.1016/j.ins.2012.10.03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50D6C461-FDA0-4A80-8A95-CC7FF8CAE7F1}"/>
              </a:ext>
            </a:extLst>
          </p:cNvPr>
          <p:cNvSpPr>
            <a:spLocks noGrp="1"/>
          </p:cNvSpPr>
          <p:nvPr>
            <p:ph type="subTitle" idx="1"/>
          </p:nvPr>
        </p:nvSpPr>
        <p:spPr/>
        <p:txBody>
          <a:bodyPr>
            <a:normAutofit/>
          </a:bodyPr>
          <a:lstStyle/>
          <a:p>
            <a:r>
              <a:rPr lang="es-ES" dirty="0">
                <a:solidFill>
                  <a:schemeClr val="bg2">
                    <a:lumMod val="90000"/>
                  </a:schemeClr>
                </a:solidFill>
              </a:rPr>
              <a:t>Instituto Centro de Investigación Operativa (CIO)</a:t>
            </a:r>
          </a:p>
          <a:p>
            <a:r>
              <a:rPr lang="es-ES" sz="3200" dirty="0">
                <a:solidFill>
                  <a:schemeClr val="bg2">
                    <a:lumMod val="90000"/>
                  </a:schemeClr>
                </a:solidFill>
              </a:rPr>
              <a:t>Universidad Miguel Hernández de Elche</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Título 2">
            <a:extLst>
              <a:ext uri="{FF2B5EF4-FFF2-40B4-BE49-F238E27FC236}">
                <a16:creationId xmlns:a16="http://schemas.microsoft.com/office/drawing/2014/main" id="{1CE81823-6022-43A1-98EA-5EE08041387A}"/>
              </a:ext>
            </a:extLst>
          </p:cNvPr>
          <p:cNvSpPr>
            <a:spLocks noGrp="1"/>
          </p:cNvSpPr>
          <p:nvPr>
            <p:ph type="title"/>
          </p:nvPr>
        </p:nvSpPr>
        <p:spPr/>
        <p:txBody>
          <a:bodyPr/>
          <a:lstStyle/>
          <a:p>
            <a:pPr algn="ctr">
              <a:lnSpc>
                <a:spcPct val="150000"/>
              </a:lnSpc>
              <a:spcAft>
                <a:spcPts val="800"/>
              </a:spcAft>
            </a:pP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Using</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sensitivity</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analysis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visualization</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techniques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open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black</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box data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mining</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models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example</a:t>
            </a:r>
            <a:endParaRPr lang="en-GB" sz="6600" dirty="0"/>
          </a:p>
        </p:txBody>
      </p:sp>
      <p:sp>
        <p:nvSpPr>
          <p:cNvPr id="4" name="Marcador de texto 3">
            <a:extLst>
              <a:ext uri="{FF2B5EF4-FFF2-40B4-BE49-F238E27FC236}">
                <a16:creationId xmlns:a16="http://schemas.microsoft.com/office/drawing/2014/main" id="{348D9ADA-7FA7-468D-857D-E19B2AC411FF}"/>
              </a:ext>
            </a:extLst>
          </p:cNvPr>
          <p:cNvSpPr>
            <a:spLocks noGrp="1"/>
          </p:cNvSpPr>
          <p:nvPr>
            <p:ph type="body" sz="quarter" idx="10"/>
          </p:nvPr>
        </p:nvSpPr>
        <p:spPr>
          <a:xfrm>
            <a:off x="1266132" y="4172816"/>
            <a:ext cx="15773400" cy="2395697"/>
          </a:xfrm>
        </p:spPr>
        <p:txBody>
          <a:bodyPr/>
          <a:lstStyle/>
          <a:p>
            <a:r>
              <a:rPr lang="en-GB" dirty="0"/>
              <a:t>Author:</a:t>
            </a:r>
            <a:r>
              <a:rPr lang="es-ES" dirty="0"/>
              <a:t> Ricardo González.</a:t>
            </a:r>
          </a:p>
        </p:txBody>
      </p:sp>
      <p:pic>
        <p:nvPicPr>
          <p:cNvPr id="6" name="Imagen 5" descr="Imagen que contiene Interfaz de usuario gráfica&#10;&#10;Descripción generada automáticamente">
            <a:extLst>
              <a:ext uri="{FF2B5EF4-FFF2-40B4-BE49-F238E27FC236}">
                <a16:creationId xmlns:a16="http://schemas.microsoft.com/office/drawing/2014/main" id="{451EAF99-B28E-A714-473C-49F012DDFB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75424" y="9095003"/>
            <a:ext cx="4839913" cy="937997"/>
          </a:xfrm>
          <a:prstGeom prst="rect">
            <a:avLst/>
          </a:prstGeom>
        </p:spPr>
      </p:pic>
    </p:spTree>
    <p:extLst>
      <p:ext uri="{BB962C8B-B14F-4D97-AF65-F5344CB8AC3E}">
        <p14:creationId xmlns:p14="http://schemas.microsoft.com/office/powerpoint/2010/main" val="98817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a:xfrm>
            <a:off x="1257300" y="547773"/>
            <a:ext cx="15773400" cy="1988651"/>
          </a:xfrm>
        </p:spPr>
        <p:txBody>
          <a:bodyPr anchor="ctr">
            <a:normAutofit/>
          </a:bodyPr>
          <a:lstStyle/>
          <a:p>
            <a:r>
              <a:rPr lang="en-AU" dirty="0"/>
              <a:t>Introduction</a:t>
            </a: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10</a:t>
            </a:fld>
            <a:endParaRPr lang="es-ES"/>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6" name="Marcador de contenido 2">
            <a:extLst>
              <a:ext uri="{FF2B5EF4-FFF2-40B4-BE49-F238E27FC236}">
                <a16:creationId xmlns:a16="http://schemas.microsoft.com/office/drawing/2014/main" id="{6BED3FB9-4FD3-12F9-6FFE-ACF0F320D934}"/>
              </a:ext>
            </a:extLst>
          </p:cNvPr>
          <p:cNvSpPr>
            <a:spLocks noGrp="1"/>
          </p:cNvSpPr>
          <p:nvPr>
            <p:ph idx="1"/>
          </p:nvPr>
        </p:nvSpPr>
        <p:spPr>
          <a:xfrm>
            <a:off x="423111" y="2763628"/>
            <a:ext cx="9042165" cy="6170642"/>
          </a:xfrm>
        </p:spPr>
        <p:txBody>
          <a:bodyPr>
            <a:normAutofit lnSpcReduction="10000"/>
          </a:bodyPr>
          <a:lstStyle/>
          <a:p>
            <a:pPr>
              <a:lnSpc>
                <a:spcPct val="150000"/>
              </a:lnSpc>
            </a:pPr>
            <a:r>
              <a:rPr lang="es-ES" dirty="0"/>
              <a:t>Neuronal Network.</a:t>
            </a:r>
          </a:p>
          <a:p>
            <a:pPr lvl="1">
              <a:lnSpc>
                <a:spcPct val="150000"/>
              </a:lnSpc>
            </a:pPr>
            <a:r>
              <a:rPr lang="en-US" dirty="0"/>
              <a:t>Iterative process known as backpropagation.</a:t>
            </a:r>
          </a:p>
          <a:p>
            <a:pPr lvl="1">
              <a:lnSpc>
                <a:spcPct val="150000"/>
              </a:lnSpc>
            </a:pPr>
            <a:r>
              <a:rPr lang="es-ES" dirty="0"/>
              <a:t> </a:t>
            </a:r>
            <a:r>
              <a:rPr lang="es-ES" dirty="0" err="1"/>
              <a:t>Hypermarameters</a:t>
            </a:r>
            <a:r>
              <a:rPr lang="es-ES" dirty="0"/>
              <a:t> determine </a:t>
            </a:r>
            <a:r>
              <a:rPr lang="es-ES" dirty="0" err="1"/>
              <a:t>network</a:t>
            </a:r>
            <a:r>
              <a:rPr lang="es-ES" dirty="0"/>
              <a:t> </a:t>
            </a:r>
            <a:r>
              <a:rPr lang="es-ES" dirty="0" err="1"/>
              <a:t>structure</a:t>
            </a:r>
            <a:r>
              <a:rPr lang="es-ES" dirty="0"/>
              <a:t>.</a:t>
            </a:r>
          </a:p>
          <a:p>
            <a:pPr lvl="1">
              <a:lnSpc>
                <a:spcPct val="150000"/>
              </a:lnSpc>
            </a:pPr>
            <a:r>
              <a:rPr lang="en-US" dirty="0"/>
              <a:t>Variables that determine how the network is trained.</a:t>
            </a:r>
            <a:endParaRPr lang="es-ES" dirty="0"/>
          </a:p>
          <a:p>
            <a:endParaRPr lang="en-GB" dirty="0"/>
          </a:p>
        </p:txBody>
      </p:sp>
      <p:pic>
        <p:nvPicPr>
          <p:cNvPr id="3" name="Imagen 2" descr="Diagrama&#10;&#10;Descripción generada automáticamente">
            <a:extLst>
              <a:ext uri="{FF2B5EF4-FFF2-40B4-BE49-F238E27FC236}">
                <a16:creationId xmlns:a16="http://schemas.microsoft.com/office/drawing/2014/main" id="{6D294989-C14B-F01E-0268-82AFCF00E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2763628"/>
            <a:ext cx="8525438" cy="6170642"/>
          </a:xfrm>
          <a:prstGeom prst="rect">
            <a:avLst/>
          </a:prstGeom>
        </p:spPr>
      </p:pic>
      <p:sp>
        <p:nvSpPr>
          <p:cNvPr id="4" name="Marcador de pie de página 3">
            <a:extLst>
              <a:ext uri="{FF2B5EF4-FFF2-40B4-BE49-F238E27FC236}">
                <a16:creationId xmlns:a16="http://schemas.microsoft.com/office/drawing/2014/main" id="{1E71AD7E-9688-E857-0CCE-11327E705E3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41603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US" dirty="0"/>
              <a:t>The efficiency score will be calculated using an </a:t>
            </a:r>
            <a:r>
              <a:rPr lang="en-US" dirty="0" err="1"/>
              <a:t>eXplainable</a:t>
            </a:r>
            <a:r>
              <a:rPr lang="en-US" dirty="0"/>
              <a:t> Artificial Intelligence (XAI) method based on the use of a counterfactual.</a:t>
            </a:r>
          </a:p>
          <a:p>
            <a:r>
              <a:rPr lang="en-US" dirty="0"/>
              <a:t>Technical inefficiency will be defined for an inefficient DMU as the minimum changes required in inputs and outputs.</a:t>
            </a:r>
          </a:p>
          <a:p>
            <a:r>
              <a:rPr lang="en-US" dirty="0"/>
              <a:t>Objective: change from the inefficient label to the efficient label.</a:t>
            </a:r>
          </a:p>
          <a:p>
            <a:r>
              <a:rPr lang="en-US" dirty="0"/>
              <a:t>By incorporating advanced machine learning algorithms, we seek to provide more robust and accurate assessments of variable importance.</a:t>
            </a:r>
            <a:endParaRPr lang="en-GB" dirty="0"/>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11</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883611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Methodology</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Single input - output example</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12</a:t>
            </a:fld>
            <a:endParaRPr lang="es-ES" dirty="0"/>
          </a:p>
        </p:txBody>
      </p:sp>
    </p:spTree>
    <p:extLst>
      <p:ext uri="{BB962C8B-B14F-4D97-AF65-F5344CB8AC3E}">
        <p14:creationId xmlns:p14="http://schemas.microsoft.com/office/powerpoint/2010/main" val="673475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n-GB" dirty="0"/>
              <a:t>Single input - output example</a:t>
            </a:r>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13</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Set of Decision Making Units (DMUs), 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𝐷𝑀𝑈</m:t>
                        </m:r>
                      </m:e>
                      <m:sub>
                        <m:r>
                          <a:rPr lang="es-ES" b="0" i="1" smtClean="0">
                            <a:latin typeface="Cambria Math" panose="02040503050406030204" pitchFamily="18" charset="0"/>
                          </a:rPr>
                          <m:t>𝑘</m:t>
                        </m:r>
                      </m:sub>
                    </m:sSub>
                  </m:oMath>
                </a14:m>
                <a:r>
                  <a:rPr lang="es-ES" b="0" i="1" dirty="0">
                    <a:latin typeface="Cambria Math" panose="02040503050406030204" pitchFamily="18" charset="0"/>
                  </a:rPr>
                  <a:t> </a:t>
                </a:r>
                <a:r>
                  <a:rPr lang="es-ES" dirty="0"/>
                  <a:t>consumes    </a:t>
                </a:r>
                <a14:m>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𝑘</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𝑘</m:t>
                        </m:r>
                      </m:sub>
                      <m:sup>
                        <m:d>
                          <m:dPr>
                            <m:ctrlPr>
                              <a:rPr lang="es-ES" b="0" i="1" smtClean="0">
                                <a:latin typeface="Cambria Math" panose="02040503050406030204" pitchFamily="18" charset="0"/>
                              </a:rPr>
                            </m:ctrlPr>
                          </m:dPr>
                          <m:e>
                            <m:r>
                              <a:rPr lang="es-ES" b="0" i="1" smtClean="0">
                                <a:latin typeface="Cambria Math" panose="02040503050406030204" pitchFamily="18" charset="0"/>
                              </a:rPr>
                              <m:t>1</m:t>
                            </m:r>
                          </m:e>
                        </m:d>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𝑚</m:t>
                            </m:r>
                          </m:e>
                        </m:d>
                      </m:sup>
                    </m:sSubSup>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sSubSup>
                      <m:sSubSupPr>
                        <m:ctrlPr>
                          <a:rPr lang="es-ES" b="0"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𝑅</m:t>
                        </m:r>
                      </m:e>
                      <m:sub>
                        <m:r>
                          <a:rPr lang="es-ES" b="0" i="1" smtClean="0">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𝑚</m:t>
                        </m:r>
                      </m:sup>
                    </m:sSubSup>
                  </m:oMath>
                </a14:m>
                <a:r>
                  <a:rPr lang="en-GB" dirty="0"/>
                  <a:t> to produce</a:t>
                </a:r>
                <a14:m>
                  <m:oMath xmlns:m="http://schemas.openxmlformats.org/officeDocument/2006/math">
                    <m:sSub>
                      <m:sSubPr>
                        <m:ctrlPr>
                          <a:rPr lang="es-ES" i="1">
                            <a:latin typeface="Cambria Math" panose="02040503050406030204" pitchFamily="18" charset="0"/>
                          </a:rPr>
                        </m:ctrlPr>
                      </m:sSubPr>
                      <m:e>
                        <m:r>
                          <a:rPr lang="es-ES" b="1" i="1" smtClean="0">
                            <a:latin typeface="Cambria Math" panose="02040503050406030204" pitchFamily="18" charset="0"/>
                          </a:rPr>
                          <m:t> </m:t>
                        </m:r>
                        <m:r>
                          <a:rPr lang="es-ES" b="1" i="1" smtClean="0">
                            <a:latin typeface="Cambria Math" panose="02040503050406030204" pitchFamily="18" charset="0"/>
                          </a:rPr>
                          <m:t>𝒚</m:t>
                        </m:r>
                      </m:e>
                      <m:sub>
                        <m:r>
                          <a:rPr lang="es-ES" i="1">
                            <a:latin typeface="Cambria Math" panose="02040503050406030204" pitchFamily="18" charset="0"/>
                          </a:rPr>
                          <m:t>𝑘</m:t>
                        </m:r>
                      </m:sub>
                    </m:sSub>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i="1">
                                <a:latin typeface="Cambria Math" panose="02040503050406030204" pitchFamily="18" charset="0"/>
                              </a:rPr>
                              <m:t>1</m:t>
                            </m:r>
                          </m:e>
                        </m:d>
                      </m:sup>
                    </m:sSub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𝑠</m:t>
                            </m:r>
                          </m:e>
                        </m:d>
                      </m:sup>
                    </m:sSubSup>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DMUs are generated from some Data Generation Process (DPG) with the form of an unknown </a:t>
                </a:r>
                <a:r>
                  <a:rPr lang="en-GB" u="sng" dirty="0"/>
                  <a:t>non-decreasing function</a:t>
                </a:r>
                <a:r>
                  <a:rPr lang="en-GB" dirty="0"/>
                  <a:t> (usually   also </a:t>
                </a:r>
                <a:r>
                  <a:rPr lang="en-GB" u="sng" dirty="0"/>
                  <a:t>concave</a:t>
                </a:r>
                <a:r>
                  <a:rPr lang="en-GB" dirty="0"/>
                  <a:t>)    </a:t>
                </a:r>
                <a14:m>
                  <m:oMath xmlns:m="http://schemas.openxmlformats.org/officeDocument/2006/math">
                    <m:sSubSup>
                      <m:sSubSupPr>
                        <m:ctrlPr>
                          <a:rPr lang="es-ES"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1" i="1" smtClean="0">
                                <a:latin typeface="Cambria Math" panose="02040503050406030204" pitchFamily="18" charset="0"/>
                                <a:ea typeface="Cambria Math" panose="02040503050406030204" pitchFamily="18" charset="0"/>
                              </a:rPr>
                              <m:t>𝒙</m:t>
                            </m:r>
                          </m:e>
                        </m:d>
                        <m:r>
                          <a:rPr lang="es-ES" b="0" i="1" smtClean="0">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i="1">
                            <a:latin typeface="Cambria Math" panose="02040503050406030204" pitchFamily="18" charset="0"/>
                            <a:ea typeface="Cambria Math" panose="02040503050406030204" pitchFamily="18" charset="0"/>
                          </a:rPr>
                          <m:t>𝑚</m:t>
                        </m:r>
                      </m:sup>
                    </m:sSubSup>
                    <m:r>
                      <a:rPr lang="es-ES" b="0" i="1" smtClean="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sSubSup>
                  </m:oMath>
                </a14:m>
                <a:endParaRPr lang="en-GB" dirty="0"/>
              </a:p>
              <a:p>
                <a:endParaRPr lang="en-GB" sz="1000" dirty="0"/>
              </a:p>
              <a:p>
                <a:r>
                  <a:rPr lang="en-GB" dirty="0"/>
                  <a:t>Technical inefficiency occurs  </a:t>
                </a:r>
                <a:r>
                  <a:rPr lang="en-GB" dirty="0">
                    <a:sym typeface="Wingdings" panose="05000000000000000000" pitchFamily="2" charset="2"/>
                  </a:rPr>
                  <a:t>      </a:t>
                </a:r>
                <a14:m>
                  <m:oMath xmlns:m="http://schemas.openxmlformats.org/officeDocument/2006/math">
                    <m:r>
                      <a:rPr lang="es-ES" b="1" i="1" smtClean="0">
                        <a:latin typeface="Cambria Math" panose="02040503050406030204" pitchFamily="18" charset="0"/>
                        <a:sym typeface="Wingdings" panose="05000000000000000000" pitchFamily="2" charset="2"/>
                      </a:rPr>
                      <m:t>𝒚</m:t>
                    </m:r>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𝑓</m:t>
                    </m:r>
                    <m:d>
                      <m:dPr>
                        <m:ctrlPr>
                          <a:rPr lang="es-ES" b="0" i="1" smtClean="0">
                            <a:latin typeface="Cambria Math" panose="02040503050406030204" pitchFamily="18" charset="0"/>
                            <a:sym typeface="Wingdings" panose="05000000000000000000" pitchFamily="2" charset="2"/>
                          </a:rPr>
                        </m:ctrlPr>
                      </m:dPr>
                      <m:e>
                        <m:r>
                          <a:rPr lang="es-ES" b="1" i="1" smtClean="0">
                            <a:latin typeface="Cambria Math" panose="02040503050406030204" pitchFamily="18" charset="0"/>
                            <a:sym typeface="Wingdings" panose="05000000000000000000" pitchFamily="2" charset="2"/>
                          </a:rPr>
                          <m:t>𝒙</m:t>
                        </m:r>
                      </m:e>
                    </m:d>
                    <m:r>
                      <a:rPr lang="es-ES" b="0"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𝒖</m:t>
                    </m:r>
                  </m:oMath>
                </a14:m>
                <a:r>
                  <a:rPr lang="en-GB" dirty="0"/>
                  <a:t>, </a:t>
                </a:r>
                <a14:m>
                  <m:oMath xmlns:m="http://schemas.openxmlformats.org/officeDocument/2006/math">
                    <m:r>
                      <a:rPr lang="es-ES" b="1" i="1">
                        <a:latin typeface="Cambria Math" panose="02040503050406030204" pitchFamily="18" charset="0"/>
                        <a:sym typeface="Wingdings" panose="05000000000000000000" pitchFamily="2" charset="2"/>
                      </a:rPr>
                      <m:t>𝒖</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𝟎</m:t>
                    </m:r>
                  </m:oMath>
                </a14:m>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229"/>
                </a:stretch>
              </a:blipFill>
            </p:spPr>
            <p:txBody>
              <a:bodyPr/>
              <a:lstStyle/>
              <a:p>
                <a:r>
                  <a:rPr lang="es-ES">
                    <a:noFill/>
                  </a:rPr>
                  <a:t> </a:t>
                </a:r>
              </a:p>
            </p:txBody>
          </p:sp>
        </mc:Fallback>
      </mc:AlternateContent>
    </p:spTree>
    <p:extLst>
      <p:ext uri="{BB962C8B-B14F-4D97-AF65-F5344CB8AC3E}">
        <p14:creationId xmlns:p14="http://schemas.microsoft.com/office/powerpoint/2010/main" val="3591219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Single input - output example</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684408" y="3084196"/>
                <a:ext cx="10510814" cy="6875350"/>
              </a:xfrm>
            </p:spPr>
            <p:txBody>
              <a:bodyPr>
                <a:normAutofit/>
              </a:bodyPr>
              <a:lstStyle/>
              <a:p>
                <a:r>
                  <a:rPr lang="en-US" dirty="0"/>
                  <a:t>DEA like an expert.</a:t>
                </a:r>
              </a:p>
              <a:p>
                <a:r>
                  <a:rPr lang="en-GB" dirty="0"/>
                  <a:t>Estimation of production frontiers</a:t>
                </a:r>
              </a:p>
              <a:p>
                <a:r>
                  <a:rPr lang="en-GB" dirty="0"/>
                  <a:t>Technology:</a:t>
                </a:r>
              </a:p>
              <a:p>
                <a:r>
                  <a:rPr lang="en-GB" dirty="0"/>
                  <a:t>Usual Axioms </a:t>
                </a:r>
              </a:p>
              <a:p>
                <a:pPr lvl="1"/>
                <a:r>
                  <a:rPr lang="es-ES" dirty="0"/>
                  <a:t>Deterministicness (</a:t>
                </a:r>
                <a14:m>
                  <m:oMath xmlns:m="http://schemas.openxmlformats.org/officeDocument/2006/math">
                    <m:r>
                      <a:rPr lang="es-ES" b="0" i="1" smtClean="0">
                        <a:latin typeface="Cambria Math" panose="02040503050406030204" pitchFamily="18" charset="0"/>
                      </a:rPr>
                      <m:t>𝑓</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𝑖</m:t>
                            </m:r>
                          </m:sub>
                        </m:sSub>
                      </m:e>
                    </m:d>
                    <m:r>
                      <a:rPr lang="es-ES" b="0" i="1" smtClean="0">
                        <a:latin typeface="Cambria Math" panose="02040503050406030204" pitchFamily="18" charset="0"/>
                      </a:rPr>
                      <m:t>≥ </m:t>
                    </m:r>
                    <m:sSub>
                      <m:sSubPr>
                        <m:ctrlPr>
                          <a:rPr lang="es-ES" i="1">
                            <a:latin typeface="Cambria Math" panose="02040503050406030204" pitchFamily="18" charset="0"/>
                          </a:rPr>
                        </m:ctrlPr>
                      </m:sSubPr>
                      <m:e>
                        <m:r>
                          <a:rPr lang="es-ES" b="1" i="1" smtClean="0">
                            <a:latin typeface="Cambria Math" panose="02040503050406030204" pitchFamily="18" charset="0"/>
                          </a:rPr>
                          <m:t>𝒚</m:t>
                        </m:r>
                      </m:e>
                      <m:sub>
                        <m:r>
                          <a:rPr lang="es-ES" i="1">
                            <a:latin typeface="Cambria Math" panose="02040503050406030204" pitchFamily="18" charset="0"/>
                          </a:rPr>
                          <m:t>𝑖</m:t>
                        </m:r>
                      </m:sub>
                    </m:sSub>
                    <m:r>
                      <a:rPr lang="es-ES" i="1">
                        <a:latin typeface="Cambria Math" panose="02040503050406030204" pitchFamily="18" charset="0"/>
                      </a:rPr>
                      <m:t> </m:t>
                    </m:r>
                  </m:oMath>
                </a14:m>
                <a:r>
                  <a:rPr lang="es-ES" dirty="0"/>
                  <a:t>)</a:t>
                </a:r>
                <a:endParaRPr lang="en-GB" dirty="0"/>
              </a:p>
              <a:p>
                <a:pPr lvl="1"/>
                <a:r>
                  <a:rPr lang="en-GB" dirty="0"/>
                  <a:t>Free Disposability (non-decreasing production function)</a:t>
                </a:r>
              </a:p>
              <a:p>
                <a:pPr lvl="1"/>
                <a:r>
                  <a:rPr lang="en-GB" dirty="0"/>
                  <a:t>Convexity (concave production function)</a:t>
                </a:r>
              </a:p>
            </p:txBody>
          </p:sp>
        </mc:Choice>
        <mc:Fallback xmlns="">
          <p:sp>
            <p:nvSpPr>
              <p:cNvPr id="3" name="Marcador de contenido 2">
                <a:extLst>
                  <a:ext uri="{FF2B5EF4-FFF2-40B4-BE49-F238E27FC236}">
                    <a16:creationId xmlns:a16="http://schemas.microsoft.com/office/drawing/2014/main" id="{F2F9E890-B6DE-48DE-8F6A-A85504366140}"/>
                  </a:ext>
                </a:extLst>
              </p:cNvPr>
              <p:cNvSpPr>
                <a:spLocks noGrp="1" noRot="1" noChangeAspect="1" noMove="1" noResize="1" noEditPoints="1" noAdjustHandles="1" noChangeArrowheads="1" noChangeShapeType="1" noTextEdit="1"/>
              </p:cNvSpPr>
              <p:nvPr>
                <p:ph idx="1"/>
              </p:nvPr>
            </p:nvSpPr>
            <p:spPr>
              <a:xfrm>
                <a:off x="684408" y="3084196"/>
                <a:ext cx="10510814" cy="6875350"/>
              </a:xfrm>
              <a:blipFill>
                <a:blip r:embed="rId3"/>
                <a:stretch>
                  <a:fillRect l="-2030" t="-2748"/>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14</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7" name="Objeto 6">
            <a:extLst>
              <a:ext uri="{FF2B5EF4-FFF2-40B4-BE49-F238E27FC236}">
                <a16:creationId xmlns:a16="http://schemas.microsoft.com/office/drawing/2014/main" id="{A866B906-A4B6-DA1C-F3BC-115ECA168C92}"/>
              </a:ext>
            </a:extLst>
          </p:cNvPr>
          <p:cNvGraphicFramePr>
            <a:graphicFrameLocks noChangeAspect="1"/>
          </p:cNvGraphicFramePr>
          <p:nvPr>
            <p:extLst>
              <p:ext uri="{D42A27DB-BD31-4B8C-83A1-F6EECF244321}">
                <p14:modId xmlns:p14="http://schemas.microsoft.com/office/powerpoint/2010/main" val="3005426667"/>
              </p:ext>
            </p:extLst>
          </p:nvPr>
        </p:nvGraphicFramePr>
        <p:xfrm>
          <a:off x="4258141" y="4569664"/>
          <a:ext cx="6667957" cy="848649"/>
        </p:xfrm>
        <a:graphic>
          <a:graphicData uri="http://schemas.openxmlformats.org/presentationml/2006/ole">
            <mc:AlternateContent xmlns:mc="http://schemas.openxmlformats.org/markup-compatibility/2006">
              <mc:Choice xmlns:v="urn:schemas-microsoft-com:vml" Requires="v">
                <p:oleObj name="Equation" r:id="rId4" imgW="2108200" imgH="266700" progId="Equation.DSMT4">
                  <p:embed/>
                </p:oleObj>
              </mc:Choice>
              <mc:Fallback>
                <p:oleObj name="Equation" r:id="rId4" imgW="2108200" imgH="266700" progId="Equation.DSMT4">
                  <p:embed/>
                  <p:pic>
                    <p:nvPicPr>
                      <p:cNvPr id="7" name="Objeto 6">
                        <a:extLst>
                          <a:ext uri="{FF2B5EF4-FFF2-40B4-BE49-F238E27FC236}">
                            <a16:creationId xmlns:a16="http://schemas.microsoft.com/office/drawing/2014/main" id="{A866B906-A4B6-DA1C-F3BC-115ECA168C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8141" y="4569664"/>
                        <a:ext cx="6667957" cy="848649"/>
                      </a:xfrm>
                      <a:prstGeom prst="rect">
                        <a:avLst/>
                      </a:prstGeom>
                      <a:noFill/>
                    </p:spPr>
                  </p:pic>
                </p:oleObj>
              </mc:Fallback>
            </mc:AlternateContent>
          </a:graphicData>
        </a:graphic>
      </p:graphicFrame>
      <p:grpSp>
        <p:nvGrpSpPr>
          <p:cNvPr id="10" name="Grupo 9">
            <a:extLst>
              <a:ext uri="{FF2B5EF4-FFF2-40B4-BE49-F238E27FC236}">
                <a16:creationId xmlns:a16="http://schemas.microsoft.com/office/drawing/2014/main" id="{6DF5652C-EB23-9F9F-6C56-5FCE87E1DE78}"/>
              </a:ext>
            </a:extLst>
          </p:cNvPr>
          <p:cNvGrpSpPr/>
          <p:nvPr/>
        </p:nvGrpSpPr>
        <p:grpSpPr>
          <a:xfrm>
            <a:off x="11608415" y="3618829"/>
            <a:ext cx="6153150" cy="5467350"/>
            <a:chOff x="11035522" y="3441842"/>
            <a:chExt cx="6153150" cy="5467350"/>
          </a:xfrm>
        </p:grpSpPr>
        <p:pic>
          <p:nvPicPr>
            <p:cNvPr id="9" name="Imagen 8">
              <a:extLst>
                <a:ext uri="{FF2B5EF4-FFF2-40B4-BE49-F238E27FC236}">
                  <a16:creationId xmlns:a16="http://schemas.microsoft.com/office/drawing/2014/main" id="{72898720-D1F3-5E93-439C-CE876B2019A8}"/>
                </a:ext>
              </a:extLst>
            </p:cNvPr>
            <p:cNvPicPr>
              <a:picLocks noChangeAspect="1"/>
            </p:cNvPicPr>
            <p:nvPr/>
          </p:nvPicPr>
          <p:blipFill>
            <a:blip r:embed="rId6"/>
            <a:stretch>
              <a:fillRect/>
            </a:stretch>
          </p:blipFill>
          <p:spPr>
            <a:xfrm>
              <a:off x="11035522" y="3441842"/>
              <a:ext cx="6153150" cy="5467350"/>
            </a:xfrm>
            <a:prstGeom prst="rect">
              <a:avLst/>
            </a:prstGeom>
          </p:spPr>
        </p:pic>
        <p:sp>
          <p:nvSpPr>
            <p:cNvPr id="8" name="Rectángulo 7">
              <a:extLst>
                <a:ext uri="{FF2B5EF4-FFF2-40B4-BE49-F238E27FC236}">
                  <a16:creationId xmlns:a16="http://schemas.microsoft.com/office/drawing/2014/main" id="{1EA4DC4B-A701-C204-7FA1-230C26BD6608}"/>
                </a:ext>
              </a:extLst>
            </p:cNvPr>
            <p:cNvSpPr/>
            <p:nvPr/>
          </p:nvSpPr>
          <p:spPr>
            <a:xfrm>
              <a:off x="16114426" y="5576341"/>
              <a:ext cx="916274" cy="374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1" name="Marcador de pie de página 3">
            <a:extLst>
              <a:ext uri="{FF2B5EF4-FFF2-40B4-BE49-F238E27FC236}">
                <a16:creationId xmlns:a16="http://schemas.microsoft.com/office/drawing/2014/main" id="{69537818-1D26-F354-3BFC-26FAE23CDE3A}"/>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65105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Gráfico, Gráfico de dispersión&#10;&#10;Descripción generada automáticamente">
            <a:extLst>
              <a:ext uri="{FF2B5EF4-FFF2-40B4-BE49-F238E27FC236}">
                <a16:creationId xmlns:a16="http://schemas.microsoft.com/office/drawing/2014/main" id="{923F900C-CA38-B330-BAAC-BF52C4BC9D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480423" y="3203731"/>
            <a:ext cx="8027400" cy="5759658"/>
          </a:xfrm>
          <a:prstGeom prst="rect">
            <a:avLst/>
          </a:prstGeom>
          <a:noFill/>
          <a:ln>
            <a:noFill/>
          </a:ln>
        </p:spPr>
      </p:pic>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15</a:t>
            </a:fld>
            <a:endParaRPr lang="es-ES"/>
          </a:p>
        </p:txBody>
      </p:sp>
      <p:sp>
        <p:nvSpPr>
          <p:cNvPr id="10" name="Marcador de contenido 2">
            <a:extLst>
              <a:ext uri="{FF2B5EF4-FFF2-40B4-BE49-F238E27FC236}">
                <a16:creationId xmlns:a16="http://schemas.microsoft.com/office/drawing/2014/main" id="{FC2E9B4F-E1DF-DD39-D5D6-16B2900B7822}"/>
              </a:ext>
            </a:extLst>
          </p:cNvPr>
          <p:cNvSpPr>
            <a:spLocks noGrp="1"/>
          </p:cNvSpPr>
          <p:nvPr>
            <p:ph sz="half" idx="1"/>
          </p:nvPr>
        </p:nvSpPr>
        <p:spPr>
          <a:xfrm>
            <a:off x="1257300" y="3201974"/>
            <a:ext cx="8223123" cy="5435643"/>
          </a:xfrm>
        </p:spPr>
        <p:txBody>
          <a:bodyPr>
            <a:normAutofit/>
          </a:bodyPr>
          <a:lstStyle/>
          <a:p>
            <a:r>
              <a:rPr lang="en-GB" dirty="0"/>
              <a:t>Step 1: Utilize the additive DEA model (</a:t>
            </a:r>
            <a:r>
              <a:rPr lang="en-GB" dirty="0" err="1"/>
              <a:t>Charnes</a:t>
            </a:r>
            <a:r>
              <a:rPr lang="en-GB" dirty="0"/>
              <a:t> et al., 1985) to partition the set of DMUs in two categories.</a:t>
            </a:r>
          </a:p>
          <a:p>
            <a:endParaRPr lang="en-GB" dirty="0"/>
          </a:p>
          <a:p>
            <a:r>
              <a:rPr lang="en-GB" dirty="0"/>
              <a:t>Efficient vs inefficient units</a:t>
            </a:r>
          </a:p>
          <a:p>
            <a:endParaRPr lang="en-GB" dirty="0"/>
          </a:p>
        </p:txBody>
      </p:sp>
      <p:sp>
        <p:nvSpPr>
          <p:cNvPr id="3" name="Marcador de pie de página 3">
            <a:extLst>
              <a:ext uri="{FF2B5EF4-FFF2-40B4-BE49-F238E27FC236}">
                <a16:creationId xmlns:a16="http://schemas.microsoft.com/office/drawing/2014/main" id="{81DAC544-7044-EDAB-70E8-4220C0F1F6B3}"/>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59917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3095809"/>
            <a:ext cx="7772400" cy="6528015"/>
          </a:xfrm>
        </p:spPr>
        <p:txBody>
          <a:bodyPr>
            <a:normAutofit/>
          </a:bodyPr>
          <a:lstStyle/>
          <a:p>
            <a:r>
              <a:rPr lang="en-GB" dirty="0"/>
              <a:t>Step 2: Balancing the sample of data.</a:t>
            </a:r>
          </a:p>
          <a:p>
            <a:endParaRPr lang="en-GB" dirty="0"/>
          </a:p>
          <a:p>
            <a:r>
              <a:rPr lang="en-GB" dirty="0"/>
              <a:t>Synthetic data generation.</a:t>
            </a:r>
          </a:p>
          <a:p>
            <a:endParaRPr lang="en-GB" dirty="0"/>
          </a:p>
          <a:p>
            <a:r>
              <a:rPr lang="en-GB" dirty="0"/>
              <a:t>Determinate number of efficient DMUs to achieve the same proportion.</a:t>
            </a:r>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16</a:t>
            </a:fld>
            <a:endParaRPr lang="es-ES"/>
          </a:p>
        </p:txBody>
      </p:sp>
      <p:pic>
        <p:nvPicPr>
          <p:cNvPr id="7" name="Imagen 6">
            <a:extLst>
              <a:ext uri="{FF2B5EF4-FFF2-40B4-BE49-F238E27FC236}">
                <a16:creationId xmlns:a16="http://schemas.microsoft.com/office/drawing/2014/main" id="{15B4F19B-E5B1-1B64-6326-3CDDBA34F3D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423" y="3203731"/>
            <a:ext cx="8027400" cy="5754547"/>
          </a:xfrm>
          <a:prstGeom prst="rect">
            <a:avLst/>
          </a:prstGeom>
          <a:noFill/>
          <a:ln>
            <a:noFill/>
          </a:ln>
        </p:spPr>
      </p:pic>
      <p:sp>
        <p:nvSpPr>
          <p:cNvPr id="8" name="Marcador de pie de página 3">
            <a:extLst>
              <a:ext uri="{FF2B5EF4-FFF2-40B4-BE49-F238E27FC236}">
                <a16:creationId xmlns:a16="http://schemas.microsoft.com/office/drawing/2014/main" id="{A9ACE98B-27D5-D13D-6305-F3C2913D2F38}"/>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9780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5BEFD4A-D36B-05D3-64CA-1DA259BF31E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8492" y="3203730"/>
            <a:ext cx="8029332" cy="5754547"/>
          </a:xfrm>
          <a:prstGeom prst="rect">
            <a:avLst/>
          </a:prstGeom>
          <a:noFill/>
          <a:ln>
            <a:noFill/>
          </a:ln>
        </p:spPr>
      </p:pic>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3100924"/>
            <a:ext cx="7772400" cy="6528015"/>
          </a:xfrm>
        </p:spPr>
        <p:txBody>
          <a:bodyPr>
            <a:normAutofit/>
          </a:bodyPr>
          <a:lstStyle/>
          <a:p>
            <a:r>
              <a:rPr lang="en-GB" dirty="0"/>
              <a:t>Step 3: Balancing the sample of data.</a:t>
            </a:r>
          </a:p>
          <a:p>
            <a:endParaRPr lang="en-GB" dirty="0"/>
          </a:p>
          <a:p>
            <a:r>
              <a:rPr lang="en-GB" dirty="0"/>
              <a:t>Synthetic data generation.</a:t>
            </a:r>
          </a:p>
          <a:p>
            <a:endParaRPr lang="en-GB" dirty="0"/>
          </a:p>
          <a:p>
            <a:r>
              <a:rPr lang="en-GB" dirty="0"/>
              <a:t>Determinate number of efficient DMUs to achieve the same proportion.</a:t>
            </a:r>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17</a:t>
            </a:fld>
            <a:endParaRPr lang="es-ES"/>
          </a:p>
        </p:txBody>
      </p:sp>
      <p:sp>
        <p:nvSpPr>
          <p:cNvPr id="7" name="Marcador de pie de página 3">
            <a:extLst>
              <a:ext uri="{FF2B5EF4-FFF2-40B4-BE49-F238E27FC236}">
                <a16:creationId xmlns:a16="http://schemas.microsoft.com/office/drawing/2014/main" id="{348EA231-868F-E5AE-5D65-0C7963796979}"/>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54883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9868D19-E92C-EEEF-6095-A5CC384F800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1937" y="3226593"/>
            <a:ext cx="7995888" cy="5731683"/>
          </a:xfrm>
          <a:prstGeom prst="rect">
            <a:avLst/>
          </a:prstGeom>
          <a:noFill/>
          <a:ln>
            <a:noFill/>
          </a:ln>
        </p:spPr>
      </p:pic>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18</a:t>
            </a:fld>
            <a:endParaRPr lang="es-ES"/>
          </a:p>
        </p:txBody>
      </p:sp>
      <p:sp>
        <p:nvSpPr>
          <p:cNvPr id="6" name="Marcador de pie de página 3">
            <a:extLst>
              <a:ext uri="{FF2B5EF4-FFF2-40B4-BE49-F238E27FC236}">
                <a16:creationId xmlns:a16="http://schemas.microsoft.com/office/drawing/2014/main" id="{54A2B38C-18C6-30BC-F550-3CD7BF7E36D4}"/>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9" name="Marcador de contenido 2">
            <a:extLst>
              <a:ext uri="{FF2B5EF4-FFF2-40B4-BE49-F238E27FC236}">
                <a16:creationId xmlns:a16="http://schemas.microsoft.com/office/drawing/2014/main" id="{6B71FE13-505A-31EC-2275-58C89D81F1FB}"/>
              </a:ext>
            </a:extLst>
          </p:cNvPr>
          <p:cNvSpPr txBox="1">
            <a:spLocks/>
          </p:cNvSpPr>
          <p:nvPr/>
        </p:nvSpPr>
        <p:spPr>
          <a:xfrm>
            <a:off x="1257300" y="3100924"/>
            <a:ext cx="7772400" cy="6528015"/>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n-GB" dirty="0"/>
              <a:t>Final dataset.</a:t>
            </a:r>
          </a:p>
          <a:p>
            <a:endParaRPr lang="en-GB" dirty="0"/>
          </a:p>
          <a:p>
            <a:endParaRPr lang="en-GB" dirty="0"/>
          </a:p>
          <a:p>
            <a:r>
              <a:rPr lang="en-US" dirty="0"/>
              <a:t>30 DMUs to 82 DMUs </a:t>
            </a:r>
            <a:r>
              <a:rPr lang="en-GB" dirty="0"/>
              <a:t> </a:t>
            </a:r>
          </a:p>
          <a:p>
            <a:endParaRPr lang="en-GB" dirty="0"/>
          </a:p>
          <a:p>
            <a:endParaRPr lang="en-GB" dirty="0"/>
          </a:p>
          <a:p>
            <a:r>
              <a:rPr lang="en-GB" dirty="0"/>
              <a:t>26 efficient vs 56 </a:t>
            </a:r>
            <a:r>
              <a:rPr lang="en-US" dirty="0"/>
              <a:t>inefficient</a:t>
            </a:r>
          </a:p>
          <a:p>
            <a:endParaRPr lang="en-US" sz="1800" dirty="0">
              <a:effectLst/>
              <a:latin typeface="Times New Roman" panose="02020603050405020304" pitchFamily="18" charset="0"/>
              <a:ea typeface="Aptos" panose="020B0004020202020204" pitchFamily="34" charset="0"/>
            </a:endParaRPr>
          </a:p>
          <a:p>
            <a:endParaRPr lang="en-US" sz="1800" dirty="0">
              <a:effectLst/>
              <a:latin typeface="Times New Roman" panose="02020603050405020304" pitchFamily="18" charset="0"/>
              <a:ea typeface="Aptos" panose="020B0004020202020204" pitchFamily="34" charset="0"/>
            </a:endParaRPr>
          </a:p>
        </p:txBody>
      </p:sp>
    </p:spTree>
    <p:extLst>
      <p:ext uri="{BB962C8B-B14F-4D97-AF65-F5344CB8AC3E}">
        <p14:creationId xmlns:p14="http://schemas.microsoft.com/office/powerpoint/2010/main" val="2087636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69DBD61-87D9-E1C2-E91A-5B2721EBE08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11937" y="3226592"/>
            <a:ext cx="7995888" cy="5731683"/>
          </a:xfrm>
          <a:prstGeom prst="rect">
            <a:avLst/>
          </a:prstGeom>
          <a:noFill/>
          <a:ln>
            <a:noFill/>
          </a:ln>
        </p:spPr>
      </p:pic>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2738860"/>
            <a:ext cx="7772400" cy="6528015"/>
          </a:xfrm>
        </p:spPr>
        <p:txBody>
          <a:bodyPr>
            <a:normAutofit/>
          </a:bodyPr>
          <a:lstStyle/>
          <a:p>
            <a:r>
              <a:rPr lang="en-GB" dirty="0"/>
              <a:t>Tuning the model. </a:t>
            </a:r>
            <a:r>
              <a:rPr lang="en-US" dirty="0"/>
              <a:t>Optimal hyperparameters.</a:t>
            </a:r>
            <a:endParaRPr lang="en-GB" dirty="0"/>
          </a:p>
          <a:p>
            <a:pPr marL="0" indent="0">
              <a:buNone/>
            </a:pPr>
            <a:endParaRPr lang="en-GB" dirty="0"/>
          </a:p>
          <a:p>
            <a:r>
              <a:rPr lang="en-GB" dirty="0"/>
              <a:t>Final regions are defined.</a:t>
            </a:r>
          </a:p>
          <a:p>
            <a:endParaRPr lang="en-GB" dirty="0"/>
          </a:p>
          <a:p>
            <a:r>
              <a:rPr lang="en-US" dirty="0"/>
              <a:t>To classify an observation as efficient, it is proposed that the model's label prediction be greater than 0.82. </a:t>
            </a:r>
            <a:endParaRPr lang="en-GB" dirty="0"/>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19</a:t>
            </a:fld>
            <a:endParaRPr lang="es-ES"/>
          </a:p>
        </p:txBody>
      </p:sp>
      <p:sp>
        <p:nvSpPr>
          <p:cNvPr id="6" name="Marcador de pie de página 3">
            <a:extLst>
              <a:ext uri="{FF2B5EF4-FFF2-40B4-BE49-F238E27FC236}">
                <a16:creationId xmlns:a16="http://schemas.microsoft.com/office/drawing/2014/main" id="{4532BA09-F3DC-AC59-0D7A-AD59E31CC8E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15375903"/>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Index</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AU" sz="4800" dirty="0"/>
              <a:t>Introduction</a:t>
            </a:r>
          </a:p>
          <a:p>
            <a:pPr>
              <a:lnSpc>
                <a:spcPct val="150000"/>
              </a:lnSpc>
              <a:spcBef>
                <a:spcPts val="1200"/>
              </a:spcBef>
              <a:spcAft>
                <a:spcPts val="1200"/>
              </a:spcAft>
            </a:pPr>
            <a:r>
              <a:rPr lang="en-AU" sz="4800" dirty="0"/>
              <a:t>Methodology</a:t>
            </a:r>
          </a:p>
          <a:p>
            <a:pPr>
              <a:lnSpc>
                <a:spcPct val="150000"/>
              </a:lnSpc>
              <a:spcBef>
                <a:spcPts val="1200"/>
              </a:spcBef>
              <a:spcAft>
                <a:spcPts val="1200"/>
              </a:spcAft>
            </a:pPr>
            <a:r>
              <a:rPr lang="en-AU" sz="4800" dirty="0"/>
              <a:t>An empirical application</a:t>
            </a:r>
          </a:p>
          <a:p>
            <a:pPr>
              <a:lnSpc>
                <a:spcPct val="150000"/>
              </a:lnSpc>
              <a:spcBef>
                <a:spcPts val="1200"/>
              </a:spcBef>
              <a:spcAft>
                <a:spcPts val="1200"/>
              </a:spcAft>
            </a:pPr>
            <a:r>
              <a:rPr lang="en-AU" sz="4800" dirty="0"/>
              <a:t>Conclusions</a:t>
            </a: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2</a:t>
            </a:fld>
            <a:endParaRPr lang="es-ES" dirty="0"/>
          </a:p>
        </p:txBody>
      </p:sp>
    </p:spTree>
    <p:extLst>
      <p:ext uri="{BB962C8B-B14F-4D97-AF65-F5344CB8AC3E}">
        <p14:creationId xmlns:p14="http://schemas.microsoft.com/office/powerpoint/2010/main" val="3928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626E3-0388-9608-3847-B8CEC112678B}"/>
              </a:ext>
            </a:extLst>
          </p:cNvPr>
          <p:cNvSpPr>
            <a:spLocks noGrp="1"/>
          </p:cNvSpPr>
          <p:nvPr>
            <p:ph type="ctrTitle"/>
          </p:nvPr>
        </p:nvSpPr>
        <p:spPr/>
        <p:txBody>
          <a:bodyPr/>
          <a:lstStyle/>
          <a:p>
            <a:r>
              <a:rPr lang="en-US" sz="8800" b="1" dirty="0">
                <a:effectLst/>
                <a:latin typeface="Times New Roman" panose="02020603050405020304" pitchFamily="18" charset="0"/>
                <a:ea typeface="Aptos" panose="020B0004020202020204" pitchFamily="34" charset="0"/>
              </a:rPr>
              <a:t>An empirical application</a:t>
            </a:r>
            <a:endParaRPr lang="en-GB" dirty="0"/>
          </a:p>
        </p:txBody>
      </p:sp>
      <p:sp>
        <p:nvSpPr>
          <p:cNvPr id="3" name="Subtítulo 2">
            <a:extLst>
              <a:ext uri="{FF2B5EF4-FFF2-40B4-BE49-F238E27FC236}">
                <a16:creationId xmlns:a16="http://schemas.microsoft.com/office/drawing/2014/main" id="{36619A00-8555-1F56-5114-7E37288780D1}"/>
              </a:ext>
            </a:extLst>
          </p:cNvPr>
          <p:cNvSpPr>
            <a:spLocks noGrp="1"/>
          </p:cNvSpPr>
          <p:nvPr>
            <p:ph type="subTitle" idx="1"/>
          </p:nvPr>
        </p:nvSpPr>
        <p:spPr/>
        <p:txBody>
          <a:bodyPr/>
          <a:lstStyle/>
          <a:p>
            <a:r>
              <a:rPr lang="en-US" b="1" dirty="0">
                <a:latin typeface="Times New Roman" panose="02020603050405020304" pitchFamily="18" charset="0"/>
                <a:ea typeface="Aptos" panose="020B0004020202020204" pitchFamily="34" charset="0"/>
              </a:rPr>
              <a:t>T</a:t>
            </a:r>
            <a:r>
              <a:rPr lang="en-US" sz="3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6FA23063-CED7-6B45-8B5E-953BB1742DC6}"/>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2EC2EDA7-1224-188B-553C-E559B86C96D4}"/>
              </a:ext>
            </a:extLst>
          </p:cNvPr>
          <p:cNvSpPr>
            <a:spLocks noGrp="1"/>
          </p:cNvSpPr>
          <p:nvPr>
            <p:ph type="sldNum" sz="quarter" idx="12"/>
          </p:nvPr>
        </p:nvSpPr>
        <p:spPr/>
        <p:txBody>
          <a:bodyPr/>
          <a:lstStyle/>
          <a:p>
            <a:fld id="{DBFF9636-A71C-488A-89F8-02E08556F10C}" type="slidenum">
              <a:rPr lang="es-ES" smtClean="0"/>
              <a:pPr/>
              <a:t>20</a:t>
            </a:fld>
            <a:endParaRPr lang="es-ES" dirty="0"/>
          </a:p>
        </p:txBody>
      </p:sp>
    </p:spTree>
    <p:extLst>
      <p:ext uri="{BB962C8B-B14F-4D97-AF65-F5344CB8AC3E}">
        <p14:creationId xmlns:p14="http://schemas.microsoft.com/office/powerpoint/2010/main" val="3071165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21</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5850074"/>
          </a:xfrm>
        </p:spPr>
        <p:txBody>
          <a:bodyPr>
            <a:normAutofit/>
          </a:bodyPr>
          <a:lstStyle/>
          <a:p>
            <a:r>
              <a:rPr lang="es-ES" dirty="0"/>
              <a:t>A </a:t>
            </a:r>
            <a:r>
              <a:rPr lang="es-ES" dirty="0" err="1"/>
              <a:t>dataset</a:t>
            </a:r>
            <a:r>
              <a:rPr lang="es-ES" dirty="0"/>
              <a:t> </a:t>
            </a:r>
            <a:r>
              <a:rPr lang="es-ES" dirty="0" err="1"/>
              <a:t>obtained</a:t>
            </a:r>
            <a:r>
              <a:rPr lang="es-ES" dirty="0"/>
              <a:t> </a:t>
            </a:r>
            <a:r>
              <a:rPr lang="es-ES" dirty="0" err="1"/>
              <a:t>from</a:t>
            </a:r>
            <a:r>
              <a:rPr lang="es-ES" dirty="0"/>
              <a:t> </a:t>
            </a:r>
            <a:r>
              <a:rPr lang="es-ES" dirty="0" err="1"/>
              <a:t>the</a:t>
            </a:r>
            <a:r>
              <a:rPr lang="es-ES" dirty="0"/>
              <a:t> </a:t>
            </a:r>
            <a:r>
              <a:rPr lang="es-ES" dirty="0" err="1"/>
              <a:t>Programme</a:t>
            </a:r>
            <a:r>
              <a:rPr lang="es-ES" dirty="0"/>
              <a:t> </a:t>
            </a:r>
            <a:r>
              <a:rPr lang="es-ES" dirty="0" err="1"/>
              <a:t>for</a:t>
            </a:r>
            <a:r>
              <a:rPr lang="es-ES" dirty="0"/>
              <a:t> International </a:t>
            </a:r>
            <a:r>
              <a:rPr lang="es-ES" dirty="0" err="1"/>
              <a:t>Student</a:t>
            </a:r>
            <a:r>
              <a:rPr lang="es-ES" dirty="0"/>
              <a:t> </a:t>
            </a:r>
            <a:r>
              <a:rPr lang="es-ES" dirty="0" err="1"/>
              <a:t>Assessment</a:t>
            </a:r>
            <a:r>
              <a:rPr lang="es-ES" dirty="0"/>
              <a:t> (PISA).</a:t>
            </a:r>
          </a:p>
          <a:p>
            <a:r>
              <a:rPr lang="en-US" dirty="0"/>
              <a:t>The dataset utilized encompasses data from the year 2018, comprising anonymized records from 999 Spanish schools randomly selected by the OECD.</a:t>
            </a:r>
          </a:p>
          <a:p>
            <a:r>
              <a:rPr lang="en-GB" dirty="0"/>
              <a:t>Input variables: EDUQUAL, ESCS and TSRATIO.</a:t>
            </a:r>
          </a:p>
          <a:p>
            <a:r>
              <a:rPr lang="en-GB" dirty="0"/>
              <a:t>Output variables: PVMATH, PVREAD and PVSCIE.</a:t>
            </a:r>
          </a:p>
          <a:p>
            <a:r>
              <a:rPr lang="en-GB" dirty="0"/>
              <a:t>Contextual variables: REGION and SCHLTYPE.</a:t>
            </a:r>
          </a:p>
        </p:txBody>
      </p:sp>
    </p:spTree>
    <p:extLst>
      <p:ext uri="{BB962C8B-B14F-4D97-AF65-F5344CB8AC3E}">
        <p14:creationId xmlns:p14="http://schemas.microsoft.com/office/powerpoint/2010/main" val="842433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22</a:t>
            </a:fld>
            <a:endParaRPr lang="es-ES" dirty="0"/>
          </a:p>
        </p:txBody>
      </p:sp>
      <p:pic>
        <p:nvPicPr>
          <p:cNvPr id="9" name="Imagen 8">
            <a:extLst>
              <a:ext uri="{FF2B5EF4-FFF2-40B4-BE49-F238E27FC236}">
                <a16:creationId xmlns:a16="http://schemas.microsoft.com/office/drawing/2014/main" id="{0D3A521F-F6B8-F43A-6BC5-AF492AD9868F}"/>
              </a:ext>
            </a:extLst>
          </p:cNvPr>
          <p:cNvPicPr>
            <a:picLocks noChangeAspect="1"/>
          </p:cNvPicPr>
          <p:nvPr/>
        </p:nvPicPr>
        <p:blipFill>
          <a:blip r:embed="rId2"/>
          <a:stretch>
            <a:fillRect/>
          </a:stretch>
        </p:blipFill>
        <p:spPr>
          <a:xfrm>
            <a:off x="8056546" y="2828014"/>
            <a:ext cx="9718707" cy="6509334"/>
          </a:xfrm>
          <a:prstGeom prst="rect">
            <a:avLst/>
          </a:prstGeom>
        </p:spPr>
      </p:pic>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174AC12-8856-074F-931F-B0E18FF41F58}"/>
                  </a:ext>
                </a:extLst>
              </p:cNvPr>
              <p:cNvSpPr>
                <a:spLocks noGrp="1"/>
              </p:cNvSpPr>
              <p:nvPr>
                <p:ph idx="1"/>
              </p:nvPr>
            </p:nvSpPr>
            <p:spPr>
              <a:xfrm>
                <a:off x="831521" y="3097268"/>
                <a:ext cx="6928179" cy="6046731"/>
              </a:xfrm>
            </p:spPr>
            <p:txBody>
              <a:bodyPr>
                <a:normAutofit/>
              </a:bodyPr>
              <a:lstStyle/>
              <a:p>
                <a:r>
                  <a:rPr lang="es-ES" dirty="0" err="1"/>
                  <a:t>For</a:t>
                </a:r>
                <a:r>
                  <a:rPr lang="es-ES" dirty="0"/>
                  <a:t> SVM </a:t>
                </a:r>
                <a:r>
                  <a:rPr lang="es-ES" dirty="0" err="1"/>
                  <a:t>polynomial</a:t>
                </a:r>
                <a:r>
                  <a:rPr lang="es-ES" dirty="0"/>
                  <a:t> </a:t>
                </a:r>
                <a:r>
                  <a:rPr lang="es-ES" dirty="0" err="1"/>
                  <a:t>kernel</a:t>
                </a:r>
                <a:r>
                  <a:rPr lang="es-ES" dirty="0"/>
                  <a:t>:</a:t>
                </a:r>
              </a:p>
              <a:p>
                <a:pPr marL="0" indent="0">
                  <a:buNone/>
                </a:pPr>
                <a14:m>
                  <m:oMath xmlns:m="http://schemas.openxmlformats.org/officeDocument/2006/math">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(1, 2, 3, 4 </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𝑎𝑛𝑑</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5)</m:t>
                    </m:r>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Aptos" panose="020B0004020202020204" pitchFamily="34" charset="0"/>
                  </a:rPr>
                  <a:t>.</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0.69 </a:t>
                </a:r>
              </a:p>
              <a:p>
                <a:endParaRPr lang="es-ES" sz="2000" i="1" dirty="0">
                  <a:latin typeface="Cambria Math" panose="02040503050406030204" pitchFamily="18" charset="0"/>
                  <a:cs typeface="Times New Roman" panose="02020603050405020304" pitchFamily="18" charset="0"/>
                </a:endParaRPr>
              </a:p>
              <a:p>
                <a:r>
                  <a:rPr lang="es-ES" sz="4400" dirty="0" err="1"/>
                  <a:t>For</a:t>
                </a:r>
                <a:r>
                  <a:rPr lang="es-ES" sz="4400" dirty="0"/>
                  <a:t> NN:</a:t>
                </a:r>
              </a:p>
              <a:p>
                <a:pPr marL="0" indent="0">
                  <a:buNone/>
                </a:pPr>
                <a14:m>
                  <m:oMath xmlns:m="http://schemas.openxmlformats.org/officeDocument/2006/math">
                    <m:r>
                      <a:rPr lang="en-GB" sz="2000" i="1">
                        <a:latin typeface="Cambria Math" panose="02040503050406030204" pitchFamily="18" charset="0"/>
                        <a:ea typeface="Aptos" panose="020B0004020202020204" pitchFamily="34" charset="0"/>
                        <a:cs typeface="Times New Roman" panose="02020603050405020304" pitchFamily="18" charset="0"/>
                      </a:rPr>
                      <m:t>𝑠𝑖𝑧𝑒</m:t>
                    </m:r>
                    <m:r>
                      <a:rPr lang="en-GB" sz="2000" i="1">
                        <a:latin typeface="Cambria Math" panose="02040503050406030204" pitchFamily="18" charset="0"/>
                        <a:ea typeface="Aptos" panose="020B0004020202020204" pitchFamily="34" charset="0"/>
                        <a:cs typeface="Times New Roman" panose="02020603050405020304" pitchFamily="18" charset="0"/>
                      </a:rPr>
                      <m:t> (1, 5, 10 </m:t>
                    </m:r>
                    <m:r>
                      <a:rPr lang="en-GB" sz="2000" i="1">
                        <a:latin typeface="Cambria Math" panose="02040503050406030204" pitchFamily="18" charset="0"/>
                        <a:ea typeface="Aptos" panose="020B0004020202020204" pitchFamily="34" charset="0"/>
                        <a:cs typeface="Times New Roman" panose="02020603050405020304" pitchFamily="18" charset="0"/>
                      </a:rPr>
                      <m:t>𝑎𝑛𝑑</m:t>
                    </m:r>
                    <m:r>
                      <a:rPr lang="en-GB" sz="2000" i="1">
                        <a:latin typeface="Cambria Math" panose="02040503050406030204" pitchFamily="18" charset="0"/>
                        <a:ea typeface="Aptos" panose="020B0004020202020204" pitchFamily="34" charset="0"/>
                        <a:cs typeface="Times New Roman" panose="02020603050405020304" pitchFamily="18" charset="0"/>
                      </a:rPr>
                      <m:t> 20)</m:t>
                    </m:r>
                  </m:oMath>
                </a14:m>
                <a:r>
                  <a:rPr lang="en-GB" sz="2000" dirty="0">
                    <a:latin typeface="Times New Roman" panose="02020603050405020304" pitchFamily="18" charset="0"/>
                    <a:ea typeface="Times New Roman" panose="02020603050405020304" pitchFamily="18" charset="0"/>
                  </a:rPr>
                  <a:t> and</a:t>
                </a:r>
                <a14:m>
                  <m:oMath xmlns:m="http://schemas.openxmlformats.org/officeDocument/2006/math">
                    <m:r>
                      <a:rPr lang="es-ES" sz="2000" b="0" i="0" smtClean="0">
                        <a:latin typeface="Cambria Math" panose="02040503050406030204" pitchFamily="18" charset="0"/>
                        <a:ea typeface="Times New Roman" panose="02020603050405020304" pitchFamily="18" charset="0"/>
                        <a:cs typeface="Times New Roman" panose="02020603050405020304" pitchFamily="18" charset="0"/>
                      </a:rPr>
                      <m:t> </m:t>
                    </m:r>
                    <m:r>
                      <a:rPr lang="en-GB" sz="2000" i="1">
                        <a:latin typeface="Cambria Math" panose="02040503050406030204" pitchFamily="18" charset="0"/>
                        <a:ea typeface="Times New Roman" panose="02020603050405020304" pitchFamily="18" charset="0"/>
                        <a:cs typeface="Times New Roman" panose="02020603050405020304" pitchFamily="18" charset="0"/>
                      </a:rPr>
                      <m:t>𝑑𝑒𝑐𝑎𝑦</m:t>
                    </m:r>
                    <m:r>
                      <a:rPr lang="en-GB" sz="2000" i="1">
                        <a:latin typeface="Cambria Math" panose="02040503050406030204" pitchFamily="18" charset="0"/>
                        <a:ea typeface="Times New Roman" panose="02020603050405020304" pitchFamily="18" charset="0"/>
                        <a:cs typeface="Times New Roman" panose="02020603050405020304" pitchFamily="18" charset="0"/>
                      </a:rPr>
                      <m:t> (0, 0.1, 0.01, 0.001, 0.0001)</m:t>
                    </m:r>
                  </m:oMath>
                </a14:m>
                <a:r>
                  <a:rPr lang="en-GB" sz="2000" dirty="0">
                    <a:latin typeface="Times New Roman" panose="02020603050405020304" pitchFamily="18" charset="0"/>
                    <a:ea typeface="Times New Roman" panose="02020603050405020304" pitchFamily="18" charset="0"/>
                  </a:rPr>
                  <a:t>.</a:t>
                </a:r>
                <a:r>
                  <a:rPr lang="en-GB" sz="2000" dirty="0">
                    <a:latin typeface="Times New Roman" panose="02020603050405020304" pitchFamily="18" charset="0"/>
                    <a:ea typeface="Aptos" panose="020B0004020202020204" pitchFamily="34" charset="0"/>
                  </a:rPr>
                  <a:t> </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0.67</a:t>
                </a:r>
              </a:p>
              <a:p>
                <a:r>
                  <a:rPr lang="es-ES" sz="2000" i="1" dirty="0">
                    <a:latin typeface="Cambria Math" panose="02040503050406030204" pitchFamily="18" charset="0"/>
                    <a:cs typeface="Times New Roman" panose="02020603050405020304" pitchFamily="18" charset="0"/>
                  </a:rPr>
                  <a:t>24-5-1</a:t>
                </a:r>
              </a:p>
              <a:p>
                <a:pPr marL="0" indent="0">
                  <a:buNone/>
                </a:pPr>
                <a:endParaRPr lang="en-GB" sz="4400" dirty="0"/>
              </a:p>
            </p:txBody>
          </p:sp>
        </mc:Choice>
        <mc:Fallback xmlns="">
          <p:sp>
            <p:nvSpPr>
              <p:cNvPr id="3" name="Marcador de contenido 2">
                <a:extLst>
                  <a:ext uri="{FF2B5EF4-FFF2-40B4-BE49-F238E27FC236}">
                    <a16:creationId xmlns:a16="http://schemas.microsoft.com/office/drawing/2014/main" id="{7174AC12-8856-074F-931F-B0E18FF41F58}"/>
                  </a:ext>
                </a:extLst>
              </p:cNvPr>
              <p:cNvSpPr>
                <a:spLocks noGrp="1" noRot="1" noChangeAspect="1" noMove="1" noResize="1" noEditPoints="1" noAdjustHandles="1" noChangeArrowheads="1" noChangeShapeType="1" noTextEdit="1"/>
              </p:cNvSpPr>
              <p:nvPr>
                <p:ph idx="1"/>
              </p:nvPr>
            </p:nvSpPr>
            <p:spPr>
              <a:xfrm>
                <a:off x="831521" y="3097268"/>
                <a:ext cx="6928179" cy="6046731"/>
              </a:xfrm>
              <a:blipFill>
                <a:blip r:embed="rId3"/>
                <a:stretch>
                  <a:fillRect l="-3166" t="-3024"/>
                </a:stretch>
              </a:blipFill>
            </p:spPr>
            <p:txBody>
              <a:bodyPr/>
              <a:lstStyle/>
              <a:p>
                <a:r>
                  <a:rPr lang="es-ES">
                    <a:noFill/>
                  </a:rPr>
                  <a:t> </a:t>
                </a:r>
              </a:p>
            </p:txBody>
          </p:sp>
        </mc:Fallback>
      </mc:AlternateContent>
    </p:spTree>
    <p:extLst>
      <p:ext uri="{BB962C8B-B14F-4D97-AF65-F5344CB8AC3E}">
        <p14:creationId xmlns:p14="http://schemas.microsoft.com/office/powerpoint/2010/main" val="3672572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23</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174AC12-8856-074F-931F-B0E18FF41F58}"/>
                  </a:ext>
                </a:extLst>
              </p:cNvPr>
              <p:cNvSpPr>
                <a:spLocks noGrp="1"/>
              </p:cNvSpPr>
              <p:nvPr>
                <p:ph idx="1"/>
              </p:nvPr>
            </p:nvSpPr>
            <p:spPr>
              <a:xfrm>
                <a:off x="831521" y="3097268"/>
                <a:ext cx="6928179" cy="6046731"/>
              </a:xfrm>
            </p:spPr>
            <p:txBody>
              <a:bodyPr>
                <a:normAutofit/>
              </a:bodyPr>
              <a:lstStyle/>
              <a:p>
                <a:r>
                  <a:rPr lang="es-ES" dirty="0" err="1"/>
                  <a:t>For</a:t>
                </a:r>
                <a:r>
                  <a:rPr lang="es-ES" dirty="0"/>
                  <a:t> SVM </a:t>
                </a:r>
                <a:r>
                  <a:rPr lang="es-ES" dirty="0" err="1"/>
                  <a:t>polynomial</a:t>
                </a:r>
                <a:r>
                  <a:rPr lang="es-ES" dirty="0"/>
                  <a:t> </a:t>
                </a:r>
                <a:r>
                  <a:rPr lang="es-ES" dirty="0" err="1"/>
                  <a:t>kernel</a:t>
                </a:r>
                <a:r>
                  <a:rPr lang="es-ES" dirty="0"/>
                  <a:t>:</a:t>
                </a:r>
              </a:p>
              <a:p>
                <a:pPr marL="0" indent="0">
                  <a:buNone/>
                </a:pPr>
                <a14:m>
                  <m:oMath xmlns:m="http://schemas.openxmlformats.org/officeDocument/2006/math">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(1, 2, 3, 4 </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𝑎𝑛𝑑</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5)</m:t>
                    </m:r>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Aptos" panose="020B0004020202020204" pitchFamily="34" charset="0"/>
                  </a:rPr>
                  <a:t>.</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0.69 </a:t>
                </a:r>
              </a:p>
              <a:p>
                <a:endParaRPr lang="es-ES" sz="2000" i="1" dirty="0">
                  <a:latin typeface="Cambria Math" panose="02040503050406030204" pitchFamily="18" charset="0"/>
                  <a:cs typeface="Times New Roman" panose="02020603050405020304" pitchFamily="18" charset="0"/>
                </a:endParaRPr>
              </a:p>
              <a:p>
                <a:r>
                  <a:rPr lang="es-ES" sz="4400" dirty="0" err="1"/>
                  <a:t>For</a:t>
                </a:r>
                <a:r>
                  <a:rPr lang="es-ES" sz="4400" dirty="0"/>
                  <a:t> NN:</a:t>
                </a:r>
              </a:p>
              <a:p>
                <a:pPr marL="0" indent="0">
                  <a:buNone/>
                </a:pPr>
                <a14:m>
                  <m:oMath xmlns:m="http://schemas.openxmlformats.org/officeDocument/2006/math">
                    <m:r>
                      <a:rPr lang="en-GB" sz="2000" i="1">
                        <a:latin typeface="Cambria Math" panose="02040503050406030204" pitchFamily="18" charset="0"/>
                        <a:ea typeface="Aptos" panose="020B0004020202020204" pitchFamily="34" charset="0"/>
                        <a:cs typeface="Times New Roman" panose="02020603050405020304" pitchFamily="18" charset="0"/>
                      </a:rPr>
                      <m:t>𝑠𝑖𝑧𝑒</m:t>
                    </m:r>
                    <m:r>
                      <a:rPr lang="en-GB" sz="2000" i="1">
                        <a:latin typeface="Cambria Math" panose="02040503050406030204" pitchFamily="18" charset="0"/>
                        <a:ea typeface="Aptos" panose="020B0004020202020204" pitchFamily="34" charset="0"/>
                        <a:cs typeface="Times New Roman" panose="02020603050405020304" pitchFamily="18" charset="0"/>
                      </a:rPr>
                      <m:t> (1, 5, 10 </m:t>
                    </m:r>
                    <m:r>
                      <a:rPr lang="en-GB" sz="2000" i="1">
                        <a:latin typeface="Cambria Math" panose="02040503050406030204" pitchFamily="18" charset="0"/>
                        <a:ea typeface="Aptos" panose="020B0004020202020204" pitchFamily="34" charset="0"/>
                        <a:cs typeface="Times New Roman" panose="02020603050405020304" pitchFamily="18" charset="0"/>
                      </a:rPr>
                      <m:t>𝑎𝑛𝑑</m:t>
                    </m:r>
                    <m:r>
                      <a:rPr lang="en-GB" sz="2000" i="1">
                        <a:latin typeface="Cambria Math" panose="02040503050406030204" pitchFamily="18" charset="0"/>
                        <a:ea typeface="Aptos" panose="020B0004020202020204" pitchFamily="34" charset="0"/>
                        <a:cs typeface="Times New Roman" panose="02020603050405020304" pitchFamily="18" charset="0"/>
                      </a:rPr>
                      <m:t> 20)</m:t>
                    </m:r>
                  </m:oMath>
                </a14:m>
                <a:r>
                  <a:rPr lang="en-GB" sz="2000" dirty="0">
                    <a:latin typeface="Times New Roman" panose="02020603050405020304" pitchFamily="18" charset="0"/>
                    <a:ea typeface="Times New Roman" panose="02020603050405020304" pitchFamily="18" charset="0"/>
                  </a:rPr>
                  <a:t> and</a:t>
                </a:r>
                <a14:m>
                  <m:oMath xmlns:m="http://schemas.openxmlformats.org/officeDocument/2006/math">
                    <m:r>
                      <a:rPr lang="es-ES" sz="2000" b="0" i="0" smtClean="0">
                        <a:latin typeface="Cambria Math" panose="02040503050406030204" pitchFamily="18" charset="0"/>
                        <a:ea typeface="Times New Roman" panose="02020603050405020304" pitchFamily="18" charset="0"/>
                        <a:cs typeface="Times New Roman" panose="02020603050405020304" pitchFamily="18" charset="0"/>
                      </a:rPr>
                      <m:t> </m:t>
                    </m:r>
                    <m:r>
                      <a:rPr lang="en-GB" sz="2000" i="1">
                        <a:latin typeface="Cambria Math" panose="02040503050406030204" pitchFamily="18" charset="0"/>
                        <a:ea typeface="Times New Roman" panose="02020603050405020304" pitchFamily="18" charset="0"/>
                        <a:cs typeface="Times New Roman" panose="02020603050405020304" pitchFamily="18" charset="0"/>
                      </a:rPr>
                      <m:t>𝑑𝑒𝑐𝑎𝑦</m:t>
                    </m:r>
                    <m:r>
                      <a:rPr lang="en-GB" sz="2000" i="1">
                        <a:latin typeface="Cambria Math" panose="02040503050406030204" pitchFamily="18" charset="0"/>
                        <a:ea typeface="Times New Roman" panose="02020603050405020304" pitchFamily="18" charset="0"/>
                        <a:cs typeface="Times New Roman" panose="02020603050405020304" pitchFamily="18" charset="0"/>
                      </a:rPr>
                      <m:t> (0, 0.1, 0.01, 0.001, 0.0001)</m:t>
                    </m:r>
                  </m:oMath>
                </a14:m>
                <a:r>
                  <a:rPr lang="en-GB" sz="2000" dirty="0">
                    <a:latin typeface="Times New Roman" panose="02020603050405020304" pitchFamily="18" charset="0"/>
                    <a:ea typeface="Times New Roman" panose="02020603050405020304" pitchFamily="18" charset="0"/>
                  </a:rPr>
                  <a:t>.</a:t>
                </a:r>
                <a:r>
                  <a:rPr lang="en-GB" sz="2000" dirty="0">
                    <a:latin typeface="Times New Roman" panose="02020603050405020304" pitchFamily="18" charset="0"/>
                    <a:ea typeface="Aptos" panose="020B0004020202020204" pitchFamily="34" charset="0"/>
                  </a:rPr>
                  <a:t> </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0.67</a:t>
                </a:r>
              </a:p>
              <a:p>
                <a:r>
                  <a:rPr lang="es-ES" sz="2000" i="1" dirty="0">
                    <a:latin typeface="Cambria Math" panose="02040503050406030204" pitchFamily="18" charset="0"/>
                    <a:cs typeface="Times New Roman" panose="02020603050405020304" pitchFamily="18" charset="0"/>
                  </a:rPr>
                  <a:t>24-5-1</a:t>
                </a:r>
              </a:p>
              <a:p>
                <a:pPr marL="0" indent="0">
                  <a:buNone/>
                </a:pPr>
                <a:endParaRPr lang="en-GB" sz="4400" dirty="0"/>
              </a:p>
            </p:txBody>
          </p:sp>
        </mc:Choice>
        <mc:Fallback xmlns="">
          <p:sp>
            <p:nvSpPr>
              <p:cNvPr id="3" name="Marcador de contenido 2">
                <a:extLst>
                  <a:ext uri="{FF2B5EF4-FFF2-40B4-BE49-F238E27FC236}">
                    <a16:creationId xmlns:a16="http://schemas.microsoft.com/office/drawing/2014/main" id="{7174AC12-8856-074F-931F-B0E18FF41F58}"/>
                  </a:ext>
                </a:extLst>
              </p:cNvPr>
              <p:cNvSpPr>
                <a:spLocks noGrp="1" noRot="1" noChangeAspect="1" noMove="1" noResize="1" noEditPoints="1" noAdjustHandles="1" noChangeArrowheads="1" noChangeShapeType="1" noTextEdit="1"/>
              </p:cNvSpPr>
              <p:nvPr>
                <p:ph idx="1"/>
              </p:nvPr>
            </p:nvSpPr>
            <p:spPr>
              <a:xfrm>
                <a:off x="831521" y="3097268"/>
                <a:ext cx="6928179" cy="6046731"/>
              </a:xfrm>
              <a:blipFill>
                <a:blip r:embed="rId2"/>
                <a:stretch>
                  <a:fillRect l="-3166" t="-3024"/>
                </a:stretch>
              </a:blipFill>
            </p:spPr>
            <p:txBody>
              <a:bodyPr/>
              <a:lstStyle/>
              <a:p>
                <a:r>
                  <a:rPr lang="es-ES">
                    <a:noFill/>
                  </a:rPr>
                  <a:t> </a:t>
                </a:r>
              </a:p>
            </p:txBody>
          </p:sp>
        </mc:Fallback>
      </mc:AlternateContent>
      <p:graphicFrame>
        <p:nvGraphicFramePr>
          <p:cNvPr id="6" name="Tabla 5">
            <a:extLst>
              <a:ext uri="{FF2B5EF4-FFF2-40B4-BE49-F238E27FC236}">
                <a16:creationId xmlns:a16="http://schemas.microsoft.com/office/drawing/2014/main" id="{411E46F6-B821-8549-004E-DB659182C06C}"/>
              </a:ext>
            </a:extLst>
          </p:cNvPr>
          <p:cNvGraphicFramePr>
            <a:graphicFrameLocks noGrp="1"/>
          </p:cNvGraphicFramePr>
          <p:nvPr>
            <p:extLst>
              <p:ext uri="{D42A27DB-BD31-4B8C-83A1-F6EECF244321}">
                <p14:modId xmlns:p14="http://schemas.microsoft.com/office/powerpoint/2010/main" val="2692736447"/>
              </p:ext>
            </p:extLst>
          </p:nvPr>
        </p:nvGraphicFramePr>
        <p:xfrm>
          <a:off x="7759700" y="3962400"/>
          <a:ext cx="10210801" cy="3037840"/>
        </p:xfrm>
        <a:graphic>
          <a:graphicData uri="http://schemas.openxmlformats.org/drawingml/2006/table">
            <a:tbl>
              <a:tblPr firstRow="1" firstCol="1" bandRow="1"/>
              <a:tblGrid>
                <a:gridCol w="2548198">
                  <a:extLst>
                    <a:ext uri="{9D8B030D-6E8A-4147-A177-3AD203B41FA5}">
                      <a16:colId xmlns:a16="http://schemas.microsoft.com/office/drawing/2014/main" val="2656702671"/>
                    </a:ext>
                  </a:extLst>
                </a:gridCol>
                <a:gridCol w="853802">
                  <a:extLst>
                    <a:ext uri="{9D8B030D-6E8A-4147-A177-3AD203B41FA5}">
                      <a16:colId xmlns:a16="http://schemas.microsoft.com/office/drawing/2014/main" val="2198428699"/>
                    </a:ext>
                  </a:extLst>
                </a:gridCol>
                <a:gridCol w="1532280">
                  <a:extLst>
                    <a:ext uri="{9D8B030D-6E8A-4147-A177-3AD203B41FA5}">
                      <a16:colId xmlns:a16="http://schemas.microsoft.com/office/drawing/2014/main" val="1638182275"/>
                    </a:ext>
                  </a:extLst>
                </a:gridCol>
                <a:gridCol w="1191240">
                  <a:extLst>
                    <a:ext uri="{9D8B030D-6E8A-4147-A177-3AD203B41FA5}">
                      <a16:colId xmlns:a16="http://schemas.microsoft.com/office/drawing/2014/main" val="599473179"/>
                    </a:ext>
                  </a:extLst>
                </a:gridCol>
                <a:gridCol w="1368965">
                  <a:extLst>
                    <a:ext uri="{9D8B030D-6E8A-4147-A177-3AD203B41FA5}">
                      <a16:colId xmlns:a16="http://schemas.microsoft.com/office/drawing/2014/main" val="4281411807"/>
                    </a:ext>
                  </a:extLst>
                </a:gridCol>
                <a:gridCol w="1532280">
                  <a:extLst>
                    <a:ext uri="{9D8B030D-6E8A-4147-A177-3AD203B41FA5}">
                      <a16:colId xmlns:a16="http://schemas.microsoft.com/office/drawing/2014/main" val="1885867011"/>
                    </a:ext>
                  </a:extLst>
                </a:gridCol>
                <a:gridCol w="1184036">
                  <a:extLst>
                    <a:ext uri="{9D8B030D-6E8A-4147-A177-3AD203B41FA5}">
                      <a16:colId xmlns:a16="http://schemas.microsoft.com/office/drawing/2014/main" val="962846396"/>
                    </a:ext>
                  </a:extLst>
                </a:gridCol>
              </a:tblGrid>
              <a:tr h="759460">
                <a:tc>
                  <a:txBody>
                    <a:bodyPr/>
                    <a:lstStyle/>
                    <a:p>
                      <a:pPr algn="just">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Min.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1st Quartil</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Median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Mean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3rd Quartil</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Max.</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9568558"/>
                  </a:ext>
                </a:extLst>
              </a:tr>
              <a:tr h="759460">
                <a:tc>
                  <a:txBody>
                    <a:bodyPr/>
                    <a:lstStyle/>
                    <a:p>
                      <a:pPr algn="l">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DEA super efficiency</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0.899</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1.060</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1.097</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1.100</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1.137</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1.348</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7031774"/>
                  </a:ext>
                </a:extLst>
              </a:tr>
              <a:tr h="759460">
                <a:tc>
                  <a:txBody>
                    <a:bodyPr/>
                    <a:lstStyle/>
                    <a:p>
                      <a:pPr algn="l">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SVM</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a:effectLst/>
                          <a:latin typeface="Times New Roman" panose="02020603050405020304" pitchFamily="18" charset="0"/>
                          <a:ea typeface="Aptos" panose="020B0004020202020204" pitchFamily="34" charset="0"/>
                          <a:cs typeface="Times New Roman" panose="02020603050405020304" pitchFamily="18" charset="0"/>
                        </a:rPr>
                        <a:t>0.925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a:effectLst/>
                          <a:latin typeface="Times New Roman" panose="02020603050405020304" pitchFamily="18" charset="0"/>
                          <a:ea typeface="Aptos" panose="020B0004020202020204" pitchFamily="34" charset="0"/>
                          <a:cs typeface="Times New Roman" panose="02020603050405020304" pitchFamily="18" charset="0"/>
                        </a:rPr>
                        <a:t>1.035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1.075</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1.079</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1.115</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1.305</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8177505"/>
                  </a:ext>
                </a:extLst>
              </a:tr>
              <a:tr h="759460">
                <a:tc>
                  <a:txBody>
                    <a:bodyPr/>
                    <a:lstStyle/>
                    <a:p>
                      <a:pPr algn="l">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Neuronal Network</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0.795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1.035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1.078</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1.105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1.325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0151671"/>
                  </a:ext>
                </a:extLst>
              </a:tr>
            </a:tbl>
          </a:graphicData>
        </a:graphic>
      </p:graphicFrame>
    </p:spTree>
    <p:extLst>
      <p:ext uri="{BB962C8B-B14F-4D97-AF65-F5344CB8AC3E}">
        <p14:creationId xmlns:p14="http://schemas.microsoft.com/office/powerpoint/2010/main" val="1625249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24</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748338"/>
          </a:xfrm>
        </p:spPr>
        <p:txBody>
          <a:bodyPr>
            <a:normAutofit/>
          </a:bodyPr>
          <a:lstStyle/>
          <a:p>
            <a:r>
              <a:rPr lang="es-ES" dirty="0" err="1"/>
              <a:t>Sensitivity</a:t>
            </a:r>
            <a:r>
              <a:rPr lang="es-ES" dirty="0"/>
              <a:t> </a:t>
            </a:r>
            <a:r>
              <a:rPr lang="es-ES" dirty="0" err="1"/>
              <a:t>analysis</a:t>
            </a:r>
            <a:r>
              <a:rPr lang="es-ES" dirty="0"/>
              <a:t> </a:t>
            </a:r>
            <a:r>
              <a:rPr lang="es-ES" dirty="0" err="1"/>
              <a:t>reveals</a:t>
            </a:r>
            <a:r>
              <a:rPr lang="es-ES" dirty="0"/>
              <a:t> </a:t>
            </a:r>
            <a:r>
              <a:rPr lang="es-ES" dirty="0" err="1"/>
              <a:t>the</a:t>
            </a:r>
            <a:r>
              <a:rPr lang="es-ES" dirty="0"/>
              <a:t> </a:t>
            </a:r>
            <a:r>
              <a:rPr lang="es-ES" dirty="0" err="1"/>
              <a:t>following</a:t>
            </a:r>
            <a:r>
              <a:rPr lang="es-ES" dirty="0"/>
              <a:t> variable </a:t>
            </a:r>
            <a:r>
              <a:rPr lang="es-ES" dirty="0" err="1"/>
              <a:t>importance</a:t>
            </a:r>
            <a:r>
              <a:rPr lang="es-ES" dirty="0"/>
              <a:t> </a:t>
            </a:r>
            <a:r>
              <a:rPr lang="es-ES" dirty="0" err="1"/>
              <a:t>list</a:t>
            </a:r>
            <a:r>
              <a:rPr lang="es-ES" dirty="0"/>
              <a:t>:</a:t>
            </a:r>
          </a:p>
          <a:p>
            <a:pPr marL="0" indent="0">
              <a:buNone/>
            </a:pPr>
            <a:endParaRPr lang="en-GB" dirty="0"/>
          </a:p>
        </p:txBody>
      </p:sp>
      <p:sp>
        <p:nvSpPr>
          <p:cNvPr id="7" name="Marcador de contenido 2">
            <a:extLst>
              <a:ext uri="{FF2B5EF4-FFF2-40B4-BE49-F238E27FC236}">
                <a16:creationId xmlns:a16="http://schemas.microsoft.com/office/drawing/2014/main" id="{7897E8C7-412E-1D11-3039-0CE279893812}"/>
              </a:ext>
            </a:extLst>
          </p:cNvPr>
          <p:cNvSpPr txBox="1">
            <a:spLocks/>
          </p:cNvSpPr>
          <p:nvPr/>
        </p:nvSpPr>
        <p:spPr>
          <a:xfrm>
            <a:off x="831520" y="4176218"/>
            <a:ext cx="5321452" cy="5122109"/>
          </a:xfrm>
          <a:prstGeom prst="rect">
            <a:avLst/>
          </a:prstGeom>
        </p:spPr>
        <p:txBody>
          <a:bodyPr vert="horz" lIns="91440" tIns="45720" rIns="91440" bIns="45720" rtlCol="0">
            <a:normAutofit lnSpcReduction="10000"/>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SVM </a:t>
            </a:r>
            <a:r>
              <a:rPr lang="es-ES" dirty="0" err="1"/>
              <a:t>model</a:t>
            </a:r>
            <a:endParaRPr lang="es-ES" dirty="0"/>
          </a:p>
          <a:p>
            <a:pPr lvl="1"/>
            <a:r>
              <a:rPr lang="es-ES" dirty="0"/>
              <a:t>ESCS (0.431) </a:t>
            </a:r>
          </a:p>
          <a:p>
            <a:pPr lvl="1"/>
            <a:r>
              <a:rPr lang="es-ES" dirty="0"/>
              <a:t>PVMATH (0.193)</a:t>
            </a:r>
          </a:p>
          <a:p>
            <a:pPr lvl="1"/>
            <a:r>
              <a:rPr lang="es-ES" dirty="0"/>
              <a:t>PVSCIE (0.161)</a:t>
            </a:r>
          </a:p>
          <a:p>
            <a:pPr lvl="1"/>
            <a:r>
              <a:rPr lang="es-ES" dirty="0"/>
              <a:t>EDUQUAL (0.102)</a:t>
            </a:r>
          </a:p>
          <a:p>
            <a:pPr lvl="1"/>
            <a:r>
              <a:rPr lang="es-ES" dirty="0"/>
              <a:t>TSRATIO (0.04)</a:t>
            </a:r>
          </a:p>
          <a:p>
            <a:pPr lvl="1"/>
            <a:r>
              <a:rPr lang="es-ES" dirty="0"/>
              <a:t>SCHLTYPE (0.03)</a:t>
            </a:r>
          </a:p>
          <a:p>
            <a:pPr lvl="1"/>
            <a:r>
              <a:rPr lang="es-ES" dirty="0"/>
              <a:t>PVREAD (0.029) </a:t>
            </a:r>
          </a:p>
          <a:p>
            <a:pPr lvl="1"/>
            <a:r>
              <a:rPr lang="es-ES" dirty="0"/>
              <a:t>REGION (0.015)</a:t>
            </a:r>
          </a:p>
          <a:p>
            <a:pPr marL="0" indent="0">
              <a:buFont typeface="Arial" panose="020B0604020202020204" pitchFamily="34" charset="0"/>
              <a:buNone/>
            </a:pPr>
            <a:endParaRPr lang="en-GB" dirty="0"/>
          </a:p>
        </p:txBody>
      </p:sp>
      <p:sp>
        <p:nvSpPr>
          <p:cNvPr id="8" name="Marcador de contenido 2">
            <a:extLst>
              <a:ext uri="{FF2B5EF4-FFF2-40B4-BE49-F238E27FC236}">
                <a16:creationId xmlns:a16="http://schemas.microsoft.com/office/drawing/2014/main" id="{100B851A-B5AB-32D5-9072-33EC5E06729A}"/>
              </a:ext>
            </a:extLst>
          </p:cNvPr>
          <p:cNvSpPr txBox="1">
            <a:spLocks/>
          </p:cNvSpPr>
          <p:nvPr/>
        </p:nvSpPr>
        <p:spPr>
          <a:xfrm>
            <a:off x="10418614" y="4176218"/>
            <a:ext cx="6840686" cy="5207812"/>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NN </a:t>
            </a:r>
            <a:r>
              <a:rPr lang="es-ES" dirty="0" err="1"/>
              <a:t>model</a:t>
            </a:r>
            <a:endParaRPr lang="es-ES" dirty="0"/>
          </a:p>
          <a:p>
            <a:pPr lvl="1"/>
            <a:r>
              <a:rPr lang="es-ES" dirty="0"/>
              <a:t>ESCS (0.418)</a:t>
            </a:r>
          </a:p>
          <a:p>
            <a:pPr lvl="1"/>
            <a:r>
              <a:rPr lang="es-ES" dirty="0"/>
              <a:t>PVMATH (0.32)</a:t>
            </a:r>
          </a:p>
          <a:p>
            <a:pPr lvl="1"/>
            <a:r>
              <a:rPr lang="es-ES" dirty="0"/>
              <a:t>PVSCIE (0.09)</a:t>
            </a:r>
          </a:p>
          <a:p>
            <a:pPr lvl="1"/>
            <a:r>
              <a:rPr lang="es-ES" dirty="0"/>
              <a:t>SCHLTYPE (0.066)</a:t>
            </a:r>
          </a:p>
          <a:p>
            <a:pPr lvl="1"/>
            <a:r>
              <a:rPr lang="es-ES" dirty="0"/>
              <a:t>EDUQUAL (0.057)</a:t>
            </a:r>
          </a:p>
          <a:p>
            <a:pPr lvl="1"/>
            <a:r>
              <a:rPr lang="es-ES" dirty="0"/>
              <a:t>REGION (0.027)</a:t>
            </a:r>
          </a:p>
          <a:p>
            <a:pPr lvl="1"/>
            <a:r>
              <a:rPr lang="es-ES" dirty="0"/>
              <a:t>PVREAD (0.007)</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773983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F7C6D-E0AF-490E-9E5A-F4C048143A84}"/>
              </a:ext>
            </a:extLst>
          </p:cNvPr>
          <p:cNvSpPr>
            <a:spLocks noGrp="1"/>
          </p:cNvSpPr>
          <p:nvPr>
            <p:ph type="ctrTitle"/>
          </p:nvPr>
        </p:nvSpPr>
        <p:spPr/>
        <p:txBody>
          <a:bodyPr/>
          <a:lstStyle/>
          <a:p>
            <a:r>
              <a:rPr lang="en-AU" dirty="0"/>
              <a:t>Conclusions</a:t>
            </a:r>
          </a:p>
        </p:txBody>
      </p:sp>
      <p:sp>
        <p:nvSpPr>
          <p:cNvPr id="3" name="Subtítulo 2">
            <a:extLst>
              <a:ext uri="{FF2B5EF4-FFF2-40B4-BE49-F238E27FC236}">
                <a16:creationId xmlns:a16="http://schemas.microsoft.com/office/drawing/2014/main" id="{0007DEAC-7696-4173-A148-816E4E3A13EC}"/>
              </a:ext>
            </a:extLst>
          </p:cNvPr>
          <p:cNvSpPr>
            <a:spLocks noGrp="1"/>
          </p:cNvSpPr>
          <p:nvPr>
            <p:ph type="subTitle" idx="1"/>
          </p:nvPr>
        </p:nvSpPr>
        <p:spPr/>
        <p:txBody>
          <a:bodyPr/>
          <a:lstStyle/>
          <a:p>
            <a:r>
              <a:rPr lang="en-AU" dirty="0"/>
              <a:t>…and future work</a:t>
            </a:r>
          </a:p>
        </p:txBody>
      </p:sp>
      <p:sp>
        <p:nvSpPr>
          <p:cNvPr id="5" name="Marcador de número de diapositiva 4">
            <a:extLst>
              <a:ext uri="{FF2B5EF4-FFF2-40B4-BE49-F238E27FC236}">
                <a16:creationId xmlns:a16="http://schemas.microsoft.com/office/drawing/2014/main" id="{5251A515-BDA9-4865-AD11-9A33425E6455}"/>
              </a:ext>
            </a:extLst>
          </p:cNvPr>
          <p:cNvSpPr>
            <a:spLocks noGrp="1"/>
          </p:cNvSpPr>
          <p:nvPr>
            <p:ph type="sldNum" sz="quarter" idx="12"/>
          </p:nvPr>
        </p:nvSpPr>
        <p:spPr/>
        <p:txBody>
          <a:bodyPr/>
          <a:lstStyle/>
          <a:p>
            <a:fld id="{DBFF9636-A71C-488A-89F8-02E08556F10C}" type="slidenum">
              <a:rPr lang="es-ES" smtClean="0"/>
              <a:pPr/>
              <a:t>25</a:t>
            </a:fld>
            <a:endParaRPr lang="es-ES" dirty="0"/>
          </a:p>
        </p:txBody>
      </p:sp>
      <p:sp>
        <p:nvSpPr>
          <p:cNvPr id="8" name="Marcador de pie de página 3">
            <a:extLst>
              <a:ext uri="{FF2B5EF4-FFF2-40B4-BE49-F238E27FC236}">
                <a16:creationId xmlns:a16="http://schemas.microsoft.com/office/drawing/2014/main" id="{753E6566-2BAD-B1B0-3212-B01DCE02F350}"/>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50142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4F64B-6833-45E8-996B-E75CA3ABD804}"/>
              </a:ext>
            </a:extLst>
          </p:cNvPr>
          <p:cNvSpPr>
            <a:spLocks noGrp="1"/>
          </p:cNvSpPr>
          <p:nvPr>
            <p:ph type="title"/>
          </p:nvPr>
        </p:nvSpPr>
        <p:spPr/>
        <p:txBody>
          <a:bodyPr/>
          <a:lstStyle/>
          <a:p>
            <a:r>
              <a:rPr lang="en-AU" dirty="0"/>
              <a:t>Conclusions and future work</a:t>
            </a:r>
          </a:p>
        </p:txBody>
      </p:sp>
      <p:sp>
        <p:nvSpPr>
          <p:cNvPr id="5" name="Marcador de número de diapositiva 4">
            <a:extLst>
              <a:ext uri="{FF2B5EF4-FFF2-40B4-BE49-F238E27FC236}">
                <a16:creationId xmlns:a16="http://schemas.microsoft.com/office/drawing/2014/main" id="{B4307C04-D33D-4B58-9ABE-280610EF93C3}"/>
              </a:ext>
            </a:extLst>
          </p:cNvPr>
          <p:cNvSpPr>
            <a:spLocks noGrp="1"/>
          </p:cNvSpPr>
          <p:nvPr>
            <p:ph type="sldNum" sz="quarter" idx="12"/>
          </p:nvPr>
        </p:nvSpPr>
        <p:spPr/>
        <p:txBody>
          <a:bodyPr/>
          <a:lstStyle/>
          <a:p>
            <a:fld id="{DBFF9636-A71C-488A-89F8-02E08556F10C}" type="slidenum">
              <a:rPr lang="es-ES" smtClean="0"/>
              <a:pPr/>
              <a:t>26</a:t>
            </a:fld>
            <a:endParaRPr lang="es-ES" dirty="0"/>
          </a:p>
        </p:txBody>
      </p:sp>
      <p:sp>
        <p:nvSpPr>
          <p:cNvPr id="13" name="Marcador de contenido 2">
            <a:extLst>
              <a:ext uri="{FF2B5EF4-FFF2-40B4-BE49-F238E27FC236}">
                <a16:creationId xmlns:a16="http://schemas.microsoft.com/office/drawing/2014/main" id="{30D806A7-4CE4-4BDE-8B99-809F5475C089}"/>
              </a:ext>
            </a:extLst>
          </p:cNvPr>
          <p:cNvSpPr txBox="1">
            <a:spLocks/>
          </p:cNvSpPr>
          <p:nvPr/>
        </p:nvSpPr>
        <p:spPr>
          <a:xfrm>
            <a:off x="1083458" y="3309108"/>
            <a:ext cx="16859768" cy="5969803"/>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buClr>
                <a:srgbClr val="6A7276"/>
              </a:buClr>
            </a:pPr>
            <a:r>
              <a:rPr lang="en-GB" dirty="0"/>
              <a:t>Improved Accuracy and Robustness.</a:t>
            </a:r>
          </a:p>
          <a:p>
            <a:pPr>
              <a:buClr>
                <a:srgbClr val="6A7276"/>
              </a:buClr>
            </a:pPr>
            <a:r>
              <a:rPr lang="en-GB" dirty="0"/>
              <a:t>Enhanced Interpretability.</a:t>
            </a:r>
          </a:p>
          <a:p>
            <a:pPr>
              <a:buClr>
                <a:srgbClr val="6A7276"/>
              </a:buClr>
            </a:pPr>
            <a:r>
              <a:rPr lang="en-GB" dirty="0"/>
              <a:t>Flexibility and Customization.</a:t>
            </a:r>
          </a:p>
          <a:p>
            <a:pPr>
              <a:buClr>
                <a:srgbClr val="6A7276"/>
              </a:buClr>
            </a:pPr>
            <a:r>
              <a:rPr lang="en-US" dirty="0"/>
              <a:t>Exploration of other machine learning techniques.</a:t>
            </a:r>
          </a:p>
          <a:p>
            <a:pPr>
              <a:buClr>
                <a:srgbClr val="6A7276"/>
              </a:buClr>
            </a:pPr>
            <a:r>
              <a:rPr lang="en-US" dirty="0"/>
              <a:t>The application of our integrated ML-DEA model to other domains.</a:t>
            </a:r>
            <a:endParaRPr lang="en-GB" dirty="0"/>
          </a:p>
          <a:p>
            <a:pPr>
              <a:buClr>
                <a:srgbClr val="6A7276"/>
              </a:buClr>
            </a:pPr>
            <a:r>
              <a:rPr lang="en-US" dirty="0"/>
              <a:t>Development of more sophisticated counterfactual methods within the ML-DEA framework. </a:t>
            </a:r>
            <a:endParaRPr lang="en-GB" dirty="0"/>
          </a:p>
        </p:txBody>
      </p:sp>
      <p:sp>
        <p:nvSpPr>
          <p:cNvPr id="3" name="Marcador de pie de página 3">
            <a:extLst>
              <a:ext uri="{FF2B5EF4-FFF2-40B4-BE49-F238E27FC236}">
                <a16:creationId xmlns:a16="http://schemas.microsoft.com/office/drawing/2014/main" id="{80BBB3D9-5F9C-FC36-9373-4237C172A6CC}"/>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83365971"/>
      </p:ext>
    </p:extLst>
  </p:cSld>
  <p:clrMapOvr>
    <a:masterClrMapping/>
  </p:clrMapOvr>
  <p:extLst>
    <p:ext uri="{6950BFC3-D8DA-4A85-94F7-54DA5524770B}">
      <p188:commentRel xmlns:p188="http://schemas.microsoft.com/office/powerpoint/2018/8/main" r:id="rId3"/>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AB85B73-6579-804A-2DFB-B0CE725B3A4D}"/>
              </a:ext>
            </a:extLst>
          </p:cNvPr>
          <p:cNvSpPr>
            <a:spLocks noGrp="1"/>
          </p:cNvSpPr>
          <p:nvPr>
            <p:ph type="subTitle" idx="1"/>
          </p:nvPr>
        </p:nvSpPr>
        <p:spPr/>
        <p:txBody>
          <a:bodyPr/>
          <a:lstStyle/>
          <a:p>
            <a:r>
              <a:rPr lang="es-ES" dirty="0">
                <a:solidFill>
                  <a:schemeClr val="bg2">
                    <a:lumMod val="90000"/>
                  </a:schemeClr>
                </a:solidFill>
              </a:rPr>
              <a:t>Instituto Centro de Investigación Operativa (CIO)</a:t>
            </a:r>
          </a:p>
          <a:p>
            <a:r>
              <a:rPr lang="es-ES" sz="3200" dirty="0">
                <a:solidFill>
                  <a:schemeClr val="bg2">
                    <a:lumMod val="90000"/>
                  </a:schemeClr>
                </a:solidFill>
              </a:rPr>
              <a:t>Universidad Miguel Hernández de Elche</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Marcador de texto 2">
            <a:extLst>
              <a:ext uri="{FF2B5EF4-FFF2-40B4-BE49-F238E27FC236}">
                <a16:creationId xmlns:a16="http://schemas.microsoft.com/office/drawing/2014/main" id="{BE03DE9B-4FDB-3174-3EBA-7DFB23FCE318}"/>
              </a:ext>
            </a:extLst>
          </p:cNvPr>
          <p:cNvSpPr>
            <a:spLocks noGrp="1"/>
          </p:cNvSpPr>
          <p:nvPr>
            <p:ph type="body" sz="quarter" idx="10"/>
          </p:nvPr>
        </p:nvSpPr>
        <p:spPr/>
        <p:txBody>
          <a:bodyPr/>
          <a:lstStyle/>
          <a:p>
            <a:r>
              <a:rPr lang="en-GB" dirty="0"/>
              <a:t>Thanks for your attention!</a:t>
            </a:r>
          </a:p>
        </p:txBody>
      </p:sp>
      <p:pic>
        <p:nvPicPr>
          <p:cNvPr id="4" name="Imagen 3" descr="Imagen que contiene Interfaz de usuario gráfica&#10;&#10;Descripción generada automáticamente">
            <a:extLst>
              <a:ext uri="{FF2B5EF4-FFF2-40B4-BE49-F238E27FC236}">
                <a16:creationId xmlns:a16="http://schemas.microsoft.com/office/drawing/2014/main" id="{5D44F6E7-EF60-E842-42CA-1EEEA472D9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5613" y="9003563"/>
            <a:ext cx="4839913" cy="937997"/>
          </a:xfrm>
          <a:prstGeom prst="rect">
            <a:avLst/>
          </a:prstGeom>
        </p:spPr>
      </p:pic>
    </p:spTree>
    <p:extLst>
      <p:ext uri="{BB962C8B-B14F-4D97-AF65-F5344CB8AC3E}">
        <p14:creationId xmlns:p14="http://schemas.microsoft.com/office/powerpoint/2010/main" val="332048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Bibliography</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US" sz="1800" b="0" i="0" dirty="0">
                <a:solidFill>
                  <a:srgbClr val="222222"/>
                </a:solidFill>
                <a:effectLst/>
                <a:latin typeface="Arial" panose="020B0604020202020204" pitchFamily="34" charset="0"/>
              </a:rPr>
              <a:t>Cortez, P., &amp; </a:t>
            </a:r>
            <a:r>
              <a:rPr lang="en-US" sz="1800" b="0" i="0" dirty="0" err="1">
                <a:solidFill>
                  <a:srgbClr val="222222"/>
                </a:solidFill>
                <a:effectLst/>
                <a:latin typeface="Arial" panose="020B0604020202020204" pitchFamily="34" charset="0"/>
              </a:rPr>
              <a:t>Embrechts</a:t>
            </a:r>
            <a:r>
              <a:rPr lang="en-US" sz="1800" b="0" i="0" dirty="0">
                <a:solidFill>
                  <a:srgbClr val="222222"/>
                </a:solidFill>
                <a:effectLst/>
                <a:latin typeface="Arial" panose="020B0604020202020204" pitchFamily="34" charset="0"/>
              </a:rPr>
              <a:t>, M. J. (2013). Using sensitivity analysis and visualization techniques to open black box data mining models. </a:t>
            </a:r>
            <a:r>
              <a:rPr lang="en-US" sz="1800" b="0" i="1" dirty="0">
                <a:solidFill>
                  <a:srgbClr val="222222"/>
                </a:solidFill>
                <a:effectLst/>
                <a:latin typeface="Arial" panose="020B0604020202020204" pitchFamily="34" charset="0"/>
              </a:rPr>
              <a:t>Information Sciences</a:t>
            </a:r>
            <a:r>
              <a:rPr lang="en-US" sz="1800" b="0" i="0" dirty="0">
                <a:solidFill>
                  <a:srgbClr val="222222"/>
                </a:solidFill>
                <a:effectLst/>
                <a:latin typeface="Arial" panose="020B0604020202020204" pitchFamily="34" charset="0"/>
              </a:rPr>
              <a:t>, </a:t>
            </a:r>
            <a:r>
              <a:rPr lang="en-US" sz="1800" b="0" i="1" dirty="0">
                <a:solidFill>
                  <a:srgbClr val="222222"/>
                </a:solidFill>
                <a:effectLst/>
                <a:latin typeface="Arial" panose="020B0604020202020204" pitchFamily="34" charset="0"/>
              </a:rPr>
              <a:t>225</a:t>
            </a:r>
            <a:r>
              <a:rPr lang="en-US" sz="1800" b="0" i="0" dirty="0">
                <a:solidFill>
                  <a:srgbClr val="222222"/>
                </a:solidFill>
                <a:effectLst/>
                <a:latin typeface="Arial" panose="020B0604020202020204" pitchFamily="34" charset="0"/>
              </a:rPr>
              <a:t>, 1-17. </a:t>
            </a:r>
            <a:r>
              <a:rPr lang="es-ES" sz="1800" b="0" i="0" u="none" strike="noStrike" dirty="0">
                <a:effectLst/>
                <a:latin typeface="ElsevierSans"/>
                <a:hlinkClick r:id="rId2" tooltip="Persistent link using digital object identifier"/>
              </a:rPr>
              <a:t>https://doi.org/10.1016/j.ins.2012.10.039</a:t>
            </a:r>
            <a:endParaRPr lang="en-US" sz="1800" b="0" i="0" dirty="0">
              <a:solidFill>
                <a:srgbClr val="222222"/>
              </a:solidFill>
              <a:effectLst/>
              <a:latin typeface="Arial" panose="020B0604020202020204" pitchFamily="34" charset="0"/>
            </a:endParaRP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3</a:t>
            </a:fld>
            <a:endParaRPr lang="es-ES" dirty="0"/>
          </a:p>
        </p:txBody>
      </p:sp>
    </p:spTree>
    <p:extLst>
      <p:ext uri="{BB962C8B-B14F-4D97-AF65-F5344CB8AC3E}">
        <p14:creationId xmlns:p14="http://schemas.microsoft.com/office/powerpoint/2010/main" val="613830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E5771-2858-4C53-BC4D-99C854852A21}"/>
              </a:ext>
            </a:extLst>
          </p:cNvPr>
          <p:cNvSpPr>
            <a:spLocks noGrp="1"/>
          </p:cNvSpPr>
          <p:nvPr>
            <p:ph type="ctrTitle"/>
          </p:nvPr>
        </p:nvSpPr>
        <p:spPr/>
        <p:txBody>
          <a:bodyPr/>
          <a:lstStyle/>
          <a:p>
            <a:r>
              <a:rPr lang="en-GB" dirty="0"/>
              <a:t>Introduction</a:t>
            </a:r>
          </a:p>
        </p:txBody>
      </p:sp>
      <p:sp>
        <p:nvSpPr>
          <p:cNvPr id="3" name="Subtítulo 2">
            <a:extLst>
              <a:ext uri="{FF2B5EF4-FFF2-40B4-BE49-F238E27FC236}">
                <a16:creationId xmlns:a16="http://schemas.microsoft.com/office/drawing/2014/main" id="{53E1ED9C-83A8-46D1-8BC2-EB59C8F9CAC5}"/>
              </a:ext>
            </a:extLst>
          </p:cNvPr>
          <p:cNvSpPr>
            <a:spLocks noGrp="1"/>
          </p:cNvSpPr>
          <p:nvPr>
            <p:ph type="subTitle" idx="1"/>
          </p:nvPr>
        </p:nvSpPr>
        <p:spPr/>
        <p:txBody>
          <a:bodyPr/>
          <a:lstStyle/>
          <a:p>
            <a:r>
              <a:rPr lang="en-GB" dirty="0"/>
              <a:t>XAI, DEA y ML</a:t>
            </a:r>
          </a:p>
        </p:txBody>
      </p:sp>
      <p:sp>
        <p:nvSpPr>
          <p:cNvPr id="4" name="Marcador de pie de página 3">
            <a:extLst>
              <a:ext uri="{FF2B5EF4-FFF2-40B4-BE49-F238E27FC236}">
                <a16:creationId xmlns:a16="http://schemas.microsoft.com/office/drawing/2014/main" id="{381B3B6F-FECE-4896-87FA-A8008A98B5FE}"/>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E8AE3DB-0025-48B5-B3B4-DC55498EB70D}"/>
              </a:ext>
            </a:extLst>
          </p:cNvPr>
          <p:cNvSpPr>
            <a:spLocks noGrp="1"/>
          </p:cNvSpPr>
          <p:nvPr>
            <p:ph type="sldNum" sz="quarter" idx="12"/>
          </p:nvPr>
        </p:nvSpPr>
        <p:spPr/>
        <p:txBody>
          <a:bodyPr/>
          <a:lstStyle/>
          <a:p>
            <a:fld id="{DBFF9636-A71C-488A-89F8-02E08556F10C}" type="slidenum">
              <a:rPr lang="es-ES" smtClean="0"/>
              <a:pPr/>
              <a:t>4</a:t>
            </a:fld>
            <a:endParaRPr lang="es-ES" dirty="0"/>
          </a:p>
        </p:txBody>
      </p:sp>
    </p:spTree>
    <p:extLst>
      <p:ext uri="{BB962C8B-B14F-4D97-AF65-F5344CB8AC3E}">
        <p14:creationId xmlns:p14="http://schemas.microsoft.com/office/powerpoint/2010/main" val="333545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Data Mining (DM) aims to extract useful knowledge from raw data.</a:t>
            </a:r>
          </a:p>
          <a:p>
            <a:pPr>
              <a:spcAft>
                <a:spcPts val="1200"/>
              </a:spcAft>
            </a:pPr>
            <a:r>
              <a:rPr lang="en-US" dirty="0"/>
              <a:t>The value of a supervised DM model may depend predictive capability, computational requirements and </a:t>
            </a:r>
            <a:r>
              <a:rPr lang="en-US" u="sng" dirty="0"/>
              <a:t>explanatory power</a:t>
            </a:r>
            <a:r>
              <a:rPr lang="en-US" dirty="0"/>
              <a:t>.</a:t>
            </a:r>
          </a:p>
          <a:p>
            <a:pPr>
              <a:spcAft>
                <a:spcPts val="1200"/>
              </a:spcAft>
            </a:pPr>
            <a:r>
              <a:rPr lang="en-US" dirty="0"/>
              <a:t>There are two main strategies to increase interpretability from black box DM models:</a:t>
            </a:r>
          </a:p>
          <a:p>
            <a:pPr lvl="1">
              <a:spcAft>
                <a:spcPts val="1200"/>
              </a:spcAft>
            </a:pPr>
            <a:r>
              <a:rPr lang="en-US" dirty="0"/>
              <a:t>Extraction of rules</a:t>
            </a:r>
          </a:p>
          <a:p>
            <a:pPr lvl="1">
              <a:spcAft>
                <a:spcPts val="1200"/>
              </a:spcAft>
            </a:pPr>
            <a:r>
              <a:rPr lang="en-US" dirty="0"/>
              <a:t>Visualization techniques. </a:t>
            </a:r>
            <a:endParaRPr lang="es-ES" dirty="0"/>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5</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12269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Extraction of rules is the most popular</a:t>
            </a:r>
          </a:p>
          <a:p>
            <a:pPr>
              <a:spcAft>
                <a:spcPts val="1200"/>
              </a:spcAft>
            </a:pPr>
            <a:r>
              <a:rPr lang="en-US" dirty="0"/>
              <a:t>Extraction is often based on a simplification of the </a:t>
            </a:r>
            <a:r>
              <a:rPr lang="en-US"/>
              <a:t>model complexity, hence </a:t>
            </a:r>
            <a:r>
              <a:rPr lang="en-US" dirty="0"/>
              <a:t>leading to rules that do not accurately represent the </a:t>
            </a:r>
            <a:r>
              <a:rPr lang="en-US"/>
              <a:t>original model.</a:t>
            </a:r>
          </a:p>
          <a:p>
            <a:pPr>
              <a:spcAft>
                <a:spcPts val="1200"/>
              </a:spcAft>
            </a:pPr>
            <a:r>
              <a:rPr lang="en-US"/>
              <a:t> </a:t>
            </a:r>
            <a:endParaRPr lang="es-ES" dirty="0"/>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6</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15569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GB" dirty="0"/>
              <a:t>We propose Machine Learning techniques </a:t>
            </a:r>
            <a:r>
              <a:rPr lang="en-US" dirty="0"/>
              <a:t>to enhance the capabilities of DEA.</a:t>
            </a:r>
            <a:endParaRPr lang="en-GB" dirty="0"/>
          </a:p>
          <a:p>
            <a:endParaRPr lang="en-US" dirty="0"/>
          </a:p>
          <a:p>
            <a:r>
              <a:rPr lang="en-US" dirty="0"/>
              <a:t>Two predominant streams of research:</a:t>
            </a:r>
          </a:p>
          <a:p>
            <a:endParaRPr lang="en-US" dirty="0"/>
          </a:p>
          <a:p>
            <a:pPr lvl="1"/>
            <a:r>
              <a:rPr lang="en-US" dirty="0"/>
              <a:t>Adapting existing ML techniques to satisfy shape constraints</a:t>
            </a:r>
          </a:p>
          <a:p>
            <a:pPr lvl="1"/>
            <a:r>
              <a:rPr lang="en-US" dirty="0"/>
              <a:t>A two-stage approach to integrate DEA with ML techniques: 1. Determine efficiency score; 2. Apply a ML technique based on REGRESSION</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7</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370441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2993880"/>
            <a:ext cx="16595985" cy="5850074"/>
          </a:xfrm>
        </p:spPr>
        <p:txBody>
          <a:bodyPr>
            <a:normAutofit/>
          </a:bodyPr>
          <a:lstStyle/>
          <a:p>
            <a:r>
              <a:rPr lang="es-ES" dirty="0" err="1"/>
              <a:t>Types</a:t>
            </a:r>
            <a:r>
              <a:rPr lang="es-ES" dirty="0"/>
              <a:t> </a:t>
            </a:r>
            <a:r>
              <a:rPr lang="es-ES" dirty="0" err="1"/>
              <a:t>of</a:t>
            </a:r>
            <a:r>
              <a:rPr lang="es-ES" dirty="0"/>
              <a:t> machine </a:t>
            </a:r>
            <a:r>
              <a:rPr lang="es-ES" dirty="0" err="1"/>
              <a:t>learning</a:t>
            </a:r>
            <a:r>
              <a:rPr lang="es-ES" dirty="0"/>
              <a:t>:</a:t>
            </a:r>
          </a:p>
          <a:p>
            <a:pPr marL="0" indent="0" algn="ctr">
              <a:buNone/>
            </a:pPr>
            <a:r>
              <a:rPr lang="es-ES" dirty="0" err="1"/>
              <a:t>Supervised</a:t>
            </a:r>
            <a:r>
              <a:rPr lang="es-ES" dirty="0"/>
              <a:t> </a:t>
            </a:r>
            <a:r>
              <a:rPr lang="es-ES" dirty="0" err="1"/>
              <a:t>Learning</a:t>
            </a:r>
            <a:r>
              <a:rPr lang="es-ES" dirty="0"/>
              <a:t>			</a:t>
            </a:r>
            <a:r>
              <a:rPr lang="es-ES" dirty="0" err="1"/>
              <a:t>Unsupervised</a:t>
            </a:r>
            <a:r>
              <a:rPr lang="es-ES" dirty="0"/>
              <a:t> </a:t>
            </a:r>
            <a:r>
              <a:rPr lang="es-ES" dirty="0" err="1"/>
              <a:t>Learning</a:t>
            </a:r>
            <a:r>
              <a:rPr lang="es-ES" dirty="0"/>
              <a:t> </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8</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8" name="Imagen 7" descr="Gráfico, Gráfico de dispersión&#10;&#10;Descripción generada automáticamente">
            <a:extLst>
              <a:ext uri="{FF2B5EF4-FFF2-40B4-BE49-F238E27FC236}">
                <a16:creationId xmlns:a16="http://schemas.microsoft.com/office/drawing/2014/main" id="{C0225E17-1CA2-D2C8-1E9C-29C9BAB902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7300" y="4436837"/>
            <a:ext cx="7380747" cy="4942342"/>
          </a:xfrm>
          <a:prstGeom prst="rect">
            <a:avLst/>
          </a:prstGeom>
        </p:spPr>
      </p:pic>
      <p:pic>
        <p:nvPicPr>
          <p:cNvPr id="10" name="Imagen 9" descr="Gráfico, Gráfico de dispersión&#10;&#10;Descripción generada automáticamente">
            <a:extLst>
              <a:ext uri="{FF2B5EF4-FFF2-40B4-BE49-F238E27FC236}">
                <a16:creationId xmlns:a16="http://schemas.microsoft.com/office/drawing/2014/main" id="{D8F0629C-2A7E-C704-828C-D2E9C7963E7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9953" y="4436837"/>
            <a:ext cx="7537957" cy="4407117"/>
          </a:xfrm>
          <a:prstGeom prst="rect">
            <a:avLst/>
          </a:prstGeom>
        </p:spPr>
      </p:pic>
    </p:spTree>
    <p:extLst>
      <p:ext uri="{BB962C8B-B14F-4D97-AF65-F5344CB8AC3E}">
        <p14:creationId xmlns:p14="http://schemas.microsoft.com/office/powerpoint/2010/main" val="680328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a:xfrm>
            <a:off x="1257300" y="547773"/>
            <a:ext cx="15773400" cy="1988651"/>
          </a:xfrm>
        </p:spPr>
        <p:txBody>
          <a:bodyPr anchor="ctr">
            <a:normAutofit/>
          </a:bodyPr>
          <a:lstStyle/>
          <a:p>
            <a:r>
              <a:rPr lang="en-AU" dirty="0"/>
              <a:t>Introduction</a:t>
            </a:r>
          </a:p>
        </p:txBody>
      </p:sp>
      <p:pic>
        <p:nvPicPr>
          <p:cNvPr id="13" name="Imagen 12" descr="Gráfico, Gráfico de dispersión&#10;&#10;Descripción generada automáticamente">
            <a:extLst>
              <a:ext uri="{FF2B5EF4-FFF2-40B4-BE49-F238E27FC236}">
                <a16:creationId xmlns:a16="http://schemas.microsoft.com/office/drawing/2014/main" id="{BE6530E3-3E81-A902-D80D-C50F91FDE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5281" y="2818674"/>
            <a:ext cx="9004157" cy="6528015"/>
          </a:xfrm>
          <a:prstGeom prst="rect">
            <a:avLst/>
          </a:prstGeom>
          <a:noFill/>
        </p:spPr>
      </p:pic>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9</a:t>
            </a:fld>
            <a:endParaRPr lang="es-ES"/>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mc:AlternateContent xmlns:mc="http://schemas.openxmlformats.org/markup-compatibility/2006" xmlns:a14="http://schemas.microsoft.com/office/drawing/2010/main">
        <mc:Choice Requires="a14">
          <p:sp>
            <p:nvSpPr>
              <p:cNvPr id="16" name="Marcador de contenido 2">
                <a:extLst>
                  <a:ext uri="{FF2B5EF4-FFF2-40B4-BE49-F238E27FC236}">
                    <a16:creationId xmlns:a16="http://schemas.microsoft.com/office/drawing/2014/main" id="{6BED3FB9-4FD3-12F9-6FFE-ACF0F320D934}"/>
                  </a:ext>
                </a:extLst>
              </p:cNvPr>
              <p:cNvSpPr>
                <a:spLocks noGrp="1"/>
              </p:cNvSpPr>
              <p:nvPr>
                <p:ph idx="1"/>
              </p:nvPr>
            </p:nvSpPr>
            <p:spPr>
              <a:xfrm>
                <a:off x="423111" y="3084196"/>
                <a:ext cx="8720889" cy="5850074"/>
              </a:xfrm>
            </p:spPr>
            <p:txBody>
              <a:bodyPr>
                <a:normAutofit lnSpcReduction="10000"/>
              </a:bodyPr>
              <a:lstStyle/>
              <a:p>
                <a:pPr>
                  <a:lnSpc>
                    <a:spcPct val="150000"/>
                  </a:lnSpc>
                </a:pPr>
                <a:r>
                  <a:rPr lang="es-ES" dirty="0"/>
                  <a:t>Support Vector Machines.</a:t>
                </a:r>
              </a:p>
              <a:p>
                <a:pPr lvl="1">
                  <a:lnSpc>
                    <a:spcPct val="150000"/>
                  </a:lnSpc>
                </a:pPr>
                <a:r>
                  <a:rPr lang="en-GB" dirty="0"/>
                  <a:t>Tries to find the best separating hyperplane.</a:t>
                </a:r>
              </a:p>
              <a:p>
                <a:pPr lvl="1">
                  <a:lnSpc>
                    <a:spcPct val="150000"/>
                  </a:lnSpc>
                </a:pPr>
                <a:r>
                  <a:rPr lang="es-ES" dirty="0" err="1"/>
                  <a:t>Depends</a:t>
                </a:r>
                <a:r>
                  <a:rPr lang="es-ES" dirty="0"/>
                  <a:t> </a:t>
                </a:r>
                <a:r>
                  <a:rPr lang="es-ES" dirty="0" err="1"/>
                  <a:t>on</a:t>
                </a:r>
                <a:r>
                  <a:rPr lang="es-ES" dirty="0"/>
                  <a:t>:</a:t>
                </a:r>
              </a:p>
              <a:p>
                <a:pPr lvl="2">
                  <a:lnSpc>
                    <a:spcPct val="150000"/>
                  </a:lnSpc>
                </a:pPr>
                <a:r>
                  <a:rPr lang="es-ES" dirty="0" err="1"/>
                  <a:t>selection</a:t>
                </a:r>
                <a:r>
                  <a:rPr lang="es-ES" dirty="0"/>
                  <a:t> </a:t>
                </a:r>
                <a:r>
                  <a:rPr lang="es-ES" dirty="0" err="1"/>
                  <a:t>of</a:t>
                </a:r>
                <a:r>
                  <a:rPr lang="es-ES" dirty="0"/>
                  <a:t> </a:t>
                </a:r>
                <a:r>
                  <a:rPr lang="es-ES" dirty="0" err="1"/>
                  <a:t>hyperparameters</a:t>
                </a:r>
                <a:endParaRPr lang="es-ES" dirty="0"/>
              </a:p>
              <a:p>
                <a:pPr marL="1371600" lvl="2" indent="0">
                  <a:lnSpc>
                    <a:spcPct val="150000"/>
                  </a:lnSpc>
                  <a:buNone/>
                </a:pPr>
                <a:r>
                  <a:rPr lang="es-ES" dirty="0"/>
                  <a:t>	</a:t>
                </a:r>
                <a:r>
                  <a:rPr lang="es-ES" dirty="0" err="1"/>
                  <a:t>regularization</a:t>
                </a:r>
                <a:r>
                  <a:rPr lang="es-ES" dirty="0"/>
                  <a:t> </a:t>
                </a:r>
                <a:r>
                  <a:rPr lang="es-ES" dirty="0" err="1"/>
                  <a:t>parameter</a:t>
                </a:r>
                <a:r>
                  <a:rPr lang="es-ES" dirty="0"/>
                  <a:t> (</a:t>
                </a:r>
                <a14:m>
                  <m:oMath xmlns:m="http://schemas.openxmlformats.org/officeDocument/2006/math">
                    <m:r>
                      <a:rPr lang="es-ES" b="0" i="1" smtClean="0">
                        <a:latin typeface="Cambria Math" panose="02040503050406030204" pitchFamily="18" charset="0"/>
                      </a:rPr>
                      <m:t>𝐶</m:t>
                    </m:r>
                  </m:oMath>
                </a14:m>
                <a:r>
                  <a:rPr lang="es-ES" dirty="0"/>
                  <a:t>)</a:t>
                </a:r>
              </a:p>
              <a:p>
                <a:pPr marL="1371600" lvl="2" indent="0">
                  <a:lnSpc>
                    <a:spcPct val="150000"/>
                  </a:lnSpc>
                  <a:buNone/>
                </a:pPr>
                <a:r>
                  <a:rPr lang="es-ES" dirty="0"/>
                  <a:t>	</a:t>
                </a:r>
                <a:r>
                  <a:rPr lang="es-ES" dirty="0" err="1"/>
                  <a:t>Kernel</a:t>
                </a:r>
                <a:r>
                  <a:rPr lang="es-ES" dirty="0"/>
                  <a:t> </a:t>
                </a:r>
                <a:r>
                  <a:rPr lang="es-ES" dirty="0" err="1"/>
                  <a:t>function</a:t>
                </a:r>
                <a:r>
                  <a:rPr lang="es-ES" dirty="0"/>
                  <a:t> </a:t>
                </a:r>
              </a:p>
              <a:p>
                <a:pPr marL="1371600" lvl="2" indent="0">
                  <a:buNone/>
                </a:pPr>
                <a:endParaRPr lang="es-ES" dirty="0"/>
              </a:p>
              <a:p>
                <a:endParaRPr lang="en-GB" dirty="0"/>
              </a:p>
            </p:txBody>
          </p:sp>
        </mc:Choice>
        <mc:Fallback xmlns="">
          <p:sp>
            <p:nvSpPr>
              <p:cNvPr id="16" name="Marcador de contenido 2">
                <a:extLst>
                  <a:ext uri="{FF2B5EF4-FFF2-40B4-BE49-F238E27FC236}">
                    <a16:creationId xmlns:a16="http://schemas.microsoft.com/office/drawing/2014/main" id="{6BED3FB9-4FD3-12F9-6FFE-ACF0F320D934}"/>
                  </a:ext>
                </a:extLst>
              </p:cNvPr>
              <p:cNvSpPr>
                <a:spLocks noGrp="1" noRot="1" noChangeAspect="1" noMove="1" noResize="1" noEditPoints="1" noAdjustHandles="1" noChangeArrowheads="1" noChangeShapeType="1" noTextEdit="1"/>
              </p:cNvSpPr>
              <p:nvPr>
                <p:ph idx="1"/>
              </p:nvPr>
            </p:nvSpPr>
            <p:spPr>
              <a:xfrm>
                <a:off x="423111" y="3084196"/>
                <a:ext cx="8720889" cy="5850074"/>
              </a:xfrm>
              <a:blipFill>
                <a:blip r:embed="rId4"/>
                <a:stretch>
                  <a:fillRect l="-2446"/>
                </a:stretch>
              </a:blipFill>
            </p:spPr>
            <p:txBody>
              <a:bodyPr/>
              <a:lstStyle/>
              <a:p>
                <a:r>
                  <a:rPr lang="es-ES">
                    <a:noFill/>
                  </a:rPr>
                  <a:t> </a:t>
                </a:r>
              </a:p>
            </p:txBody>
          </p:sp>
        </mc:Fallback>
      </mc:AlternateContent>
      <p:sp>
        <p:nvSpPr>
          <p:cNvPr id="3" name="Marcador de pie de página 3">
            <a:extLst>
              <a:ext uri="{FF2B5EF4-FFF2-40B4-BE49-F238E27FC236}">
                <a16:creationId xmlns:a16="http://schemas.microsoft.com/office/drawing/2014/main" id="{DBE322D2-E919-4ED2-DD3E-BF7D2B7EF39D}"/>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066172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30605</TotalTime>
  <Words>2393</Words>
  <Application>Microsoft Office PowerPoint</Application>
  <PresentationFormat>Personalizado</PresentationFormat>
  <Paragraphs>264</Paragraphs>
  <Slides>27</Slides>
  <Notes>16</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27</vt:i4>
      </vt:variant>
    </vt:vector>
  </HeadingPairs>
  <TitlesOfParts>
    <vt:vector size="37" baseType="lpstr">
      <vt:lpstr>DIN</vt:lpstr>
      <vt:lpstr>Candara</vt:lpstr>
      <vt:lpstr>Arial</vt:lpstr>
      <vt:lpstr>Calibri</vt:lpstr>
      <vt:lpstr>Times New Roman</vt:lpstr>
      <vt:lpstr>Wingdings</vt:lpstr>
      <vt:lpstr>ElsevierSans</vt:lpstr>
      <vt:lpstr>Cambria Math</vt:lpstr>
      <vt:lpstr>Tema de Office</vt:lpstr>
      <vt:lpstr>Equation</vt:lpstr>
      <vt:lpstr>Using sensitivity analysis and visualization techniques to open black box data mining models: a rminer example</vt:lpstr>
      <vt:lpstr>Index</vt:lpstr>
      <vt:lpstr>Bibliography</vt:lpstr>
      <vt:lpstr>Introduction</vt:lpstr>
      <vt:lpstr>Introduction</vt:lpstr>
      <vt:lpstr>Introduction</vt:lpstr>
      <vt:lpstr>Introduction</vt:lpstr>
      <vt:lpstr>Introduction</vt:lpstr>
      <vt:lpstr>Introduction</vt:lpstr>
      <vt:lpstr>Introduction</vt:lpstr>
      <vt:lpstr>Introduction</vt:lpstr>
      <vt:lpstr>Methodology</vt:lpstr>
      <vt:lpstr>Single input - output example</vt:lpstr>
      <vt:lpstr>Single input - output example</vt:lpstr>
      <vt:lpstr>Single input - output example</vt:lpstr>
      <vt:lpstr>Single input - output example</vt:lpstr>
      <vt:lpstr>Single input - output example</vt:lpstr>
      <vt:lpstr>Single input - output example</vt:lpstr>
      <vt:lpstr>Single input - output example</vt:lpstr>
      <vt:lpstr>An empirical application</vt:lpstr>
      <vt:lpstr>The efficiency assessment of the Spanish educational sector</vt:lpstr>
      <vt:lpstr>The efficiency assessment of the Spanish educational sector</vt:lpstr>
      <vt:lpstr>The efficiency assessment of the Spanish educational sector</vt:lpstr>
      <vt:lpstr>The efficiency assessment of the Spanish educational sector</vt:lpstr>
      <vt:lpstr>Conclusions</vt:lpstr>
      <vt:lpstr>Conclusions and future work</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Ramos</dc:creator>
  <cp:lastModifiedBy>Gonzalez Moyano, Ricardo</cp:lastModifiedBy>
  <cp:revision>157</cp:revision>
  <dcterms:created xsi:type="dcterms:W3CDTF">2018-02-01T08:35:13Z</dcterms:created>
  <dcterms:modified xsi:type="dcterms:W3CDTF">2024-09-20T11:42:42Z</dcterms:modified>
</cp:coreProperties>
</file>