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5A_B4390D40.xml" ContentType="application/vnd.ms-powerpoint.comments+xml"/>
  <Override PartName="/ppt/notesSlides/notesSlide5.xml" ContentType="application/vnd.openxmlformats-officedocument.presentationml.notesSlide+xml"/>
  <Override PartName="/ppt/comments/modernComment_15B_72270F43.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75_6CB36F74.xml" ContentType="application/vnd.ms-powerpoint.comments+xml"/>
  <Override PartName="/ppt/comments/modernComment_17B_C19CCA99.xml" ContentType="application/vnd.ms-powerpoint.comment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46"/>
  </p:notesMasterIdLst>
  <p:sldIdLst>
    <p:sldId id="303" r:id="rId2"/>
    <p:sldId id="263" r:id="rId3"/>
    <p:sldId id="344" r:id="rId4"/>
    <p:sldId id="258" r:id="rId5"/>
    <p:sldId id="257" r:id="rId6"/>
    <p:sldId id="345" r:id="rId7"/>
    <p:sldId id="346" r:id="rId8"/>
    <p:sldId id="321" r:id="rId9"/>
    <p:sldId id="347" r:id="rId10"/>
    <p:sldId id="348" r:id="rId11"/>
    <p:sldId id="349" r:id="rId12"/>
    <p:sldId id="351" r:id="rId13"/>
    <p:sldId id="350" r:id="rId14"/>
    <p:sldId id="354" r:id="rId15"/>
    <p:sldId id="280" r:id="rId16"/>
    <p:sldId id="357" r:id="rId17"/>
    <p:sldId id="358" r:id="rId18"/>
    <p:sldId id="359" r:id="rId19"/>
    <p:sldId id="360" r:id="rId20"/>
    <p:sldId id="361" r:id="rId21"/>
    <p:sldId id="363" r:id="rId22"/>
    <p:sldId id="365" r:id="rId23"/>
    <p:sldId id="366" r:id="rId24"/>
    <p:sldId id="353" r:id="rId25"/>
    <p:sldId id="356" r:id="rId26"/>
    <p:sldId id="355" r:id="rId27"/>
    <p:sldId id="367" r:id="rId28"/>
    <p:sldId id="368" r:id="rId29"/>
    <p:sldId id="370" r:id="rId30"/>
    <p:sldId id="369" r:id="rId31"/>
    <p:sldId id="306" r:id="rId32"/>
    <p:sldId id="371" r:id="rId33"/>
    <p:sldId id="373" r:id="rId34"/>
    <p:sldId id="374" r:id="rId35"/>
    <p:sldId id="375" r:id="rId36"/>
    <p:sldId id="376" r:id="rId37"/>
    <p:sldId id="377" r:id="rId38"/>
    <p:sldId id="378" r:id="rId39"/>
    <p:sldId id="379" r:id="rId40"/>
    <p:sldId id="380" r:id="rId41"/>
    <p:sldId id="382" r:id="rId42"/>
    <p:sldId id="299" r:id="rId43"/>
    <p:sldId id="300" r:id="rId44"/>
    <p:sldId id="308" r:id="rId45"/>
  </p:sldIdLst>
  <p:sldSz cx="18288000" cy="10288588"/>
  <p:notesSz cx="6858000" cy="9144000"/>
  <p:embeddedFontLst>
    <p:embeddedFont>
      <p:font typeface="Cambria Math" panose="02040503050406030204" pitchFamily="18" charset="0"/>
      <p:regular r:id="rId47"/>
    </p:embeddedFont>
    <p:embeddedFont>
      <p:font typeface="Candara" panose="020E0502030303020204" pitchFamily="34" charset="0"/>
      <p:regular r:id="rId48"/>
      <p:bold r:id="rId49"/>
      <p:italic r:id="rId50"/>
      <p:boldItalic r:id="rId51"/>
    </p:embeddedFont>
    <p:embeddedFont>
      <p:font typeface="DIN" panose="020B0604020202020204" charset="0"/>
      <p:regular r:id="rId52"/>
      <p:bold r:id="rId53"/>
      <p:italic r:id="rId54"/>
      <p:boldItalic r:id="rId55"/>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 id="{EFD86C24-0563-6C2E-921E-16B6C4D373A7}" name="Gonzalez Moyano, Ricardo" initials="RG" userId="S::ricardo.gonzalezm@miumh.umh.es::5b44e8b1-3a70-41c8-8d8a-36b87a296b66" providerId="AD"/>
  <p188:author id="{FB8A12BA-7F28-EBD3-DB83-6F55D7C29FF5}" name="Gonzalez Moyano, Ricardo" initials="GMR" userId="S::ricardo.gonzalez01@miumh.umh.es::fd4e5627-4397-4deb-b8b1-f0714389fdd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452AC2-5AE7-45F3-9BD9-08E751607A9B}" v="2" dt="2025-05-16T09:06:11.89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6357" autoAdjust="0"/>
  </p:normalViewPr>
  <p:slideViewPr>
    <p:cSldViewPr snapToGrid="0">
      <p:cViewPr varScale="1">
        <p:scale>
          <a:sx n="75" d="100"/>
          <a:sy n="75" d="100"/>
        </p:scale>
        <p:origin x="678" y="72"/>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EA9651C7-8F79-47D7-BC97-B2B21E23D8D3}"/>
    <pc:docChg chg="undo custSel addSld delSld modSld">
      <pc:chgData name="Gonzalez Moyano, Ricardo" userId="5b44e8b1-3a70-41c8-8d8a-36b87a296b66" providerId="ADAL" clId="{EA9651C7-8F79-47D7-BC97-B2B21E23D8D3}" dt="2024-09-09T16:17:23.927" v="240" actId="1076"/>
      <pc:docMkLst>
        <pc:docMk/>
      </pc:docMkLst>
      <pc:sldChg chg="modSp mod">
        <pc:chgData name="Gonzalez Moyano, Ricardo" userId="5b44e8b1-3a70-41c8-8d8a-36b87a296b66" providerId="ADAL" clId="{EA9651C7-8F79-47D7-BC97-B2B21E23D8D3}" dt="2024-09-09T11:34:13.060" v="42" actId="14100"/>
        <pc:sldMkLst>
          <pc:docMk/>
          <pc:sldMk cId="2265105320" sldId="318"/>
        </pc:sldMkLst>
      </pc:sldChg>
      <pc:sldChg chg="addSp delSp modSp mod">
        <pc:chgData name="Gonzalez Moyano, Ricardo" userId="5b44e8b1-3a70-41c8-8d8a-36b87a296b66" providerId="ADAL" clId="{EA9651C7-8F79-47D7-BC97-B2B21E23D8D3}" dt="2024-09-09T14:30:30.226" v="114" actId="20577"/>
        <pc:sldMkLst>
          <pc:docMk/>
          <pc:sldMk cId="2087636463" sldId="326"/>
        </pc:sldMkLst>
      </pc:sldChg>
      <pc:sldChg chg="addSp modSp mod">
        <pc:chgData name="Gonzalez Moyano, Ricardo" userId="5b44e8b1-3a70-41c8-8d8a-36b87a296b66" providerId="ADAL" clId="{EA9651C7-8F79-47D7-BC97-B2B21E23D8D3}" dt="2024-09-09T15:40:42.031" v="215" actId="20577"/>
        <pc:sldMkLst>
          <pc:docMk/>
          <pc:sldMk cId="3672572066" sldId="330"/>
        </pc:sldMkLst>
      </pc:sldChg>
      <pc:sldChg chg="del">
        <pc:chgData name="Gonzalez Moyano, Ricardo" userId="5b44e8b1-3a70-41c8-8d8a-36b87a296b66" providerId="ADAL" clId="{EA9651C7-8F79-47D7-BC97-B2B21E23D8D3}" dt="2024-09-09T09:45:47.743" v="0" actId="2696"/>
        <pc:sldMkLst>
          <pc:docMk/>
          <pc:sldMk cId="1351539447" sldId="340"/>
        </pc:sldMkLst>
      </pc:sldChg>
      <pc:sldChg chg="addSp delSp modSp add mod">
        <pc:chgData name="Gonzalez Moyano, Ricardo" userId="5b44e8b1-3a70-41c8-8d8a-36b87a296b66" providerId="ADAL" clId="{EA9651C7-8F79-47D7-BC97-B2B21E23D8D3}" dt="2024-09-09T16:17:23.927" v="240" actId="1076"/>
        <pc:sldMkLst>
          <pc:docMk/>
          <pc:sldMk cId="1625249783" sldId="343"/>
        </pc:sldMkLst>
      </pc:sldChg>
    </pc:docChg>
  </pc:docChgLst>
  <pc:docChgLst>
    <pc:chgData name="Gonzalez Moyano, Ricardo" userId="5b44e8b1-3a70-41c8-8d8a-36b87a296b66" providerId="ADAL" clId="{30CCF742-B2BE-461F-9F48-7083068267CA}"/>
    <pc:docChg chg="undo redo custSel addSld delSld modSld sldOrd">
      <pc:chgData name="Gonzalez Moyano, Ricardo" userId="5b44e8b1-3a70-41c8-8d8a-36b87a296b66" providerId="ADAL" clId="{30CCF742-B2BE-461F-9F48-7083068267CA}" dt="2024-10-21T15:43:27.832" v="6612"/>
      <pc:docMkLst>
        <pc:docMk/>
      </pc:docMkLst>
      <pc:sldChg chg="modSp mod">
        <pc:chgData name="Gonzalez Moyano, Ricardo" userId="5b44e8b1-3a70-41c8-8d8a-36b87a296b66" providerId="ADAL" clId="{30CCF742-B2BE-461F-9F48-7083068267CA}" dt="2024-09-20T11:29:55.289" v="320" actId="948"/>
        <pc:sldMkLst>
          <pc:docMk/>
          <pc:sldMk cId="1122698107" sldId="257"/>
        </pc:sldMkLst>
      </pc:sldChg>
      <pc:sldChg chg="modSp mod">
        <pc:chgData name="Gonzalez Moyano, Ricardo" userId="5b44e8b1-3a70-41c8-8d8a-36b87a296b66" providerId="ADAL" clId="{30CCF742-B2BE-461F-9F48-7083068267CA}" dt="2024-09-23T07:37:11.941" v="352"/>
        <pc:sldMkLst>
          <pc:docMk/>
          <pc:sldMk cId="3335459780" sldId="258"/>
        </pc:sldMkLst>
      </pc:sldChg>
      <pc:sldChg chg="modSp mod">
        <pc:chgData name="Gonzalez Moyano, Ricardo" userId="5b44e8b1-3a70-41c8-8d8a-36b87a296b66" providerId="ADAL" clId="{30CCF742-B2BE-461F-9F48-7083068267CA}" dt="2024-10-21T14:40:07.062" v="6517"/>
        <pc:sldMkLst>
          <pc:docMk/>
          <pc:sldMk cId="392837780" sldId="263"/>
        </pc:sldMkLst>
      </pc:sldChg>
      <pc:sldChg chg="modSp add del mod">
        <pc:chgData name="Gonzalez Moyano, Ricardo" userId="5b44e8b1-3a70-41c8-8d8a-36b87a296b66" providerId="ADAL" clId="{30CCF742-B2BE-461F-9F48-7083068267CA}" dt="2024-09-30T10:35:35.760" v="2942" actId="20577"/>
        <pc:sldMkLst>
          <pc:docMk/>
          <pc:sldMk cId="3591219499" sldId="280"/>
        </pc:sldMkLst>
      </pc:sldChg>
      <pc:sldChg chg="modSp mod">
        <pc:chgData name="Gonzalez Moyano, Ricardo" userId="5b44e8b1-3a70-41c8-8d8a-36b87a296b66" providerId="ADAL" clId="{30CCF742-B2BE-461F-9F48-7083068267CA}" dt="2024-10-21T14:53:25.388" v="6584"/>
        <pc:sldMkLst>
          <pc:docMk/>
          <pc:sldMk cId="4150142494" sldId="299"/>
        </pc:sldMkLst>
      </pc:sldChg>
      <pc:sldChg chg="modSp mod modCm">
        <pc:chgData name="Gonzalez Moyano, Ricardo" userId="5b44e8b1-3a70-41c8-8d8a-36b87a296b66" providerId="ADAL" clId="{30CCF742-B2BE-461F-9F48-7083068267CA}" dt="2024-10-21T14:53:36.832" v="6585"/>
        <pc:sldMkLst>
          <pc:docMk/>
          <pc:sldMk cId="1283365971" sldId="300"/>
        </pc:sldMkLst>
        <pc:extLst>
          <p:ext xmlns:p="http://schemas.openxmlformats.org/presentationml/2006/main" uri="{D6D511B9-2390-475A-947B-AFAB55BFBCF1}">
            <pc226:cmChg xmlns:pc226="http://schemas.microsoft.com/office/powerpoint/2022/06/main/command" chg="mod">
              <pc226:chgData name="Gonzalez Moyano, Ricardo" userId="5b44e8b1-3a70-41c8-8d8a-36b87a296b66" providerId="ADAL" clId="{30CCF742-B2BE-461F-9F48-7083068267CA}" dt="2024-10-21T14:43:29.612" v="6519" actId="20577"/>
              <pc2:cmMkLst xmlns:pc2="http://schemas.microsoft.com/office/powerpoint/2019/9/main/command">
                <pc:docMk/>
                <pc:sldMk cId="1283365971" sldId="300"/>
                <pc2:cmMk id="{C0F5775A-30F7-47B9-AEE2-D4BD5EA5D74E}"/>
              </pc2:cmMkLst>
            </pc226:cmChg>
          </p:ext>
        </pc:extLst>
      </pc:sldChg>
      <pc:sldChg chg="modSp mod">
        <pc:chgData name="Gonzalez Moyano, Ricardo" userId="5b44e8b1-3a70-41c8-8d8a-36b87a296b66" providerId="ADAL" clId="{30CCF742-B2BE-461F-9F48-7083068267CA}" dt="2024-09-20T11:17:59.444" v="270" actId="6549"/>
        <pc:sldMkLst>
          <pc:docMk/>
          <pc:sldMk cId="988178610" sldId="303"/>
        </pc:sldMkLst>
      </pc:sldChg>
      <pc:sldChg chg="modSp mod">
        <pc:chgData name="Gonzalez Moyano, Ricardo" userId="5b44e8b1-3a70-41c8-8d8a-36b87a296b66" providerId="ADAL" clId="{30CCF742-B2BE-461F-9F48-7083068267CA}" dt="2024-10-21T07:31:25.571" v="4784" actId="313"/>
        <pc:sldMkLst>
          <pc:docMk/>
          <pc:sldMk cId="3071165109" sldId="306"/>
        </pc:sldMkLst>
      </pc:sldChg>
      <pc:sldChg chg="modSp mod">
        <pc:chgData name="Gonzalez Moyano, Ricardo" userId="5b44e8b1-3a70-41c8-8d8a-36b87a296b66" providerId="ADAL" clId="{30CCF742-B2BE-461F-9F48-7083068267CA}" dt="2024-09-20T11:12:05.874" v="234"/>
        <pc:sldMkLst>
          <pc:docMk/>
          <pc:sldMk cId="3320482811" sldId="308"/>
        </pc:sldMkLst>
      </pc:sldChg>
      <pc:sldChg chg="add del">
        <pc:chgData name="Gonzalez Moyano, Ricardo" userId="5b44e8b1-3a70-41c8-8d8a-36b87a296b66" providerId="ADAL" clId="{30CCF742-B2BE-461F-9F48-7083068267CA}" dt="2024-09-27T08:51:25.030" v="808" actId="47"/>
        <pc:sldMkLst>
          <pc:docMk/>
          <pc:sldMk cId="2265105320" sldId="318"/>
        </pc:sldMkLst>
      </pc:sldChg>
      <pc:sldChg chg="modSp add del mod">
        <pc:chgData name="Gonzalez Moyano, Ricardo" userId="5b44e8b1-3a70-41c8-8d8a-36b87a296b66" providerId="ADAL" clId="{30CCF742-B2BE-461F-9F48-7083068267CA}" dt="2024-09-27T10:18:37.203" v="1876"/>
        <pc:sldMkLst>
          <pc:docMk/>
          <pc:sldMk cId="673475911" sldId="321"/>
        </pc:sldMkLst>
      </pc:sldChg>
      <pc:sldChg chg="add del">
        <pc:chgData name="Gonzalez Moyano, Ricardo" userId="5b44e8b1-3a70-41c8-8d8a-36b87a296b66" providerId="ADAL" clId="{30CCF742-B2BE-461F-9F48-7083068267CA}" dt="2024-09-27T08:51:25.030" v="808" actId="47"/>
        <pc:sldMkLst>
          <pc:docMk/>
          <pc:sldMk cId="1059917120" sldId="324"/>
        </pc:sldMkLst>
      </pc:sldChg>
      <pc:sldChg chg="add del">
        <pc:chgData name="Gonzalez Moyano, Ricardo" userId="5b44e8b1-3a70-41c8-8d8a-36b87a296b66" providerId="ADAL" clId="{30CCF742-B2BE-461F-9F48-7083068267CA}" dt="2024-09-27T08:51:41.993" v="813" actId="47"/>
        <pc:sldMkLst>
          <pc:docMk/>
          <pc:sldMk cId="2054883912" sldId="325"/>
        </pc:sldMkLst>
      </pc:sldChg>
      <pc:sldChg chg="add del">
        <pc:chgData name="Gonzalez Moyano, Ricardo" userId="5b44e8b1-3a70-41c8-8d8a-36b87a296b66" providerId="ADAL" clId="{30CCF742-B2BE-461F-9F48-7083068267CA}" dt="2024-09-27T08:51:41.993" v="813" actId="47"/>
        <pc:sldMkLst>
          <pc:docMk/>
          <pc:sldMk cId="2087636463" sldId="326"/>
        </pc:sldMkLst>
      </pc:sldChg>
      <pc:sldChg chg="delSp modSp add del mod">
        <pc:chgData name="Gonzalez Moyano, Ricardo" userId="5b44e8b1-3a70-41c8-8d8a-36b87a296b66" providerId="ADAL" clId="{30CCF742-B2BE-461F-9F48-7083068267CA}" dt="2024-09-27T08:53:41.495" v="819" actId="47"/>
        <pc:sldMkLst>
          <pc:docMk/>
          <pc:sldMk cId="2197805425" sldId="327"/>
        </pc:sldMkLst>
      </pc:sldChg>
      <pc:sldChg chg="add del">
        <pc:chgData name="Gonzalez Moyano, Ricardo" userId="5b44e8b1-3a70-41c8-8d8a-36b87a296b66" providerId="ADAL" clId="{30CCF742-B2BE-461F-9F48-7083068267CA}" dt="2024-09-27T08:51:41.993" v="813" actId="47"/>
        <pc:sldMkLst>
          <pc:docMk/>
          <pc:sldMk cId="2615375903" sldId="328"/>
        </pc:sldMkLst>
      </pc:sldChg>
      <pc:sldChg chg="del">
        <pc:chgData name="Gonzalez Moyano, Ricardo" userId="5b44e8b1-3a70-41c8-8d8a-36b87a296b66" providerId="ADAL" clId="{30CCF742-B2BE-461F-9F48-7083068267CA}" dt="2024-09-23T08:11:50.835" v="571" actId="47"/>
        <pc:sldMkLst>
          <pc:docMk/>
          <pc:sldMk cId="3370441884" sldId="333"/>
        </pc:sldMkLst>
      </pc:sldChg>
      <pc:sldChg chg="del">
        <pc:chgData name="Gonzalez Moyano, Ricardo" userId="5b44e8b1-3a70-41c8-8d8a-36b87a296b66" providerId="ADAL" clId="{30CCF742-B2BE-461F-9F48-7083068267CA}" dt="2024-09-23T08:51:01.126" v="765" actId="2696"/>
        <pc:sldMkLst>
          <pc:docMk/>
          <pc:sldMk cId="330661727" sldId="334"/>
        </pc:sldMkLst>
      </pc:sldChg>
      <pc:sldChg chg="del">
        <pc:chgData name="Gonzalez Moyano, Ricardo" userId="5b44e8b1-3a70-41c8-8d8a-36b87a296b66" providerId="ADAL" clId="{30CCF742-B2BE-461F-9F48-7083068267CA}" dt="2024-09-23T08:51:01.126" v="765" actId="2696"/>
        <pc:sldMkLst>
          <pc:docMk/>
          <pc:sldMk cId="680328324" sldId="338"/>
        </pc:sldMkLst>
      </pc:sldChg>
      <pc:sldChg chg="del">
        <pc:chgData name="Gonzalez Moyano, Ricardo" userId="5b44e8b1-3a70-41c8-8d8a-36b87a296b66" providerId="ADAL" clId="{30CCF742-B2BE-461F-9F48-7083068267CA}" dt="2024-09-23T08:51:01.126" v="765" actId="2696"/>
        <pc:sldMkLst>
          <pc:docMk/>
          <pc:sldMk cId="2641603861" sldId="339"/>
        </pc:sldMkLst>
      </pc:sldChg>
      <pc:sldChg chg="del">
        <pc:chgData name="Gonzalez Moyano, Ricardo" userId="5b44e8b1-3a70-41c8-8d8a-36b87a296b66" providerId="ADAL" clId="{30CCF742-B2BE-461F-9F48-7083068267CA}" dt="2024-09-23T08:51:01.126" v="765" actId="2696"/>
        <pc:sldMkLst>
          <pc:docMk/>
          <pc:sldMk cId="2883611802" sldId="342"/>
        </pc:sldMkLst>
      </pc:sldChg>
      <pc:sldChg chg="modSp add mod">
        <pc:chgData name="Gonzalez Moyano, Ricardo" userId="5b44e8b1-3a70-41c8-8d8a-36b87a296b66" providerId="ADAL" clId="{30CCF742-B2BE-461F-9F48-7083068267CA}" dt="2024-10-21T14:38:28.469" v="6510" actId="13926"/>
        <pc:sldMkLst>
          <pc:docMk/>
          <pc:sldMk cId="613830064" sldId="344"/>
        </pc:sldMkLst>
      </pc:sldChg>
      <pc:sldChg chg="modSp add mod">
        <pc:chgData name="Gonzalez Moyano, Ricardo" userId="5b44e8b1-3a70-41c8-8d8a-36b87a296b66" providerId="ADAL" clId="{30CCF742-B2BE-461F-9F48-7083068267CA}" dt="2024-09-23T07:50:48.974" v="508" actId="5793"/>
        <pc:sldMkLst>
          <pc:docMk/>
          <pc:sldMk cId="3155691495" sldId="345"/>
        </pc:sldMkLst>
      </pc:sldChg>
      <pc:sldChg chg="modSp add mod">
        <pc:chgData name="Gonzalez Moyano, Ricardo" userId="5b44e8b1-3a70-41c8-8d8a-36b87a296b66" providerId="ADAL" clId="{30CCF742-B2BE-461F-9F48-7083068267CA}" dt="2024-09-23T08:10:48.493" v="570" actId="20577"/>
        <pc:sldMkLst>
          <pc:docMk/>
          <pc:sldMk cId="3023637824" sldId="346"/>
        </pc:sldMkLst>
      </pc:sldChg>
      <pc:sldChg chg="addSp delSp modSp add del mod">
        <pc:chgData name="Gonzalez Moyano, Ricardo" userId="5b44e8b1-3a70-41c8-8d8a-36b87a296b66" providerId="ADAL" clId="{30CCF742-B2BE-461F-9F48-7083068267CA}" dt="2024-09-27T07:46:30.230" v="774" actId="2696"/>
        <pc:sldMkLst>
          <pc:docMk/>
          <pc:sldMk cId="1114189655" sldId="347"/>
        </pc:sldMkLst>
      </pc:sldChg>
      <pc:sldChg chg="modSp add mod ord modCm">
        <pc:chgData name="Gonzalez Moyano, Ricardo" userId="5b44e8b1-3a70-41c8-8d8a-36b87a296b66" providerId="ADAL" clId="{30CCF742-B2BE-461F-9F48-7083068267CA}" dt="2024-09-27T10:12:30.028" v="1814"/>
        <pc:sldMkLst>
          <pc:docMk/>
          <pc:sldMk cId="1915162435" sldId="347"/>
        </pc:sldMkLst>
        <pc:extLst>
          <p:ext xmlns:p="http://schemas.openxmlformats.org/presentationml/2006/main" uri="{D6D511B9-2390-475A-947B-AFAB55BFBCF1}">
            <pc226:cmChg xmlns:pc226="http://schemas.microsoft.com/office/powerpoint/2022/06/main/command" chg="mod">
              <pc226:chgData name="Gonzalez Moyano, Ricardo" userId="5b44e8b1-3a70-41c8-8d8a-36b87a296b66" providerId="ADAL" clId="{30CCF742-B2BE-461F-9F48-7083068267CA}" dt="2024-09-27T09:12:50.025" v="1266"/>
              <pc2:cmMkLst xmlns:pc2="http://schemas.microsoft.com/office/powerpoint/2019/9/main/command">
                <pc:docMk/>
                <pc:sldMk cId="1915162435" sldId="347"/>
                <pc2:cmMk id="{EE1193A5-5CBA-4347-BE11-282E3127B0FB}"/>
              </pc2:cmMkLst>
            </pc226:cmChg>
          </p:ext>
        </pc:extLst>
      </pc:sldChg>
      <pc:sldChg chg="addSp modSp add del mod">
        <pc:chgData name="Gonzalez Moyano, Ricardo" userId="5b44e8b1-3a70-41c8-8d8a-36b87a296b66" providerId="ADAL" clId="{30CCF742-B2BE-461F-9F48-7083068267CA}" dt="2024-09-23T08:33:35.967" v="640" actId="47"/>
        <pc:sldMkLst>
          <pc:docMk/>
          <pc:sldMk cId="374095085" sldId="348"/>
        </pc:sldMkLst>
      </pc:sldChg>
      <pc:sldChg chg="modSp add mod">
        <pc:chgData name="Gonzalez Moyano, Ricardo" userId="5b44e8b1-3a70-41c8-8d8a-36b87a296b66" providerId="ADAL" clId="{30CCF742-B2BE-461F-9F48-7083068267CA}" dt="2024-09-27T10:12:33.008" v="1815"/>
        <pc:sldMkLst>
          <pc:docMk/>
          <pc:sldMk cId="2531114010" sldId="348"/>
        </pc:sldMkLst>
      </pc:sldChg>
      <pc:sldChg chg="modSp new mod">
        <pc:chgData name="Gonzalez Moyano, Ricardo" userId="5b44e8b1-3a70-41c8-8d8a-36b87a296b66" providerId="ADAL" clId="{30CCF742-B2BE-461F-9F48-7083068267CA}" dt="2024-09-27T10:18:31.200" v="1875"/>
        <pc:sldMkLst>
          <pc:docMk/>
          <pc:sldMk cId="190797230" sldId="349"/>
        </pc:sldMkLst>
      </pc:sldChg>
      <pc:sldChg chg="modSp add del mod">
        <pc:chgData name="Gonzalez Moyano, Ricardo" userId="5b44e8b1-3a70-41c8-8d8a-36b87a296b66" providerId="ADAL" clId="{30CCF742-B2BE-461F-9F48-7083068267CA}" dt="2024-09-27T08:46:09.234" v="781" actId="47"/>
        <pc:sldMkLst>
          <pc:docMk/>
          <pc:sldMk cId="3849440728" sldId="349"/>
        </pc:sldMkLst>
      </pc:sldChg>
      <pc:sldChg chg="addSp delSp modSp add del mod">
        <pc:chgData name="Gonzalez Moyano, Ricardo" userId="5b44e8b1-3a70-41c8-8d8a-36b87a296b66" providerId="ADAL" clId="{30CCF742-B2BE-461F-9F48-7083068267CA}" dt="2024-09-27T08:46:09.234" v="781" actId="47"/>
        <pc:sldMkLst>
          <pc:docMk/>
          <pc:sldMk cId="171165327" sldId="350"/>
        </pc:sldMkLst>
      </pc:sldChg>
      <pc:sldChg chg="addSp delSp modSp add mod">
        <pc:chgData name="Gonzalez Moyano, Ricardo" userId="5b44e8b1-3a70-41c8-8d8a-36b87a296b66" providerId="ADAL" clId="{30CCF742-B2BE-461F-9F48-7083068267CA}" dt="2024-09-27T12:06:30.618" v="2854" actId="20577"/>
        <pc:sldMkLst>
          <pc:docMk/>
          <pc:sldMk cId="173314101" sldId="350"/>
        </pc:sldMkLst>
      </pc:sldChg>
      <pc:sldChg chg="new del">
        <pc:chgData name="Gonzalez Moyano, Ricardo" userId="5b44e8b1-3a70-41c8-8d8a-36b87a296b66" providerId="ADAL" clId="{30CCF742-B2BE-461F-9F48-7083068267CA}" dt="2024-09-27T08:46:09.234" v="781" actId="47"/>
        <pc:sldMkLst>
          <pc:docMk/>
          <pc:sldMk cId="2479378553" sldId="351"/>
        </pc:sldMkLst>
      </pc:sldChg>
      <pc:sldChg chg="modSp add mod ord">
        <pc:chgData name="Gonzalez Moyano, Ricardo" userId="5b44e8b1-3a70-41c8-8d8a-36b87a296b66" providerId="ADAL" clId="{30CCF742-B2BE-461F-9F48-7083068267CA}" dt="2024-09-27T10:37:07.973" v="2254"/>
        <pc:sldMkLst>
          <pc:docMk/>
          <pc:sldMk cId="3015792026" sldId="351"/>
        </pc:sldMkLst>
      </pc:sldChg>
      <pc:sldChg chg="modSp add del mod">
        <pc:chgData name="Gonzalez Moyano, Ricardo" userId="5b44e8b1-3a70-41c8-8d8a-36b87a296b66" providerId="ADAL" clId="{30CCF742-B2BE-461F-9F48-7083068267CA}" dt="2024-09-27T10:36:51.981" v="2251" actId="2696"/>
        <pc:sldMkLst>
          <pc:docMk/>
          <pc:sldMk cId="2074293161" sldId="352"/>
        </pc:sldMkLst>
      </pc:sldChg>
      <pc:sldChg chg="add del">
        <pc:chgData name="Gonzalez Moyano, Ricardo" userId="5b44e8b1-3a70-41c8-8d8a-36b87a296b66" providerId="ADAL" clId="{30CCF742-B2BE-461F-9F48-7083068267CA}" dt="2024-09-27T10:16:57.766" v="1834"/>
        <pc:sldMkLst>
          <pc:docMk/>
          <pc:sldMk cId="2194177823" sldId="352"/>
        </pc:sldMkLst>
      </pc:sldChg>
      <pc:sldChg chg="modSp add mod ord">
        <pc:chgData name="Gonzalez Moyano, Ricardo" userId="5b44e8b1-3a70-41c8-8d8a-36b87a296b66" providerId="ADAL" clId="{30CCF742-B2BE-461F-9F48-7083068267CA}" dt="2024-09-27T11:44:49.442" v="2665" actId="20577"/>
        <pc:sldMkLst>
          <pc:docMk/>
          <pc:sldMk cId="2012202791" sldId="353"/>
        </pc:sldMkLst>
      </pc:sldChg>
      <pc:sldChg chg="addSp delSp modSp add mod">
        <pc:chgData name="Gonzalez Moyano, Ricardo" userId="5b44e8b1-3a70-41c8-8d8a-36b87a296b66" providerId="ADAL" clId="{30CCF742-B2BE-461F-9F48-7083068267CA}" dt="2024-09-27T10:59:48.059" v="2481" actId="20577"/>
        <pc:sldMkLst>
          <pc:docMk/>
          <pc:sldMk cId="946948488" sldId="354"/>
        </pc:sldMkLst>
      </pc:sldChg>
      <pc:sldChg chg="modSp new mod">
        <pc:chgData name="Gonzalez Moyano, Ricardo" userId="5b44e8b1-3a70-41c8-8d8a-36b87a296b66" providerId="ADAL" clId="{30CCF742-B2BE-461F-9F48-7083068267CA}" dt="2024-10-18T08:17:09.748" v="4438" actId="20577"/>
        <pc:sldMkLst>
          <pc:docMk/>
          <pc:sldMk cId="602926084" sldId="355"/>
        </pc:sldMkLst>
      </pc:sldChg>
      <pc:sldChg chg="addSp delSp modSp add mod ord">
        <pc:chgData name="Gonzalez Moyano, Ricardo" userId="5b44e8b1-3a70-41c8-8d8a-36b87a296b66" providerId="ADAL" clId="{30CCF742-B2BE-461F-9F48-7083068267CA}" dt="2024-10-02T09:05:24.729" v="4016" actId="1076"/>
        <pc:sldMkLst>
          <pc:docMk/>
          <pc:sldMk cId="1714612745" sldId="356"/>
        </pc:sldMkLst>
      </pc:sldChg>
      <pc:sldChg chg="delSp add del mod">
        <pc:chgData name="Gonzalez Moyano, Ricardo" userId="5b44e8b1-3a70-41c8-8d8a-36b87a296b66" providerId="ADAL" clId="{30CCF742-B2BE-461F-9F48-7083068267CA}" dt="2024-09-30T10:29:58.474" v="2859" actId="2696"/>
        <pc:sldMkLst>
          <pc:docMk/>
          <pc:sldMk cId="725208723" sldId="357"/>
        </pc:sldMkLst>
      </pc:sldChg>
      <pc:sldChg chg="new del">
        <pc:chgData name="Gonzalez Moyano, Ricardo" userId="5b44e8b1-3a70-41c8-8d8a-36b87a296b66" providerId="ADAL" clId="{30CCF742-B2BE-461F-9F48-7083068267CA}" dt="2024-09-30T10:29:44.428" v="2856" actId="47"/>
        <pc:sldMkLst>
          <pc:docMk/>
          <pc:sldMk cId="1817289622" sldId="357"/>
        </pc:sldMkLst>
      </pc:sldChg>
      <pc:sldChg chg="modSp add mod">
        <pc:chgData name="Gonzalez Moyano, Ricardo" userId="5b44e8b1-3a70-41c8-8d8a-36b87a296b66" providerId="ADAL" clId="{30CCF742-B2BE-461F-9F48-7083068267CA}" dt="2024-10-01T11:46:13.367" v="3970" actId="20577"/>
        <pc:sldMkLst>
          <pc:docMk/>
          <pc:sldMk cId="3088146879" sldId="357"/>
        </pc:sldMkLst>
      </pc:sldChg>
      <pc:sldChg chg="modSp add del mod ord">
        <pc:chgData name="Gonzalez Moyano, Ricardo" userId="5b44e8b1-3a70-41c8-8d8a-36b87a296b66" providerId="ADAL" clId="{30CCF742-B2BE-461F-9F48-7083068267CA}" dt="2024-09-30T10:35:25.717" v="2932" actId="2696"/>
        <pc:sldMkLst>
          <pc:docMk/>
          <pc:sldMk cId="3366478691" sldId="357"/>
        </pc:sldMkLst>
      </pc:sldChg>
      <pc:sldChg chg="modSp mod">
        <pc:chgData name="Gonzalez Moyano, Ricardo" userId="5b44e8b1-3a70-41c8-8d8a-36b87a296b66" providerId="ADAL" clId="{30CCF742-B2BE-461F-9F48-7083068267CA}" dt="2024-10-01T07:59:12.018" v="3070"/>
        <pc:sldMkLst>
          <pc:docMk/>
          <pc:sldMk cId="2718312220" sldId="358"/>
        </pc:sldMkLst>
      </pc:sldChg>
      <pc:sldChg chg="add del">
        <pc:chgData name="Gonzalez Moyano, Ricardo" userId="5b44e8b1-3a70-41c8-8d8a-36b87a296b66" providerId="ADAL" clId="{30CCF742-B2BE-461F-9F48-7083068267CA}" dt="2024-09-30T10:35:15.483" v="2930" actId="47"/>
        <pc:sldMkLst>
          <pc:docMk/>
          <pc:sldMk cId="3095779401" sldId="358"/>
        </pc:sldMkLst>
      </pc:sldChg>
      <pc:sldChg chg="modSp mod">
        <pc:chgData name="Gonzalez Moyano, Ricardo" userId="5b44e8b1-3a70-41c8-8d8a-36b87a296b66" providerId="ADAL" clId="{30CCF742-B2BE-461F-9F48-7083068267CA}" dt="2024-10-01T07:50:43.382" v="3008" actId="122"/>
        <pc:sldMkLst>
          <pc:docMk/>
          <pc:sldMk cId="2403433448" sldId="359"/>
        </pc:sldMkLst>
      </pc:sldChg>
      <pc:sldChg chg="modSp add del mod">
        <pc:chgData name="Gonzalez Moyano, Ricardo" userId="5b44e8b1-3a70-41c8-8d8a-36b87a296b66" providerId="ADAL" clId="{30CCF742-B2BE-461F-9F48-7083068267CA}" dt="2024-10-01T07:50:53.305" v="3009" actId="47"/>
        <pc:sldMkLst>
          <pc:docMk/>
          <pc:sldMk cId="1761965190" sldId="360"/>
        </pc:sldMkLst>
      </pc:sldChg>
      <pc:sldChg chg="modSp add mod">
        <pc:chgData name="Gonzalez Moyano, Ricardo" userId="5b44e8b1-3a70-41c8-8d8a-36b87a296b66" providerId="ADAL" clId="{30CCF742-B2BE-461F-9F48-7083068267CA}" dt="2024-10-01T07:57:43.676" v="3068"/>
        <pc:sldMkLst>
          <pc:docMk/>
          <pc:sldMk cId="3237239099" sldId="360"/>
        </pc:sldMkLst>
      </pc:sldChg>
      <pc:sldChg chg="addSp delSp modSp add mod">
        <pc:chgData name="Gonzalez Moyano, Ricardo" userId="5b44e8b1-3a70-41c8-8d8a-36b87a296b66" providerId="ADAL" clId="{30CCF742-B2BE-461F-9F48-7083068267CA}" dt="2024-10-01T11:25:20.983" v="3754" actId="14100"/>
        <pc:sldMkLst>
          <pc:docMk/>
          <pc:sldMk cId="2904291998" sldId="361"/>
        </pc:sldMkLst>
      </pc:sldChg>
      <pc:sldChg chg="modSp add del mod ord">
        <pc:chgData name="Gonzalez Moyano, Ricardo" userId="5b44e8b1-3a70-41c8-8d8a-36b87a296b66" providerId="ADAL" clId="{30CCF742-B2BE-461F-9F48-7083068267CA}" dt="2024-10-01T11:43:19.679" v="3967" actId="2696"/>
        <pc:sldMkLst>
          <pc:docMk/>
          <pc:sldMk cId="1891341040" sldId="362"/>
        </pc:sldMkLst>
      </pc:sldChg>
      <pc:sldChg chg="addSp delSp modSp add mod ord">
        <pc:chgData name="Gonzalez Moyano, Ricardo" userId="5b44e8b1-3a70-41c8-8d8a-36b87a296b66" providerId="ADAL" clId="{30CCF742-B2BE-461F-9F48-7083068267CA}" dt="2024-10-18T08:31:23.447" v="4439" actId="2165"/>
        <pc:sldMkLst>
          <pc:docMk/>
          <pc:sldMk cId="223763237" sldId="363"/>
        </pc:sldMkLst>
      </pc:sldChg>
      <pc:sldChg chg="modSp add del">
        <pc:chgData name="Gonzalez Moyano, Ricardo" userId="5b44e8b1-3a70-41c8-8d8a-36b87a296b66" providerId="ADAL" clId="{30CCF742-B2BE-461F-9F48-7083068267CA}" dt="2024-10-01T10:38:49.222" v="3444" actId="47"/>
        <pc:sldMkLst>
          <pc:docMk/>
          <pc:sldMk cId="1450046107" sldId="364"/>
        </pc:sldMkLst>
      </pc:sldChg>
      <pc:sldChg chg="addSp delSp modSp add mod">
        <pc:chgData name="Gonzalez Moyano, Ricardo" userId="5b44e8b1-3a70-41c8-8d8a-36b87a296b66" providerId="ADAL" clId="{30CCF742-B2BE-461F-9F48-7083068267CA}" dt="2024-10-18T08:31:44.606" v="4442" actId="2165"/>
        <pc:sldMkLst>
          <pc:docMk/>
          <pc:sldMk cId="2945297316" sldId="365"/>
        </pc:sldMkLst>
      </pc:sldChg>
      <pc:sldChg chg="addSp delSp modSp add mod ord">
        <pc:chgData name="Gonzalez Moyano, Ricardo" userId="5b44e8b1-3a70-41c8-8d8a-36b87a296b66" providerId="ADAL" clId="{30CCF742-B2BE-461F-9F48-7083068267CA}" dt="2024-10-01T11:40:35.843" v="3966" actId="20577"/>
        <pc:sldMkLst>
          <pc:docMk/>
          <pc:sldMk cId="2605537814" sldId="366"/>
        </pc:sldMkLst>
      </pc:sldChg>
      <pc:sldChg chg="delSp modSp mod">
        <pc:chgData name="Gonzalez Moyano, Ricardo" userId="5b44e8b1-3a70-41c8-8d8a-36b87a296b66" providerId="ADAL" clId="{30CCF742-B2BE-461F-9F48-7083068267CA}" dt="2024-10-18T11:23:34.756" v="4716" actId="20577"/>
        <pc:sldMkLst>
          <pc:docMk/>
          <pc:sldMk cId="3968785600" sldId="367"/>
        </pc:sldMkLst>
      </pc:sldChg>
      <pc:sldChg chg="modSp add mod">
        <pc:chgData name="Gonzalez Moyano, Ricardo" userId="5b44e8b1-3a70-41c8-8d8a-36b87a296b66" providerId="ADAL" clId="{30CCF742-B2BE-461F-9F48-7083068267CA}" dt="2024-10-18T09:01:32.164" v="4587" actId="15"/>
        <pc:sldMkLst>
          <pc:docMk/>
          <pc:sldMk cId="1579089973" sldId="368"/>
        </pc:sldMkLst>
      </pc:sldChg>
      <pc:sldChg chg="modSp mod">
        <pc:chgData name="Gonzalez Moyano, Ricardo" userId="5b44e8b1-3a70-41c8-8d8a-36b87a296b66" providerId="ADAL" clId="{30CCF742-B2BE-461F-9F48-7083068267CA}" dt="2024-10-21T13:23:25.946" v="6318" actId="20577"/>
        <pc:sldMkLst>
          <pc:docMk/>
          <pc:sldMk cId="1950722271" sldId="375"/>
        </pc:sldMkLst>
      </pc:sldChg>
      <pc:sldChg chg="modSp mod">
        <pc:chgData name="Gonzalez Moyano, Ricardo" userId="5b44e8b1-3a70-41c8-8d8a-36b87a296b66" providerId="ADAL" clId="{30CCF742-B2BE-461F-9F48-7083068267CA}" dt="2024-10-21T13:12:00.906" v="6315" actId="20577"/>
        <pc:sldMkLst>
          <pc:docMk/>
          <pc:sldMk cId="3042213643" sldId="376"/>
        </pc:sldMkLst>
      </pc:sldChg>
      <pc:sldChg chg="modSp mod">
        <pc:chgData name="Gonzalez Moyano, Ricardo" userId="5b44e8b1-3a70-41c8-8d8a-36b87a296b66" providerId="ADAL" clId="{30CCF742-B2BE-461F-9F48-7083068267CA}" dt="2024-10-21T07:31:55.810" v="4813"/>
        <pc:sldMkLst>
          <pc:docMk/>
          <pc:sldMk cId="2990858183" sldId="377"/>
        </pc:sldMkLst>
      </pc:sldChg>
      <pc:sldChg chg="modSp add mod">
        <pc:chgData name="Gonzalez Moyano, Ricardo" userId="5b44e8b1-3a70-41c8-8d8a-36b87a296b66" providerId="ADAL" clId="{30CCF742-B2BE-461F-9F48-7083068267CA}" dt="2024-10-21T07:39:21.592" v="5247" actId="20577"/>
        <pc:sldMkLst>
          <pc:docMk/>
          <pc:sldMk cId="98482474" sldId="378"/>
        </pc:sldMkLst>
      </pc:sldChg>
      <pc:sldChg chg="modSp add mod">
        <pc:chgData name="Gonzalez Moyano, Ricardo" userId="5b44e8b1-3a70-41c8-8d8a-36b87a296b66" providerId="ADAL" clId="{30CCF742-B2BE-461F-9F48-7083068267CA}" dt="2024-10-21T13:28:49.365" v="6319"/>
        <pc:sldMkLst>
          <pc:docMk/>
          <pc:sldMk cId="3248278169" sldId="379"/>
        </pc:sldMkLst>
      </pc:sldChg>
      <pc:sldChg chg="addSp delSp modSp add mod">
        <pc:chgData name="Gonzalez Moyano, Ricardo" userId="5b44e8b1-3a70-41c8-8d8a-36b87a296b66" providerId="ADAL" clId="{30CCF742-B2BE-461F-9F48-7083068267CA}" dt="2024-10-21T09:06:12.426" v="6062" actId="20577"/>
        <pc:sldMkLst>
          <pc:docMk/>
          <pc:sldMk cId="340179106" sldId="380"/>
        </pc:sldMkLst>
      </pc:sldChg>
      <pc:sldChg chg="add del">
        <pc:chgData name="Gonzalez Moyano, Ricardo" userId="5b44e8b1-3a70-41c8-8d8a-36b87a296b66" providerId="ADAL" clId="{30CCF742-B2BE-461F-9F48-7083068267CA}" dt="2024-10-21T09:06:07.744" v="6060" actId="47"/>
        <pc:sldMkLst>
          <pc:docMk/>
          <pc:sldMk cId="1895670732" sldId="381"/>
        </pc:sldMkLst>
      </pc:sldChg>
      <pc:sldChg chg="addSp delSp modSp add mod">
        <pc:chgData name="Gonzalez Moyano, Ricardo" userId="5b44e8b1-3a70-41c8-8d8a-36b87a296b66" providerId="ADAL" clId="{30CCF742-B2BE-461F-9F48-7083068267CA}" dt="2024-10-21T15:43:27.832" v="6612"/>
        <pc:sldMkLst>
          <pc:docMk/>
          <pc:sldMk cId="468742201" sldId="382"/>
        </pc:sldMkLst>
      </pc:sldChg>
    </pc:docChg>
  </pc:docChgLst>
  <pc:docChgLst>
    <pc:chgData name="Gonzalez Moyano, Ricardo" userId="5b44e8b1-3a70-41c8-8d8a-36b87a296b66" providerId="ADAL" clId="{71452AC2-5AE7-45F3-9BD9-08E751607A9B}"/>
    <pc:docChg chg="modSld">
      <pc:chgData name="Gonzalez Moyano, Ricardo" userId="5b44e8b1-3a70-41c8-8d8a-36b87a296b66" providerId="ADAL" clId="{71452AC2-5AE7-45F3-9BD9-08E751607A9B}" dt="2025-05-16T09:06:11.893" v="3" actId="20577"/>
      <pc:docMkLst>
        <pc:docMk/>
      </pc:docMkLst>
      <pc:sldChg chg="modSp mod">
        <pc:chgData name="Gonzalez Moyano, Ricardo" userId="5b44e8b1-3a70-41c8-8d8a-36b87a296b66" providerId="ADAL" clId="{71452AC2-5AE7-45F3-9BD9-08E751607A9B}" dt="2025-05-16T09:06:11.893" v="3" actId="20577"/>
        <pc:sldMkLst>
          <pc:docMk/>
          <pc:sldMk cId="3968785600" sldId="367"/>
        </pc:sldMkLst>
        <pc:spChg chg="mod">
          <ac:chgData name="Gonzalez Moyano, Ricardo" userId="5b44e8b1-3a70-41c8-8d8a-36b87a296b66" providerId="ADAL" clId="{71452AC2-5AE7-45F3-9BD9-08E751607A9B}" dt="2025-05-16T09:06:11.893" v="3" actId="20577"/>
          <ac:spMkLst>
            <pc:docMk/>
            <pc:sldMk cId="3968785600" sldId="367"/>
            <ac:spMk id="3" creationId="{F89BA901-1B4F-C4CC-10E3-603EDC15B188}"/>
          </ac:spMkLst>
        </pc:spChg>
      </pc:sldChg>
    </pc:docChg>
  </pc:docChgLst>
</pc:chgInfo>
</file>

<file path=ppt/comments/modernComment_15A_B4390D40.xml><?xml version="1.0" encoding="utf-8"?>
<p188:cmLst xmlns:a="http://schemas.openxmlformats.org/drawingml/2006/main" xmlns:r="http://schemas.openxmlformats.org/officeDocument/2006/relationships" xmlns:p188="http://schemas.microsoft.com/office/powerpoint/2018/8/main">
  <p188:cm id="{EB728658-F0FD-42AF-88B2-F588C02DA2A1}" authorId="{EFD86C24-0563-6C2E-921E-16B6C4D373A7}" created="2024-09-23T08:07:44.470">
    <ac:deMkLst xmlns:ac="http://schemas.microsoft.com/office/drawing/2013/main/command">
      <pc:docMk xmlns:pc="http://schemas.microsoft.com/office/powerpoint/2013/main/command"/>
      <pc:sldMk xmlns:pc="http://schemas.microsoft.com/office/powerpoint/2013/main/command" cId="3023637824" sldId="346"/>
      <ac:spMk id="3" creationId="{F2F9E890-B6DE-48DE-8F6A-A85504366140}"/>
    </ac:deMkLst>
    <p188:txBody>
      <a:bodyPr/>
      <a:lstStyle/>
      <a:p>
        <a:r>
          <a:rPr lang="es-ES"/>
          <a:t>Según el paper de Kondapaneni et al. (2007), el principal desafío de la visualización de modelos de caja negra radica en la complejidad de sus estructuras internas y la alta dimensionalidad del espacio de entrada, lo que complica su visualización. Aunque existen muchas técnicas para visualizar datos multidimensionales, solo una minoría de las publicaciones se enfoca en visualizar el comportamiento de los propios modelos​</a:t>
        </a:r>
      </a:p>
    </p188:txBody>
  </p188:cm>
</p188:cmLst>
</file>

<file path=ppt/comments/modernComment_15B_72270F43.xml><?xml version="1.0" encoding="utf-8"?>
<p188:cmLst xmlns:a="http://schemas.openxmlformats.org/drawingml/2006/main" xmlns:r="http://schemas.openxmlformats.org/officeDocument/2006/relationships" xmlns:p188="http://schemas.microsoft.com/office/powerpoint/2018/8/main">
  <p188:cm id="{EE1193A5-5CBA-4347-BE11-282E3127B0FB}" authorId="{EFD86C24-0563-6C2E-921E-16B6C4D373A7}" created="2024-09-27T09:10:28.466">
    <ac:txMkLst xmlns:ac="http://schemas.microsoft.com/office/drawing/2013/main/command">
      <pc:docMk xmlns:pc="http://schemas.microsoft.com/office/powerpoint/2013/main/command"/>
      <pc:sldMk xmlns:pc="http://schemas.microsoft.com/office/powerpoint/2013/main/command" cId="1915162435" sldId="347"/>
      <ac:spMk id="3" creationId="{F2F9E890-B6DE-48DE-8F6A-A85504366140}"/>
      <ac:txMk cp="315" len="56">
        <ac:context len="372" hash="4026441964"/>
      </ac:txMk>
    </ac:txMkLst>
    <p188:pos x="14287500" y="5129494"/>
    <p188:txBody>
      <a:bodyPr/>
      <a:lstStyle/>
      <a:p>
        <a:r>
          <a:rPr lang="es-ES"/>
          <a:t>Donde el método se utiliza para seleccionar la característica menos relevante que se elimina en cada iteración de una selección hacia atrás</a:t>
        </a:r>
      </a:p>
    </p188:txBody>
  </p188:cm>
</p188:cmLst>
</file>

<file path=ppt/comments/modernComment_175_6CB36F74.xml><?xml version="1.0" encoding="utf-8"?>
<p188:cmLst xmlns:a="http://schemas.openxmlformats.org/drawingml/2006/main" xmlns:r="http://schemas.openxmlformats.org/officeDocument/2006/relationships" xmlns:p188="http://schemas.microsoft.com/office/powerpoint/2018/8/main">
  <p188:cm id="{FF668DE9-67A9-45D7-B448-1B88FA12C7EB}" authorId="{FB8A12BA-7F28-EBD3-DB83-6F55D7C29FF5}" created="2024-10-20T15:00:15.250">
    <ac:deMkLst xmlns:ac="http://schemas.microsoft.com/office/drawing/2013/main/command">
      <pc:docMk xmlns:pc="http://schemas.microsoft.com/office/powerpoint/2013/main/command"/>
      <pc:sldMk xmlns:pc="http://schemas.microsoft.com/office/powerpoint/2013/main/command" cId="1823698804" sldId="373"/>
      <ac:spMk id="3" creationId="{F89BA901-1B4F-C4CC-10E3-603EDC15B188}"/>
    </ac:deMkLst>
    <p188:txBody>
      <a:bodyPr/>
      <a:lstStyle/>
      <a:p>
        <a:r>
          <a:rPr lang="es-ES"/>
          <a:t>It can be a disadvantage when addresing nominal variables (non-smothing response changes) or random sample mthods (DSA and MSA).</a:t>
        </a:r>
      </a:p>
    </p188:txBody>
  </p188:cm>
</p188:cmLst>
</file>

<file path=ppt/comments/modernComment_17B_C19CCA99.xml><?xml version="1.0" encoding="utf-8"?>
<p188:cmLst xmlns:a="http://schemas.openxmlformats.org/drawingml/2006/main" xmlns:r="http://schemas.openxmlformats.org/officeDocument/2006/relationships" xmlns:p188="http://schemas.microsoft.com/office/powerpoint/2018/8/main">
  <p188:cm id="{F0EFC02E-5775-481B-8AB8-E721FF1C6057}" authorId="{EFD86C24-0563-6C2E-921E-16B6C4D373A7}" created="2024-10-21T09:03:18.022">
    <ac:deMkLst xmlns:ac="http://schemas.microsoft.com/office/drawing/2013/main/command">
      <pc:docMk xmlns:pc="http://schemas.microsoft.com/office/powerpoint/2013/main/command"/>
      <pc:sldMk xmlns:pc="http://schemas.microsoft.com/office/powerpoint/2013/main/command" cId="3248278169" sldId="379"/>
      <ac:spMk id="3" creationId="{F89BA901-1B4F-C4CC-10E3-603EDC15B188}"/>
    </ac:deMkLst>
    <p188:txBody>
      <a:bodyPr/>
      <a:lstStyle/>
      <a:p>
        <a:r>
          <a:rPr lang="es-ES"/>
          <a:t>This phenomenon is less likely to occur in classification.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16/05/2025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166173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19</a:t>
            </a:fld>
            <a:endParaRPr lang="es-ES"/>
          </a:p>
        </p:txBody>
      </p:sp>
    </p:spTree>
    <p:extLst>
      <p:ext uri="{BB962C8B-B14F-4D97-AF65-F5344CB8AC3E}">
        <p14:creationId xmlns:p14="http://schemas.microsoft.com/office/powerpoint/2010/main" val="53482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20</a:t>
            </a:fld>
            <a:endParaRPr lang="es-ES"/>
          </a:p>
        </p:txBody>
      </p:sp>
    </p:spTree>
    <p:extLst>
      <p:ext uri="{BB962C8B-B14F-4D97-AF65-F5344CB8AC3E}">
        <p14:creationId xmlns:p14="http://schemas.microsoft.com/office/powerpoint/2010/main" val="242504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21</a:t>
            </a:fld>
            <a:endParaRPr lang="es-ES"/>
          </a:p>
        </p:txBody>
      </p:sp>
    </p:spTree>
    <p:extLst>
      <p:ext uri="{BB962C8B-B14F-4D97-AF65-F5344CB8AC3E}">
        <p14:creationId xmlns:p14="http://schemas.microsoft.com/office/powerpoint/2010/main" val="2051304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22</a:t>
            </a:fld>
            <a:endParaRPr lang="es-ES"/>
          </a:p>
        </p:txBody>
      </p:sp>
    </p:spTree>
    <p:extLst>
      <p:ext uri="{BB962C8B-B14F-4D97-AF65-F5344CB8AC3E}">
        <p14:creationId xmlns:p14="http://schemas.microsoft.com/office/powerpoint/2010/main" val="1512319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23</a:t>
            </a:fld>
            <a:endParaRPr lang="es-ES"/>
          </a:p>
        </p:txBody>
      </p:sp>
    </p:spTree>
    <p:extLst>
      <p:ext uri="{BB962C8B-B14F-4D97-AF65-F5344CB8AC3E}">
        <p14:creationId xmlns:p14="http://schemas.microsoft.com/office/powerpoint/2010/main" val="3795341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43</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60381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256111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1592663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321117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103204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3744764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4.png"/><Relationship Id="rId2" Type="http://schemas.openxmlformats.org/officeDocument/2006/relationships/image" Target="../media/image21.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2.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370.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0.png"/><Relationship Id="rId21" Type="http://schemas.openxmlformats.org/officeDocument/2006/relationships/image" Target="../media/image45.png"/><Relationship Id="rId7" Type="http://schemas.openxmlformats.org/officeDocument/2006/relationships/image" Target="../media/image310.png"/><Relationship Id="rId12" Type="http://schemas.openxmlformats.org/officeDocument/2006/relationships/image" Target="../media/image360.png"/><Relationship Id="rId17" Type="http://schemas.openxmlformats.org/officeDocument/2006/relationships/image" Target="../media/image410.png"/><Relationship Id="rId25" Type="http://schemas.openxmlformats.org/officeDocument/2006/relationships/image" Target="../media/image49.png"/><Relationship Id="rId2" Type="http://schemas.openxmlformats.org/officeDocument/2006/relationships/image" Target="../media/image260.png"/><Relationship Id="rId16" Type="http://schemas.openxmlformats.org/officeDocument/2006/relationships/image" Target="../media/image40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350.png"/><Relationship Id="rId24" Type="http://schemas.openxmlformats.org/officeDocument/2006/relationships/image" Target="../media/image48.png"/><Relationship Id="rId5" Type="http://schemas.openxmlformats.org/officeDocument/2006/relationships/image" Target="../media/image290.png"/><Relationship Id="rId15" Type="http://schemas.openxmlformats.org/officeDocument/2006/relationships/image" Target="../media/image390.png"/><Relationship Id="rId23" Type="http://schemas.openxmlformats.org/officeDocument/2006/relationships/image" Target="../media/image47.png"/><Relationship Id="rId28" Type="http://schemas.openxmlformats.org/officeDocument/2006/relationships/image" Target="../media/image52.png"/><Relationship Id="rId10" Type="http://schemas.openxmlformats.org/officeDocument/2006/relationships/image" Target="../media/image340.png"/><Relationship Id="rId19" Type="http://schemas.openxmlformats.org/officeDocument/2006/relationships/image" Target="../media/image43.png"/><Relationship Id="rId4" Type="http://schemas.openxmlformats.org/officeDocument/2006/relationships/image" Target="../media/image280.png"/><Relationship Id="rId9" Type="http://schemas.openxmlformats.org/officeDocument/2006/relationships/image" Target="../media/image41.png"/><Relationship Id="rId14" Type="http://schemas.openxmlformats.org/officeDocument/2006/relationships/image" Target="../media/image380.png"/><Relationship Id="rId22" Type="http://schemas.openxmlformats.org/officeDocument/2006/relationships/image" Target="../media/image46.png"/><Relationship Id="rId27"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abstract/document/4419667" TargetMode="External"/><Relationship Id="rId2" Type="http://schemas.openxmlformats.org/officeDocument/2006/relationships/hyperlink" Target="https://doi.org/10.1016/j.ins.2012.10.039"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5949423" TargetMode="External"/><Relationship Id="rId5" Type="http://schemas.openxmlformats.org/officeDocument/2006/relationships/hyperlink" Target="https://doi.org/10.1016/j.dss.2009.05.016" TargetMode="External"/><Relationship Id="rId4" Type="http://schemas.openxmlformats.org/officeDocument/2006/relationships/hyperlink" Target="https://ieeexplore.ieee.org/abstract/document/1532820"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microsoft.com/office/2018/10/relationships/comments" Target="../comments/modernComment_175_6CB36F74.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microsoft.com/office/2018/10/relationships/comments" Target="../comments/modernComment_17B_C19CCA9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5A_B4390D4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5B_72270F4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Using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sensitivity</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analysis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visualization</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techniques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open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black</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box data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mining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models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example</a:t>
            </a:r>
            <a:endParaRPr lang="en-GB" sz="66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a:t>Author:</a:t>
            </a:r>
            <a:r>
              <a:rPr lang="es-ES" dirty="0"/>
              <a:t> Ricardo González.</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24" y="9095003"/>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A dataset for a supervised DM model, or training data, made up of:</a:t>
                </a:r>
              </a:p>
              <a:p>
                <a:pPr lvl="1">
                  <a:spcAft>
                    <a:spcPts val="1200"/>
                  </a:spcAft>
                </a:pPr>
                <a14:m>
                  <m:oMath xmlns:m="http://schemas.openxmlformats.org/officeDocument/2006/math">
                    <m:r>
                      <a:rPr lang="es-ES" b="0" i="1" smtClean="0">
                        <a:latin typeface="Cambria Math" panose="02040503050406030204" pitchFamily="18" charset="0"/>
                      </a:rPr>
                      <m:t>𝑁</m:t>
                    </m:r>
                  </m:oMath>
                </a14:m>
                <a:r>
                  <a:rPr lang="en-US" dirty="0"/>
                  <a:t> examples.</a:t>
                </a:r>
              </a:p>
              <a:p>
                <a:pPr lvl="1">
                  <a:spcAft>
                    <a:spcPts val="1200"/>
                  </a:spcAft>
                </a:pPr>
                <a14:m>
                  <m:oMath xmlns:m="http://schemas.openxmlformats.org/officeDocument/2006/math">
                    <m:r>
                      <a:rPr lang="es-ES" b="0" i="1" smtClean="0">
                        <a:latin typeface="Cambria Math" panose="02040503050406030204" pitchFamily="18" charset="0"/>
                      </a:rPr>
                      <m:t>𝑀</m:t>
                    </m:r>
                  </m:oMath>
                </a14:m>
                <a:r>
                  <a:rPr lang="en-US" dirty="0"/>
                  <a:t> inputs (variables).</a:t>
                </a:r>
              </a:p>
              <a:p>
                <a:pPr lvl="1">
                  <a:spcAft>
                    <a:spcPts val="1200"/>
                  </a:spcAft>
                </a:pPr>
                <a14:m>
                  <m:oMath xmlns:m="http://schemas.openxmlformats.org/officeDocument/2006/math">
                    <m:r>
                      <a:rPr lang="es-ES" b="0" i="1" smtClean="0">
                        <a:latin typeface="Cambria Math" panose="02040503050406030204" pitchFamily="18" charset="0"/>
                      </a:rPr>
                      <m:t>𝑦</m:t>
                    </m:r>
                  </m:oMath>
                </a14:m>
                <a:r>
                  <a:rPr lang="en-US" dirty="0"/>
                  <a:t> one output target.</a:t>
                </a:r>
              </a:p>
              <a:p>
                <a:pPr>
                  <a:spcAft>
                    <a:spcPts val="1200"/>
                  </a:spcAft>
                </a:pPr>
                <a:r>
                  <a:rPr lang="en-US" dirty="0"/>
                  <a:t>Let </a:t>
                </a: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oMath>
                </a14:m>
                <a:r>
                  <a:rPr lang="en-US" dirty="0"/>
                  <a:t> denote the value predicted by the model for one example or data sample </a:t>
                </a:r>
                <a14:m>
                  <m:oMath xmlns:m="http://schemas.openxmlformats.org/officeDocument/2006/math">
                    <m:d>
                      <m:dPr>
                        <m:ctrlPr>
                          <a:rPr lang="en-US"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a:p>
                <a:pPr>
                  <a:spcAft>
                    <a:spcPts val="1200"/>
                  </a:spcAft>
                </a:pPr>
                <a:r>
                  <a:rPr lang="en-US" dirty="0"/>
                  <a:t>Let </a:t>
                </a:r>
                <a14:m>
                  <m:oMath xmlns:m="http://schemas.openxmlformats.org/officeDocument/2006/math">
                    <m:r>
                      <a:rPr lang="es-ES" b="0" i="1" smtClean="0">
                        <a:latin typeface="Cambria Math" panose="02040503050406030204" pitchFamily="18" charset="0"/>
                      </a:rPr>
                      <m:t>𝑃</m:t>
                    </m:r>
                  </m:oMath>
                </a14:m>
                <a:r>
                  <a:rPr lang="en-US" dirty="0"/>
                  <a:t> be the function used to build the model’s responses:</a:t>
                </a:r>
              </a:p>
              <a:p>
                <a:pPr lvl="1">
                  <a:spcAft>
                    <a:spcPts val="1200"/>
                  </a:spcAft>
                </a:pP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r>
                      <a:rPr lang="es-ES" b="0" i="1" smtClean="0">
                        <a:latin typeface="Cambria Math" panose="02040503050406030204" pitchFamily="18" charset="0"/>
                      </a:rPr>
                      <m:t>=</m:t>
                    </m:r>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1257300" y="3382494"/>
                <a:ext cx="16595985" cy="5850074"/>
              </a:xfrm>
              <a:blipFill>
                <a:blip r:embed="rId3"/>
                <a:stretch>
                  <a:fillRect l="-1285" t="-427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5311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err="1"/>
              <a:t>Sensitivity</a:t>
            </a:r>
            <a:r>
              <a:rPr lang="es-ES" dirty="0"/>
              <a:t> </a:t>
            </a:r>
            <a:r>
              <a:rPr lang="es-ES" dirty="0" err="1"/>
              <a:t>Analysis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Sensitivity methods work by varying an input variable </a:t>
                </a:r>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a:p>
                <a:r>
                  <a:rPr lang="en-US" dirty="0"/>
                  <a:t>Through its range with </a:t>
                </a:r>
                <a14:m>
                  <m:oMath xmlns:m="http://schemas.openxmlformats.org/officeDocument/2006/math">
                    <m:r>
                      <a:rPr lang="es-ES" b="0" i="1" smtClean="0">
                        <a:latin typeface="Cambria Math" panose="02040503050406030204" pitchFamily="18" charset="0"/>
                      </a:rPr>
                      <m:t>𝐿</m:t>
                    </m:r>
                  </m:oMath>
                </a14:m>
                <a:r>
                  <a:rPr lang="en-US" dirty="0"/>
                  <a:t> levels, under a regular sequence from the minimum to the maximum value.</a:t>
                </a:r>
              </a:p>
              <a:p>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t>
                </a:r>
                <a:r>
                  <a:rPr lang="en-US" dirty="0"/>
                  <a:t>denote the jth level of input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a:t>
                </a:r>
              </a:p>
              <a:p>
                <a:r>
                  <a:rPr lang="es-ES" dirty="0" err="1"/>
                  <a:t>Example</a:t>
                </a:r>
                <a:r>
                  <a:rPr lang="es-ES" dirty="0"/>
                  <a:t>:</a:t>
                </a:r>
              </a:p>
              <a:p>
                <a:pPr lvl="1"/>
                <a14:m>
                  <m:oMath xmlns:m="http://schemas.openxmlformats.org/officeDocument/2006/math">
                    <m:r>
                      <a:rPr lang="es-ES" b="0" i="1" smtClean="0">
                        <a:latin typeface="Cambria Math" panose="02040503050406030204" pitchFamily="18" charset="0"/>
                      </a:rPr>
                      <m:t>𝐿</m:t>
                    </m:r>
                    <m:r>
                      <a:rPr lang="es-ES" b="0" i="1" smtClean="0">
                        <a:latin typeface="Cambria Math" panose="02040503050406030204" pitchFamily="18" charset="0"/>
                      </a:rPr>
                      <m:t>=5</m:t>
                    </m:r>
                  </m:oMath>
                </a14:m>
                <a:endParaRPr lang="es-ES" b="0"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 </a:t>
                </a:r>
                <a:r>
                  <a:rPr lang="es-ES" dirty="0" err="1"/>
                  <a:t>ranges</a:t>
                </a:r>
                <a:r>
                  <a:rPr lang="es-ES" dirty="0"/>
                  <a:t> </a:t>
                </a:r>
                <a14:m>
                  <m:oMath xmlns:m="http://schemas.openxmlformats.org/officeDocument/2006/math">
                    <m:d>
                      <m:dPr>
                        <m:begChr m:val="["/>
                        <m:endChr m:val="]"/>
                        <m:ctrlPr>
                          <a:rPr lang="es-ES" i="1" smtClean="0">
                            <a:latin typeface="Cambria Math" panose="02040503050406030204" pitchFamily="18" charset="0"/>
                          </a:rPr>
                        </m:ctrlPr>
                      </m:dPr>
                      <m:e>
                        <m:r>
                          <a:rPr lang="es-ES" b="0" i="1" smtClean="0">
                            <a:latin typeface="Cambria Math" panose="02040503050406030204" pitchFamily="18" charset="0"/>
                          </a:rPr>
                          <m:t>0,1</m:t>
                        </m:r>
                      </m:e>
                    </m:d>
                  </m:oMath>
                </a14:m>
                <a:endParaRPr lang="es-ES" dirty="0"/>
              </a:p>
              <a:p>
                <a:pPr lvl="1"/>
                <a:endParaRPr lang="es-ES" dirty="0"/>
              </a:p>
              <a:p>
                <a:pPr lvl="1"/>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0.0, 0.25, 0.5, 0.75, 1.0</m:t>
                            </m:r>
                          </m:e>
                        </m:d>
                      </m:e>
                    </m:d>
                  </m:oMath>
                </a14:m>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1005"/>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Tree>
    <p:extLst>
      <p:ext uri="{BB962C8B-B14F-4D97-AF65-F5344CB8AC3E}">
        <p14:creationId xmlns:p14="http://schemas.microsoft.com/office/powerpoint/2010/main" val="19079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Methods of SA</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Five sensitive methods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Tree>
    <p:extLst>
      <p:ext uri="{BB962C8B-B14F-4D97-AF65-F5344CB8AC3E}">
        <p14:creationId xmlns:p14="http://schemas.microsoft.com/office/powerpoint/2010/main" val="301579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Considering a </a:t>
                </a:r>
                <a:r>
                  <a:rPr lang="es-ES" dirty="0" err="1"/>
                  <a:t>given</a:t>
                </a:r>
                <a:r>
                  <a:rPr lang="es-ES" dirty="0"/>
                  <a:t> </a:t>
                </a:r>
                <a:r>
                  <a:rPr lang="es-ES" dirty="0" err="1"/>
                  <a:t>baseline</a:t>
                </a:r>
                <a:r>
                  <a:rPr lang="es-ES" dirty="0"/>
                  <a:t> vector </a:t>
                </a:r>
                <a14:m>
                  <m:oMath xmlns:m="http://schemas.openxmlformats.org/officeDocument/2006/math">
                    <m:r>
                      <a:rPr lang="es-ES" b="1" i="1" smtClean="0">
                        <a:latin typeface="Cambria Math" panose="02040503050406030204" pitchFamily="18" charset="0"/>
                      </a:rPr>
                      <m:t>𝒃</m:t>
                    </m:r>
                  </m:oMath>
                </a14:m>
                <a:r>
                  <a:rPr lang="es-ES" dirty="0"/>
                  <a:t>.</a:t>
                </a:r>
              </a:p>
              <a:p>
                <a:pPr lvl="1"/>
                <a:r>
                  <a:rPr lang="es-ES" dirty="0" err="1"/>
                  <a:t>Typically</a:t>
                </a:r>
                <a:r>
                  <a:rPr lang="es-ES" dirty="0"/>
                  <a:t>, </a:t>
                </a:r>
                <a14:m>
                  <m:oMath xmlns:m="http://schemas.openxmlformats.org/officeDocument/2006/math">
                    <m:r>
                      <a:rPr lang="es-ES" b="1" i="1" smtClean="0">
                        <a:latin typeface="Cambria Math" panose="02040503050406030204" pitchFamily="18" charset="0"/>
                      </a:rPr>
                      <m:t>𝒃</m:t>
                    </m:r>
                  </m:oMath>
                </a14:m>
                <a:r>
                  <a:rPr lang="es-ES" dirty="0"/>
                  <a:t> </a:t>
                </a:r>
                <a:r>
                  <a:rPr lang="es-ES" dirty="0" err="1"/>
                  <a:t>contains</a:t>
                </a:r>
                <a:r>
                  <a:rPr lang="es-ES" dirty="0"/>
                  <a:t> </a:t>
                </a:r>
                <a:r>
                  <a:rPr lang="es-ES" dirty="0" err="1"/>
                  <a:t>the</a:t>
                </a:r>
                <a:r>
                  <a:rPr lang="es-ES" dirty="0"/>
                  <a:t> mean </a:t>
                </a:r>
                <a:r>
                  <a:rPr lang="es-ES" dirty="0" err="1"/>
                  <a:t>or</a:t>
                </a:r>
                <a:r>
                  <a:rPr lang="es-ES" dirty="0"/>
                  <a:t> median.</a:t>
                </a:r>
              </a:p>
              <a:p>
                <a:pPr lvl="1"/>
                <a:r>
                  <a:rPr lang="es-ES" dirty="0" err="1"/>
                  <a:t>But</a:t>
                </a:r>
                <a:r>
                  <a:rPr lang="es-ES" dirty="0"/>
                  <a:t> </a:t>
                </a:r>
                <a:r>
                  <a:rPr lang="es-ES" dirty="0" err="1"/>
                  <a:t>any</a:t>
                </a:r>
                <a:r>
                  <a:rPr lang="es-ES" dirty="0"/>
                  <a:t> </a:t>
                </a:r>
                <a:r>
                  <a:rPr lang="es-ES" dirty="0" err="1"/>
                  <a:t>other</a:t>
                </a:r>
                <a:r>
                  <a:rPr lang="es-ES" dirty="0"/>
                  <a:t> vector can be </a:t>
                </a:r>
                <a:r>
                  <a:rPr lang="es-ES" dirty="0" err="1"/>
                  <a:t>used</a:t>
                </a:r>
                <a:r>
                  <a:rPr lang="es-ES" dirty="0"/>
                  <a:t>.</a:t>
                </a:r>
              </a:p>
              <a:p>
                <a:r>
                  <a:rPr lang="es-ES" dirty="0" err="1"/>
                  <a:t>Then</a:t>
                </a:r>
                <a:r>
                  <a:rPr lang="es-ES" dirty="0"/>
                  <a:t>, </a:t>
                </a:r>
                <a:r>
                  <a:rPr lang="es-ES" dirty="0" err="1"/>
                  <a:t>it</a:t>
                </a:r>
                <a:r>
                  <a:rPr lang="es-ES" dirty="0"/>
                  <a:t> </a:t>
                </a:r>
                <a:r>
                  <a:rPr lang="es-ES" dirty="0" err="1"/>
                  <a:t>cycles</a:t>
                </a:r>
                <a:r>
                  <a:rPr lang="es-ES" dirty="0"/>
                  <a:t> </a:t>
                </a:r>
                <a:r>
                  <a:rPr lang="es-ES" dirty="0" err="1"/>
                  <a:t>through</a:t>
                </a:r>
                <a:r>
                  <a:rPr lang="es-ES" dirty="0"/>
                  <a:t> </a:t>
                </a:r>
                <a:r>
                  <a:rPr lang="es-ES" dirty="0" err="1"/>
                  <a:t>all</a:t>
                </a:r>
                <a:r>
                  <a:rPr lang="es-ES" dirty="0"/>
                  <a:t> inputs: </a:t>
                </a:r>
                <a14:m>
                  <m:oMath xmlns:m="http://schemas.openxmlformats.org/officeDocument/2006/math">
                    <m:d>
                      <m:dPr>
                        <m:begChr m:val="{"/>
                        <m:endChr m:val=""/>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𝑀</m:t>
                                </m:r>
                              </m:e>
                            </m:d>
                          </m:e>
                        </m:d>
                      </m:e>
                    </m:d>
                  </m:oMath>
                </a14:m>
                <a:r>
                  <a:rPr lang="es-ES" dirty="0"/>
                  <a:t>.</a:t>
                </a:r>
              </a:p>
              <a:p>
                <a:r>
                  <a:rPr lang="en-US" dirty="0"/>
                  <a:t>For each input, </a:t>
                </a:r>
                <a14:m>
                  <m:oMath xmlns:m="http://schemas.openxmlformats.org/officeDocument/2006/math">
                    <m:r>
                      <a:rPr lang="es-ES" b="0" i="1" smtClean="0">
                        <a:latin typeface="Cambria Math" panose="02040503050406030204" pitchFamily="18" charset="0"/>
                      </a:rPr>
                      <m:t>𝐿</m:t>
                    </m:r>
                  </m:oMath>
                </a14:m>
                <a:r>
                  <a:rPr lang="en-US" dirty="0"/>
                  <a:t> input examples are built using all </a:t>
                </a:r>
                <a14:m>
                  <m:oMath xmlns:m="http://schemas.openxmlformats.org/officeDocument/2006/math">
                    <m:r>
                      <a:rPr lang="es-ES" b="1" i="1">
                        <a:latin typeface="Cambria Math" panose="02040503050406030204" pitchFamily="18" charset="0"/>
                      </a:rPr>
                      <m:t>𝒃</m:t>
                    </m:r>
                  </m:oMath>
                </a14:m>
                <a:r>
                  <a:rPr lang="en-US" dirty="0"/>
                  <a:t> values except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i="1">
                                <a:latin typeface="Cambria Math" panose="02040503050406030204" pitchFamily="18" charset="0"/>
                              </a:rPr>
                              <m:t>:</m:t>
                            </m:r>
                            <m:r>
                              <a:rPr lang="es-ES" b="0" i="1" smtClean="0">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e>
                        </m:d>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94" r="-183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13</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3" name="Elipse 42">
            <a:extLst>
              <a:ext uri="{FF2B5EF4-FFF2-40B4-BE49-F238E27FC236}">
                <a16:creationId xmlns:a16="http://schemas.microsoft.com/office/drawing/2014/main" id="{F98C2F85-BDB5-9F74-09B3-1245026D9D14}"/>
              </a:ext>
            </a:extLst>
          </p:cNvPr>
          <p:cNvSpPr/>
          <p:nvPr/>
        </p:nvSpPr>
        <p:spPr>
          <a:xfrm>
            <a:off x="10966344" y="6840871"/>
            <a:ext cx="5252424" cy="8345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a:extLst>
              <a:ext uri="{FF2B5EF4-FFF2-40B4-BE49-F238E27FC236}">
                <a16:creationId xmlns:a16="http://schemas.microsoft.com/office/drawing/2014/main" id="{48AA2911-4A99-B2C4-A503-4B9E83CD4A19}"/>
              </a:ext>
            </a:extLst>
          </p:cNvPr>
          <p:cNvSpPr txBox="1"/>
          <p:nvPr/>
        </p:nvSpPr>
        <p:spPr>
          <a:xfrm>
            <a:off x="11820778" y="3188903"/>
            <a:ext cx="3402014" cy="400110"/>
          </a:xfrm>
          <a:prstGeom prst="rect">
            <a:avLst/>
          </a:prstGeom>
          <a:noFill/>
        </p:spPr>
        <p:txBody>
          <a:bodyPr wrap="square" rtlCol="0">
            <a:spAutoFit/>
          </a:bodyPr>
          <a:lstStyle/>
          <a:p>
            <a:pPr algn="ctr"/>
            <a:r>
              <a:rPr lang="es-ES" sz="2000" dirty="0">
                <a:latin typeface="DIN" pitchFamily="50" charset="0"/>
              </a:rPr>
              <a:t>5 </a:t>
            </a:r>
            <a:r>
              <a:rPr lang="es-ES" sz="2000" dirty="0" err="1">
                <a:latin typeface="DIN" pitchFamily="50" charset="0"/>
              </a:rPr>
              <a:t>Levels</a:t>
            </a:r>
            <a:endParaRPr lang="es-ES" sz="3600" dirty="0">
              <a:latin typeface="DIN" pitchFamily="50" charset="0"/>
            </a:endParaRPr>
          </a:p>
        </p:txBody>
      </p:sp>
      <p:cxnSp>
        <p:nvCxnSpPr>
          <p:cNvPr id="46" name="Conector recto de flecha 45">
            <a:extLst>
              <a:ext uri="{FF2B5EF4-FFF2-40B4-BE49-F238E27FC236}">
                <a16:creationId xmlns:a16="http://schemas.microsoft.com/office/drawing/2014/main" id="{6D1E6230-B107-421E-3C81-62E1FDCB0CFA}"/>
              </a:ext>
            </a:extLst>
          </p:cNvPr>
          <p:cNvCxnSpPr>
            <a:cxnSpLocks/>
          </p:cNvCxnSpPr>
          <p:nvPr/>
        </p:nvCxnSpPr>
        <p:spPr>
          <a:xfrm flipV="1">
            <a:off x="11541123" y="3669642"/>
            <a:ext cx="3911855" cy="27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C65B6887-6DE4-6C5B-3675-F869D0478635}"/>
              </a:ext>
            </a:extLst>
          </p:cNvPr>
          <p:cNvSpPr txBox="1"/>
          <p:nvPr/>
        </p:nvSpPr>
        <p:spPr>
          <a:xfrm>
            <a:off x="11458574" y="3328103"/>
            <a:ext cx="817563" cy="307777"/>
          </a:xfrm>
          <a:prstGeom prst="rect">
            <a:avLst/>
          </a:prstGeom>
          <a:noFill/>
        </p:spPr>
        <p:txBody>
          <a:bodyPr wrap="square" rtlCol="0">
            <a:spAutoFit/>
          </a:bodyPr>
          <a:lstStyle/>
          <a:p>
            <a:pPr algn="ctr"/>
            <a:r>
              <a:rPr lang="es-ES" sz="1400" dirty="0">
                <a:latin typeface="DIN" panose="020B0604020202020204" charset="0"/>
              </a:rPr>
              <a:t>min</a:t>
            </a:r>
          </a:p>
        </p:txBody>
      </p:sp>
      <p:sp>
        <p:nvSpPr>
          <p:cNvPr id="49" name="CuadroTexto 48">
            <a:extLst>
              <a:ext uri="{FF2B5EF4-FFF2-40B4-BE49-F238E27FC236}">
                <a16:creationId xmlns:a16="http://schemas.microsoft.com/office/drawing/2014/main" id="{A4543042-2368-4F23-1075-C9EB40433382}"/>
              </a:ext>
            </a:extLst>
          </p:cNvPr>
          <p:cNvSpPr txBox="1"/>
          <p:nvPr/>
        </p:nvSpPr>
        <p:spPr>
          <a:xfrm>
            <a:off x="14684990" y="3277567"/>
            <a:ext cx="817563" cy="307777"/>
          </a:xfrm>
          <a:prstGeom prst="rect">
            <a:avLst/>
          </a:prstGeom>
          <a:noFill/>
        </p:spPr>
        <p:txBody>
          <a:bodyPr wrap="square" rtlCol="0">
            <a:spAutoFit/>
          </a:bodyPr>
          <a:lstStyle/>
          <a:p>
            <a:pPr algn="ctr"/>
            <a:r>
              <a:rPr lang="es-ES" sz="1400" dirty="0" err="1">
                <a:latin typeface="DIN" panose="020B0604020202020204" charset="0"/>
              </a:rPr>
              <a:t>max</a:t>
            </a:r>
            <a:endParaRPr lang="es-ES" sz="1400" dirty="0">
              <a:latin typeface="DIN" panose="020B0604020202020204" charset="0"/>
            </a:endParaRPr>
          </a:p>
        </p:txBody>
      </p:sp>
    </p:spTree>
    <p:extLst>
      <p:ext uri="{BB962C8B-B14F-4D97-AF65-F5344CB8AC3E}">
        <p14:creationId xmlns:p14="http://schemas.microsoft.com/office/powerpoint/2010/main" val="17331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Model responses be </a:t>
                </a:r>
                <a:r>
                  <a:rPr lang="es-ES" dirty="0" err="1"/>
                  <a:t>denoted</a:t>
                </a:r>
                <a:r>
                  <a:rPr lang="es-ES" dirty="0"/>
                  <a:t> </a:t>
                </a:r>
                <a:r>
                  <a:rPr lang="es-ES" dirty="0" err="1"/>
                  <a:t>by</a:t>
                </a:r>
                <a:endParaRPr lang="es-ES" dirty="0"/>
              </a:p>
              <a:p>
                <a:pPr marL="0" indent="0">
                  <a:buNone/>
                </a:pPr>
                <a:r>
                  <a:rPr lang="es-ES" dirty="0"/>
                  <a:t>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𝑎</m:t>
                        </m:r>
                      </m:sub>
                    </m:sSub>
                    <m:r>
                      <a:rPr lang="es-ES" i="1">
                        <a:latin typeface="Cambria Math" panose="02040503050406030204" pitchFamily="18" charset="0"/>
                      </a:rPr>
                      <m:t>=</m:t>
                    </m:r>
                  </m:oMath>
                </a14:m>
                <a:r>
                  <a:rPr lang="es-ES" dirty="0"/>
                  <a: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r>
                              <a:rPr lang="es-ES" i="1">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i="1">
                                    <a:latin typeface="Cambria Math" panose="02040503050406030204" pitchFamily="18" charset="0"/>
                                    <a:ea typeface="Cambria Math" panose="02040503050406030204" pitchFamily="18" charset="0"/>
                                  </a:rPr>
                                  <m:t>𝐿</m:t>
                                </m:r>
                              </m:e>
                            </m:d>
                          </m:e>
                        </m:d>
                      </m:e>
                    </m:d>
                  </m:oMath>
                </a14:m>
                <a:r>
                  <a:rPr lang="es-ES" dirty="0"/>
                  <a:t>.</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 </a:t>
                </a:r>
                <a:r>
                  <a:rPr lang="es-ES" dirty="0" err="1"/>
                  <a:t>represents</a:t>
                </a:r>
                <a:r>
                  <a:rPr lang="es-ES" dirty="0"/>
                  <a:t> </a:t>
                </a:r>
                <a:r>
                  <a:rPr lang="es-ES" dirty="0" err="1"/>
                  <a:t>the</a:t>
                </a:r>
                <a:r>
                  <a:rPr lang="es-ES" dirty="0"/>
                  <a:t> response </a:t>
                </a:r>
                <a:r>
                  <a:rPr lang="es-ES" dirty="0" err="1"/>
                  <a:t>for</a:t>
                </a:r>
                <a:r>
                  <a:rPr lang="es-ES" dirty="0"/>
                  <a: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a:t>
                </a:r>
              </a:p>
              <a:p>
                <a:r>
                  <a:rPr lang="en-US" dirty="0"/>
                  <a:t>Responses are stored and used to:</a:t>
                </a:r>
              </a:p>
              <a:p>
                <a:pPr lvl="1"/>
                <a:r>
                  <a:rPr lang="en-US" dirty="0"/>
                  <a:t>Compute a sensitivity measure of the input.</a:t>
                </a:r>
              </a:p>
              <a:p>
                <a:pPr lvl="1"/>
                <a:r>
                  <a:rPr lang="en-US" dirty="0"/>
                  <a:t>Visualization purposes.</a:t>
                </a:r>
              </a:p>
              <a:p>
                <a:r>
                  <a:rPr lang="es-ES" dirty="0" err="1"/>
                  <a:t>Computational</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a:p>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01" b="-214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14</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Flecha: hacia abajo 34">
            <a:extLst>
              <a:ext uri="{FF2B5EF4-FFF2-40B4-BE49-F238E27FC236}">
                <a16:creationId xmlns:a16="http://schemas.microsoft.com/office/drawing/2014/main" id="{4FBAFD51-5C5D-463C-52C8-322C19C43ED2}"/>
              </a:ext>
            </a:extLst>
          </p:cNvPr>
          <p:cNvSpPr/>
          <p:nvPr/>
        </p:nvSpPr>
        <p:spPr>
          <a:xfrm>
            <a:off x="11819732"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Flecha: hacia abajo 35">
            <a:extLst>
              <a:ext uri="{FF2B5EF4-FFF2-40B4-BE49-F238E27FC236}">
                <a16:creationId xmlns:a16="http://schemas.microsoft.com/office/drawing/2014/main" id="{EBBB08EB-1DDE-8692-8A00-26E0EB14F2F9}"/>
              </a:ext>
            </a:extLst>
          </p:cNvPr>
          <p:cNvSpPr/>
          <p:nvPr/>
        </p:nvSpPr>
        <p:spPr>
          <a:xfrm>
            <a:off x="13499126"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Flecha: hacia abajo 36">
            <a:extLst>
              <a:ext uri="{FF2B5EF4-FFF2-40B4-BE49-F238E27FC236}">
                <a16:creationId xmlns:a16="http://schemas.microsoft.com/office/drawing/2014/main" id="{2348AE6C-9F5B-19D4-F289-24CD89EABFED}"/>
              </a:ext>
            </a:extLst>
          </p:cNvPr>
          <p:cNvSpPr/>
          <p:nvPr/>
        </p:nvSpPr>
        <p:spPr>
          <a:xfrm>
            <a:off x="15085474"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8BD2AD1-85CB-6F11-D191-BA93BA550B7D}"/>
                  </a:ext>
                </a:extLst>
              </p:cNvPr>
              <p:cNvSpPr txBox="1"/>
              <p:nvPr/>
            </p:nvSpPr>
            <p:spPr>
              <a:xfrm>
                <a:off x="11692334"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7" name="CuadroTexto 6">
                <a:extLst>
                  <a:ext uri="{FF2B5EF4-FFF2-40B4-BE49-F238E27FC236}">
                    <a16:creationId xmlns:a16="http://schemas.microsoft.com/office/drawing/2014/main" id="{E8BD2AD1-85CB-6F11-D191-BA93BA550B7D}"/>
                  </a:ext>
                </a:extLst>
              </p:cNvPr>
              <p:cNvSpPr txBox="1">
                <a:spLocks noRot="1" noChangeAspect="1" noMove="1" noResize="1" noEditPoints="1" noAdjustHandles="1" noChangeArrowheads="1" noChangeShapeType="1" noTextEdit="1"/>
              </p:cNvSpPr>
              <p:nvPr/>
            </p:nvSpPr>
            <p:spPr>
              <a:xfrm>
                <a:off x="11692334" y="8639207"/>
                <a:ext cx="529432" cy="559833"/>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B054B137-0CD4-45CF-88C6-08D65CC2D618}"/>
                  </a:ext>
                </a:extLst>
              </p:cNvPr>
              <p:cNvSpPr txBox="1"/>
              <p:nvPr/>
            </p:nvSpPr>
            <p:spPr>
              <a:xfrm>
                <a:off x="13371728" y="8639207"/>
                <a:ext cx="529432" cy="5900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i="1">
                                  <a:latin typeface="Cambria Math" panose="02040503050406030204" pitchFamily="18" charset="0"/>
                                </a:rPr>
                                <m:t>𝑗</m:t>
                              </m:r>
                            </m:sub>
                          </m:sSub>
                        </m:sub>
                      </m:sSub>
                    </m:oMath>
                  </m:oMathPara>
                </a14:m>
                <a:endParaRPr lang="es-ES" dirty="0"/>
              </a:p>
            </p:txBody>
          </p:sp>
        </mc:Choice>
        <mc:Fallback xmlns="">
          <p:sp>
            <p:nvSpPr>
              <p:cNvPr id="15" name="CuadroTexto 14">
                <a:extLst>
                  <a:ext uri="{FF2B5EF4-FFF2-40B4-BE49-F238E27FC236}">
                    <a16:creationId xmlns:a16="http://schemas.microsoft.com/office/drawing/2014/main" id="{B054B137-0CD4-45CF-88C6-08D65CC2D618}"/>
                  </a:ext>
                </a:extLst>
              </p:cNvPr>
              <p:cNvSpPr txBox="1">
                <a:spLocks noRot="1" noChangeAspect="1" noMove="1" noResize="1" noEditPoints="1" noAdjustHandles="1" noChangeArrowheads="1" noChangeShapeType="1" noTextEdit="1"/>
              </p:cNvSpPr>
              <p:nvPr/>
            </p:nvSpPr>
            <p:spPr>
              <a:xfrm>
                <a:off x="13371728" y="8639207"/>
                <a:ext cx="529432" cy="590098"/>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B4BEED7-46E6-D677-93F7-19EC97A69BAE}"/>
                  </a:ext>
                </a:extLst>
              </p:cNvPr>
              <p:cNvSpPr txBox="1"/>
              <p:nvPr/>
            </p:nvSpPr>
            <p:spPr>
              <a:xfrm>
                <a:off x="14971171"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16" name="CuadroTexto 15">
                <a:extLst>
                  <a:ext uri="{FF2B5EF4-FFF2-40B4-BE49-F238E27FC236}">
                    <a16:creationId xmlns:a16="http://schemas.microsoft.com/office/drawing/2014/main" id="{7B4BEED7-46E6-D677-93F7-19EC97A69BAE}"/>
                  </a:ext>
                </a:extLst>
              </p:cNvPr>
              <p:cNvSpPr txBox="1">
                <a:spLocks noRot="1" noChangeAspect="1" noMove="1" noResize="1" noEditPoints="1" noAdjustHandles="1" noChangeArrowheads="1" noChangeShapeType="1" noTextEdit="1"/>
              </p:cNvSpPr>
              <p:nvPr/>
            </p:nvSpPr>
            <p:spPr>
              <a:xfrm>
                <a:off x="14971171" y="8639207"/>
                <a:ext cx="529432" cy="559833"/>
              </a:xfrm>
              <a:prstGeom prst="rect">
                <a:avLst/>
              </a:prstGeom>
              <a:blipFill>
                <a:blip r:embed="rId17"/>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94694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15</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16</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Create a dataset of 30 DMUs.</a:t>
                </a:r>
              </a:p>
              <a:p>
                <a:r>
                  <a:rPr lang="en-GB" dirty="0"/>
                  <a:t>Input: x1.</a:t>
                </a:r>
              </a:p>
              <a:p>
                <a:r>
                  <a:rPr lang="en-GB" dirty="0"/>
                  <a:t>Output: y.</a:t>
                </a:r>
              </a:p>
              <a:p>
                <a:endParaRPr lang="en-GB" dirty="0"/>
              </a:p>
              <a:p>
                <a:r>
                  <a:rPr lang="en-GB" dirty="0"/>
                  <a:t>Fitted model: SVM with </a:t>
                </a:r>
                <a:r>
                  <a:rPr lang="en-GB" dirty="0" err="1"/>
                  <a:t>polynomical</a:t>
                </a:r>
                <a:r>
                  <a:rPr lang="en-GB" dirty="0"/>
                  <a:t> kernel.</a:t>
                </a:r>
              </a:p>
              <a:p>
                <a:r>
                  <a:rPr lang="en-GB" dirty="0"/>
                  <a:t>Hyperparameters</a:t>
                </a:r>
                <a:r>
                  <a:rPr lang="en-GB" sz="4400" dirty="0">
                    <a:effectLst/>
                    <a:latin typeface="DIN" panose="020B0604020202020204" charset="0"/>
                    <a:ea typeface="Aptos" panose="020B0004020202020204" pitchFamily="34" charset="0"/>
                    <a:cs typeface="Times New Roman" panose="02020603050405020304" pitchFamily="18" charset="0"/>
                  </a:rPr>
                  <a:t>:</a:t>
                </a:r>
                <a:r>
                  <a:rPr lang="es-ES" sz="4400" i="1" dirty="0">
                    <a:latin typeface="Cambria Math" panose="02040503050406030204" pitchFamily="18" charset="0"/>
                    <a:ea typeface="Aptos" panose="020B0004020202020204" pitchFamily="34" charset="0"/>
                    <a:cs typeface="Times New Roman" panose="02020603050405020304" pitchFamily="18" charset="0"/>
                  </a:rPr>
                  <a:t> </a:t>
                </a:r>
                <a14:m>
                  <m:oMath xmlns:m="http://schemas.openxmlformats.org/officeDocument/2006/math">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s-ES" sz="4400" b="0" i="1" smtClean="0">
                        <a:effectLst/>
                        <a:latin typeface="Cambria Math" panose="02040503050406030204" pitchFamily="18" charset="0"/>
                        <a:ea typeface="Aptos" panose="020B0004020202020204" pitchFamily="34" charset="0"/>
                        <a:cs typeface="Times New Roman" panose="02020603050405020304" pitchFamily="18" charset="0"/>
                      </a:rPr>
                      <m:t>=</m:t>
                    </m:r>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3</m:t>
                    </m:r>
                  </m:oMath>
                </a14:m>
                <a:r>
                  <a:rPr lang="en-US" sz="44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0.1</m:t>
                    </m:r>
                  </m:oMath>
                </a14:m>
                <a:r>
                  <a:rPr lang="en-US" sz="44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4400" dirty="0">
                    <a:effectLst/>
                    <a:latin typeface="Times New Roman" panose="02020603050405020304" pitchFamily="18"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125"/>
                </a:stretch>
              </a:blipFill>
            </p:spPr>
            <p:txBody>
              <a:bodyPr/>
              <a:lstStyle/>
              <a:p>
                <a:r>
                  <a:rPr lang="es-ES">
                    <a:noFill/>
                  </a:rPr>
                  <a:t> </a:t>
                </a:r>
              </a:p>
            </p:txBody>
          </p:sp>
        </mc:Fallback>
      </mc:AlternateContent>
    </p:spTree>
    <p:extLst>
      <p:ext uri="{BB962C8B-B14F-4D97-AF65-F5344CB8AC3E}">
        <p14:creationId xmlns:p14="http://schemas.microsoft.com/office/powerpoint/2010/main" val="308814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17</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s-ES" sz="4400" dirty="0" err="1">
                <a:latin typeface="DIN" panose="020B0604020202020204" charset="0"/>
                <a:ea typeface="Aptos" panose="020B0004020202020204" pitchFamily="34" charset="0"/>
              </a:rPr>
              <a:t>Inside</a:t>
            </a:r>
            <a:r>
              <a:rPr lang="es-ES" sz="4400" dirty="0">
                <a:latin typeface="DIN" panose="020B0604020202020204" charset="0"/>
                <a:ea typeface="Aptos" panose="020B0004020202020204" pitchFamily="34" charset="0"/>
              </a:rPr>
              <a:t> </a:t>
            </a:r>
            <a:r>
              <a:rPr lang="es-ES" sz="4400" dirty="0" err="1">
                <a:latin typeface="DIN" panose="020B0604020202020204" charset="0"/>
                <a:ea typeface="Aptos" panose="020B0004020202020204" pitchFamily="34" charset="0"/>
              </a:rPr>
              <a:t>of</a:t>
            </a:r>
            <a:r>
              <a:rPr lang="es-ES" sz="4400" dirty="0">
                <a:latin typeface="DIN" panose="020B0604020202020204" charset="0"/>
                <a:ea typeface="Aptos" panose="020B0004020202020204" pitchFamily="34" charset="0"/>
              </a:rPr>
              <a:t> 1D-SA in </a:t>
            </a:r>
            <a:r>
              <a:rPr lang="es-ES" sz="4400" dirty="0" err="1">
                <a:latin typeface="DIN" panose="020B0604020202020204" charset="0"/>
                <a:ea typeface="Aptos" panose="020B0004020202020204" pitchFamily="34" charset="0"/>
              </a:rPr>
              <a:t>rminer</a:t>
            </a:r>
            <a:r>
              <a:rPr lang="es-ES" sz="4400" dirty="0">
                <a:latin typeface="DIN" panose="020B0604020202020204" charset="0"/>
                <a:ea typeface="Aptos" panose="020B0004020202020204" pitchFamily="34" charset="0"/>
              </a:rPr>
              <a:t>:</a:t>
            </a:r>
          </a:p>
          <a:p>
            <a:r>
              <a:rPr lang="en-US" sz="4400" dirty="0">
                <a:effectLst/>
                <a:latin typeface="DIN" panose="020B0604020202020204" charset="0"/>
                <a:ea typeface="Aptos" panose="020B0004020202020204" pitchFamily="34" charset="0"/>
              </a:rPr>
              <a:t>Descriptive statistics of dataset.</a:t>
            </a:r>
            <a:endParaRPr lang="en-GB" dirty="0"/>
          </a:p>
        </p:txBody>
      </p:sp>
      <p:graphicFrame>
        <p:nvGraphicFramePr>
          <p:cNvPr id="7" name="Tabla 6">
            <a:extLst>
              <a:ext uri="{FF2B5EF4-FFF2-40B4-BE49-F238E27FC236}">
                <a16:creationId xmlns:a16="http://schemas.microsoft.com/office/drawing/2014/main" id="{C855300D-4EC3-A30A-DA28-AEF12564D44C}"/>
              </a:ext>
            </a:extLst>
          </p:cNvPr>
          <p:cNvGraphicFramePr>
            <a:graphicFrameLocks noGrp="1"/>
          </p:cNvGraphicFramePr>
          <p:nvPr>
            <p:extLst>
              <p:ext uri="{D42A27DB-BD31-4B8C-83A1-F6EECF244321}">
                <p14:modId xmlns:p14="http://schemas.microsoft.com/office/powerpoint/2010/main" val="3980734931"/>
              </p:ext>
            </p:extLst>
          </p:nvPr>
        </p:nvGraphicFramePr>
        <p:xfrm>
          <a:off x="3157415" y="4800417"/>
          <a:ext cx="12192000" cy="352044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endParaRPr lang="es-ES" dirty="0"/>
                    </a:p>
                  </a:txBody>
                  <a:tcPr/>
                </a:tc>
                <a:tc>
                  <a:txBody>
                    <a:bodyPr/>
                    <a:lstStyle/>
                    <a:p>
                      <a:pPr algn="ctr"/>
                      <a:r>
                        <a:rPr lang="es-ES" dirty="0"/>
                        <a:t>x1</a:t>
                      </a:r>
                    </a:p>
                  </a:txBody>
                  <a:tcPr/>
                </a:tc>
                <a:tc>
                  <a:txBody>
                    <a:bodyPr/>
                    <a:lstStyle/>
                    <a:p>
                      <a:pPr algn="ctr"/>
                      <a:r>
                        <a:rPr lang="es-ES" dirty="0"/>
                        <a:t>y</a:t>
                      </a:r>
                    </a:p>
                  </a:txBody>
                  <a:tcPr/>
                </a:tc>
                <a:extLst>
                  <a:ext uri="{0D108BD9-81ED-4DB2-BD59-A6C34878D82A}">
                    <a16:rowId xmlns:a16="http://schemas.microsoft.com/office/drawing/2014/main" val="2368775951"/>
                  </a:ext>
                </a:extLst>
              </a:tr>
              <a:tr h="370840">
                <a:tc>
                  <a:txBody>
                    <a:bodyPr/>
                    <a:lstStyle/>
                    <a:p>
                      <a:r>
                        <a:rPr lang="es-ES" dirty="0"/>
                        <a:t>Min.</a:t>
                      </a:r>
                    </a:p>
                  </a:txBody>
                  <a:tcPr/>
                </a:tc>
                <a:tc>
                  <a:txBody>
                    <a:bodyPr/>
                    <a:lstStyle/>
                    <a:p>
                      <a:pPr algn="ctr"/>
                      <a:r>
                        <a:rPr lang="es-ES" dirty="0"/>
                        <a:t>1.010</a:t>
                      </a:r>
                    </a:p>
                  </a:txBody>
                  <a:tcPr/>
                </a:tc>
                <a:tc>
                  <a:txBody>
                    <a:bodyPr/>
                    <a:lstStyle/>
                    <a:p>
                      <a:pPr algn="ctr"/>
                      <a:r>
                        <a:rPr lang="es-ES" dirty="0"/>
                        <a:t>2.822</a:t>
                      </a:r>
                    </a:p>
                  </a:txBody>
                  <a:tcPr/>
                </a:tc>
                <a:extLst>
                  <a:ext uri="{0D108BD9-81ED-4DB2-BD59-A6C34878D82A}">
                    <a16:rowId xmlns:a16="http://schemas.microsoft.com/office/drawing/2014/main" val="1438970243"/>
                  </a:ext>
                </a:extLst>
              </a:tr>
              <a:tr h="370840">
                <a:tc>
                  <a:txBody>
                    <a:bodyPr/>
                    <a:lstStyle/>
                    <a:p>
                      <a:r>
                        <a:rPr lang="es-ES" dirty="0"/>
                        <a:t>1st Qu.</a:t>
                      </a:r>
                    </a:p>
                  </a:txBody>
                  <a:tcPr/>
                </a:tc>
                <a:tc>
                  <a:txBody>
                    <a:bodyPr/>
                    <a:lstStyle/>
                    <a:p>
                      <a:pPr algn="ctr"/>
                      <a:r>
                        <a:rPr lang="es-ES" dirty="0"/>
                        <a:t>2.748</a:t>
                      </a:r>
                    </a:p>
                  </a:txBody>
                  <a:tcPr/>
                </a:tc>
                <a:tc>
                  <a:txBody>
                    <a:bodyPr/>
                    <a:lstStyle/>
                    <a:p>
                      <a:pPr algn="ctr"/>
                      <a:r>
                        <a:rPr lang="es-ES" dirty="0"/>
                        <a:t>3.255</a:t>
                      </a:r>
                    </a:p>
                  </a:txBody>
                  <a:tcPr/>
                </a:tc>
                <a:extLst>
                  <a:ext uri="{0D108BD9-81ED-4DB2-BD59-A6C34878D82A}">
                    <a16:rowId xmlns:a16="http://schemas.microsoft.com/office/drawing/2014/main" val="601093408"/>
                  </a:ext>
                </a:extLst>
              </a:tr>
              <a:tr h="370840">
                <a:tc>
                  <a:txBody>
                    <a:bodyPr/>
                    <a:lstStyle/>
                    <a:p>
                      <a:r>
                        <a:rPr lang="es-ES" dirty="0"/>
                        <a:t>Median</a:t>
                      </a:r>
                    </a:p>
                  </a:txBody>
                  <a:tcPr/>
                </a:tc>
                <a:tc>
                  <a:txBody>
                    <a:bodyPr/>
                    <a:lstStyle/>
                    <a:p>
                      <a:pPr algn="ctr"/>
                      <a:r>
                        <a:rPr lang="es-ES" dirty="0"/>
                        <a:t>5.368</a:t>
                      </a:r>
                    </a:p>
                  </a:txBody>
                  <a:tcPr/>
                </a:tc>
                <a:tc>
                  <a:txBody>
                    <a:bodyPr/>
                    <a:lstStyle/>
                    <a:p>
                      <a:pPr algn="ctr"/>
                      <a:r>
                        <a:rPr lang="es-ES" dirty="0"/>
                        <a:t>3.878</a:t>
                      </a:r>
                    </a:p>
                  </a:txBody>
                  <a:tcPr/>
                </a:tc>
                <a:extLst>
                  <a:ext uri="{0D108BD9-81ED-4DB2-BD59-A6C34878D82A}">
                    <a16:rowId xmlns:a16="http://schemas.microsoft.com/office/drawing/2014/main" val="2583113639"/>
                  </a:ext>
                </a:extLst>
              </a:tr>
              <a:tr h="370840">
                <a:tc>
                  <a:txBody>
                    <a:bodyPr/>
                    <a:lstStyle/>
                    <a:p>
                      <a:r>
                        <a:rPr lang="es-ES" dirty="0"/>
                        <a:t>Mean</a:t>
                      </a:r>
                    </a:p>
                  </a:txBody>
                  <a:tcPr/>
                </a:tc>
                <a:tc>
                  <a:txBody>
                    <a:bodyPr/>
                    <a:lstStyle/>
                    <a:p>
                      <a:pPr algn="ctr"/>
                      <a:r>
                        <a:rPr lang="es-ES" dirty="0">
                          <a:highlight>
                            <a:srgbClr val="FFFF00"/>
                          </a:highlight>
                        </a:rPr>
                        <a:t>5.245</a:t>
                      </a:r>
                    </a:p>
                  </a:txBody>
                  <a:tcPr/>
                </a:tc>
                <a:tc>
                  <a:txBody>
                    <a:bodyPr/>
                    <a:lstStyle/>
                    <a:p>
                      <a:pPr algn="ctr"/>
                      <a:r>
                        <a:rPr lang="es-ES" dirty="0">
                          <a:highlight>
                            <a:srgbClr val="FFFF00"/>
                          </a:highlight>
                        </a:rPr>
                        <a:t>4.606</a:t>
                      </a:r>
                    </a:p>
                  </a:txBody>
                  <a:tcPr/>
                </a:tc>
                <a:extLst>
                  <a:ext uri="{0D108BD9-81ED-4DB2-BD59-A6C34878D82A}">
                    <a16:rowId xmlns:a16="http://schemas.microsoft.com/office/drawing/2014/main" val="143781526"/>
                  </a:ext>
                </a:extLst>
              </a:tr>
              <a:tr h="370840">
                <a:tc>
                  <a:txBody>
                    <a:bodyPr/>
                    <a:lstStyle/>
                    <a:p>
                      <a:r>
                        <a:rPr lang="es-ES" dirty="0"/>
                        <a:t>3rd Qu.</a:t>
                      </a:r>
                    </a:p>
                  </a:txBody>
                  <a:tcPr/>
                </a:tc>
                <a:tc>
                  <a:txBody>
                    <a:bodyPr/>
                    <a:lstStyle/>
                    <a:p>
                      <a:pPr algn="ctr"/>
                      <a:r>
                        <a:rPr lang="es-ES" dirty="0"/>
                        <a:t>7.508</a:t>
                      </a:r>
                    </a:p>
                  </a:txBody>
                  <a:tcPr/>
                </a:tc>
                <a:tc>
                  <a:txBody>
                    <a:bodyPr/>
                    <a:lstStyle/>
                    <a:p>
                      <a:pPr algn="ctr"/>
                      <a:r>
                        <a:rPr lang="es-ES" dirty="0"/>
                        <a:t>5.458</a:t>
                      </a:r>
                    </a:p>
                  </a:txBody>
                  <a:tcPr/>
                </a:tc>
                <a:extLst>
                  <a:ext uri="{0D108BD9-81ED-4DB2-BD59-A6C34878D82A}">
                    <a16:rowId xmlns:a16="http://schemas.microsoft.com/office/drawing/2014/main" val="126782558"/>
                  </a:ext>
                </a:extLst>
              </a:tr>
              <a:tr h="370840">
                <a:tc>
                  <a:txBody>
                    <a:bodyPr/>
                    <a:lstStyle/>
                    <a:p>
                      <a:r>
                        <a:rPr lang="es-ES" dirty="0"/>
                        <a:t>Max.</a:t>
                      </a:r>
                    </a:p>
                  </a:txBody>
                  <a:tcPr/>
                </a:tc>
                <a:tc>
                  <a:txBody>
                    <a:bodyPr/>
                    <a:lstStyle/>
                    <a:p>
                      <a:pPr algn="ctr"/>
                      <a:r>
                        <a:rPr lang="es-ES" dirty="0"/>
                        <a:t>9.065</a:t>
                      </a:r>
                    </a:p>
                  </a:txBody>
                  <a:tcPr/>
                </a:tc>
                <a:tc>
                  <a:txBody>
                    <a:bodyPr/>
                    <a:lstStyle/>
                    <a:p>
                      <a:pPr algn="ctr"/>
                      <a:r>
                        <a:rPr lang="es-ES" dirty="0"/>
                        <a:t>8.905</a:t>
                      </a:r>
                    </a:p>
                  </a:txBody>
                  <a:tcPr/>
                </a:tc>
                <a:extLst>
                  <a:ext uri="{0D108BD9-81ED-4DB2-BD59-A6C34878D82A}">
                    <a16:rowId xmlns:a16="http://schemas.microsoft.com/office/drawing/2014/main" val="2317857307"/>
                  </a:ext>
                </a:extLst>
              </a:tr>
            </a:tbl>
          </a:graphicData>
        </a:graphic>
      </p:graphicFrame>
    </p:spTree>
    <p:extLst>
      <p:ext uri="{BB962C8B-B14F-4D97-AF65-F5344CB8AC3E}">
        <p14:creationId xmlns:p14="http://schemas.microsoft.com/office/powerpoint/2010/main" val="271831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18</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r>
                                <a:rPr lang="es-ES" b="1" i="1" smtClean="0">
                                  <a:latin typeface="Cambria Math" panose="02040503050406030204" pitchFamily="18" charset="0"/>
                                </a:rPr>
                                <m:t> </m:t>
                              </m:r>
                            </m:oMath>
                          </a14:m>
                          <a:r>
                            <a:rPr lang="es-ES" dirty="0" err="1"/>
                            <a:t>values</a:t>
                          </a:r>
                          <a:endParaRPr lang="es-ES"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smtClean="0">
                                        <a:latin typeface="Cambria Math" panose="02040503050406030204" pitchFamily="18" charset="0"/>
                                      </a:rPr>
                                      <m:t>𝒚</m:t>
                                    </m:r>
                                  </m:e>
                                </m:acc>
                              </m:oMath>
                            </m:oMathPara>
                          </a14:m>
                          <a:endParaRPr lang="es-ES" dirty="0"/>
                        </a:p>
                      </a:txBody>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Choice>
        <mc:Fallback xmlns="">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240343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19</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𝑦</m:t>
                    </m:r>
                  </m:oMath>
                </a14:m>
                <a:r>
                  <a:rPr lang="en-US" sz="4400" dirty="0">
                    <a:effectLst/>
                    <a:latin typeface="DIN" panose="020B0604020202020204"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i="1" smtClean="0">
                                        <a:latin typeface="Cambria Math" panose="02040503050406030204" pitchFamily="18" charset="0"/>
                                      </a:rPr>
                                      <m:t>𝒙</m:t>
                                    </m:r>
                                  </m:e>
                                </m:acc>
                              </m:oMath>
                            </m:oMathPara>
                          </a14:m>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ES" b="1" i="1" smtClean="0">
                                  <a:latin typeface="Cambria Math" panose="02040503050406030204" pitchFamily="18" charset="0"/>
                                </a:rPr>
                                <m:t>𝒚</m:t>
                              </m:r>
                              <m:r>
                                <a:rPr lang="es-ES" b="1" i="1" smtClean="0">
                                  <a:latin typeface="Cambria Math" panose="02040503050406030204" pitchFamily="18" charset="0"/>
                                </a:rPr>
                                <m:t> </m:t>
                              </m:r>
                            </m:oMath>
                          </a14:m>
                          <a:r>
                            <a:rPr lang="es-ES" dirty="0"/>
                            <a:t>values</a:t>
                          </a:r>
                        </a:p>
                      </a:txBody>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Choice>
        <mc:Fallback xmlns="">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323723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lnSpcReduction="10000"/>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Sensitivity Analysis</a:t>
            </a:r>
          </a:p>
          <a:p>
            <a:pPr>
              <a:lnSpc>
                <a:spcPct val="150000"/>
              </a:lnSpc>
              <a:spcBef>
                <a:spcPts val="1200"/>
              </a:spcBef>
              <a:spcAft>
                <a:spcPts val="1200"/>
              </a:spcAft>
            </a:pPr>
            <a:r>
              <a:rPr lang="en-AU" sz="4800" dirty="0"/>
              <a:t>Methods of SA</a:t>
            </a:r>
          </a:p>
          <a:p>
            <a:pPr>
              <a:lnSpc>
                <a:spcPct val="150000"/>
              </a:lnSpc>
              <a:spcBef>
                <a:spcPts val="1200"/>
              </a:spcBef>
              <a:spcAft>
                <a:spcPts val="1200"/>
              </a:spcAft>
            </a:pPr>
            <a:r>
              <a:rPr lang="en-AU" sz="4800" dirty="0"/>
              <a:t>Sensitivity measures</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pic>
        <p:nvPicPr>
          <p:cNvPr id="7" name="Imagen 6" descr="Gráfico, Gráfico de líneas&#10;&#10;Descripción generada automáticamente">
            <a:extLst>
              <a:ext uri="{FF2B5EF4-FFF2-40B4-BE49-F238E27FC236}">
                <a16:creationId xmlns:a16="http://schemas.microsoft.com/office/drawing/2014/main" id="{97EF0004-17FF-766A-BA21-5E23674821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3085" y="2789816"/>
            <a:ext cx="7162292" cy="5648665"/>
          </a:xfrm>
          <a:prstGeom prst="rect">
            <a:avLst/>
          </a:prstGeom>
        </p:spPr>
      </p:pic>
      <p:pic>
        <p:nvPicPr>
          <p:cNvPr id="14" name="Marcador de contenido 13" descr="Interfaz de usuario gráfica, Gráfico&#10;&#10;Descripción generada automáticamente">
            <a:extLst>
              <a:ext uri="{FF2B5EF4-FFF2-40B4-BE49-F238E27FC236}">
                <a16:creationId xmlns:a16="http://schemas.microsoft.com/office/drawing/2014/main" id="{D39FE0DE-3BBD-7F5D-5F48-17F9FEA80AC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472625" y="2633418"/>
            <a:ext cx="7558075" cy="5961460"/>
          </a:xfrm>
        </p:spPr>
      </p:pic>
      <p:sp>
        <p:nvSpPr>
          <p:cNvPr id="15" name="CuadroTexto 14">
            <a:extLst>
              <a:ext uri="{FF2B5EF4-FFF2-40B4-BE49-F238E27FC236}">
                <a16:creationId xmlns:a16="http://schemas.microsoft.com/office/drawing/2014/main" id="{D6CB94BF-C3DE-B3E9-96CE-31FDC2C8803C}"/>
              </a:ext>
            </a:extLst>
          </p:cNvPr>
          <p:cNvSpPr txBox="1"/>
          <p:nvPr/>
        </p:nvSpPr>
        <p:spPr>
          <a:xfrm>
            <a:off x="2052033" y="8575654"/>
            <a:ext cx="6364396" cy="507831"/>
          </a:xfrm>
          <a:prstGeom prst="rect">
            <a:avLst/>
          </a:prstGeom>
          <a:noFill/>
        </p:spPr>
        <p:txBody>
          <a:bodyPr wrap="square" rtlCol="0">
            <a:spAutoFit/>
          </a:bodyPr>
          <a:lstStyle/>
          <a:p>
            <a:r>
              <a:rPr lang="en-US" dirty="0">
                <a:latin typeface="DIN" panose="020B0604020202020204" charset="0"/>
              </a:rPr>
              <a:t>Density plot based on probability levels.</a:t>
            </a:r>
            <a:endParaRPr lang="es-ES" dirty="0">
              <a:latin typeface="DIN" panose="020B0604020202020204" charset="0"/>
            </a:endParaRPr>
          </a:p>
        </p:txBody>
      </p:sp>
      <p:sp>
        <p:nvSpPr>
          <p:cNvPr id="16" name="CuadroTexto 15">
            <a:extLst>
              <a:ext uri="{FF2B5EF4-FFF2-40B4-BE49-F238E27FC236}">
                <a16:creationId xmlns:a16="http://schemas.microsoft.com/office/drawing/2014/main" id="{0EC3E581-98D6-3BC0-552F-06798A7EEA0C}"/>
              </a:ext>
            </a:extLst>
          </p:cNvPr>
          <p:cNvSpPr txBox="1"/>
          <p:nvPr/>
        </p:nvSpPr>
        <p:spPr>
          <a:xfrm>
            <a:off x="9843674" y="8575654"/>
            <a:ext cx="6815975" cy="507831"/>
          </a:xfrm>
          <a:prstGeom prst="rect">
            <a:avLst/>
          </a:prstGeom>
          <a:noFill/>
        </p:spPr>
        <p:txBody>
          <a:bodyPr wrap="square" rtlCol="0">
            <a:spAutoFit/>
          </a:bodyPr>
          <a:lstStyle/>
          <a:p>
            <a:r>
              <a:rPr lang="en-US" dirty="0">
                <a:latin typeface="DIN" panose="020B0604020202020204" charset="0"/>
              </a:rPr>
              <a:t>Relative importance of variables </a:t>
            </a:r>
            <a:r>
              <a:rPr lang="es-ES" dirty="0">
                <a:latin typeface="DIN" panose="020B0604020202020204" charset="0"/>
              </a:rPr>
              <a:t>in 1D-SA.</a:t>
            </a:r>
          </a:p>
        </p:txBody>
      </p:sp>
    </p:spTree>
    <p:extLst>
      <p:ext uri="{BB962C8B-B14F-4D97-AF65-F5344CB8AC3E}">
        <p14:creationId xmlns:p14="http://schemas.microsoft.com/office/powerpoint/2010/main" val="290429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21</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 for each DMU:</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3"/>
                <a:stretch>
                  <a:fillRect l="-5136" t="-3333" r="-1141"/>
                </a:stretch>
              </a:blipFill>
            </p:spPr>
            <p:txBody>
              <a:bodyPr/>
              <a:lstStyle/>
              <a:p>
                <a:r>
                  <a:rPr lang="es-ES">
                    <a:noFill/>
                  </a:rPr>
                  <a:t> </a:t>
                </a:r>
              </a:p>
            </p:txBody>
          </p:sp>
        </mc:Fallback>
      </mc:AlternateContent>
      <p:pic>
        <p:nvPicPr>
          <p:cNvPr id="7" name="Imagen 6" descr="Gráfico, Gráfico de líneas&#10;&#10;Descripción generada automáticamente">
            <a:extLst>
              <a:ext uri="{FF2B5EF4-FFF2-40B4-BE49-F238E27FC236}">
                <a16:creationId xmlns:a16="http://schemas.microsoft.com/office/drawing/2014/main" id="{5BB63125-B126-81A3-5064-6AE5629543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8139" y="2588970"/>
            <a:ext cx="8706678" cy="6866672"/>
          </a:xfrm>
          <a:prstGeom prst="rect">
            <a:avLst/>
          </a:prstGeom>
        </p:spPr>
      </p:pic>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164039908"/>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1st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sub>
                                </m:sSub>
                              </m:oMath>
                            </m:oMathPara>
                          </a14:m>
                          <a:endParaRPr lang="es-ES" b="0" dirty="0"/>
                        </a:p>
                      </a:txBody>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sub>
                                </m:sSub>
                              </m:oMath>
                            </m:oMathPara>
                          </a14:m>
                          <a:endParaRPr lang="es-ES" b="0" dirty="0"/>
                        </a:p>
                      </a:txBody>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13</m:t>
                                            </m:r>
                                          </m:sub>
                                        </m:sSub>
                                      </m:sub>
                                    </m:sSub>
                                  </m:sub>
                                </m:sSub>
                              </m:oMath>
                            </m:oMathPara>
                          </a14:m>
                          <a:endParaRPr lang="es-ES" b="0" dirty="0"/>
                        </a:p>
                      </a:txBody>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Choice>
        <mc:Fallback xmlns="">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164039908"/>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318947"/>
                          </a:stretch>
                        </a:blipFill>
                      </a:tcPr>
                    </a:tc>
                    <a:tc>
                      <a:txBody>
                        <a:bodyPr/>
                        <a:lstStyle/>
                        <a:p>
                          <a:endParaRPr lang="es-ES"/>
                        </a:p>
                      </a:txBody>
                      <a:tcPr>
                        <a:blipFill>
                          <a:blip r:embed="rId5"/>
                          <a:stretch>
                            <a:fillRect l="-199701" t="-1053" r="-299" b="-318947"/>
                          </a:stretch>
                        </a:blipFill>
                      </a:tcPr>
                    </a:tc>
                    <a:extLst>
                      <a:ext uri="{0D108BD9-81ED-4DB2-BD59-A6C34878D82A}">
                        <a16:rowId xmlns:a16="http://schemas.microsoft.com/office/drawing/2014/main" val="2368775951"/>
                      </a:ext>
                    </a:extLst>
                  </a:tr>
                  <a:tr h="588010">
                    <a:tc>
                      <a:txBody>
                        <a:bodyPr/>
                        <a:lstStyle/>
                        <a:p>
                          <a:r>
                            <a:rPr lang="es-ES" dirty="0"/>
                            <a:t>1st DMU</a:t>
                          </a:r>
                        </a:p>
                      </a:txBody>
                      <a:tcPr/>
                    </a:tc>
                    <a:tc>
                      <a:txBody>
                        <a:bodyPr/>
                        <a:lstStyle/>
                        <a:p>
                          <a:endParaRPr lang="es-ES"/>
                        </a:p>
                      </a:txBody>
                      <a:tcPr>
                        <a:blipFill>
                          <a:blip r:embed="rId5"/>
                          <a:stretch>
                            <a:fillRect l="-100300" t="-98969" r="-100601" b="-212371"/>
                          </a:stretch>
                        </a:blipFill>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endParaRPr lang="es-ES"/>
                        </a:p>
                      </a:txBody>
                      <a:tcPr>
                        <a:blipFill>
                          <a:blip r:embed="rId5"/>
                          <a:stretch>
                            <a:fillRect l="-100300" t="-198969" r="-100601" b="-112371"/>
                          </a:stretch>
                        </a:blipFill>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endParaRPr lang="es-ES"/>
                        </a:p>
                      </a:txBody>
                      <a:tcPr>
                        <a:blipFill>
                          <a:blip r:embed="rId5"/>
                          <a:stretch>
                            <a:fillRect l="-100300" t="-298969" r="-100601" b="-12371"/>
                          </a:stretch>
                        </a:blipFill>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431C655E-B35E-2EA0-E775-4A607656CEE3}"/>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𝑥</m:t>
                            </m:r>
                            <m:r>
                              <a:rPr lang="es-ES" sz="2000" b="0" i="1" smtClean="0">
                                <a:latin typeface="Cambria Math" panose="02040503050406030204" pitchFamily="18" charset="0"/>
                              </a:rPr>
                              <m:t>1</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1.010, 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3.024, 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5.038, 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7.051,</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9.065</m:t>
                        </m:r>
                      </m:e>
                    </m:d>
                  </m:oMath>
                </a14:m>
                <a:endParaRPr lang="es-ES" sz="2000" dirty="0"/>
              </a:p>
            </p:txBody>
          </p:sp>
        </mc:Choice>
        <mc:Fallback xmlns="">
          <p:sp>
            <p:nvSpPr>
              <p:cNvPr id="11" name="CuadroTexto 10">
                <a:extLst>
                  <a:ext uri="{FF2B5EF4-FFF2-40B4-BE49-F238E27FC236}">
                    <a16:creationId xmlns:a16="http://schemas.microsoft.com/office/drawing/2014/main" id="{431C655E-B35E-2EA0-E775-4A607656CEE3}"/>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4" name="Tabla 13">
            <a:extLst>
              <a:ext uri="{FF2B5EF4-FFF2-40B4-BE49-F238E27FC236}">
                <a16:creationId xmlns:a16="http://schemas.microsoft.com/office/drawing/2014/main" id="{32621A4F-D0D2-554F-8A6B-DD60D1FE578C}"/>
              </a:ext>
            </a:extLst>
          </p:cNvPr>
          <p:cNvGraphicFramePr>
            <a:graphicFrameLocks noGrp="1"/>
          </p:cNvGraphicFramePr>
          <p:nvPr>
            <p:extLst>
              <p:ext uri="{D42A27DB-BD31-4B8C-83A1-F6EECF244321}">
                <p14:modId xmlns:p14="http://schemas.microsoft.com/office/powerpoint/2010/main" val="262908540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2376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Gráfico, Gráfico de líneas&#10;&#10;Descripción generada automáticamente">
            <a:extLst>
              <a:ext uri="{FF2B5EF4-FFF2-40B4-BE49-F238E27FC236}">
                <a16:creationId xmlns:a16="http://schemas.microsoft.com/office/drawing/2014/main" id="{B657F8C5-7B34-4D1B-2FC4-0F591720A4C7}"/>
              </a:ext>
            </a:extLst>
          </p:cNvPr>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8468140" y="2588971"/>
            <a:ext cx="8706678" cy="6866672"/>
          </a:xfrm>
          <a:prstGeom prst="rect">
            <a:avLst/>
          </a:prstGeom>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22</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m:rPr>
                        <m:sty m:val="p"/>
                      </m:rPr>
                      <a:rPr lang="es-ES" sz="4400" b="0" i="0" smtClean="0">
                        <a:effectLst/>
                        <a:latin typeface="Cambria Math" panose="02040503050406030204" pitchFamily="18" charset="0"/>
                        <a:ea typeface="Aptos" panose="020B0004020202020204" pitchFamily="34" charset="0"/>
                      </a:rPr>
                      <m:t>y</m:t>
                    </m:r>
                  </m:oMath>
                </a14:m>
                <a:r>
                  <a:rPr lang="en-US" sz="4400" dirty="0">
                    <a:effectLst/>
                    <a:latin typeface="DIN" panose="020B0604020202020204" charset="0"/>
                    <a:ea typeface="Aptos" panose="020B0004020202020204" pitchFamily="34" charset="0"/>
                  </a:rPr>
                  <a:t> for each DMU:</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4"/>
                <a:stretch>
                  <a:fillRect l="-5136" t="-3333" r="-114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44448381"/>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1st DMU</a:t>
                          </a:r>
                        </a:p>
                      </a:txBody>
                      <a:tcPr/>
                    </a:tc>
                    <a:tc>
                      <a:txBody>
                        <a:bodyPr/>
                        <a:lstStyle/>
                        <a:p>
                          <a:pPr algn="ctr"/>
                          <a:r>
                            <a:rPr lang="es-ES" dirty="0"/>
                            <a:t>2.993</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r>
                                      <m:rPr>
                                        <m:nor/>
                                      </m:rPr>
                                      <a:rPr lang="es-ES" dirty="0"/>
                                      <m:t> </m:t>
                                    </m:r>
                                  </m:sub>
                                </m:sSub>
                              </m:oMath>
                            </m:oMathPara>
                          </a14:m>
                          <a:endParaRPr lang="es-ES"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r>
                            <a:rPr lang="es-ES" dirty="0">
                              <a:effectLst/>
                            </a:rPr>
                            <a:t>7.822</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r>
                                      <m:rPr>
                                        <m:nor/>
                                      </m:rPr>
                                      <a:rPr lang="es-ES" dirty="0"/>
                                      <m:t> </m:t>
                                    </m:r>
                                  </m:sub>
                                </m:sSub>
                              </m:oMath>
                            </m:oMathPara>
                          </a14:m>
                          <a:endParaRPr lang="es-ES"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r>
                            <a:rPr lang="es-ES" dirty="0">
                              <a:effectLst/>
                            </a:rPr>
                            <a:t>9.065</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13</m:t>
                                            </m:r>
                                          </m:sub>
                                        </m:sSub>
                                      </m:sub>
                                    </m:sSub>
                                    <m:r>
                                      <m:rPr>
                                        <m:nor/>
                                      </m:rPr>
                                      <a:rPr lang="es-ES" dirty="0"/>
                                      <m:t> </m:t>
                                    </m:r>
                                  </m:sub>
                                </m:sSub>
                              </m:oMath>
                            </m:oMathPara>
                          </a14:m>
                          <a:endParaRPr lang="es-ES" dirty="0"/>
                        </a:p>
                      </a:txBody>
                      <a:tcPr/>
                    </a:tc>
                    <a:extLst>
                      <a:ext uri="{0D108BD9-81ED-4DB2-BD59-A6C34878D82A}">
                        <a16:rowId xmlns:a16="http://schemas.microsoft.com/office/drawing/2014/main" val="4053852611"/>
                      </a:ext>
                    </a:extLst>
                  </a:tr>
                </a:tbl>
              </a:graphicData>
            </a:graphic>
          </p:graphicFrame>
        </mc:Choice>
        <mc:Fallback xmlns="">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44448381"/>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318947"/>
                          </a:stretch>
                        </a:blipFill>
                      </a:tcPr>
                    </a:tc>
                    <a:tc>
                      <a:txBody>
                        <a:bodyPr/>
                        <a:lstStyle/>
                        <a:p>
                          <a:endParaRPr lang="es-ES"/>
                        </a:p>
                      </a:txBody>
                      <a:tcPr>
                        <a:blipFill>
                          <a:blip r:embed="rId5"/>
                          <a:stretch>
                            <a:fillRect l="-199701" t="-1053" r="-299" b="-318947"/>
                          </a:stretch>
                        </a:blipFill>
                      </a:tcPr>
                    </a:tc>
                    <a:extLst>
                      <a:ext uri="{0D108BD9-81ED-4DB2-BD59-A6C34878D82A}">
                        <a16:rowId xmlns:a16="http://schemas.microsoft.com/office/drawing/2014/main" val="2368775951"/>
                      </a:ext>
                    </a:extLst>
                  </a:tr>
                  <a:tr h="588010">
                    <a:tc>
                      <a:txBody>
                        <a:bodyPr/>
                        <a:lstStyle/>
                        <a:p>
                          <a:r>
                            <a:rPr lang="es-ES" dirty="0"/>
                            <a:t>1st DMU</a:t>
                          </a:r>
                        </a:p>
                      </a:txBody>
                      <a:tcPr/>
                    </a:tc>
                    <a:tc>
                      <a:txBody>
                        <a:bodyPr/>
                        <a:lstStyle/>
                        <a:p>
                          <a:pPr algn="ctr"/>
                          <a:r>
                            <a:rPr lang="es-ES" dirty="0"/>
                            <a:t>2.993</a:t>
                          </a:r>
                        </a:p>
                      </a:txBody>
                      <a:tcPr/>
                    </a:tc>
                    <a:tc>
                      <a:txBody>
                        <a:bodyPr/>
                        <a:lstStyle/>
                        <a:p>
                          <a:endParaRPr lang="es-ES"/>
                        </a:p>
                      </a:txBody>
                      <a:tcPr>
                        <a:blipFill>
                          <a:blip r:embed="rId5"/>
                          <a:stretch>
                            <a:fillRect l="-199701" t="-98969" r="-299" b="-212371"/>
                          </a:stretch>
                        </a:blipFill>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pPr algn="ctr"/>
                          <a:r>
                            <a:rPr lang="es-ES" dirty="0">
                              <a:effectLst/>
                            </a:rPr>
                            <a:t>7.822</a:t>
                          </a:r>
                          <a:endParaRPr lang="es-ES" dirty="0"/>
                        </a:p>
                      </a:txBody>
                      <a:tcPr/>
                    </a:tc>
                    <a:tc>
                      <a:txBody>
                        <a:bodyPr/>
                        <a:lstStyle/>
                        <a:p>
                          <a:endParaRPr lang="es-ES"/>
                        </a:p>
                      </a:txBody>
                      <a:tcPr>
                        <a:blipFill>
                          <a:blip r:embed="rId5"/>
                          <a:stretch>
                            <a:fillRect l="-199701" t="-198969" r="-299" b="-112371"/>
                          </a:stretch>
                        </a:blipFill>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pPr algn="ctr"/>
                          <a:r>
                            <a:rPr lang="es-ES" dirty="0">
                              <a:effectLst/>
                            </a:rPr>
                            <a:t>9.065</a:t>
                          </a:r>
                          <a:endParaRPr lang="es-ES" dirty="0"/>
                        </a:p>
                      </a:txBody>
                      <a:tcPr/>
                    </a:tc>
                    <a:tc>
                      <a:txBody>
                        <a:bodyPr/>
                        <a:lstStyle/>
                        <a:p>
                          <a:endParaRPr lang="es-ES"/>
                        </a:p>
                      </a:txBody>
                      <a:tcPr>
                        <a:blipFill>
                          <a:blip r:embed="rId5"/>
                          <a:stretch>
                            <a:fillRect l="-199701" t="-298969" r="-299" b="-12371"/>
                          </a:stretch>
                        </a:blipFill>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23B0AA6F-119C-32FF-298A-AAEA0764138E}"/>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𝑦</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2.822,</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4.343,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5.863,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7.384,</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8.905</m:t>
                        </m:r>
                      </m:e>
                    </m:d>
                  </m:oMath>
                </a14:m>
                <a:endParaRPr lang="es-ES" sz="2000" dirty="0"/>
              </a:p>
            </p:txBody>
          </p:sp>
        </mc:Choice>
        <mc:Fallback xmlns="">
          <p:sp>
            <p:nvSpPr>
              <p:cNvPr id="10" name="CuadroTexto 9">
                <a:extLst>
                  <a:ext uri="{FF2B5EF4-FFF2-40B4-BE49-F238E27FC236}">
                    <a16:creationId xmlns:a16="http://schemas.microsoft.com/office/drawing/2014/main" id="{23B0AA6F-119C-32FF-298A-AAEA0764138E}"/>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1" name="Tabla 10">
            <a:extLst>
              <a:ext uri="{FF2B5EF4-FFF2-40B4-BE49-F238E27FC236}">
                <a16:creationId xmlns:a16="http://schemas.microsoft.com/office/drawing/2014/main" id="{62F3B594-07E0-07E8-0A3C-78B51995FBD0}"/>
              </a:ext>
            </a:extLst>
          </p:cNvPr>
          <p:cNvGraphicFramePr>
            <a:graphicFrameLocks noGrp="1"/>
          </p:cNvGraphicFramePr>
          <p:nvPr>
            <p:extLst>
              <p:ext uri="{D42A27DB-BD31-4B8C-83A1-F6EECF244321}">
                <p14:modId xmlns:p14="http://schemas.microsoft.com/office/powerpoint/2010/main" val="414446567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94529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latin typeface="DIN" panose="020B0604020202020204" charset="0"/>
                <a:ea typeface="Aptos" panose="020B0004020202020204" pitchFamily="34" charset="0"/>
              </a:rPr>
              <a:t>The relative importance of the variables can be measured for each DMU</a:t>
            </a:r>
            <a:r>
              <a:rPr lang="es-ES" sz="4400" dirty="0">
                <a:latin typeface="DIN" panose="020B0604020202020204" charset="0"/>
                <a:ea typeface="Aptos" panose="020B0004020202020204" pitchFamily="34" charset="0"/>
              </a:rPr>
              <a:t>.</a:t>
            </a:r>
          </a:p>
          <a:p>
            <a:pPr marL="685800" lvl="1" indent="0">
              <a:buNone/>
            </a:pPr>
            <a:endParaRPr lang="en-GB" dirty="0"/>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r>
                            <a:rPr lang="es-ES" dirty="0" err="1"/>
                            <a:t>Features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𝑥</m:t>
                                    </m:r>
                                    <m:r>
                                      <a:rPr lang="es-ES" b="0" i="1" smtClean="0">
                                        <a:latin typeface="Cambria Math" panose="02040503050406030204" pitchFamily="18" charset="0"/>
                                      </a:rPr>
                                      <m:t>1</m:t>
                                    </m:r>
                                  </m:sub>
                                </m:sSub>
                              </m:oMath>
                            </m:oMathPara>
                          </a14:m>
                          <a:endParaRPr lang="es-E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2368775951"/>
                      </a:ext>
                    </a:extLst>
                  </a:tr>
                  <a:tr h="37084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37084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37084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37084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Choice>
        <mc:Fallback xmlns="">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535432">
                    <a:tc>
                      <a:txBody>
                        <a:bodyPr/>
                        <a:lstStyle/>
                        <a:p>
                          <a:r>
                            <a:rPr lang="es-ES" dirty="0" err="1"/>
                            <a:t>Features</a:t>
                          </a:r>
                          <a:endParaRPr lang="es-ES" dirty="0"/>
                        </a:p>
                      </a:txBody>
                      <a:tcPr/>
                    </a:tc>
                    <a:tc>
                      <a:txBody>
                        <a:bodyPr/>
                        <a:lstStyle/>
                        <a:p>
                          <a:endParaRPr lang="es-ES"/>
                        </a:p>
                      </a:txBody>
                      <a:tcPr>
                        <a:blipFill>
                          <a:blip r:embed="rId3"/>
                          <a:stretch>
                            <a:fillRect l="-100150" t="-9091" r="-100450" b="-406818"/>
                          </a:stretch>
                        </a:blipFill>
                      </a:tcPr>
                    </a:tc>
                    <a:tc>
                      <a:txBody>
                        <a:bodyPr/>
                        <a:lstStyle/>
                        <a:p>
                          <a:endParaRPr lang="es-ES"/>
                        </a:p>
                      </a:txBody>
                      <a:tcPr>
                        <a:blipFill>
                          <a:blip r:embed="rId3"/>
                          <a:stretch>
                            <a:fillRect l="-199850" t="-9091" r="-300" b="-406818"/>
                          </a:stretch>
                        </a:blipFill>
                      </a:tcPr>
                    </a:tc>
                    <a:extLst>
                      <a:ext uri="{0D108BD9-81ED-4DB2-BD59-A6C34878D82A}">
                        <a16:rowId xmlns:a16="http://schemas.microsoft.com/office/drawing/2014/main" val="2368775951"/>
                      </a:ext>
                    </a:extLst>
                  </a:tr>
                  <a:tr h="50292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50292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50292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50292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Fallback>
      </mc:AlternateContent>
    </p:spTree>
    <p:extLst>
      <p:ext uri="{BB962C8B-B14F-4D97-AF65-F5344CB8AC3E}">
        <p14:creationId xmlns:p14="http://schemas.microsoft.com/office/powerpoint/2010/main" val="2605537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Similar to 1D-SA, except that this method uses a set of </a:t>
                </a:r>
                <a14:m>
                  <m:oMath xmlns:m="http://schemas.openxmlformats.org/officeDocument/2006/math">
                    <m:r>
                      <a:rPr lang="es-ES" b="0" i="1" smtClean="0">
                        <a:latin typeface="Cambria Math" panose="02040503050406030204" pitchFamily="18" charset="0"/>
                      </a:rPr>
                      <m:t>𝐹</m:t>
                    </m:r>
                  </m:oMath>
                </a14:m>
                <a:r>
                  <a:rPr lang="en-US" dirty="0"/>
                  <a:t> features that simultaneously vary with </a:t>
                </a:r>
                <a14:m>
                  <m:oMath xmlns:m="http://schemas.openxmlformats.org/officeDocument/2006/math">
                    <m:r>
                      <a:rPr lang="es-ES" b="0" i="1" smtClean="0">
                        <a:latin typeface="Cambria Math" panose="02040503050406030204" pitchFamily="18" charset="0"/>
                      </a:rPr>
                      <m:t>𝐿</m:t>
                    </m:r>
                  </m:oMath>
                </a14:m>
                <a:r>
                  <a:rPr lang="en-US" dirty="0"/>
                  <a:t> levels. </a:t>
                </a:r>
              </a:p>
              <a:p>
                <a:r>
                  <a:rPr lang="en-US" dirty="0"/>
                  <a:t>Number of simultaneous sensitivity variables: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e>
                    </m:d>
                  </m:oMath>
                </a14:m>
                <a:endParaRPr lang="en-US" dirty="0"/>
              </a:p>
              <a:p>
                <a:r>
                  <a:rPr lang="en-US" dirty="0"/>
                  <a:t>Range of simultaneous sensitivity variables:</a:t>
                </a:r>
              </a:p>
              <a:p>
                <a:pPr lvl="1"/>
                <a:r>
                  <a:rPr lang="en-US" dirty="0"/>
                  <a:t>1 (equal to 1D-SA) to M (in such case a </a:t>
                </a:r>
                <a:r>
                  <a:rPr lang="en-US" dirty="0" err="1"/>
                  <a:t>Mth</a:t>
                </a:r>
                <a:r>
                  <a:rPr lang="en-US" dirty="0"/>
                  <a:t> SA dimensionality, denoted here as MD, is used).</a:t>
                </a:r>
              </a:p>
              <a:p>
                <a:r>
                  <a:rPr lang="en-US" dirty="0"/>
                  <a:t>GSA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r>
                          <a:rPr lang="es-ES" b="0" i="1" smtClean="0">
                            <a:latin typeface="Cambria Math" panose="02040503050406030204" pitchFamily="18" charset="0"/>
                          </a:rPr>
                          <m:t>&gt;1</m:t>
                        </m:r>
                      </m:e>
                    </m:d>
                    <m:r>
                      <a:rPr lang="es-ES" i="1">
                        <a:latin typeface="Cambria Math" panose="02040503050406030204" pitchFamily="18" charset="0"/>
                      </a:rPr>
                      <m:t> </m:t>
                    </m:r>
                  </m:oMath>
                </a14:m>
                <a:r>
                  <a:rPr lang="en-US" dirty="0"/>
                  <a:t>is more suited to capture interactions of inputs.</a:t>
                </a:r>
                <a:endParaRPr lang="es-ES" dirty="0"/>
              </a:p>
              <a:p>
                <a:r>
                  <a:rPr lang="es-ES" dirty="0" err="1"/>
                  <a:t>Requires</a:t>
                </a:r>
                <a:r>
                  <a:rPr lang="es-ES" dirty="0"/>
                  <a:t> more </a:t>
                </a:r>
                <a:r>
                  <a:rPr lang="es-ES" dirty="0" err="1"/>
                  <a:t>computation</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sSup>
                          <m:sSupPr>
                            <m:ctrlPr>
                              <a:rPr lang="es-ES"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𝐿</m:t>
                            </m:r>
                          </m:e>
                          <m: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𝐹</m:t>
                            </m:r>
                          </m:sup>
                        </m:sSup>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734"/>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Tree>
    <p:extLst>
      <p:ext uri="{BB962C8B-B14F-4D97-AF65-F5344CB8AC3E}">
        <p14:creationId xmlns:p14="http://schemas.microsoft.com/office/powerpoint/2010/main" val="2012202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25</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25730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257301" y="4626883"/>
                <a:ext cx="2095500" cy="50783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25730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257301" y="5453261"/>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257301" y="6311834"/>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257301" y="6311834"/>
                <a:ext cx="2095500" cy="543547"/>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25730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257301" y="7139339"/>
                <a:ext cx="2095500" cy="559833"/>
              </a:xfrm>
              <a:prstGeom prst="rect">
                <a:avLst/>
              </a:prstGeom>
              <a:blipFill>
                <a:blip r:embed="rId5"/>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81292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2776538" y="5937569"/>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245903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293749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2937491" y="4626883"/>
                <a:ext cx="2095500" cy="507831"/>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293749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2937491" y="5453261"/>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2937491" y="6311834"/>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𝑗</m:t>
                              </m:r>
                            </m:sub>
                          </m:sSub>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2937491" y="6311834"/>
                <a:ext cx="2095500" cy="590098"/>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293749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𝑖</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2937491" y="7139339"/>
                <a:ext cx="2095500" cy="559833"/>
              </a:xfrm>
              <a:prstGeom prst="rect">
                <a:avLst/>
              </a:prstGeom>
              <a:blipFill>
                <a:blip r:embed="rId9"/>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349311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4456728" y="5937569"/>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413922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4523043" y="4657189"/>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4523043" y="4657189"/>
                <a:ext cx="2095500" cy="5078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4523043" y="548356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4523043" y="5483567"/>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4523043" y="63421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4523043" y="6342140"/>
                <a:ext cx="2095500" cy="559833"/>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4523043" y="716964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4523043" y="7169645"/>
                <a:ext cx="2095500" cy="559833"/>
              </a:xfrm>
              <a:prstGeom prst="rect">
                <a:avLst/>
              </a:prstGeom>
              <a:blipFill>
                <a:blip r:embed="rId13"/>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5078667"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5724780"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50" name="CuadroTexto 49">
                <a:extLst>
                  <a:ext uri="{FF2B5EF4-FFF2-40B4-BE49-F238E27FC236}">
                    <a16:creationId xmlns:a16="http://schemas.microsoft.com/office/drawing/2014/main" id="{B88CBCBA-204E-4AC5-3AF8-CD37F2F03863}"/>
                  </a:ext>
                </a:extLst>
              </p:cNvPr>
              <p:cNvSpPr txBox="1"/>
              <p:nvPr/>
            </p:nvSpPr>
            <p:spPr>
              <a:xfrm>
                <a:off x="2184704" y="3280849"/>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=2</m:t>
                      </m:r>
                    </m:oMath>
                  </m:oMathPara>
                </a14:m>
                <a:endParaRPr lang="es-ES" dirty="0"/>
              </a:p>
            </p:txBody>
          </p:sp>
        </mc:Choice>
        <mc:Fallback xmlns="">
          <p:sp>
            <p:nvSpPr>
              <p:cNvPr id="50" name="CuadroTexto 49">
                <a:extLst>
                  <a:ext uri="{FF2B5EF4-FFF2-40B4-BE49-F238E27FC236}">
                    <a16:creationId xmlns:a16="http://schemas.microsoft.com/office/drawing/2014/main" id="{B88CBCBA-204E-4AC5-3AF8-CD37F2F03863}"/>
                  </a:ext>
                </a:extLst>
              </p:cNvPr>
              <p:cNvSpPr txBox="1">
                <a:spLocks noRot="1" noChangeAspect="1" noMove="1" noResize="1" noEditPoints="1" noAdjustHandles="1" noChangeArrowheads="1" noChangeShapeType="1" noTextEdit="1"/>
              </p:cNvSpPr>
              <p:nvPr/>
            </p:nvSpPr>
            <p:spPr>
              <a:xfrm>
                <a:off x="2184704" y="3280849"/>
                <a:ext cx="3513391" cy="5078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B8924BC5-A83A-AE8C-9AD6-701F0136168A}"/>
                  </a:ext>
                </a:extLst>
              </p:cNvPr>
              <p:cNvSpPr txBox="1"/>
              <p:nvPr/>
            </p:nvSpPr>
            <p:spPr>
              <a:xfrm>
                <a:off x="12169214" y="3303045"/>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=5</m:t>
                      </m:r>
                    </m:oMath>
                  </m:oMathPara>
                </a14:m>
                <a:endParaRPr lang="es-ES" dirty="0"/>
              </a:p>
            </p:txBody>
          </p:sp>
        </mc:Choice>
        <mc:Fallback xmlns="">
          <p:sp>
            <p:nvSpPr>
              <p:cNvPr id="51" name="CuadroTexto 50">
                <a:extLst>
                  <a:ext uri="{FF2B5EF4-FFF2-40B4-BE49-F238E27FC236}">
                    <a16:creationId xmlns:a16="http://schemas.microsoft.com/office/drawing/2014/main" id="{B8924BC5-A83A-AE8C-9AD6-701F0136168A}"/>
                  </a:ext>
                </a:extLst>
              </p:cNvPr>
              <p:cNvSpPr txBox="1">
                <a:spLocks noRot="1" noChangeAspect="1" noMove="1" noResize="1" noEditPoints="1" noAdjustHandles="1" noChangeArrowheads="1" noChangeShapeType="1" noTextEdit="1"/>
              </p:cNvSpPr>
              <p:nvPr/>
            </p:nvSpPr>
            <p:spPr>
              <a:xfrm>
                <a:off x="12169214" y="3303045"/>
                <a:ext cx="3513391" cy="507831"/>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0FEC2148-C2E0-E1DC-3CEE-F43E17F3C584}"/>
                  </a:ext>
                </a:extLst>
              </p:cNvPr>
              <p:cNvSpPr txBox="1"/>
              <p:nvPr/>
            </p:nvSpPr>
            <p:spPr>
              <a:xfrm>
                <a:off x="11197970" y="4628078"/>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1</m:t>
                              </m:r>
                            </m:sub>
                          </m:sSub>
                        </m:sub>
                      </m:sSub>
                    </m:oMath>
                  </m:oMathPara>
                </a14:m>
                <a:endParaRPr lang="es-ES" dirty="0"/>
              </a:p>
            </p:txBody>
          </p:sp>
        </mc:Choice>
        <mc:Fallback xmlns="">
          <p:sp>
            <p:nvSpPr>
              <p:cNvPr id="53" name="CuadroTexto 52">
                <a:extLst>
                  <a:ext uri="{FF2B5EF4-FFF2-40B4-BE49-F238E27FC236}">
                    <a16:creationId xmlns:a16="http://schemas.microsoft.com/office/drawing/2014/main" id="{0FEC2148-C2E0-E1DC-3CEE-F43E17F3C584}"/>
                  </a:ext>
                </a:extLst>
              </p:cNvPr>
              <p:cNvSpPr txBox="1">
                <a:spLocks noRot="1" noChangeAspect="1" noMove="1" noResize="1" noEditPoints="1" noAdjustHandles="1" noChangeArrowheads="1" noChangeShapeType="1" noTextEdit="1"/>
              </p:cNvSpPr>
              <p:nvPr/>
            </p:nvSpPr>
            <p:spPr>
              <a:xfrm>
                <a:off x="11197970" y="4628078"/>
                <a:ext cx="2095500" cy="543547"/>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D4C6647E-E7D9-2BA3-BC36-D6DFC2E1D1AA}"/>
                  </a:ext>
                </a:extLst>
              </p:cNvPr>
              <p:cNvSpPr txBox="1"/>
              <p:nvPr/>
            </p:nvSpPr>
            <p:spPr>
              <a:xfrm>
                <a:off x="11197970" y="5493680"/>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1</m:t>
                              </m:r>
                            </m:sub>
                          </m:sSub>
                        </m:sub>
                      </m:sSub>
                    </m:oMath>
                  </m:oMathPara>
                </a14:m>
                <a:endParaRPr lang="es-ES" dirty="0"/>
              </a:p>
            </p:txBody>
          </p:sp>
        </mc:Choice>
        <mc:Fallback xmlns="">
          <p:sp>
            <p:nvSpPr>
              <p:cNvPr id="54" name="CuadroTexto 53">
                <a:extLst>
                  <a:ext uri="{FF2B5EF4-FFF2-40B4-BE49-F238E27FC236}">
                    <a16:creationId xmlns:a16="http://schemas.microsoft.com/office/drawing/2014/main" id="{D4C6647E-E7D9-2BA3-BC36-D6DFC2E1D1AA}"/>
                  </a:ext>
                </a:extLst>
              </p:cNvPr>
              <p:cNvSpPr txBox="1">
                <a:spLocks noRot="1" noChangeAspect="1" noMove="1" noResize="1" noEditPoints="1" noAdjustHandles="1" noChangeArrowheads="1" noChangeShapeType="1" noTextEdit="1"/>
              </p:cNvSpPr>
              <p:nvPr/>
            </p:nvSpPr>
            <p:spPr>
              <a:xfrm>
                <a:off x="11197970" y="5493680"/>
                <a:ext cx="2095500" cy="543547"/>
              </a:xfrm>
              <a:prstGeom prst="rect">
                <a:avLst/>
              </a:prstGeom>
              <a:blipFill>
                <a:blip r:embed="rId1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77C86DD1-151B-8123-FA81-AEB180BB321F}"/>
                  </a:ext>
                </a:extLst>
              </p:cNvPr>
              <p:cNvSpPr txBox="1"/>
              <p:nvPr/>
            </p:nvSpPr>
            <p:spPr>
              <a:xfrm>
                <a:off x="11197970" y="6313029"/>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55" name="CuadroTexto 54">
                <a:extLst>
                  <a:ext uri="{FF2B5EF4-FFF2-40B4-BE49-F238E27FC236}">
                    <a16:creationId xmlns:a16="http://schemas.microsoft.com/office/drawing/2014/main" id="{77C86DD1-151B-8123-FA81-AEB180BB321F}"/>
                  </a:ext>
                </a:extLst>
              </p:cNvPr>
              <p:cNvSpPr txBox="1">
                <a:spLocks noRot="1" noChangeAspect="1" noMove="1" noResize="1" noEditPoints="1" noAdjustHandles="1" noChangeArrowheads="1" noChangeShapeType="1" noTextEdit="1"/>
              </p:cNvSpPr>
              <p:nvPr/>
            </p:nvSpPr>
            <p:spPr>
              <a:xfrm>
                <a:off x="11197970" y="6313029"/>
                <a:ext cx="2095500" cy="543547"/>
              </a:xfrm>
              <a:prstGeom prst="rect">
                <a:avLst/>
              </a:prstGeom>
              <a:blipFill>
                <a:blip r:embed="rId1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CuadroTexto 55">
                <a:extLst>
                  <a:ext uri="{FF2B5EF4-FFF2-40B4-BE49-F238E27FC236}">
                    <a16:creationId xmlns:a16="http://schemas.microsoft.com/office/drawing/2014/main" id="{26DFF48D-DBEE-F833-3E2A-1C6C382EF2B8}"/>
                  </a:ext>
                </a:extLst>
              </p:cNvPr>
              <p:cNvSpPr txBox="1"/>
              <p:nvPr/>
            </p:nvSpPr>
            <p:spPr>
              <a:xfrm>
                <a:off x="1119797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56" name="CuadroTexto 55">
                <a:extLst>
                  <a:ext uri="{FF2B5EF4-FFF2-40B4-BE49-F238E27FC236}">
                    <a16:creationId xmlns:a16="http://schemas.microsoft.com/office/drawing/2014/main" id="{26DFF48D-DBEE-F833-3E2A-1C6C382EF2B8}"/>
                  </a:ext>
                </a:extLst>
              </p:cNvPr>
              <p:cNvSpPr txBox="1">
                <a:spLocks noRot="1" noChangeAspect="1" noMove="1" noResize="1" noEditPoints="1" noAdjustHandles="1" noChangeArrowheads="1" noChangeShapeType="1" noTextEdit="1"/>
              </p:cNvSpPr>
              <p:nvPr/>
            </p:nvSpPr>
            <p:spPr>
              <a:xfrm>
                <a:off x="11197970" y="7140534"/>
                <a:ext cx="2095500" cy="559833"/>
              </a:xfrm>
              <a:prstGeom prst="rect">
                <a:avLst/>
              </a:prstGeom>
              <a:blipFill>
                <a:blip r:embed="rId19"/>
                <a:stretch>
                  <a:fillRect/>
                </a:stretch>
              </a:blipFill>
            </p:spPr>
            <p:txBody>
              <a:bodyPr/>
              <a:lstStyle/>
              <a:p>
                <a:r>
                  <a:rPr lang="es-ES">
                    <a:noFill/>
                  </a:rPr>
                  <a:t> </a:t>
                </a:r>
              </a:p>
            </p:txBody>
          </p:sp>
        </mc:Fallback>
      </mc:AlternateContent>
      <p:sp>
        <p:nvSpPr>
          <p:cNvPr id="57" name="Abrir corchete 56">
            <a:extLst>
              <a:ext uri="{FF2B5EF4-FFF2-40B4-BE49-F238E27FC236}">
                <a16:creationId xmlns:a16="http://schemas.microsoft.com/office/drawing/2014/main" id="{9E2D4A2F-F940-58A6-624F-9624CA46DED7}"/>
              </a:ext>
            </a:extLst>
          </p:cNvPr>
          <p:cNvSpPr/>
          <p:nvPr/>
        </p:nvSpPr>
        <p:spPr>
          <a:xfrm>
            <a:off x="1175359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CuadroTexto 57">
            <a:extLst>
              <a:ext uri="{FF2B5EF4-FFF2-40B4-BE49-F238E27FC236}">
                <a16:creationId xmlns:a16="http://schemas.microsoft.com/office/drawing/2014/main" id="{2F67E355-C42D-B84C-5C96-8A324A294E9F}"/>
              </a:ext>
            </a:extLst>
          </p:cNvPr>
          <p:cNvSpPr txBox="1"/>
          <p:nvPr/>
        </p:nvSpPr>
        <p:spPr>
          <a:xfrm>
            <a:off x="12717207" y="5938764"/>
            <a:ext cx="673100" cy="507831"/>
          </a:xfrm>
          <a:prstGeom prst="rect">
            <a:avLst/>
          </a:prstGeom>
          <a:noFill/>
        </p:spPr>
        <p:txBody>
          <a:bodyPr wrap="square" rtlCol="0">
            <a:spAutoFit/>
          </a:bodyPr>
          <a:lstStyle/>
          <a:p>
            <a:r>
              <a:rPr lang="es-ES" dirty="0"/>
              <a:t>…</a:t>
            </a:r>
          </a:p>
        </p:txBody>
      </p:sp>
      <p:sp>
        <p:nvSpPr>
          <p:cNvPr id="59" name="Abrir corchete 58">
            <a:extLst>
              <a:ext uri="{FF2B5EF4-FFF2-40B4-BE49-F238E27FC236}">
                <a16:creationId xmlns:a16="http://schemas.microsoft.com/office/drawing/2014/main" id="{5E75582B-4FC4-C9BD-33E0-8D79F67F230B}"/>
              </a:ext>
            </a:extLst>
          </p:cNvPr>
          <p:cNvSpPr/>
          <p:nvPr/>
        </p:nvSpPr>
        <p:spPr>
          <a:xfrm rot="10800000">
            <a:off x="1239970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0" name="CuadroTexto 59">
                <a:extLst>
                  <a:ext uri="{FF2B5EF4-FFF2-40B4-BE49-F238E27FC236}">
                    <a16:creationId xmlns:a16="http://schemas.microsoft.com/office/drawing/2014/main" id="{9A3E3009-D4CC-8946-B1FD-CB68A12F7B18}"/>
                  </a:ext>
                </a:extLst>
              </p:cNvPr>
              <p:cNvSpPr txBox="1"/>
              <p:nvPr/>
            </p:nvSpPr>
            <p:spPr>
              <a:xfrm>
                <a:off x="12878160" y="4628078"/>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𝑗</m:t>
                              </m:r>
                            </m:sub>
                          </m:sSub>
                        </m:sub>
                      </m:sSub>
                    </m:oMath>
                  </m:oMathPara>
                </a14:m>
                <a:endParaRPr lang="es-ES" dirty="0"/>
              </a:p>
            </p:txBody>
          </p:sp>
        </mc:Choice>
        <mc:Fallback xmlns="">
          <p:sp>
            <p:nvSpPr>
              <p:cNvPr id="60" name="CuadroTexto 59">
                <a:extLst>
                  <a:ext uri="{FF2B5EF4-FFF2-40B4-BE49-F238E27FC236}">
                    <a16:creationId xmlns:a16="http://schemas.microsoft.com/office/drawing/2014/main" id="{9A3E3009-D4CC-8946-B1FD-CB68A12F7B18}"/>
                  </a:ext>
                </a:extLst>
              </p:cNvPr>
              <p:cNvSpPr txBox="1">
                <a:spLocks noRot="1" noChangeAspect="1" noMove="1" noResize="1" noEditPoints="1" noAdjustHandles="1" noChangeArrowheads="1" noChangeShapeType="1" noTextEdit="1"/>
              </p:cNvSpPr>
              <p:nvPr/>
            </p:nvSpPr>
            <p:spPr>
              <a:xfrm>
                <a:off x="12878160" y="4628078"/>
                <a:ext cx="2095500" cy="590098"/>
              </a:xfrm>
              <a:prstGeom prst="rect">
                <a:avLst/>
              </a:prstGeom>
              <a:blipFill>
                <a:blip r:embed="rId2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1" name="CuadroTexto 60">
                <a:extLst>
                  <a:ext uri="{FF2B5EF4-FFF2-40B4-BE49-F238E27FC236}">
                    <a16:creationId xmlns:a16="http://schemas.microsoft.com/office/drawing/2014/main" id="{B83752F8-E1B4-8822-6BF8-3DECCC3A58EE}"/>
                  </a:ext>
                </a:extLst>
              </p:cNvPr>
              <p:cNvSpPr txBox="1"/>
              <p:nvPr/>
            </p:nvSpPr>
            <p:spPr>
              <a:xfrm>
                <a:off x="12878160" y="5490636"/>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b="0" i="1" smtClean="0">
                                  <a:latin typeface="Cambria Math" panose="02040503050406030204" pitchFamily="18" charset="0"/>
                                </a:rPr>
                                <m:t>𝑖</m:t>
                              </m:r>
                            </m:sub>
                          </m:sSub>
                        </m:sub>
                      </m:sSub>
                    </m:oMath>
                  </m:oMathPara>
                </a14:m>
                <a:endParaRPr lang="es-ES" dirty="0"/>
              </a:p>
            </p:txBody>
          </p:sp>
        </mc:Choice>
        <mc:Fallback xmlns="">
          <p:sp>
            <p:nvSpPr>
              <p:cNvPr id="61" name="CuadroTexto 60">
                <a:extLst>
                  <a:ext uri="{FF2B5EF4-FFF2-40B4-BE49-F238E27FC236}">
                    <a16:creationId xmlns:a16="http://schemas.microsoft.com/office/drawing/2014/main" id="{B83752F8-E1B4-8822-6BF8-3DECCC3A58EE}"/>
                  </a:ext>
                </a:extLst>
              </p:cNvPr>
              <p:cNvSpPr txBox="1">
                <a:spLocks noRot="1" noChangeAspect="1" noMove="1" noResize="1" noEditPoints="1" noAdjustHandles="1" noChangeArrowheads="1" noChangeShapeType="1" noTextEdit="1"/>
              </p:cNvSpPr>
              <p:nvPr/>
            </p:nvSpPr>
            <p:spPr>
              <a:xfrm>
                <a:off x="12878160" y="5490636"/>
                <a:ext cx="2095500" cy="559833"/>
              </a:xfrm>
              <a:prstGeom prst="rect">
                <a:avLst/>
              </a:prstGeom>
              <a:blipFill>
                <a:blip r:embed="rId2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2" name="CuadroTexto 61">
                <a:extLst>
                  <a:ext uri="{FF2B5EF4-FFF2-40B4-BE49-F238E27FC236}">
                    <a16:creationId xmlns:a16="http://schemas.microsoft.com/office/drawing/2014/main" id="{9A3D0771-97E7-223C-EFE2-44372562C46E}"/>
                  </a:ext>
                </a:extLst>
              </p:cNvPr>
              <p:cNvSpPr txBox="1"/>
              <p:nvPr/>
            </p:nvSpPr>
            <p:spPr>
              <a:xfrm>
                <a:off x="12878160" y="631302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𝑘</m:t>
                              </m:r>
                            </m:sub>
                          </m:sSub>
                        </m:sub>
                      </m:sSub>
                    </m:oMath>
                  </m:oMathPara>
                </a14:m>
                <a:endParaRPr lang="es-ES" dirty="0"/>
              </a:p>
            </p:txBody>
          </p:sp>
        </mc:Choice>
        <mc:Fallback xmlns="">
          <p:sp>
            <p:nvSpPr>
              <p:cNvPr id="62" name="CuadroTexto 61">
                <a:extLst>
                  <a:ext uri="{FF2B5EF4-FFF2-40B4-BE49-F238E27FC236}">
                    <a16:creationId xmlns:a16="http://schemas.microsoft.com/office/drawing/2014/main" id="{9A3D0771-97E7-223C-EFE2-44372562C46E}"/>
                  </a:ext>
                </a:extLst>
              </p:cNvPr>
              <p:cNvSpPr txBox="1">
                <a:spLocks noRot="1" noChangeAspect="1" noMove="1" noResize="1" noEditPoints="1" noAdjustHandles="1" noChangeArrowheads="1" noChangeShapeType="1" noTextEdit="1"/>
              </p:cNvSpPr>
              <p:nvPr/>
            </p:nvSpPr>
            <p:spPr>
              <a:xfrm>
                <a:off x="12878160" y="6313029"/>
                <a:ext cx="2095500" cy="559833"/>
              </a:xfrm>
              <a:prstGeom prst="rect">
                <a:avLst/>
              </a:prstGeom>
              <a:blipFill>
                <a:blip r:embed="rId2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3" name="CuadroTexto 62">
                <a:extLst>
                  <a:ext uri="{FF2B5EF4-FFF2-40B4-BE49-F238E27FC236}">
                    <a16:creationId xmlns:a16="http://schemas.microsoft.com/office/drawing/2014/main" id="{752AF160-4493-5FD5-54C3-17F1DA69FE17}"/>
                  </a:ext>
                </a:extLst>
              </p:cNvPr>
              <p:cNvSpPr txBox="1"/>
              <p:nvPr/>
            </p:nvSpPr>
            <p:spPr>
              <a:xfrm>
                <a:off x="1287816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𝑙</m:t>
                              </m:r>
                            </m:sub>
                          </m:sSub>
                        </m:sub>
                      </m:sSub>
                    </m:oMath>
                  </m:oMathPara>
                </a14:m>
                <a:endParaRPr lang="es-ES" dirty="0"/>
              </a:p>
            </p:txBody>
          </p:sp>
        </mc:Choice>
        <mc:Fallback xmlns="">
          <p:sp>
            <p:nvSpPr>
              <p:cNvPr id="63" name="CuadroTexto 62">
                <a:extLst>
                  <a:ext uri="{FF2B5EF4-FFF2-40B4-BE49-F238E27FC236}">
                    <a16:creationId xmlns:a16="http://schemas.microsoft.com/office/drawing/2014/main" id="{752AF160-4493-5FD5-54C3-17F1DA69FE17}"/>
                  </a:ext>
                </a:extLst>
              </p:cNvPr>
              <p:cNvSpPr txBox="1">
                <a:spLocks noRot="1" noChangeAspect="1" noMove="1" noResize="1" noEditPoints="1" noAdjustHandles="1" noChangeArrowheads="1" noChangeShapeType="1" noTextEdit="1"/>
              </p:cNvSpPr>
              <p:nvPr/>
            </p:nvSpPr>
            <p:spPr>
              <a:xfrm>
                <a:off x="12878160" y="7140534"/>
                <a:ext cx="2095500" cy="559833"/>
              </a:xfrm>
              <a:prstGeom prst="rect">
                <a:avLst/>
              </a:prstGeom>
              <a:blipFill>
                <a:blip r:embed="rId23"/>
                <a:stretch>
                  <a:fillRect/>
                </a:stretch>
              </a:blipFill>
            </p:spPr>
            <p:txBody>
              <a:bodyPr/>
              <a:lstStyle/>
              <a:p>
                <a:r>
                  <a:rPr lang="es-ES">
                    <a:noFill/>
                  </a:rPr>
                  <a:t> </a:t>
                </a:r>
              </a:p>
            </p:txBody>
          </p:sp>
        </mc:Fallback>
      </mc:AlternateContent>
      <p:sp>
        <p:nvSpPr>
          <p:cNvPr id="64" name="Abrir corchete 63">
            <a:extLst>
              <a:ext uri="{FF2B5EF4-FFF2-40B4-BE49-F238E27FC236}">
                <a16:creationId xmlns:a16="http://schemas.microsoft.com/office/drawing/2014/main" id="{49B5D96C-BF37-ECFA-B828-2E26D171E752}"/>
              </a:ext>
            </a:extLst>
          </p:cNvPr>
          <p:cNvSpPr/>
          <p:nvPr/>
        </p:nvSpPr>
        <p:spPr>
          <a:xfrm>
            <a:off x="1343378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5" name="CuadroTexto 64">
            <a:extLst>
              <a:ext uri="{FF2B5EF4-FFF2-40B4-BE49-F238E27FC236}">
                <a16:creationId xmlns:a16="http://schemas.microsoft.com/office/drawing/2014/main" id="{70113666-B334-9DED-D4A7-C697B10CA4D3}"/>
              </a:ext>
            </a:extLst>
          </p:cNvPr>
          <p:cNvSpPr txBox="1"/>
          <p:nvPr/>
        </p:nvSpPr>
        <p:spPr>
          <a:xfrm>
            <a:off x="14397397" y="5938764"/>
            <a:ext cx="673100" cy="507831"/>
          </a:xfrm>
          <a:prstGeom prst="rect">
            <a:avLst/>
          </a:prstGeom>
          <a:noFill/>
        </p:spPr>
        <p:txBody>
          <a:bodyPr wrap="square" rtlCol="0">
            <a:spAutoFit/>
          </a:bodyPr>
          <a:lstStyle/>
          <a:p>
            <a:r>
              <a:rPr lang="es-ES" dirty="0"/>
              <a:t>…</a:t>
            </a:r>
          </a:p>
        </p:txBody>
      </p:sp>
      <p:sp>
        <p:nvSpPr>
          <p:cNvPr id="66" name="Abrir corchete 65">
            <a:extLst>
              <a:ext uri="{FF2B5EF4-FFF2-40B4-BE49-F238E27FC236}">
                <a16:creationId xmlns:a16="http://schemas.microsoft.com/office/drawing/2014/main" id="{7FA943D5-8F8C-4784-C759-E9F3D2ECBB8B}"/>
              </a:ext>
            </a:extLst>
          </p:cNvPr>
          <p:cNvSpPr/>
          <p:nvPr/>
        </p:nvSpPr>
        <p:spPr>
          <a:xfrm rot="10800000">
            <a:off x="1407989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7" name="CuadroTexto 66">
                <a:extLst>
                  <a:ext uri="{FF2B5EF4-FFF2-40B4-BE49-F238E27FC236}">
                    <a16:creationId xmlns:a16="http://schemas.microsoft.com/office/drawing/2014/main" id="{762D5961-8B39-948B-93CC-BFEC93565E93}"/>
                  </a:ext>
                </a:extLst>
              </p:cNvPr>
              <p:cNvSpPr txBox="1"/>
              <p:nvPr/>
            </p:nvSpPr>
            <p:spPr>
              <a:xfrm>
                <a:off x="14463712" y="4658384"/>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5</m:t>
                              </m:r>
                            </m:sub>
                          </m:sSub>
                        </m:sub>
                      </m:sSub>
                    </m:oMath>
                  </m:oMathPara>
                </a14:m>
                <a:endParaRPr lang="es-ES" dirty="0"/>
              </a:p>
            </p:txBody>
          </p:sp>
        </mc:Choice>
        <mc:Fallback xmlns="">
          <p:sp>
            <p:nvSpPr>
              <p:cNvPr id="67" name="CuadroTexto 66">
                <a:extLst>
                  <a:ext uri="{FF2B5EF4-FFF2-40B4-BE49-F238E27FC236}">
                    <a16:creationId xmlns:a16="http://schemas.microsoft.com/office/drawing/2014/main" id="{762D5961-8B39-948B-93CC-BFEC93565E93}"/>
                  </a:ext>
                </a:extLst>
              </p:cNvPr>
              <p:cNvSpPr txBox="1">
                <a:spLocks noRot="1" noChangeAspect="1" noMove="1" noResize="1" noEditPoints="1" noAdjustHandles="1" noChangeArrowheads="1" noChangeShapeType="1" noTextEdit="1"/>
              </p:cNvSpPr>
              <p:nvPr/>
            </p:nvSpPr>
            <p:spPr>
              <a:xfrm>
                <a:off x="14463712" y="4658384"/>
                <a:ext cx="2095500" cy="545855"/>
              </a:xfrm>
              <a:prstGeom prst="rect">
                <a:avLst/>
              </a:prstGeom>
              <a:blipFill>
                <a:blip r:embed="rId2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8" name="CuadroTexto 67">
                <a:extLst>
                  <a:ext uri="{FF2B5EF4-FFF2-40B4-BE49-F238E27FC236}">
                    <a16:creationId xmlns:a16="http://schemas.microsoft.com/office/drawing/2014/main" id="{8A8E7DE0-7568-582A-0492-AD6590214A3E}"/>
                  </a:ext>
                </a:extLst>
              </p:cNvPr>
              <p:cNvSpPr txBox="1"/>
              <p:nvPr/>
            </p:nvSpPr>
            <p:spPr>
              <a:xfrm>
                <a:off x="14463712" y="5525020"/>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5</m:t>
                              </m:r>
                            </m:sub>
                          </m:sSub>
                        </m:sub>
                      </m:sSub>
                    </m:oMath>
                  </m:oMathPara>
                </a14:m>
                <a:endParaRPr lang="es-ES" dirty="0"/>
              </a:p>
            </p:txBody>
          </p:sp>
        </mc:Choice>
        <mc:Fallback xmlns="">
          <p:sp>
            <p:nvSpPr>
              <p:cNvPr id="68" name="CuadroTexto 67">
                <a:extLst>
                  <a:ext uri="{FF2B5EF4-FFF2-40B4-BE49-F238E27FC236}">
                    <a16:creationId xmlns:a16="http://schemas.microsoft.com/office/drawing/2014/main" id="{8A8E7DE0-7568-582A-0492-AD6590214A3E}"/>
                  </a:ext>
                </a:extLst>
              </p:cNvPr>
              <p:cNvSpPr txBox="1">
                <a:spLocks noRot="1" noChangeAspect="1" noMove="1" noResize="1" noEditPoints="1" noAdjustHandles="1" noChangeArrowheads="1" noChangeShapeType="1" noTextEdit="1"/>
              </p:cNvSpPr>
              <p:nvPr/>
            </p:nvSpPr>
            <p:spPr>
              <a:xfrm>
                <a:off x="14463712" y="5525020"/>
                <a:ext cx="2095500" cy="545855"/>
              </a:xfrm>
              <a:prstGeom prst="rect">
                <a:avLst/>
              </a:prstGeom>
              <a:blipFill>
                <a:blip r:embed="rId2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9" name="CuadroTexto 68">
                <a:extLst>
                  <a:ext uri="{FF2B5EF4-FFF2-40B4-BE49-F238E27FC236}">
                    <a16:creationId xmlns:a16="http://schemas.microsoft.com/office/drawing/2014/main" id="{66D6DCB9-3E41-F3C0-4D45-47475F792DDC}"/>
                  </a:ext>
                </a:extLst>
              </p:cNvPr>
              <p:cNvSpPr txBox="1"/>
              <p:nvPr/>
            </p:nvSpPr>
            <p:spPr>
              <a:xfrm>
                <a:off x="14463712" y="634333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69" name="CuadroTexto 68">
                <a:extLst>
                  <a:ext uri="{FF2B5EF4-FFF2-40B4-BE49-F238E27FC236}">
                    <a16:creationId xmlns:a16="http://schemas.microsoft.com/office/drawing/2014/main" id="{66D6DCB9-3E41-F3C0-4D45-47475F792DDC}"/>
                  </a:ext>
                </a:extLst>
              </p:cNvPr>
              <p:cNvSpPr txBox="1">
                <a:spLocks noRot="1" noChangeAspect="1" noMove="1" noResize="1" noEditPoints="1" noAdjustHandles="1" noChangeArrowheads="1" noChangeShapeType="1" noTextEdit="1"/>
              </p:cNvSpPr>
              <p:nvPr/>
            </p:nvSpPr>
            <p:spPr>
              <a:xfrm>
                <a:off x="14463712" y="6343335"/>
                <a:ext cx="2095500" cy="559833"/>
              </a:xfrm>
              <a:prstGeom prst="rect">
                <a:avLst/>
              </a:prstGeom>
              <a:blipFill>
                <a:blip r:embed="rId2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0" name="CuadroTexto 69">
                <a:extLst>
                  <a:ext uri="{FF2B5EF4-FFF2-40B4-BE49-F238E27FC236}">
                    <a16:creationId xmlns:a16="http://schemas.microsoft.com/office/drawing/2014/main" id="{D7791850-3443-5AA1-8F06-C1E655876B90}"/>
                  </a:ext>
                </a:extLst>
              </p:cNvPr>
              <p:cNvSpPr txBox="1"/>
              <p:nvPr/>
            </p:nvSpPr>
            <p:spPr>
              <a:xfrm>
                <a:off x="14463712" y="71708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70" name="CuadroTexto 69">
                <a:extLst>
                  <a:ext uri="{FF2B5EF4-FFF2-40B4-BE49-F238E27FC236}">
                    <a16:creationId xmlns:a16="http://schemas.microsoft.com/office/drawing/2014/main" id="{D7791850-3443-5AA1-8F06-C1E655876B90}"/>
                  </a:ext>
                </a:extLst>
              </p:cNvPr>
              <p:cNvSpPr txBox="1">
                <a:spLocks noRot="1" noChangeAspect="1" noMove="1" noResize="1" noEditPoints="1" noAdjustHandles="1" noChangeArrowheads="1" noChangeShapeType="1" noTextEdit="1"/>
              </p:cNvSpPr>
              <p:nvPr/>
            </p:nvSpPr>
            <p:spPr>
              <a:xfrm>
                <a:off x="14463712" y="7170840"/>
                <a:ext cx="2095500" cy="559833"/>
              </a:xfrm>
              <a:prstGeom prst="rect">
                <a:avLst/>
              </a:prstGeom>
              <a:blipFill>
                <a:blip r:embed="rId27"/>
                <a:stretch>
                  <a:fillRect/>
                </a:stretch>
              </a:blipFill>
            </p:spPr>
            <p:txBody>
              <a:bodyPr/>
              <a:lstStyle/>
              <a:p>
                <a:r>
                  <a:rPr lang="es-ES">
                    <a:noFill/>
                  </a:rPr>
                  <a:t> </a:t>
                </a:r>
              </a:p>
            </p:txBody>
          </p:sp>
        </mc:Fallback>
      </mc:AlternateContent>
      <p:sp>
        <p:nvSpPr>
          <p:cNvPr id="71" name="Abrir corchete 70">
            <a:extLst>
              <a:ext uri="{FF2B5EF4-FFF2-40B4-BE49-F238E27FC236}">
                <a16:creationId xmlns:a16="http://schemas.microsoft.com/office/drawing/2014/main" id="{F271F874-EA44-1DA3-54BD-F0C930EB0129}"/>
              </a:ext>
            </a:extLst>
          </p:cNvPr>
          <p:cNvSpPr/>
          <p:nvPr/>
        </p:nvSpPr>
        <p:spPr>
          <a:xfrm>
            <a:off x="15019336"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2" name="Abrir corchete 71">
            <a:extLst>
              <a:ext uri="{FF2B5EF4-FFF2-40B4-BE49-F238E27FC236}">
                <a16:creationId xmlns:a16="http://schemas.microsoft.com/office/drawing/2014/main" id="{03EAC3D5-4EBC-6368-5FBE-DC30391EC80C}"/>
              </a:ext>
            </a:extLst>
          </p:cNvPr>
          <p:cNvSpPr/>
          <p:nvPr/>
        </p:nvSpPr>
        <p:spPr>
          <a:xfrm rot="10800000">
            <a:off x="15665449"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3" name="CuadroTexto 72">
            <a:extLst>
              <a:ext uri="{FF2B5EF4-FFF2-40B4-BE49-F238E27FC236}">
                <a16:creationId xmlns:a16="http://schemas.microsoft.com/office/drawing/2014/main" id="{3ABA5FAC-865E-9BD6-9D46-18F5EE79C834}"/>
              </a:ext>
            </a:extLst>
          </p:cNvPr>
          <p:cNvSpPr txBox="1"/>
          <p:nvPr/>
        </p:nvSpPr>
        <p:spPr>
          <a:xfrm>
            <a:off x="1812925" y="2743086"/>
            <a:ext cx="2227007" cy="507831"/>
          </a:xfrm>
          <a:prstGeom prst="rect">
            <a:avLst/>
          </a:prstGeom>
          <a:noFill/>
        </p:spPr>
        <p:txBody>
          <a:bodyPr wrap="square" rtlCol="0">
            <a:spAutoFit/>
          </a:bodyPr>
          <a:lstStyle/>
          <a:p>
            <a:r>
              <a:rPr lang="es-ES" dirty="0">
                <a:latin typeface="DIN" panose="020B0604020202020204" charset="0"/>
              </a:rPr>
              <a:t>2D SA</a:t>
            </a:r>
          </a:p>
        </p:txBody>
      </p:sp>
      <p:sp>
        <p:nvSpPr>
          <p:cNvPr id="74" name="CuadroTexto 73">
            <a:extLst>
              <a:ext uri="{FF2B5EF4-FFF2-40B4-BE49-F238E27FC236}">
                <a16:creationId xmlns:a16="http://schemas.microsoft.com/office/drawing/2014/main" id="{1C7B33F6-53DA-796D-1300-082EC7CEF778}"/>
              </a:ext>
            </a:extLst>
          </p:cNvPr>
          <p:cNvSpPr txBox="1"/>
          <p:nvPr/>
        </p:nvSpPr>
        <p:spPr>
          <a:xfrm>
            <a:off x="11705866" y="2806196"/>
            <a:ext cx="2227007" cy="507831"/>
          </a:xfrm>
          <a:prstGeom prst="rect">
            <a:avLst/>
          </a:prstGeom>
          <a:noFill/>
        </p:spPr>
        <p:txBody>
          <a:bodyPr wrap="square" rtlCol="0">
            <a:spAutoFit/>
          </a:bodyPr>
          <a:lstStyle/>
          <a:p>
            <a:r>
              <a:rPr lang="es-ES" dirty="0">
                <a:latin typeface="DIN" panose="020B0604020202020204" charset="0"/>
              </a:rPr>
              <a:t>5D SA</a:t>
            </a:r>
          </a:p>
        </p:txBody>
      </p:sp>
      <p:sp>
        <p:nvSpPr>
          <p:cNvPr id="75" name="Elipse 74">
            <a:extLst>
              <a:ext uri="{FF2B5EF4-FFF2-40B4-BE49-F238E27FC236}">
                <a16:creationId xmlns:a16="http://schemas.microsoft.com/office/drawing/2014/main" id="{311D20D2-9C28-5C3D-B66F-936F0FFDA991}"/>
              </a:ext>
            </a:extLst>
          </p:cNvPr>
          <p:cNvSpPr/>
          <p:nvPr/>
        </p:nvSpPr>
        <p:spPr>
          <a:xfrm>
            <a:off x="1250717" y="6249333"/>
            <a:ext cx="5252424" cy="16880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D46B83F9-3777-7344-4017-819C02C90B02}"/>
              </a:ext>
            </a:extLst>
          </p:cNvPr>
          <p:cNvSpPr/>
          <p:nvPr/>
        </p:nvSpPr>
        <p:spPr>
          <a:xfrm>
            <a:off x="10514368" y="4324792"/>
            <a:ext cx="6800059" cy="36845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Elipse 76">
            <a:extLst>
              <a:ext uri="{FF2B5EF4-FFF2-40B4-BE49-F238E27FC236}">
                <a16:creationId xmlns:a16="http://schemas.microsoft.com/office/drawing/2014/main" id="{37CAACCE-E158-6335-B81D-0B047A8F97AB}"/>
              </a:ext>
            </a:extLst>
          </p:cNvPr>
          <p:cNvSpPr/>
          <p:nvPr/>
        </p:nvSpPr>
        <p:spPr>
          <a:xfrm rot="16200000">
            <a:off x="1337992" y="6687553"/>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8D1394DC-B0AB-DAFF-20E4-A4AB4F0783F2}"/>
              </a:ext>
            </a:extLst>
          </p:cNvPr>
          <p:cNvSpPr/>
          <p:nvPr/>
        </p:nvSpPr>
        <p:spPr>
          <a:xfrm rot="16200000">
            <a:off x="4600099" y="6613128"/>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Elipse 78">
            <a:extLst>
              <a:ext uri="{FF2B5EF4-FFF2-40B4-BE49-F238E27FC236}">
                <a16:creationId xmlns:a16="http://schemas.microsoft.com/office/drawing/2014/main" id="{6B644C17-2748-4C76-DF79-3A237F5BB719}"/>
              </a:ext>
            </a:extLst>
          </p:cNvPr>
          <p:cNvSpPr/>
          <p:nvPr/>
        </p:nvSpPr>
        <p:spPr>
          <a:xfrm rot="16200000">
            <a:off x="3038392" y="6663825"/>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22126207-29F1-FC29-D712-DB80A2D46824}"/>
              </a:ext>
            </a:extLst>
          </p:cNvPr>
          <p:cNvSpPr/>
          <p:nvPr/>
        </p:nvSpPr>
        <p:spPr>
          <a:xfrm rot="16200000">
            <a:off x="10297847" y="5836184"/>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Elipse 80">
            <a:extLst>
              <a:ext uri="{FF2B5EF4-FFF2-40B4-BE49-F238E27FC236}">
                <a16:creationId xmlns:a16="http://schemas.microsoft.com/office/drawing/2014/main" id="{EAB70847-9614-D3B1-133B-560EC2D933B3}"/>
              </a:ext>
            </a:extLst>
          </p:cNvPr>
          <p:cNvSpPr/>
          <p:nvPr/>
        </p:nvSpPr>
        <p:spPr>
          <a:xfrm rot="16200000">
            <a:off x="12011770" y="5778335"/>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D543B4F4-3D8E-5923-3604-DB63408CF4CD}"/>
              </a:ext>
            </a:extLst>
          </p:cNvPr>
          <p:cNvSpPr/>
          <p:nvPr/>
        </p:nvSpPr>
        <p:spPr>
          <a:xfrm rot="16200000">
            <a:off x="13599708" y="5725428"/>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CA271BB0-837C-5846-AC78-329C7DE02BDC}"/>
                  </a:ext>
                </a:extLst>
              </p:cNvPr>
              <p:cNvSpPr txBox="1"/>
              <p:nvPr/>
            </p:nvSpPr>
            <p:spPr>
              <a:xfrm>
                <a:off x="4124070" y="8593583"/>
                <a:ext cx="9169400" cy="5078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𝑗</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𝑙</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1, 2, 3, 4, 5</m:t>
                              </m:r>
                            </m:e>
                          </m:d>
                        </m:e>
                      </m:d>
                    </m:oMath>
                  </m:oMathPara>
                </a14:m>
                <a:endParaRPr lang="es-ES" dirty="0"/>
              </a:p>
            </p:txBody>
          </p:sp>
        </mc:Choice>
        <mc:Fallback xmlns="">
          <p:sp>
            <p:nvSpPr>
              <p:cNvPr id="6" name="CuadroTexto 5">
                <a:extLst>
                  <a:ext uri="{FF2B5EF4-FFF2-40B4-BE49-F238E27FC236}">
                    <a16:creationId xmlns:a16="http://schemas.microsoft.com/office/drawing/2014/main" id="{CA271BB0-837C-5846-AC78-329C7DE02BDC}"/>
                  </a:ext>
                </a:extLst>
              </p:cNvPr>
              <p:cNvSpPr txBox="1">
                <a:spLocks noRot="1" noChangeAspect="1" noMove="1" noResize="1" noEditPoints="1" noAdjustHandles="1" noChangeArrowheads="1" noChangeShapeType="1" noTextEdit="1"/>
              </p:cNvSpPr>
              <p:nvPr/>
            </p:nvSpPr>
            <p:spPr>
              <a:xfrm>
                <a:off x="4124070" y="8593583"/>
                <a:ext cx="9169400" cy="507831"/>
              </a:xfrm>
              <a:prstGeom prst="rect">
                <a:avLst/>
              </a:prstGeom>
              <a:blipFill>
                <a:blip r:embed="rId28"/>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714612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lnSpcReduction="10000"/>
              </a:bodyPr>
              <a:lstStyle/>
              <a:p>
                <a:r>
                  <a:rPr lang="es-ES" dirty="0"/>
                  <a:t>In </a:t>
                </a:r>
                <a:r>
                  <a:rPr lang="es-ES" dirty="0" err="1"/>
                  <a:t>our</a:t>
                </a:r>
                <a:r>
                  <a:rPr lang="es-ES" dirty="0"/>
                  <a:t> </a:t>
                </a:r>
                <a:r>
                  <a:rPr lang="es-ES" dirty="0" err="1"/>
                  <a:t>dataset</a:t>
                </a:r>
                <a:r>
                  <a:rPr lang="es-ES" dirty="0"/>
                  <a:t> </a:t>
                </a:r>
                <a:r>
                  <a:rPr lang="es-ES" dirty="0" err="1"/>
                  <a:t>example</a:t>
                </a:r>
                <a:r>
                  <a:rPr lang="es-ES" dirty="0"/>
                  <a:t> </a:t>
                </a:r>
                <a:r>
                  <a:rPr lang="es-ES" dirty="0" err="1"/>
                  <a:t>with</a:t>
                </a:r>
                <a:r>
                  <a:rPr lang="es-ES" dirty="0"/>
                  <a:t> variables </a:t>
                </a:r>
                <a14:m>
                  <m:oMath xmlns:m="http://schemas.openxmlformats.org/officeDocument/2006/math">
                    <m:r>
                      <a:rPr lang="es-ES" b="0" i="1" smtClean="0">
                        <a:latin typeface="Cambria Math" panose="02040503050406030204" pitchFamily="18" charset="0"/>
                      </a:rPr>
                      <m:t>𝑥</m:t>
                    </m:r>
                    <m:r>
                      <a:rPr lang="es-ES" b="0" i="1" smtClean="0">
                        <a:latin typeface="Cambria Math" panose="02040503050406030204" pitchFamily="18" charset="0"/>
                      </a:rPr>
                      <m:t>1</m:t>
                    </m:r>
                  </m:oMath>
                </a14:m>
                <a:r>
                  <a:rPr lang="es-ES" dirty="0"/>
                  <a:t> and </a:t>
                </a:r>
                <a14:m>
                  <m:oMath xmlns:m="http://schemas.openxmlformats.org/officeDocument/2006/math">
                    <m:r>
                      <a:rPr lang="es-ES" b="0" i="1" smtClean="0">
                        <a:latin typeface="Cambria Math" panose="02040503050406030204" pitchFamily="18" charset="0"/>
                      </a:rPr>
                      <m:t>𝑦</m:t>
                    </m:r>
                  </m:oMath>
                </a14:m>
                <a:r>
                  <a:rPr lang="es-ES" dirty="0"/>
                  <a:t>, </a:t>
                </a:r>
                <a:r>
                  <a:rPr lang="es-ES" dirty="0" err="1"/>
                  <a:t>using</a:t>
                </a:r>
                <a:r>
                  <a:rPr lang="es-ES" dirty="0"/>
                  <a:t> 5 </a:t>
                </a:r>
                <a:r>
                  <a:rPr lang="es-ES" dirty="0" err="1"/>
                  <a:t>levels</a:t>
                </a:r>
                <a:r>
                  <a:rPr lang="es-ES" dirty="0"/>
                  <a:t>, </a:t>
                </a:r>
                <a:r>
                  <a:rPr lang="es-ES" dirty="0" err="1"/>
                  <a:t>we</a:t>
                </a:r>
                <a:r>
                  <a:rPr lang="es-ES" dirty="0"/>
                  <a:t> </a:t>
                </a:r>
                <a:r>
                  <a:rPr lang="es-ES" dirty="0" err="1"/>
                  <a:t>obtain</a:t>
                </a:r>
                <a:r>
                  <a:rPr lang="es-ES" dirty="0"/>
                  <a:t> 25 </a:t>
                </a:r>
                <a:r>
                  <a:rPr lang="es-ES" dirty="0" err="1"/>
                  <a:t>combinatios</a:t>
                </a:r>
                <a:r>
                  <a:rPr lang="es-ES" dirty="0"/>
                  <a:t>. </a:t>
                </a:r>
                <a:r>
                  <a:rPr lang="es-ES" dirty="0" err="1"/>
                  <a:t>This</a:t>
                </a:r>
                <a:r>
                  <a:rPr lang="es-ES" dirty="0"/>
                  <a:t> </a:t>
                </a:r>
                <a:r>
                  <a:rPr lang="es-ES" dirty="0" err="1"/>
                  <a:t>contrasts</a:t>
                </a:r>
                <a:r>
                  <a:rPr lang="es-ES" dirty="0"/>
                  <a:t> </a:t>
                </a:r>
                <a:r>
                  <a:rPr lang="es-ES" dirty="0" err="1"/>
                  <a:t>with</a:t>
                </a:r>
                <a:r>
                  <a:rPr lang="es-ES" dirty="0"/>
                  <a:t> 1D-SA, </a:t>
                </a:r>
                <a:r>
                  <a:rPr lang="es-ES" dirty="0" err="1"/>
                  <a:t>wich</a:t>
                </a:r>
                <a:r>
                  <a:rPr lang="es-ES" dirty="0"/>
                  <a:t> </a:t>
                </a:r>
                <a:r>
                  <a:rPr lang="es-ES" dirty="0" err="1"/>
                  <a:t>only</a:t>
                </a:r>
                <a:r>
                  <a:rPr lang="es-ES" dirty="0"/>
                  <a:t> compute 10 </a:t>
                </a:r>
                <a:r>
                  <a:rPr lang="es-ES" dirty="0" err="1"/>
                  <a:t>scenarios</a:t>
                </a:r>
                <a:r>
                  <a:rPr lang="es-ES" dirty="0"/>
                  <a:t>. </a:t>
                </a:r>
              </a:p>
              <a:p>
                <a:endParaRPr lang="es-ES" dirty="0"/>
              </a:p>
              <a:p>
                <a:endParaRPr lang="en-US" dirty="0"/>
              </a:p>
              <a:p>
                <a:endParaRPr lang="en-US" dirty="0"/>
              </a:p>
              <a:p>
                <a:r>
                  <a:rPr lang="en-US" dirty="0"/>
                  <a:t>The aggregated information does not allow us to observe changes at the individual DMU level.</a:t>
                </a:r>
              </a:p>
              <a:p>
                <a:r>
                  <a:rPr lang="en-US" dirty="0"/>
                  <a:t>This method should be avoided due to the significant computational effort required.</a:t>
                </a:r>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382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26</a:t>
            </a:fld>
            <a:endParaRPr lang="es-ES" dirty="0"/>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A84E4F4F-5B5D-384B-F76B-BC69EC2FC0C0}"/>
                  </a:ext>
                </a:extLst>
              </p:cNvPr>
              <p:cNvGraphicFramePr>
                <a:graphicFrameLocks noGrp="1"/>
              </p:cNvGraphicFramePr>
              <p:nvPr>
                <p:extLst>
                  <p:ext uri="{D42A27DB-BD31-4B8C-83A1-F6EECF244321}">
                    <p14:modId xmlns:p14="http://schemas.microsoft.com/office/powerpoint/2010/main" val="1355863280"/>
                  </p:ext>
                </p:extLst>
              </p:nvPr>
            </p:nvGraphicFramePr>
            <p:xfrm>
              <a:off x="3048000" y="4613203"/>
              <a:ext cx="12192000" cy="154127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565072992"/>
                        </a:ext>
                      </a:extLst>
                    </a:gridCol>
                    <a:gridCol w="4064000">
                      <a:extLst>
                        <a:ext uri="{9D8B030D-6E8A-4147-A177-3AD203B41FA5}">
                          <a16:colId xmlns:a16="http://schemas.microsoft.com/office/drawing/2014/main" val="3714311927"/>
                        </a:ext>
                      </a:extLst>
                    </a:gridCol>
                    <a:gridCol w="4064000">
                      <a:extLst>
                        <a:ext uri="{9D8B030D-6E8A-4147-A177-3AD203B41FA5}">
                          <a16:colId xmlns:a16="http://schemas.microsoft.com/office/drawing/2014/main" val="3600416966"/>
                        </a:ext>
                      </a:extLst>
                    </a:gridCol>
                  </a:tblGrid>
                  <a:tr h="370840">
                    <a:tc>
                      <a:txBody>
                        <a:bodyPr/>
                        <a:lstStyle/>
                        <a:p>
                          <a:r>
                            <a:rPr lang="es-ES" dirty="0"/>
                            <a:t>Method</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𝑥</m:t>
                                    </m:r>
                                    <m:r>
                                      <a:rPr lang="es-ES" b="0" smtClean="0">
                                        <a:latin typeface="Cambria Math" panose="02040503050406030204" pitchFamily="18" charset="0"/>
                                      </a:rPr>
                                      <m:t>1</m:t>
                                    </m:r>
                                  </m:sub>
                                </m:sSub>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3081208129"/>
                      </a:ext>
                    </a:extLst>
                  </a:tr>
                  <a:tr h="37084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493144764"/>
                      </a:ext>
                    </a:extLst>
                  </a:tr>
                  <a:tr h="37084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341117997"/>
                      </a:ext>
                    </a:extLst>
                  </a:tr>
                </a:tbl>
              </a:graphicData>
            </a:graphic>
          </p:graphicFrame>
        </mc:Choice>
        <mc:Fallback xmlns="">
          <p:graphicFrame>
            <p:nvGraphicFramePr>
              <p:cNvPr id="6" name="Tabla 5">
                <a:extLst>
                  <a:ext uri="{FF2B5EF4-FFF2-40B4-BE49-F238E27FC236}">
                    <a16:creationId xmlns:a16="http://schemas.microsoft.com/office/drawing/2014/main" id="{A84E4F4F-5B5D-384B-F76B-BC69EC2FC0C0}"/>
                  </a:ext>
                </a:extLst>
              </p:cNvPr>
              <p:cNvGraphicFramePr>
                <a:graphicFrameLocks noGrp="1"/>
              </p:cNvGraphicFramePr>
              <p:nvPr>
                <p:extLst>
                  <p:ext uri="{D42A27DB-BD31-4B8C-83A1-F6EECF244321}">
                    <p14:modId xmlns:p14="http://schemas.microsoft.com/office/powerpoint/2010/main" val="1355863280"/>
                  </p:ext>
                </p:extLst>
              </p:nvPr>
            </p:nvGraphicFramePr>
            <p:xfrm>
              <a:off x="3048000" y="4613203"/>
              <a:ext cx="12192000" cy="154127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565072992"/>
                        </a:ext>
                      </a:extLst>
                    </a:gridCol>
                    <a:gridCol w="4064000">
                      <a:extLst>
                        <a:ext uri="{9D8B030D-6E8A-4147-A177-3AD203B41FA5}">
                          <a16:colId xmlns:a16="http://schemas.microsoft.com/office/drawing/2014/main" val="3714311927"/>
                        </a:ext>
                      </a:extLst>
                    </a:gridCol>
                    <a:gridCol w="4064000">
                      <a:extLst>
                        <a:ext uri="{9D8B030D-6E8A-4147-A177-3AD203B41FA5}">
                          <a16:colId xmlns:a16="http://schemas.microsoft.com/office/drawing/2014/main" val="3600416966"/>
                        </a:ext>
                      </a:extLst>
                    </a:gridCol>
                  </a:tblGrid>
                  <a:tr h="535432">
                    <a:tc>
                      <a:txBody>
                        <a:bodyPr/>
                        <a:lstStyle/>
                        <a:p>
                          <a:r>
                            <a:rPr lang="es-ES" dirty="0"/>
                            <a:t>Method</a:t>
                          </a:r>
                        </a:p>
                      </a:txBody>
                      <a:tcPr/>
                    </a:tc>
                    <a:tc>
                      <a:txBody>
                        <a:bodyPr/>
                        <a:lstStyle/>
                        <a:p>
                          <a:endParaRPr lang="es-ES"/>
                        </a:p>
                      </a:txBody>
                      <a:tcPr>
                        <a:blipFill>
                          <a:blip r:embed="rId3"/>
                          <a:stretch>
                            <a:fillRect l="-100150" t="-9091" r="-100450" b="-219318"/>
                          </a:stretch>
                        </a:blipFill>
                      </a:tcPr>
                    </a:tc>
                    <a:tc>
                      <a:txBody>
                        <a:bodyPr/>
                        <a:lstStyle/>
                        <a:p>
                          <a:endParaRPr lang="es-ES"/>
                        </a:p>
                      </a:txBody>
                      <a:tcPr>
                        <a:blipFill>
                          <a:blip r:embed="rId3"/>
                          <a:stretch>
                            <a:fillRect l="-199850" t="-9091" r="-300" b="-219318"/>
                          </a:stretch>
                        </a:blipFill>
                      </a:tcPr>
                    </a:tc>
                    <a:extLst>
                      <a:ext uri="{0D108BD9-81ED-4DB2-BD59-A6C34878D82A}">
                        <a16:rowId xmlns:a16="http://schemas.microsoft.com/office/drawing/2014/main" val="3081208129"/>
                      </a:ext>
                    </a:extLst>
                  </a:tr>
                  <a:tr h="50292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493144764"/>
                      </a:ext>
                    </a:extLst>
                  </a:tr>
                  <a:tr h="50292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341117997"/>
                      </a:ext>
                    </a:extLst>
                  </a:tr>
                </a:tbl>
              </a:graphicData>
            </a:graphic>
          </p:graphicFrame>
        </mc:Fallback>
      </mc:AlternateContent>
    </p:spTree>
    <p:extLst>
      <p:ext uri="{BB962C8B-B14F-4D97-AF65-F5344CB8AC3E}">
        <p14:creationId xmlns:p14="http://schemas.microsoft.com/office/powerpoint/2010/main" val="602926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Data-</a:t>
            </a:r>
            <a:r>
              <a:rPr lang="es-ES" dirty="0" err="1"/>
              <a:t>based</a:t>
            </a:r>
            <a:r>
              <a:rPr lang="es-ES"/>
              <a:t> SA (DSA)</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r>
                  <a:rPr lang="es-ES" dirty="0"/>
                  <a:t>Similar </a:t>
                </a:r>
                <a:r>
                  <a:rPr lang="es-ES" dirty="0" err="1"/>
                  <a:t>to</a:t>
                </a:r>
                <a:r>
                  <a:rPr lang="es-ES" dirty="0"/>
                  <a:t> 1D-SA, </a:t>
                </a:r>
                <a:r>
                  <a:rPr lang="es-ES" dirty="0" err="1"/>
                  <a:t>but</a:t>
                </a:r>
                <a:r>
                  <a:rPr lang="es-ES" dirty="0"/>
                  <a:t> </a:t>
                </a:r>
                <a:r>
                  <a:rPr lang="es-ES" dirty="0" err="1"/>
                  <a:t>this</a:t>
                </a:r>
                <a:r>
                  <a:rPr lang="es-ES" dirty="0"/>
                  <a:t> </a:t>
                </a:r>
                <a:r>
                  <a:rPr lang="es-ES" dirty="0" err="1"/>
                  <a:t>method</a:t>
                </a:r>
                <a:r>
                  <a:rPr lang="es-ES" dirty="0"/>
                  <a:t> uses </a:t>
                </a:r>
                <a:r>
                  <a:rPr lang="es-ES" dirty="0" err="1"/>
                  <a:t>several</a:t>
                </a:r>
                <a:r>
                  <a:rPr lang="es-ES" dirty="0"/>
                  <a:t> training </a:t>
                </a:r>
                <a:r>
                  <a:rPr lang="es-ES" dirty="0" err="1"/>
                  <a:t>samples</a:t>
                </a:r>
                <a:r>
                  <a:rPr lang="es-ES" dirty="0"/>
                  <a:t> </a:t>
                </a:r>
                <a:r>
                  <a:rPr lang="es-ES" dirty="0" err="1"/>
                  <a:t>instead</a:t>
                </a:r>
                <a:r>
                  <a:rPr lang="es-ES" dirty="0"/>
                  <a:t> </a:t>
                </a:r>
                <a:r>
                  <a:rPr lang="es-ES" dirty="0" err="1"/>
                  <a:t>of</a:t>
                </a:r>
                <a:r>
                  <a:rPr lang="es-ES" dirty="0"/>
                  <a:t> </a:t>
                </a:r>
                <a:r>
                  <a:rPr lang="es-ES" dirty="0" err="1"/>
                  <a:t>the</a:t>
                </a:r>
                <a:r>
                  <a:rPr lang="es-ES" dirty="0"/>
                  <a:t> </a:t>
                </a:r>
                <a:r>
                  <a:rPr lang="es-ES" dirty="0" err="1"/>
                  <a:t>baseline</a:t>
                </a:r>
                <a:r>
                  <a:rPr lang="es-ES" dirty="0"/>
                  <a:t> vector.</a:t>
                </a:r>
              </a:p>
              <a:p>
                <a:r>
                  <a:rPr lang="es-ES" dirty="0" err="1"/>
                  <a:t>The</a:t>
                </a:r>
                <a:r>
                  <a:rPr lang="es-ES" dirty="0"/>
                  <a:t> </a:t>
                </a:r>
                <a:r>
                  <a:rPr lang="es-ES" dirty="0" err="1"/>
                  <a:t>objective</a:t>
                </a:r>
                <a:r>
                  <a:rPr lang="es-ES" dirty="0"/>
                  <a:t> </a:t>
                </a:r>
                <a:r>
                  <a:rPr lang="es-ES" dirty="0" err="1"/>
                  <a:t>is</a:t>
                </a:r>
                <a:r>
                  <a:rPr lang="es-ES" dirty="0"/>
                  <a:t> </a:t>
                </a:r>
                <a:r>
                  <a:rPr lang="es-ES" dirty="0" err="1"/>
                  <a:t>to</a:t>
                </a:r>
                <a:r>
                  <a:rPr lang="es-ES" dirty="0"/>
                  <a:t> capture input </a:t>
                </a:r>
                <a:r>
                  <a:rPr lang="es-ES" dirty="0" err="1"/>
                  <a:t>interactions</a:t>
                </a:r>
                <a:r>
                  <a:rPr lang="es-ES" dirty="0"/>
                  <a:t> (as GSA) </a:t>
                </a:r>
                <a:r>
                  <a:rPr lang="es-ES" dirty="0" err="1"/>
                  <a:t>but</a:t>
                </a:r>
                <a:r>
                  <a:rPr lang="es-ES" dirty="0"/>
                  <a:t> </a:t>
                </a:r>
                <a:r>
                  <a:rPr lang="es-ES" dirty="0" err="1"/>
                  <a:t>with</a:t>
                </a:r>
                <a:r>
                  <a:rPr lang="es-ES" dirty="0"/>
                  <a:t> </a:t>
                </a:r>
                <a:r>
                  <a:rPr lang="es-ES" dirty="0" err="1"/>
                  <a:t>less</a:t>
                </a:r>
                <a:r>
                  <a:rPr lang="es-ES" dirty="0"/>
                  <a:t> </a:t>
                </a:r>
                <a:r>
                  <a:rPr lang="es-ES" dirty="0" err="1"/>
                  <a:t>computational</a:t>
                </a:r>
                <a:r>
                  <a:rPr lang="es-ES" dirty="0"/>
                  <a:t> </a:t>
                </a:r>
                <a:r>
                  <a:rPr lang="es-ES" dirty="0" err="1"/>
                  <a:t>effort</a:t>
                </a:r>
                <a:r>
                  <a:rPr lang="es-ES" dirty="0"/>
                  <a:t>. </a:t>
                </a:r>
              </a:p>
              <a:p>
                <a:r>
                  <a:rPr lang="es-ES" dirty="0" err="1"/>
                  <a:t>Procedure</a:t>
                </a:r>
                <a:r>
                  <a:rPr lang="es-ES" dirty="0"/>
                  <a:t>:</a:t>
                </a:r>
              </a:p>
              <a:p>
                <a:pPr lvl="1"/>
                <a:r>
                  <a:rPr lang="es-ES" dirty="0"/>
                  <a:t>SA </a:t>
                </a:r>
                <a:r>
                  <a:rPr lang="es-ES" dirty="0" err="1"/>
                  <a:t>dataset</a:t>
                </a:r>
                <a:r>
                  <a:rPr lang="es-ES" dirty="0"/>
                  <a:t> </a:t>
                </a:r>
                <a:r>
                  <a:rPr lang="es-ES" dirty="0" err="1"/>
                  <a:t>is</a:t>
                </a:r>
                <a:r>
                  <a:rPr lang="es-ES" dirty="0"/>
                  <a:t> </a:t>
                </a:r>
                <a:r>
                  <a:rPr lang="es-ES" dirty="0" err="1"/>
                  <a:t>composed</a:t>
                </a:r>
                <a:r>
                  <a:rPr lang="es-ES" dirty="0"/>
                  <a:t> </a:t>
                </a:r>
                <a:r>
                  <a:rPr lang="es-ES" dirty="0" err="1"/>
                  <a:t>of</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𝑠</m:t>
                        </m:r>
                      </m:sub>
                    </m:sSub>
                  </m:oMath>
                </a14:m>
                <a:r>
                  <a:rPr lang="es-ES" dirty="0"/>
                  <a:t> </a:t>
                </a:r>
                <a:r>
                  <a:rPr lang="es-ES" dirty="0" err="1"/>
                  <a:t>random</a:t>
                </a:r>
                <a:r>
                  <a:rPr lang="es-ES" dirty="0"/>
                  <a:t> </a:t>
                </a:r>
                <a:r>
                  <a:rPr lang="es-ES" dirty="0" err="1"/>
                  <a:t>samples</a:t>
                </a:r>
                <a:r>
                  <a:rPr lang="es-ES" dirty="0"/>
                  <a:t> </a:t>
                </a:r>
                <a:r>
                  <a:rPr lang="es-ES" dirty="0" err="1"/>
                  <a:t>taken</a:t>
                </a:r>
                <a:r>
                  <a:rPr lang="es-ES" dirty="0"/>
                  <a:t> </a:t>
                </a:r>
                <a:r>
                  <a:rPr lang="es-ES" dirty="0" err="1"/>
                  <a:t>from</a:t>
                </a:r>
                <a:r>
                  <a:rPr lang="es-ES" dirty="0"/>
                  <a:t> </a:t>
                </a:r>
                <a:r>
                  <a:rPr lang="es-ES" dirty="0" err="1"/>
                  <a:t>the</a:t>
                </a:r>
                <a:r>
                  <a:rPr lang="es-ES" dirty="0"/>
                  <a:t> original </a:t>
                </a:r>
                <a:r>
                  <a:rPr lang="es-ES" dirty="0" err="1"/>
                  <a:t>dataset</a:t>
                </a:r>
                <a:r>
                  <a:rPr lang="es-ES" dirty="0"/>
                  <a:t>.</a:t>
                </a:r>
              </a:p>
              <a:p>
                <a:pPr lvl="1"/>
                <a14:m>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 </a:t>
                </a:r>
                <a:r>
                  <a:rPr lang="es-ES" dirty="0" err="1"/>
                  <a:t>values</a:t>
                </a:r>
                <a:r>
                  <a:rPr lang="es-ES" dirty="0"/>
                  <a:t> are </a:t>
                </a:r>
                <a:r>
                  <a:rPr lang="es-ES" dirty="0" err="1"/>
                  <a:t>replaced</a:t>
                </a:r>
                <a:r>
                  <a:rPr lang="es-ES" dirty="0"/>
                  <a:t> </a:t>
                </a:r>
                <a:r>
                  <a:rPr lang="es-ES" dirty="0" err="1"/>
                  <a:t>by</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a:latin typeface="Cambria Math" panose="02040503050406030204" pitchFamily="18" charset="0"/>
                          </a:rPr>
                          <m:t>𝑥</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and </a:t>
                </a:r>
                <a:r>
                  <a:rPr lang="es-ES" dirty="0" err="1"/>
                  <a:t>the</a:t>
                </a:r>
                <a:r>
                  <a:rPr lang="es-ES" dirty="0"/>
                  <a:t> respective response are </a:t>
                </a:r>
                <a:r>
                  <a:rPr lang="es-ES" dirty="0" err="1"/>
                  <a:t>stored</a:t>
                </a:r>
                <a:r>
                  <a:rPr lang="es-ES" dirty="0"/>
                  <a:t>.</a:t>
                </a:r>
              </a:p>
              <a:p>
                <a:pPr lvl="1"/>
                <a:r>
                  <a:rPr lang="es-ES" dirty="0" err="1"/>
                  <a:t>This</a:t>
                </a:r>
                <a:r>
                  <a:rPr lang="es-ES" dirty="0"/>
                  <a:t> </a:t>
                </a:r>
                <a:r>
                  <a:rPr lang="es-ES" dirty="0" err="1"/>
                  <a:t>procedure</a:t>
                </a:r>
                <a:r>
                  <a:rPr lang="es-ES" dirty="0"/>
                  <a:t> </a:t>
                </a:r>
                <a:r>
                  <a:rPr lang="es-ES" dirty="0" err="1"/>
                  <a:t>is</a:t>
                </a:r>
                <a:r>
                  <a:rPr lang="es-ES" dirty="0"/>
                  <a:t> </a:t>
                </a:r>
                <a:r>
                  <a:rPr lang="es-ES" dirty="0" err="1"/>
                  <a:t>repeated</a:t>
                </a:r>
                <a:r>
                  <a:rPr lang="es-ES" dirty="0"/>
                  <a:t> </a:t>
                </a:r>
                <a:r>
                  <a:rPr lang="es-ES" dirty="0" err="1"/>
                  <a:t>for</a:t>
                </a:r>
                <a:r>
                  <a:rPr lang="es-ES" dirty="0"/>
                  <a:t> </a:t>
                </a:r>
                <a:r>
                  <a:rPr lang="es-ES" dirty="0" err="1"/>
                  <a:t>all</a:t>
                </a:r>
                <a:r>
                  <a:rPr lang="es-ES" dirty="0"/>
                  <a:t> variables.</a:t>
                </a:r>
              </a:p>
              <a:p>
                <a:r>
                  <a:rPr lang="es-ES" dirty="0" err="1"/>
                  <a:t>The</a:t>
                </a:r>
                <a:r>
                  <a:rPr lang="es-ES" dirty="0"/>
                  <a:t> complexity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𝑀</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𝑥</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𝑠</m:t>
                            </m:r>
                          </m:sub>
                        </m:sSub>
                        <m:r>
                          <a:rPr lang="es-ES" b="0" i="0" smtClean="0">
                            <a:latin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270" b="-382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27</a:t>
            </a:fld>
            <a:endParaRPr lang="es-ES" dirty="0"/>
          </a:p>
        </p:txBody>
      </p:sp>
    </p:spTree>
    <p:extLst>
      <p:ext uri="{BB962C8B-B14F-4D97-AF65-F5344CB8AC3E}">
        <p14:creationId xmlns:p14="http://schemas.microsoft.com/office/powerpoint/2010/main" val="3968785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Monte-Carlo SA (MSA)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a:xfrm>
                <a:off x="1257300" y="2738860"/>
                <a:ext cx="7886700" cy="6528015"/>
              </a:xfrm>
            </p:spPr>
            <p:txBody>
              <a:bodyPr>
                <a:normAutofit/>
              </a:bodyPr>
              <a:lstStyle/>
              <a:p>
                <a:r>
                  <a:rPr lang="es-ES" dirty="0"/>
                  <a:t>Similar </a:t>
                </a:r>
                <a:r>
                  <a:rPr lang="es-ES" dirty="0" err="1"/>
                  <a:t>to</a:t>
                </a:r>
                <a:r>
                  <a:rPr lang="es-ES" dirty="0"/>
                  <a:t> DSA </a:t>
                </a:r>
                <a:r>
                  <a:rPr lang="es-ES" dirty="0" err="1"/>
                  <a:t>but</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𝑠</m:t>
                        </m:r>
                      </m:sub>
                    </m:sSub>
                  </m:oMath>
                </a14:m>
                <a:r>
                  <a:rPr lang="es-ES" dirty="0"/>
                  <a:t> </a:t>
                </a:r>
                <a:r>
                  <a:rPr lang="es-ES" dirty="0" err="1"/>
                  <a:t>random</a:t>
                </a:r>
                <a:r>
                  <a:rPr lang="es-ES" dirty="0"/>
                  <a:t> simples are </a:t>
                </a:r>
                <a:r>
                  <a:rPr lang="es-ES" dirty="0" err="1"/>
                  <a:t>not</a:t>
                </a:r>
                <a:r>
                  <a:rPr lang="es-ES" dirty="0"/>
                  <a:t> </a:t>
                </a:r>
                <a:r>
                  <a:rPr lang="es-ES" dirty="0" err="1"/>
                  <a:t>taken</a:t>
                </a:r>
                <a:r>
                  <a:rPr lang="es-ES" dirty="0"/>
                  <a:t> </a:t>
                </a:r>
                <a:r>
                  <a:rPr lang="es-ES" dirty="0" err="1"/>
                  <a:t>from</a:t>
                </a:r>
                <a:r>
                  <a:rPr lang="es-ES" dirty="0"/>
                  <a:t> </a:t>
                </a:r>
                <a:r>
                  <a:rPr lang="es-ES" dirty="0" err="1"/>
                  <a:t>the</a:t>
                </a:r>
                <a:r>
                  <a:rPr lang="es-ES" dirty="0"/>
                  <a:t> </a:t>
                </a:r>
                <a:r>
                  <a:rPr lang="es-ES" dirty="0" err="1"/>
                  <a:t>dataset</a:t>
                </a:r>
                <a:r>
                  <a:rPr lang="es-ES" dirty="0"/>
                  <a:t>. </a:t>
                </a:r>
                <a:r>
                  <a:rPr lang="es-ES" dirty="0" err="1"/>
                  <a:t>Instead</a:t>
                </a:r>
                <a:r>
                  <a:rPr lang="es-ES" dirty="0"/>
                  <a:t>, </a:t>
                </a:r>
                <a:r>
                  <a:rPr lang="es-ES" dirty="0" err="1"/>
                  <a:t>the</a:t>
                </a:r>
                <a:r>
                  <a:rPr lang="es-ES" dirty="0"/>
                  <a:t> are </a:t>
                </a:r>
                <a:r>
                  <a:rPr lang="es-ES" dirty="0" err="1"/>
                  <a:t>built</a:t>
                </a:r>
                <a:r>
                  <a:rPr lang="es-ES" dirty="0"/>
                  <a:t> </a:t>
                </a:r>
                <a:r>
                  <a:rPr lang="es-ES" dirty="0" err="1"/>
                  <a:t>from</a:t>
                </a:r>
                <a:r>
                  <a:rPr lang="es-ES" dirty="0"/>
                  <a:t> a </a:t>
                </a:r>
                <a:r>
                  <a:rPr lang="es-ES" dirty="0" err="1"/>
                  <a:t>uniform</a:t>
                </a:r>
                <a:r>
                  <a:rPr lang="es-ES" dirty="0"/>
                  <a:t> </a:t>
                </a:r>
                <a:r>
                  <a:rPr lang="es-ES" dirty="0" err="1"/>
                  <a:t>distibution</a:t>
                </a:r>
                <a:r>
                  <a:rPr lang="es-ES" dirty="0"/>
                  <a:t>:</a:t>
                </a:r>
              </a:p>
              <a:p>
                <a:pPr lvl="1"/>
                <a:r>
                  <a:rPr lang="es-ES" dirty="0" err="1"/>
                  <a:t>Continuous</a:t>
                </a:r>
                <a:r>
                  <a:rPr lang="es-ES" dirty="0"/>
                  <a:t> </a:t>
                </a:r>
                <a:r>
                  <a:rPr lang="es-ES" dirty="0" err="1"/>
                  <a:t>space</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𝑀𝑆𝐴</m:t>
                        </m:r>
                      </m:e>
                      <m:sub>
                        <m:r>
                          <a:rPr lang="es-ES" b="0" i="1" smtClean="0">
                            <a:latin typeface="Cambria Math" panose="02040503050406030204" pitchFamily="18" charset="0"/>
                          </a:rPr>
                          <m:t>𝑐</m:t>
                        </m:r>
                      </m:sub>
                    </m:sSub>
                  </m:oMath>
                </a14:m>
                <a:r>
                  <a:rPr lang="es-ES" dirty="0"/>
                  <a:t>.</a:t>
                </a:r>
              </a:p>
              <a:p>
                <a:pPr lvl="1"/>
                <a:r>
                  <a:rPr lang="es-ES" dirty="0"/>
                  <a:t>Discrete </a:t>
                </a:r>
                <a:r>
                  <a:rPr lang="es-ES" dirty="0" err="1"/>
                  <a:t>space</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𝑀𝑆𝐴</m:t>
                        </m:r>
                      </m:e>
                      <m:sub>
                        <m:r>
                          <a:rPr lang="es-ES" b="0" i="1" smtClean="0">
                            <a:latin typeface="Cambria Math" panose="02040503050406030204" pitchFamily="18" charset="0"/>
                          </a:rPr>
                          <m:t>𝑑</m:t>
                        </m:r>
                      </m:sub>
                    </m:sSub>
                  </m:oMath>
                </a14:m>
                <a:r>
                  <a:rPr lang="es-ES" dirty="0"/>
                  <a:t> (</a:t>
                </a:r>
                <a14:m>
                  <m:oMath xmlns:m="http://schemas.openxmlformats.org/officeDocument/2006/math">
                    <m:r>
                      <a:rPr lang="es-ES" b="0" i="1" dirty="0" smtClean="0">
                        <a:latin typeface="Cambria Math" panose="02040503050406030204" pitchFamily="18" charset="0"/>
                      </a:rPr>
                      <m:t>𝐿</m:t>
                    </m:r>
                  </m:oMath>
                </a14:m>
                <a:r>
                  <a:rPr lang="es-ES" dirty="0"/>
                  <a:t> </a:t>
                </a:r>
                <a:r>
                  <a:rPr lang="es-ES" dirty="0" err="1"/>
                  <a:t>different</a:t>
                </a:r>
                <a:r>
                  <a:rPr lang="es-ES" dirty="0"/>
                  <a:t> </a:t>
                </a:r>
                <a:r>
                  <a:rPr lang="es-ES" dirty="0" err="1"/>
                  <a:t>levels</a:t>
                </a:r>
                <a:r>
                  <a:rPr lang="es-ES" dirty="0"/>
                  <a:t> are </a:t>
                </a:r>
                <a:r>
                  <a:rPr lang="es-ES" dirty="0" err="1"/>
                  <a:t>considered</a:t>
                </a:r>
                <a:r>
                  <a:rPr lang="es-ES" dirty="0"/>
                  <a:t> </a:t>
                </a:r>
                <a:r>
                  <a:rPr lang="es-ES" dirty="0" err="1"/>
                  <a:t>for</a:t>
                </a:r>
                <a:r>
                  <a:rPr lang="es-ES" dirty="0"/>
                  <a:t> </a:t>
                </a:r>
                <a:r>
                  <a:rPr lang="es-ES" dirty="0" err="1"/>
                  <a:t>all</a:t>
                </a:r>
                <a:r>
                  <a:rPr lang="es-ES" dirty="0"/>
                  <a:t> </a:t>
                </a:r>
                <a:r>
                  <a:rPr lang="es-ES" dirty="0" err="1"/>
                  <a:t>iputs</a:t>
                </a:r>
                <a:r>
                  <a:rPr lang="es-ES" dirty="0"/>
                  <a:t>).</a:t>
                </a:r>
              </a:p>
              <a:p>
                <a:r>
                  <a:rPr lang="es-ES" dirty="0"/>
                  <a:t>The complexity </a:t>
                </a:r>
                <a:r>
                  <a:rPr lang="es-ES" dirty="0" err="1"/>
                  <a:t>is</a:t>
                </a:r>
                <a:r>
                  <a:rPr lang="es-ES" dirty="0"/>
                  <a:t> the same as DSA: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𝑀</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𝑥</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𝑠</m:t>
                            </m:r>
                          </m:sub>
                        </m:sSub>
                        <m:r>
                          <a:rPr lang="es-ES" b="0" i="0" smtClean="0">
                            <a:latin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a:p>
                <a:endParaRPr lang="es-ES" dirty="0"/>
              </a:p>
              <a:p>
                <a:pPr lvl="1"/>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xfrm>
                <a:off x="1257300" y="2738860"/>
                <a:ext cx="7886700" cy="6528015"/>
              </a:xfrm>
              <a:blipFill>
                <a:blip r:embed="rId2"/>
                <a:stretch>
                  <a:fillRect l="-2705" t="-2894" r="-2705"/>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28</a:t>
            </a:fld>
            <a:endParaRPr lang="es-ES" dirty="0"/>
          </a:p>
        </p:txBody>
      </p:sp>
      <p:grpSp>
        <p:nvGrpSpPr>
          <p:cNvPr id="12" name="Grupo 11">
            <a:extLst>
              <a:ext uri="{FF2B5EF4-FFF2-40B4-BE49-F238E27FC236}">
                <a16:creationId xmlns:a16="http://schemas.microsoft.com/office/drawing/2014/main" id="{FC3D87DF-BA2F-A69E-06F7-D0A8F184C891}"/>
              </a:ext>
            </a:extLst>
          </p:cNvPr>
          <p:cNvGrpSpPr/>
          <p:nvPr/>
        </p:nvGrpSpPr>
        <p:grpSpPr>
          <a:xfrm>
            <a:off x="9495909" y="3391677"/>
            <a:ext cx="8182490" cy="4198118"/>
            <a:chOff x="9495909" y="3391677"/>
            <a:chExt cx="8182490" cy="4198118"/>
          </a:xfrm>
        </p:grpSpPr>
        <p:pic>
          <p:nvPicPr>
            <p:cNvPr id="9" name="Imagen 8" descr="Gráfico, Gráfico de dispersión&#10;&#10;Descripción generada automáticamente">
              <a:extLst>
                <a:ext uri="{FF2B5EF4-FFF2-40B4-BE49-F238E27FC236}">
                  <a16:creationId xmlns:a16="http://schemas.microsoft.com/office/drawing/2014/main" id="{C76DC538-4371-796A-05C6-1314526301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87154" y="3391677"/>
              <a:ext cx="4091245" cy="4198118"/>
            </a:xfrm>
            <a:prstGeom prst="rect">
              <a:avLst/>
            </a:prstGeom>
          </p:spPr>
        </p:pic>
        <p:pic>
          <p:nvPicPr>
            <p:cNvPr id="11" name="Imagen 10" descr="Gráfico, Gráfico de dispersión&#10;&#10;Descripción generada automáticamente">
              <a:extLst>
                <a:ext uri="{FF2B5EF4-FFF2-40B4-BE49-F238E27FC236}">
                  <a16:creationId xmlns:a16="http://schemas.microsoft.com/office/drawing/2014/main" id="{04083C25-244C-8B8B-068F-AA02817CD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5909" y="3391678"/>
              <a:ext cx="4091245" cy="4198117"/>
            </a:xfrm>
            <a:prstGeom prst="rect">
              <a:avLst/>
            </a:prstGeom>
          </p:spPr>
        </p:pic>
      </p:grp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FFE4629-B19D-A4B7-BE73-1595DA7D64C3}"/>
                  </a:ext>
                </a:extLst>
              </p:cNvPr>
              <p:cNvSpPr txBox="1"/>
              <p:nvPr/>
            </p:nvSpPr>
            <p:spPr>
              <a:xfrm>
                <a:off x="9495909" y="7612599"/>
                <a:ext cx="8182489" cy="1246495"/>
              </a:xfrm>
              <a:prstGeom prst="rect">
                <a:avLst/>
              </a:prstGeom>
              <a:noFill/>
            </p:spPr>
            <p:txBody>
              <a:bodyPr wrap="square" rtlCol="0">
                <a:spAutoFit/>
              </a:bodyPr>
              <a:lstStyle/>
              <a:p>
                <a:pPr algn="just"/>
                <a:r>
                  <a:rPr lang="es-ES" sz="2500" dirty="0">
                    <a:latin typeface="DIN" panose="020B0604020202020204" charset="0"/>
                  </a:rPr>
                  <a:t>On </a:t>
                </a:r>
                <a:r>
                  <a:rPr lang="es-ES" sz="2500" dirty="0" err="1">
                    <a:latin typeface="DIN" panose="020B0604020202020204" charset="0"/>
                  </a:rPr>
                  <a:t>the</a:t>
                </a:r>
                <a:r>
                  <a:rPr lang="es-ES" sz="2500" dirty="0">
                    <a:latin typeface="DIN" panose="020B0604020202020204" charset="0"/>
                  </a:rPr>
                  <a:t> </a:t>
                </a:r>
                <a:r>
                  <a:rPr lang="es-ES" sz="2500" dirty="0" err="1">
                    <a:latin typeface="DIN" panose="020B0604020202020204" charset="0"/>
                  </a:rPr>
                  <a:t>left</a:t>
                </a:r>
                <a:r>
                  <a:rPr lang="es-ES" sz="2500" dirty="0">
                    <a:latin typeface="DIN" panose="020B0604020202020204" charset="0"/>
                  </a:rPr>
                  <a:t>, </a:t>
                </a:r>
                <a14:m>
                  <m:oMath xmlns:m="http://schemas.openxmlformats.org/officeDocument/2006/math">
                    <m:sSup>
                      <m:sSupPr>
                        <m:ctrlPr>
                          <a:rPr lang="es-ES" sz="2500" i="1" smtClean="0">
                            <a:latin typeface="Cambria Math" panose="02040503050406030204" pitchFamily="18" charset="0"/>
                          </a:rPr>
                        </m:ctrlPr>
                      </m:sSupPr>
                      <m:e>
                        <m:r>
                          <a:rPr lang="es-ES" sz="2500" b="0" i="1" smtClean="0">
                            <a:latin typeface="Cambria Math" panose="02040503050406030204" pitchFamily="18" charset="0"/>
                          </a:rPr>
                          <m:t>𝑙𝑒𝑣𝑒𝑙𝑠</m:t>
                        </m:r>
                      </m:e>
                      <m:sup>
                        <m:r>
                          <a:rPr lang="es-ES" sz="2500" b="0" i="1" smtClean="0">
                            <a:latin typeface="Cambria Math" panose="02040503050406030204" pitchFamily="18" charset="0"/>
                          </a:rPr>
                          <m:t>2</m:t>
                        </m:r>
                      </m:sup>
                    </m:sSup>
                  </m:oMath>
                </a14:m>
                <a:r>
                  <a:rPr lang="es-ES" sz="2500" dirty="0">
                    <a:latin typeface="DIN" panose="020B0604020202020204" charset="0"/>
                  </a:rPr>
                  <a:t> MSA </a:t>
                </a:r>
                <a:r>
                  <a:rPr lang="es-ES" sz="2500" dirty="0" err="1">
                    <a:latin typeface="DIN" panose="020B0604020202020204" charset="0"/>
                  </a:rPr>
                  <a:t>continuous</a:t>
                </a:r>
                <a:r>
                  <a:rPr lang="es-ES" sz="2500" dirty="0">
                    <a:latin typeface="DIN" panose="020B0604020202020204" charset="0"/>
                  </a:rPr>
                  <a:t> </a:t>
                </a:r>
                <a:r>
                  <a:rPr lang="es-ES" sz="2500" dirty="0" err="1">
                    <a:latin typeface="DIN" panose="020B0604020202020204" charset="0"/>
                  </a:rPr>
                  <a:t>observations</a:t>
                </a:r>
                <a:r>
                  <a:rPr lang="es-ES" sz="2500" dirty="0">
                    <a:latin typeface="DIN" panose="020B0604020202020204" charset="0"/>
                  </a:rPr>
                  <a:t> (25) are </a:t>
                </a:r>
                <a:r>
                  <a:rPr lang="es-ES" sz="2500" dirty="0" err="1">
                    <a:latin typeface="DIN" panose="020B0604020202020204" charset="0"/>
                  </a:rPr>
                  <a:t>generated</a:t>
                </a:r>
                <a:r>
                  <a:rPr lang="es-ES" sz="2500" dirty="0">
                    <a:latin typeface="DIN" panose="020B0604020202020204" charset="0"/>
                  </a:rPr>
                  <a:t>. </a:t>
                </a:r>
                <a:r>
                  <a:rPr lang="es-ES" sz="2500" dirty="0" err="1">
                    <a:latin typeface="DIN" panose="020B0604020202020204" charset="0"/>
                  </a:rPr>
                  <a:t>On</a:t>
                </a:r>
                <a:r>
                  <a:rPr lang="es-ES" sz="2500" dirty="0">
                    <a:latin typeface="DIN" panose="020B0604020202020204" charset="0"/>
                  </a:rPr>
                  <a:t> </a:t>
                </a:r>
                <a:r>
                  <a:rPr lang="es-ES" sz="2500" dirty="0" err="1">
                    <a:latin typeface="DIN" panose="020B0604020202020204" charset="0"/>
                  </a:rPr>
                  <a:t>the</a:t>
                </a:r>
                <a:r>
                  <a:rPr lang="es-ES" sz="2500" dirty="0">
                    <a:latin typeface="DIN" panose="020B0604020202020204" charset="0"/>
                  </a:rPr>
                  <a:t> </a:t>
                </a:r>
                <a:r>
                  <a:rPr lang="es-ES" sz="2500" dirty="0" err="1">
                    <a:latin typeface="DIN" panose="020B0604020202020204" charset="0"/>
                  </a:rPr>
                  <a:t>right</a:t>
                </a:r>
                <a:r>
                  <a:rPr lang="es-ES" sz="2500" dirty="0">
                    <a:latin typeface="DIN" panose="020B0604020202020204" charset="0"/>
                  </a:rPr>
                  <a:t>, </a:t>
                </a:r>
                <a14:m>
                  <m:oMath xmlns:m="http://schemas.openxmlformats.org/officeDocument/2006/math">
                    <m:sSup>
                      <m:sSupPr>
                        <m:ctrlPr>
                          <a:rPr lang="es-ES" sz="2500" i="1">
                            <a:latin typeface="Cambria Math" panose="02040503050406030204" pitchFamily="18" charset="0"/>
                          </a:rPr>
                        </m:ctrlPr>
                      </m:sSupPr>
                      <m:e>
                        <m:r>
                          <a:rPr lang="es-ES" sz="2500" i="1">
                            <a:latin typeface="Cambria Math" panose="02040503050406030204" pitchFamily="18" charset="0"/>
                          </a:rPr>
                          <m:t>𝑙𝑒𝑣𝑒𝑙𝑠</m:t>
                        </m:r>
                      </m:e>
                      <m:sup>
                        <m:r>
                          <a:rPr lang="es-ES" sz="2500" i="1">
                            <a:latin typeface="Cambria Math" panose="02040503050406030204" pitchFamily="18" charset="0"/>
                          </a:rPr>
                          <m:t>2</m:t>
                        </m:r>
                      </m:sup>
                    </m:sSup>
                  </m:oMath>
                </a14:m>
                <a:r>
                  <a:rPr lang="es-ES" sz="2500" dirty="0">
                    <a:latin typeface="DIN" panose="020B0604020202020204" charset="0"/>
                  </a:rPr>
                  <a:t> MSA discrete observations are </a:t>
                </a:r>
                <a:r>
                  <a:rPr lang="es-ES" sz="2500" dirty="0" err="1">
                    <a:latin typeface="DIN" panose="020B0604020202020204" charset="0"/>
                  </a:rPr>
                  <a:t>generated</a:t>
                </a:r>
                <a:r>
                  <a:rPr lang="es-ES" sz="2500" dirty="0">
                    <a:latin typeface="DIN" panose="020B0604020202020204" charset="0"/>
                  </a:rPr>
                  <a:t> </a:t>
                </a:r>
                <a:r>
                  <a:rPr lang="es-ES" sz="2500" dirty="0" err="1">
                    <a:latin typeface="DIN" panose="020B0604020202020204" charset="0"/>
                  </a:rPr>
                  <a:t>but</a:t>
                </a:r>
                <a:r>
                  <a:rPr lang="es-ES" sz="2500" dirty="0">
                    <a:latin typeface="DIN" panose="020B0604020202020204" charset="0"/>
                  </a:rPr>
                  <a:t> 11 are </a:t>
                </a:r>
                <a:r>
                  <a:rPr lang="es-ES" sz="2500" dirty="0" err="1">
                    <a:latin typeface="DIN" panose="020B0604020202020204" charset="0"/>
                  </a:rPr>
                  <a:t>duplicated</a:t>
                </a:r>
                <a:r>
                  <a:rPr lang="es-ES" sz="2500" dirty="0">
                    <a:latin typeface="DIN" panose="020B0604020202020204" charset="0"/>
                  </a:rPr>
                  <a:t> (14).</a:t>
                </a:r>
              </a:p>
            </p:txBody>
          </p:sp>
        </mc:Choice>
        <mc:Fallback xmlns="">
          <p:sp>
            <p:nvSpPr>
              <p:cNvPr id="13" name="CuadroTexto 12">
                <a:extLst>
                  <a:ext uri="{FF2B5EF4-FFF2-40B4-BE49-F238E27FC236}">
                    <a16:creationId xmlns:a16="http://schemas.microsoft.com/office/drawing/2014/main" id="{8FFE4629-B19D-A4B7-BE73-1595DA7D64C3}"/>
                  </a:ext>
                </a:extLst>
              </p:cNvPr>
              <p:cNvSpPr txBox="1">
                <a:spLocks noRot="1" noChangeAspect="1" noMove="1" noResize="1" noEditPoints="1" noAdjustHandles="1" noChangeArrowheads="1" noChangeShapeType="1" noTextEdit="1"/>
              </p:cNvSpPr>
              <p:nvPr/>
            </p:nvSpPr>
            <p:spPr>
              <a:xfrm>
                <a:off x="9495909" y="7612599"/>
                <a:ext cx="8182489" cy="1246495"/>
              </a:xfrm>
              <a:prstGeom prst="rect">
                <a:avLst/>
              </a:prstGeom>
              <a:blipFill>
                <a:blip r:embed="rId5"/>
                <a:stretch>
                  <a:fillRect l="-1267" t="-4412" r="-1192" b="-11275"/>
                </a:stretch>
              </a:blipFill>
            </p:spPr>
            <p:txBody>
              <a:bodyPr/>
              <a:lstStyle/>
              <a:p>
                <a:r>
                  <a:rPr lang="es-ES">
                    <a:noFill/>
                  </a:rPr>
                  <a:t> </a:t>
                </a:r>
              </a:p>
            </p:txBody>
          </p:sp>
        </mc:Fallback>
      </mc:AlternateContent>
    </p:spTree>
    <p:extLst>
      <p:ext uri="{BB962C8B-B14F-4D97-AF65-F5344CB8AC3E}">
        <p14:creationId xmlns:p14="http://schemas.microsoft.com/office/powerpoint/2010/main" val="1579089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err="1"/>
              <a:t>Cluster-based</a:t>
            </a:r>
            <a:r>
              <a:rPr lang="es-ES" dirty="0"/>
              <a:t> SA (CSA)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r>
                  <a:rPr lang="es-ES" dirty="0"/>
                  <a:t>This method </a:t>
                </a:r>
                <a:r>
                  <a:rPr lang="es-ES" dirty="0" err="1"/>
                  <a:t>consist</a:t>
                </a:r>
                <a:r>
                  <a:rPr lang="es-ES" dirty="0"/>
                  <a:t> in:</a:t>
                </a:r>
              </a:p>
              <a:p>
                <a:pPr lvl="1"/>
                <a:r>
                  <a:rPr lang="es-ES" dirty="0" err="1"/>
                  <a:t>First</a:t>
                </a:r>
                <a:r>
                  <a:rPr lang="es-ES" dirty="0"/>
                  <a:t>, store </a:t>
                </a:r>
                <a:r>
                  <a:rPr lang="es-ES" dirty="0" err="1"/>
                  <a:t>all</a:t>
                </a:r>
                <a:r>
                  <a:rPr lang="es-ES" dirty="0"/>
                  <a:t> </a:t>
                </a:r>
                <a:r>
                  <a:rPr lang="es-ES" dirty="0" err="1"/>
                  <a:t>predicted</a:t>
                </a:r>
                <a:r>
                  <a:rPr lang="es-ES" dirty="0"/>
                  <a:t> </a:t>
                </a:r>
                <a:r>
                  <a:rPr lang="es-ES" dirty="0" err="1"/>
                  <a:t>values</a:t>
                </a:r>
                <a:r>
                  <a:rPr lang="es-ES" dirty="0"/>
                  <a:t> </a:t>
                </a:r>
                <a:r>
                  <a:rPr lang="es-ES" dirty="0" err="1"/>
                  <a:t>for</a:t>
                </a:r>
                <a:r>
                  <a:rPr lang="es-ES" dirty="0"/>
                  <a:t> </a:t>
                </a:r>
                <a:r>
                  <a:rPr lang="es-ES" dirty="0" err="1"/>
                  <a:t>the</a:t>
                </a:r>
                <a:r>
                  <a:rPr lang="es-ES" dirty="0"/>
                  <a:t> </a:t>
                </a:r>
                <a:r>
                  <a:rPr lang="es-ES" dirty="0" err="1"/>
                  <a:t>whole</a:t>
                </a:r>
                <a:r>
                  <a:rPr lang="es-ES" dirty="0"/>
                  <a:t> </a:t>
                </a:r>
                <a:r>
                  <a:rPr lang="es-ES" dirty="0" err="1"/>
                  <a:t>dataset</a:t>
                </a:r>
                <a:r>
                  <a:rPr lang="es-ES" dirty="0"/>
                  <a:t>.</a:t>
                </a:r>
              </a:p>
              <a:p>
                <a:pPr lvl="1"/>
                <a:r>
                  <a:rPr lang="es-ES" dirty="0" err="1"/>
                  <a:t>Second</a:t>
                </a:r>
                <a:r>
                  <a:rPr lang="es-ES" dirty="0"/>
                  <a:t>, </a:t>
                </a:r>
                <a:r>
                  <a:rPr lang="es-ES" dirty="0" err="1"/>
                  <a:t>for</a:t>
                </a:r>
                <a:r>
                  <a:rPr lang="es-ES" dirty="0"/>
                  <a:t> </a:t>
                </a:r>
                <a:r>
                  <a:rPr lang="es-ES" dirty="0" err="1"/>
                  <a:t>each</a:t>
                </a:r>
                <a:r>
                  <a:rPr lang="es-ES" dirty="0"/>
                  <a:t> variable </a:t>
                </a:r>
                <a14:m>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a:p>
                <a:pPr lvl="2"/>
                <a14:m>
                  <m:oMath xmlns:m="http://schemas.openxmlformats.org/officeDocument/2006/math">
                    <m:r>
                      <a:rPr lang="es-ES" b="0" i="1" smtClean="0">
                        <a:latin typeface="Cambria Math" panose="02040503050406030204" pitchFamily="18" charset="0"/>
                      </a:rPr>
                      <m:t>𝐿</m:t>
                    </m:r>
                  </m:oMath>
                </a14:m>
                <a:r>
                  <a:rPr lang="es-ES" dirty="0"/>
                  <a:t> </a:t>
                </a:r>
                <a:r>
                  <a:rPr lang="es-ES" dirty="0" err="1"/>
                  <a:t>clusters</a:t>
                </a:r>
                <a:r>
                  <a:rPr lang="es-ES" dirty="0"/>
                  <a:t> are </a:t>
                </a:r>
                <a:r>
                  <a:rPr lang="es-ES" dirty="0" err="1"/>
                  <a:t>defined</a:t>
                </a:r>
                <a:r>
                  <a:rPr lang="es-ES" dirty="0"/>
                  <a:t>. Regular </a:t>
                </a:r>
                <a:r>
                  <a:rPr lang="es-ES" dirty="0" err="1"/>
                  <a:t>sequence</a:t>
                </a:r>
                <a:r>
                  <a:rPr lang="es-ES" dirty="0"/>
                  <a:t> </a:t>
                </a:r>
                <a:r>
                  <a:rPr lang="es-ES" dirty="0" err="1"/>
                  <a:t>of</a:t>
                </a:r>
                <a:r>
                  <a:rPr lang="es-ES" dirty="0"/>
                  <a:t> </a:t>
                </a:r>
                <a14:m>
                  <m:oMath xmlns:m="http://schemas.openxmlformats.org/officeDocument/2006/math">
                    <m:r>
                      <a:rPr lang="es-ES" b="0" i="1" smtClean="0">
                        <a:latin typeface="Cambria Math" panose="02040503050406030204" pitchFamily="18" charset="0"/>
                      </a:rPr>
                      <m:t>𝐿</m:t>
                    </m:r>
                    <m:r>
                      <a:rPr lang="es-ES" b="0" i="1" smtClean="0">
                        <a:latin typeface="Cambria Math" panose="02040503050406030204" pitchFamily="18" charset="0"/>
                      </a:rPr>
                      <m:t>+1</m:t>
                    </m:r>
                  </m:oMath>
                </a14:m>
                <a:r>
                  <a:rPr lang="es-ES" dirty="0"/>
                  <a:t> </a:t>
                </a:r>
                <a:r>
                  <a:rPr lang="es-ES" dirty="0" err="1"/>
                  <a:t>levels</a:t>
                </a:r>
                <a:r>
                  <a:rPr lang="es-ES" dirty="0"/>
                  <a:t>.</a:t>
                </a:r>
              </a:p>
              <a:p>
                <a:pPr lvl="2"/>
                <a:r>
                  <a:rPr lang="es-ES" dirty="0" err="1"/>
                  <a:t>Clusters</a:t>
                </a:r>
                <a:r>
                  <a:rPr lang="es-ES" dirty="0"/>
                  <a:t> are </a:t>
                </a:r>
                <a:r>
                  <a:rPr lang="es-ES" dirty="0" err="1"/>
                  <a:t>ordered</a:t>
                </a:r>
                <a:r>
                  <a:rPr lang="es-ES" dirty="0"/>
                  <a:t> and </a:t>
                </a:r>
                <a:r>
                  <a:rPr lang="es-ES" dirty="0" err="1"/>
                  <a:t>each</a:t>
                </a:r>
                <a:r>
                  <a:rPr lang="es-ES" dirty="0"/>
                  <a:t> </a:t>
                </a:r>
                <a:r>
                  <a:rPr lang="es-ES" dirty="0" err="1"/>
                  <a:t>cluster</a:t>
                </a:r>
                <a:r>
                  <a:rPr lang="es-ES" dirty="0"/>
                  <a:t> </a:t>
                </a:r>
                <a:r>
                  <a:rPr lang="es-ES" dirty="0" err="1"/>
                  <a:t>contains</a:t>
                </a:r>
                <a:r>
                  <a:rPr lang="es-ES" dirty="0"/>
                  <a:t> </a:t>
                </a:r>
                <a:r>
                  <a:rPr lang="es-ES" dirty="0" err="1"/>
                  <a:t>all</a:t>
                </a:r>
                <a:r>
                  <a:rPr lang="es-ES" dirty="0"/>
                  <a:t> data simples </a:t>
                </a:r>
                <a:r>
                  <a:rPr lang="es-ES" dirty="0" err="1"/>
                  <a:t>whose</a:t>
                </a:r>
                <a:r>
                  <a:rPr lang="es-ES" dirty="0"/>
                  <a:t> </a:t>
                </a:r>
                <a14:m>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 </a:t>
                </a:r>
                <a:r>
                  <a:rPr lang="es-ES" dirty="0" err="1"/>
                  <a:t>values</a:t>
                </a:r>
                <a:r>
                  <a:rPr lang="es-ES" dirty="0"/>
                  <a:t> are </a:t>
                </a:r>
                <a:r>
                  <a:rPr lang="es-ES" dirty="0" err="1"/>
                  <a:t>within</a:t>
                </a:r>
                <a:r>
                  <a:rPr lang="es-ES" dirty="0"/>
                  <a:t> </a:t>
                </a:r>
                <a:r>
                  <a:rPr lang="es-ES" dirty="0" err="1"/>
                  <a:t>two</a:t>
                </a:r>
                <a:r>
                  <a:rPr lang="es-ES" dirty="0"/>
                  <a:t> </a:t>
                </a:r>
                <a:r>
                  <a:rPr lang="es-ES" dirty="0" err="1"/>
                  <a:t>levels</a:t>
                </a:r>
                <a:r>
                  <a:rPr lang="es-ES" dirty="0"/>
                  <a:t> </a:t>
                </a:r>
                <a:r>
                  <a:rPr lang="es-ES" dirty="0" err="1"/>
                  <a:t>of</a:t>
                </a:r>
                <a:r>
                  <a:rPr lang="es-ES" dirty="0"/>
                  <a:t> </a:t>
                </a:r>
                <a:r>
                  <a:rPr lang="es-ES" dirty="0" err="1"/>
                  <a:t>the</a:t>
                </a:r>
                <a:r>
                  <a:rPr lang="es-ES" dirty="0"/>
                  <a:t> regular </a:t>
                </a:r>
                <a:r>
                  <a:rPr lang="es-ES" dirty="0" err="1"/>
                  <a:t>sequence</a:t>
                </a:r>
                <a:r>
                  <a:rPr lang="es-ES" dirty="0"/>
                  <a:t>.</a:t>
                </a:r>
              </a:p>
              <a:p>
                <a:pPr lvl="2"/>
                <a:r>
                  <a:rPr lang="es-ES" dirty="0" err="1"/>
                  <a:t>The</a:t>
                </a:r>
                <a:r>
                  <a:rPr lang="es-ES" dirty="0"/>
                  <a:t> </a:t>
                </a:r>
                <a:r>
                  <a:rPr lang="es-ES" dirty="0" err="1"/>
                  <a:t>sensitivity</a:t>
                </a:r>
                <a:r>
                  <a:rPr lang="es-ES" dirty="0"/>
                  <a:t> </a:t>
                </a:r>
                <a:r>
                  <a:rPr lang="es-ES" dirty="0" err="1"/>
                  <a:t>values</a:t>
                </a:r>
                <a:r>
                  <a:rPr lang="es-ES" dirty="0"/>
                  <a:t>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are set as </a:t>
                </a:r>
                <a:r>
                  <a:rPr lang="es-ES" dirty="0" err="1"/>
                  <a:t>the</a:t>
                </a:r>
                <a:r>
                  <a:rPr lang="es-ES" dirty="0"/>
                  <a:t> </a:t>
                </a:r>
                <a:r>
                  <a:rPr lang="es-ES" dirty="0" err="1"/>
                  <a:t>predictions</a:t>
                </a:r>
                <a:r>
                  <a:rPr lang="es-ES" dirty="0"/>
                  <a:t> </a:t>
                </a:r>
                <a:r>
                  <a:rPr lang="es-ES" dirty="0" err="1"/>
                  <a:t>related</a:t>
                </a:r>
                <a:r>
                  <a:rPr lang="es-ES" dirty="0"/>
                  <a:t> </a:t>
                </a:r>
                <a:r>
                  <a:rPr lang="es-ES" dirty="0" err="1"/>
                  <a:t>with</a:t>
                </a:r>
                <a:r>
                  <a:rPr lang="es-ES" dirty="0"/>
                  <a:t> </a:t>
                </a:r>
                <a:r>
                  <a:rPr lang="es-ES" dirty="0" err="1"/>
                  <a:t>the</a:t>
                </a:r>
                <a:r>
                  <a:rPr lang="es-ES" dirty="0"/>
                  <a:t> </a:t>
                </a:r>
                <a:r>
                  <a:rPr lang="es-ES" dirty="0" err="1"/>
                  <a:t>examples</a:t>
                </a:r>
                <a:r>
                  <a:rPr lang="es-ES" dirty="0"/>
                  <a:t> </a:t>
                </a:r>
                <a:r>
                  <a:rPr lang="es-ES" dirty="0" err="1"/>
                  <a:t>that</a:t>
                </a:r>
                <a:r>
                  <a:rPr lang="es-ES" dirty="0"/>
                  <a:t> </a:t>
                </a:r>
                <a:r>
                  <a:rPr lang="es-ES" dirty="0" err="1"/>
                  <a:t>belong</a:t>
                </a:r>
                <a:r>
                  <a:rPr lang="es-ES" dirty="0"/>
                  <a:t> </a:t>
                </a:r>
                <a:r>
                  <a:rPr lang="es-ES" dirty="0" err="1"/>
                  <a:t>to</a:t>
                </a:r>
                <a:r>
                  <a:rPr lang="es-ES" dirty="0"/>
                  <a:t> </a:t>
                </a:r>
                <a:r>
                  <a:rPr lang="es-ES" dirty="0" err="1"/>
                  <a:t>cluster</a:t>
                </a:r>
                <a:r>
                  <a:rPr lang="es-ES" dirty="0"/>
                  <a:t> </a:t>
                </a:r>
                <a14:m>
                  <m:oMath xmlns:m="http://schemas.openxmlformats.org/officeDocument/2006/math">
                    <m:r>
                      <a:rPr lang="es-ES" b="0" i="1" smtClean="0">
                        <a:latin typeface="Cambria Math" panose="02040503050406030204" pitchFamily="18" charset="0"/>
                      </a:rPr>
                      <m:t>𝑗</m:t>
                    </m:r>
                  </m:oMath>
                </a14:m>
                <a:r>
                  <a:rPr lang="es-ES" dirty="0"/>
                  <a:t>.</a:t>
                </a:r>
              </a:p>
              <a:p>
                <a:endParaRPr lang="es-ES" dirty="0"/>
              </a:p>
              <a:p>
                <a:r>
                  <a:rPr lang="es-ES" dirty="0"/>
                  <a:t>CSA </a:t>
                </a:r>
                <a:r>
                  <a:rPr lang="es-ES" dirty="0" err="1"/>
                  <a:t>is</a:t>
                </a:r>
                <a:r>
                  <a:rPr lang="es-ES" dirty="0"/>
                  <a:t> </a:t>
                </a:r>
                <a:r>
                  <a:rPr lang="es-ES" dirty="0" err="1"/>
                  <a:t>faster</a:t>
                </a:r>
                <a:r>
                  <a:rPr lang="es-ES" dirty="0"/>
                  <a:t> tan DSA </a:t>
                </a:r>
                <a:r>
                  <a:rPr lang="es-ES" dirty="0" err="1"/>
                  <a:t>because</a:t>
                </a:r>
                <a:r>
                  <a:rPr lang="es-ES" dirty="0"/>
                  <a:t> </a:t>
                </a:r>
                <a:r>
                  <a:rPr lang="es-ES" dirty="0" err="1"/>
                  <a:t>its</a:t>
                </a:r>
                <a:r>
                  <a:rPr lang="es-ES" dirty="0"/>
                  <a:t> </a:t>
                </a:r>
                <a:r>
                  <a:rPr lang="es-ES" dirty="0" err="1"/>
                  <a:t>complexy</a:t>
                </a:r>
                <a:r>
                  <a:rPr lang="es-ES" dirty="0"/>
                  <a:t> </a:t>
                </a:r>
                <a:r>
                  <a:rPr lang="es-ES" dirty="0" err="1"/>
                  <a:t>is</a:t>
                </a:r>
                <a:r>
                  <a:rPr lang="es-ES" dirty="0"/>
                  <a:t> </a:t>
                </a:r>
                <a14:m>
                  <m:oMath xmlns:m="http://schemas.openxmlformats.org/officeDocument/2006/math">
                    <m:r>
                      <a:rPr lang="es-ES" b="0" i="1" smtClean="0">
                        <a:latin typeface="Cambria Math" panose="02040503050406030204" pitchFamily="18" charset="0"/>
                      </a:rPr>
                      <m:t>𝑚𝑎𝑥</m:t>
                    </m:r>
                    <m:d>
                      <m:dPr>
                        <m:ctrlPr>
                          <a:rPr lang="es-ES" b="0" i="1" smtClean="0">
                            <a:latin typeface="Cambria Math" panose="02040503050406030204" pitchFamily="18" charset="0"/>
                          </a:rPr>
                        </m:ctrlPr>
                      </m:dPr>
                      <m:e>
                        <m:r>
                          <a:rPr lang="es-ES" i="1">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𝑁</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𝐿</m:t>
                            </m:r>
                          </m:e>
                        </m:d>
                      </m:e>
                    </m:d>
                  </m:oMath>
                </a14:m>
                <a:endParaRPr lang="es-ES" dirty="0"/>
              </a:p>
              <a:p>
                <a:endParaRPr lang="es-ES" dirty="0"/>
              </a:p>
              <a:p>
                <a:pPr lvl="1"/>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29</a:t>
            </a:fld>
            <a:endParaRPr lang="es-ES" dirty="0"/>
          </a:p>
        </p:txBody>
      </p:sp>
    </p:spTree>
    <p:extLst>
      <p:ext uri="{BB962C8B-B14F-4D97-AF65-F5344CB8AC3E}">
        <p14:creationId xmlns:p14="http://schemas.microsoft.com/office/powerpoint/2010/main" val="204400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Bibliography</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&amp; </a:t>
            </a:r>
            <a:r>
              <a:rPr lang="en-US" sz="1800" b="0" i="0" dirty="0" err="1">
                <a:solidFill>
                  <a:srgbClr val="222222"/>
                </a:solidFill>
                <a:effectLst/>
                <a:latin typeface="Arial" panose="020B0604020202020204" pitchFamily="34" charset="0"/>
              </a:rPr>
              <a:t>Embrechts</a:t>
            </a:r>
            <a:r>
              <a:rPr lang="en-US" sz="1800" b="0" i="0" dirty="0">
                <a:solidFill>
                  <a:srgbClr val="222222"/>
                </a:solidFill>
                <a:effectLst/>
                <a:latin typeface="Arial" panose="020B0604020202020204" pitchFamily="34" charset="0"/>
              </a:rPr>
              <a:t>, M. J. (2013). </a:t>
            </a:r>
            <a:r>
              <a:rPr lang="en-US" sz="1800" b="0" i="0" dirty="0">
                <a:solidFill>
                  <a:srgbClr val="222222"/>
                </a:solidFill>
                <a:effectLst/>
                <a:highlight>
                  <a:srgbClr val="FFFF00"/>
                </a:highlight>
                <a:latin typeface="Arial" panose="020B0604020202020204" pitchFamily="34" charset="0"/>
              </a:rPr>
              <a:t>Using sensitivity analysis and visualization techniques to open black box data mining models</a:t>
            </a:r>
            <a:r>
              <a:rPr lang="en-US" sz="1800" b="0" i="0" dirty="0">
                <a:solidFill>
                  <a:srgbClr val="222222"/>
                </a:solidFill>
                <a:effectLst/>
                <a:latin typeface="Arial" panose="020B0604020202020204" pitchFamily="34" charset="0"/>
              </a:rPr>
              <a:t>. </a:t>
            </a:r>
            <a:r>
              <a:rPr lang="en-US" sz="1800" b="0" i="1" dirty="0">
                <a:solidFill>
                  <a:srgbClr val="222222"/>
                </a:solidFill>
                <a:effectLst/>
                <a:latin typeface="Arial" panose="020B0604020202020204" pitchFamily="34" charset="0"/>
              </a:rPr>
              <a:t>Information Sciences</a:t>
            </a:r>
            <a:r>
              <a:rPr lang="en-US" sz="1800" b="0" i="0" dirty="0">
                <a:solidFill>
                  <a:srgbClr val="222222"/>
                </a:solidFill>
                <a:effectLst/>
                <a:latin typeface="Arial" panose="020B0604020202020204" pitchFamily="34" charset="0"/>
              </a:rPr>
              <a:t>, </a:t>
            </a:r>
            <a:r>
              <a:rPr lang="en-US" sz="1800" b="0" i="1" dirty="0">
                <a:solidFill>
                  <a:srgbClr val="222222"/>
                </a:solidFill>
                <a:effectLst/>
                <a:latin typeface="Arial" panose="020B0604020202020204" pitchFamily="34" charset="0"/>
              </a:rPr>
              <a:t>225</a:t>
            </a:r>
            <a:r>
              <a:rPr lang="en-US" sz="1800" b="0" i="0" dirty="0">
                <a:solidFill>
                  <a:srgbClr val="222222"/>
                </a:solidFill>
                <a:effectLst/>
                <a:latin typeface="Arial" panose="020B0604020202020204" pitchFamily="34" charset="0"/>
              </a:rPr>
              <a:t>, 1-17. </a:t>
            </a:r>
            <a:r>
              <a:rPr lang="es-ES" sz="1800" b="0" i="0" u="none" strike="noStrike" dirty="0">
                <a:effectLst/>
                <a:latin typeface="ElsevierSans"/>
                <a:hlinkClick r:id="rId2" tooltip="Persistent link using digital object identifier"/>
              </a:rPr>
              <a:t>https://doi.org/10.1016/j.ins.2012.10.039</a:t>
            </a:r>
            <a:endParaRPr lang="es-ES" sz="1800" b="0" i="0" u="none" strike="noStrike" dirty="0">
              <a:effectLst/>
              <a:latin typeface="ElsevierSans"/>
            </a:endParaRPr>
          </a:p>
          <a:p>
            <a:pPr>
              <a:lnSpc>
                <a:spcPct val="150000"/>
              </a:lnSpc>
              <a:spcBef>
                <a:spcPts val="1200"/>
              </a:spcBef>
              <a:spcAft>
                <a:spcPts val="1200"/>
              </a:spcAft>
            </a:pPr>
            <a:r>
              <a:rPr lang="en-US" sz="1800" b="0" i="0" dirty="0" err="1">
                <a:solidFill>
                  <a:srgbClr val="222222"/>
                </a:solidFill>
                <a:effectLst/>
                <a:latin typeface="Arial" panose="020B0604020202020204" pitchFamily="34" charset="0"/>
              </a:rPr>
              <a:t>Kondapaneni</a:t>
            </a:r>
            <a:r>
              <a:rPr lang="en-US" sz="1800" b="0" i="0" dirty="0">
                <a:solidFill>
                  <a:srgbClr val="222222"/>
                </a:solidFill>
                <a:effectLst/>
                <a:latin typeface="Arial" panose="020B0604020202020204" pitchFamily="34" charset="0"/>
              </a:rPr>
              <a:t>, I., </a:t>
            </a:r>
            <a:r>
              <a:rPr lang="en-US" sz="1800" b="0" i="0" dirty="0" err="1">
                <a:solidFill>
                  <a:srgbClr val="222222"/>
                </a:solidFill>
                <a:effectLst/>
                <a:latin typeface="Arial" panose="020B0604020202020204" pitchFamily="34" charset="0"/>
              </a:rPr>
              <a:t>Kordík</a:t>
            </a:r>
            <a:r>
              <a:rPr lang="en-US" sz="1800" b="0" i="0" dirty="0">
                <a:solidFill>
                  <a:srgbClr val="222222"/>
                </a:solidFill>
                <a:effectLst/>
                <a:latin typeface="Arial" panose="020B0604020202020204" pitchFamily="34" charset="0"/>
              </a:rPr>
              <a:t>, P., &amp; </a:t>
            </a:r>
            <a:r>
              <a:rPr lang="en-US" sz="1800" b="0" i="0" dirty="0" err="1">
                <a:solidFill>
                  <a:srgbClr val="222222"/>
                </a:solidFill>
                <a:effectLst/>
                <a:latin typeface="Arial" panose="020B0604020202020204" pitchFamily="34" charset="0"/>
              </a:rPr>
              <a:t>Slavík</a:t>
            </a:r>
            <a:r>
              <a:rPr lang="en-US" sz="1800" b="0" i="0" dirty="0">
                <a:solidFill>
                  <a:srgbClr val="222222"/>
                </a:solidFill>
                <a:effectLst/>
                <a:latin typeface="Arial" panose="020B0604020202020204" pitchFamily="34" charset="0"/>
              </a:rPr>
              <a:t>, P. (2007, December). Visualization techniques utilizing the sensitivity analysis of models. In 2007 Winter Simulation Conference (pp. 730-737). IEEE. </a:t>
            </a:r>
            <a:r>
              <a:rPr lang="en-US" sz="1800" b="0" i="0" dirty="0">
                <a:solidFill>
                  <a:srgbClr val="222222"/>
                </a:solidFill>
                <a:effectLst/>
                <a:latin typeface="Arial" panose="020B0604020202020204" pitchFamily="34" charset="0"/>
                <a:hlinkClick r:id="rId3"/>
              </a:rPr>
              <a:t>https://ieeexplore.ieee.org/abstract/document/4419667</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Tzeng, F. Y., &amp; Ma, K. L. (2005). Opening the black box-data driven visualization of neural networks (pp. 383-390). IEEE. </a:t>
            </a:r>
            <a:r>
              <a:rPr lang="en-US" sz="1800" b="0" i="0" dirty="0">
                <a:solidFill>
                  <a:srgbClr val="222222"/>
                </a:solidFill>
                <a:effectLst/>
                <a:latin typeface="Arial" panose="020B0604020202020204" pitchFamily="34" charset="0"/>
                <a:hlinkClick r:id="rId4"/>
              </a:rPr>
              <a:t>https://ieeexplore.ieee.org/abstract/document/1532820</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t>
            </a:r>
            <a:r>
              <a:rPr lang="en-US" sz="1800" b="0" i="0" dirty="0" err="1">
                <a:solidFill>
                  <a:srgbClr val="222222"/>
                </a:solidFill>
                <a:effectLst/>
                <a:latin typeface="Arial" panose="020B0604020202020204" pitchFamily="34" charset="0"/>
              </a:rPr>
              <a:t>Cerdeira</a:t>
            </a:r>
            <a:r>
              <a:rPr lang="en-US" sz="1800" b="0" i="0" dirty="0">
                <a:solidFill>
                  <a:srgbClr val="222222"/>
                </a:solidFill>
                <a:effectLst/>
                <a:latin typeface="Arial" panose="020B0604020202020204" pitchFamily="34" charset="0"/>
              </a:rPr>
              <a:t>, A., Almeida, F., Matos, T., &amp; Reis, J. (2009). </a:t>
            </a:r>
            <a:r>
              <a:rPr lang="en-US" sz="1800" b="0" i="0" dirty="0">
                <a:solidFill>
                  <a:srgbClr val="222222"/>
                </a:solidFill>
                <a:effectLst/>
                <a:highlight>
                  <a:srgbClr val="FFFF00"/>
                </a:highlight>
                <a:latin typeface="Arial" panose="020B0604020202020204" pitchFamily="34" charset="0"/>
              </a:rPr>
              <a:t>Modeling wine preferences by data mining from physicochemical properties</a:t>
            </a:r>
            <a:r>
              <a:rPr lang="en-US" sz="1800" b="0" i="0" dirty="0">
                <a:solidFill>
                  <a:srgbClr val="222222"/>
                </a:solidFill>
                <a:effectLst/>
                <a:latin typeface="Arial" panose="020B0604020202020204" pitchFamily="34" charset="0"/>
              </a:rPr>
              <a:t>. Decision support systems, 47(4), 547-553. </a:t>
            </a:r>
            <a:r>
              <a:rPr lang="en-US" sz="1800" b="0" i="0" dirty="0">
                <a:solidFill>
                  <a:srgbClr val="222222"/>
                </a:solidFill>
                <a:effectLst/>
                <a:latin typeface="Arial" panose="020B0604020202020204" pitchFamily="34" charset="0"/>
                <a:hlinkClick r:id="rId5"/>
              </a:rPr>
              <a:t>https://doi.org/10.1016/j.dss.2009.05.016</a:t>
            </a:r>
            <a:endParaRPr lang="en-US" sz="1800" dirty="0">
              <a:solidFill>
                <a:srgbClr val="222222"/>
              </a:solidFill>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&amp; </a:t>
            </a:r>
            <a:r>
              <a:rPr lang="en-US" sz="1800" b="0" i="0" dirty="0" err="1">
                <a:solidFill>
                  <a:srgbClr val="222222"/>
                </a:solidFill>
                <a:effectLst/>
                <a:latin typeface="Arial" panose="020B0604020202020204" pitchFamily="34" charset="0"/>
              </a:rPr>
              <a:t>Embrechts</a:t>
            </a:r>
            <a:r>
              <a:rPr lang="en-US" sz="1800" b="0" i="0" dirty="0">
                <a:solidFill>
                  <a:srgbClr val="222222"/>
                </a:solidFill>
                <a:effectLst/>
                <a:latin typeface="Arial" panose="020B0604020202020204" pitchFamily="34" charset="0"/>
              </a:rPr>
              <a:t>, M. J. (2011, April). </a:t>
            </a:r>
            <a:r>
              <a:rPr lang="en-US" sz="1800" b="0" i="0" dirty="0">
                <a:solidFill>
                  <a:srgbClr val="222222"/>
                </a:solidFill>
                <a:effectLst/>
                <a:highlight>
                  <a:srgbClr val="FFFF00"/>
                </a:highlight>
                <a:latin typeface="Arial" panose="020B0604020202020204" pitchFamily="34" charset="0"/>
              </a:rPr>
              <a:t>Opening black box data mining models using sensitivity analysis</a:t>
            </a:r>
            <a:r>
              <a:rPr lang="en-US" sz="1800" b="0" i="0" dirty="0">
                <a:solidFill>
                  <a:srgbClr val="222222"/>
                </a:solidFill>
                <a:effectLst/>
                <a:latin typeface="Arial" panose="020B0604020202020204" pitchFamily="34" charset="0"/>
              </a:rPr>
              <a:t>. In 2011 IEEE Symposium on Computational Intelligence and Data Mining (CIDM) (pp. 341-348). </a:t>
            </a:r>
            <a:r>
              <a:rPr lang="en-US" sz="1800" b="0" i="0" dirty="0">
                <a:solidFill>
                  <a:srgbClr val="222222"/>
                </a:solidFill>
                <a:effectLst/>
                <a:latin typeface="Arial" panose="020B0604020202020204" pitchFamily="34" charset="0"/>
                <a:hlinkClick r:id="rId6"/>
              </a:rPr>
              <a:t>https://ieeexplore.ieee.org/abstract/document/5949423</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endParaRPr lang="en-US" sz="1800" b="0" i="0" dirty="0">
              <a:solidFill>
                <a:srgbClr val="222222"/>
              </a:solidFill>
              <a:effectLst/>
              <a:latin typeface="Arial" panose="020B0604020202020204" pitchFamily="34" charset="0"/>
            </a:endParaRP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613830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DSA vs MSA vs CSA</a:t>
            </a:r>
          </a:p>
        </p:txBody>
      </p:sp>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30</a:t>
            </a:fld>
            <a:endParaRPr lang="es-ES" dirty="0"/>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0BDC86BE-3830-CA78-346E-82C5AA6ECFC5}"/>
                  </a:ext>
                </a:extLst>
              </p:cNvPr>
              <p:cNvGraphicFramePr>
                <a:graphicFrameLocks noGrp="1"/>
              </p:cNvGraphicFramePr>
              <p:nvPr>
                <p:extLst>
                  <p:ext uri="{D42A27DB-BD31-4B8C-83A1-F6EECF244321}">
                    <p14:modId xmlns:p14="http://schemas.microsoft.com/office/powerpoint/2010/main" val="3079016582"/>
                  </p:ext>
                </p:extLst>
              </p:nvPr>
            </p:nvGraphicFramePr>
            <p:xfrm>
              <a:off x="1822174" y="4169672"/>
              <a:ext cx="14643651" cy="3552952"/>
            </p:xfrm>
            <a:graphic>
              <a:graphicData uri="http://schemas.openxmlformats.org/drawingml/2006/table">
                <a:tbl>
                  <a:tblPr firstRow="1" bandRow="1">
                    <a:tableStyleId>{9D7B26C5-4107-4FEC-AEDC-1716B250A1EF}</a:tableStyleId>
                  </a:tblPr>
                  <a:tblGrid>
                    <a:gridCol w="5473148">
                      <a:extLst>
                        <a:ext uri="{9D8B030D-6E8A-4147-A177-3AD203B41FA5}">
                          <a16:colId xmlns:a16="http://schemas.microsoft.com/office/drawing/2014/main" val="4093996961"/>
                        </a:ext>
                      </a:extLst>
                    </a:gridCol>
                    <a:gridCol w="4757530">
                      <a:extLst>
                        <a:ext uri="{9D8B030D-6E8A-4147-A177-3AD203B41FA5}">
                          <a16:colId xmlns:a16="http://schemas.microsoft.com/office/drawing/2014/main" val="4192638498"/>
                        </a:ext>
                      </a:extLst>
                    </a:gridCol>
                    <a:gridCol w="4412973">
                      <a:extLst>
                        <a:ext uri="{9D8B030D-6E8A-4147-A177-3AD203B41FA5}">
                          <a16:colId xmlns:a16="http://schemas.microsoft.com/office/drawing/2014/main" val="2575670895"/>
                        </a:ext>
                      </a:extLst>
                    </a:gridCol>
                  </a:tblGrid>
                  <a:tr h="370840">
                    <a:tc>
                      <a:txBody>
                        <a:bodyPr/>
                        <a:lstStyle/>
                        <a:p>
                          <a:r>
                            <a:rPr lang="es-ES" dirty="0"/>
                            <a:t>Method</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𝑥</m:t>
                                    </m:r>
                                    <m:r>
                                      <a:rPr lang="es-ES" b="0" smtClean="0">
                                        <a:latin typeface="Cambria Math" panose="02040503050406030204" pitchFamily="18" charset="0"/>
                                      </a:rPr>
                                      <m:t>1</m:t>
                                    </m:r>
                                  </m:sub>
                                </m:sSub>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1097391274"/>
                      </a:ext>
                    </a:extLst>
                  </a:tr>
                  <a:tr h="37084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914747990"/>
                      </a:ext>
                    </a:extLst>
                  </a:tr>
                  <a:tr h="37084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400763092"/>
                      </a:ext>
                    </a:extLst>
                  </a:tr>
                  <a:tr h="370840">
                    <a:tc>
                      <a:txBody>
                        <a:bodyPr/>
                        <a:lstStyle/>
                        <a:p>
                          <a:r>
                            <a:rPr lang="es-ES" dirty="0"/>
                            <a:t>DSA (</a:t>
                          </a:r>
                          <a:r>
                            <a:rPr lang="es-ES" dirty="0" err="1"/>
                            <a:t>Lrandom</a:t>
                          </a:r>
                          <a:r>
                            <a:rPr lang="es-ES" dirty="0"/>
                            <a:t> = </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𝑙𝑒𝑣𝑒𝑙𝑠</m:t>
                                  </m:r>
                                </m:e>
                                <m:sup>
                                  <m:r>
                                    <a:rPr lang="es-ES" b="0" i="1" smtClean="0">
                                      <a:latin typeface="Cambria Math" panose="02040503050406030204" pitchFamily="18" charset="0"/>
                                    </a:rPr>
                                    <m:t>2</m:t>
                                  </m:r>
                                </m:sup>
                              </m:sSup>
                            </m:oMath>
                          </a14:m>
                          <a:r>
                            <a:rPr lang="es-ES" dirty="0"/>
                            <a:t>)</a:t>
                          </a:r>
                        </a:p>
                      </a:txBody>
                      <a:tcPr/>
                    </a:tc>
                    <a:tc>
                      <a:txBody>
                        <a:bodyPr/>
                        <a:lstStyle/>
                        <a:p>
                          <a:pPr algn="ctr"/>
                          <a:r>
                            <a:rPr lang="es-ES" dirty="0"/>
                            <a:t>0.50</a:t>
                          </a:r>
                        </a:p>
                      </a:txBody>
                      <a:tcPr/>
                    </a:tc>
                    <a:tc>
                      <a:txBody>
                        <a:bodyPr/>
                        <a:lstStyle/>
                        <a:p>
                          <a:pPr algn="ctr"/>
                          <a:r>
                            <a:rPr lang="es-ES" dirty="0"/>
                            <a:t>0.50</a:t>
                          </a:r>
                        </a:p>
                      </a:txBody>
                      <a:tcPr/>
                    </a:tc>
                    <a:extLst>
                      <a:ext uri="{0D108BD9-81ED-4DB2-BD59-A6C34878D82A}">
                        <a16:rowId xmlns:a16="http://schemas.microsoft.com/office/drawing/2014/main" val="240236332"/>
                      </a:ext>
                    </a:extLst>
                  </a:tr>
                  <a:tr h="370840">
                    <a:tc>
                      <a:txBody>
                        <a:bodyPr/>
                        <a:lstStyle/>
                        <a:p>
                          <a:r>
                            <a:rPr lang="es-ES" dirty="0"/>
                            <a:t>MSA (discrete, Lrandom = </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𝑙𝑒𝑣𝑒𝑙𝑠</m:t>
                                  </m:r>
                                </m:e>
                                <m:sup>
                                  <m:r>
                                    <a:rPr lang="es-ES" b="0" i="1" smtClean="0">
                                      <a:latin typeface="Cambria Math" panose="02040503050406030204" pitchFamily="18" charset="0"/>
                                    </a:rPr>
                                    <m:t>2</m:t>
                                  </m:r>
                                </m:sup>
                              </m:sSup>
                            </m:oMath>
                          </a14:m>
                          <a:r>
                            <a:rPr lang="es-ES" dirty="0"/>
                            <a:t>)</a:t>
                          </a:r>
                        </a:p>
                      </a:txBody>
                      <a:tcPr/>
                    </a:tc>
                    <a:tc>
                      <a:txBody>
                        <a:bodyPr/>
                        <a:lstStyle/>
                        <a:p>
                          <a:pPr algn="ctr"/>
                          <a:r>
                            <a:rPr lang="es-ES" dirty="0"/>
                            <a:t>0.45</a:t>
                          </a:r>
                        </a:p>
                      </a:txBody>
                      <a:tcPr/>
                    </a:tc>
                    <a:tc>
                      <a:txBody>
                        <a:bodyPr/>
                        <a:lstStyle/>
                        <a:p>
                          <a:pPr algn="ctr"/>
                          <a:r>
                            <a:rPr lang="es-ES" dirty="0"/>
                            <a:t>0.55</a:t>
                          </a:r>
                        </a:p>
                      </a:txBody>
                      <a:tcPr/>
                    </a:tc>
                    <a:extLst>
                      <a:ext uri="{0D108BD9-81ED-4DB2-BD59-A6C34878D82A}">
                        <a16:rowId xmlns:a16="http://schemas.microsoft.com/office/drawing/2014/main" val="3273276818"/>
                      </a:ext>
                    </a:extLst>
                  </a:tr>
                  <a:tr h="370840">
                    <a:tc>
                      <a:txBody>
                        <a:bodyPr/>
                        <a:lstStyle/>
                        <a:p>
                          <a:r>
                            <a:rPr lang="es-ES" dirty="0"/>
                            <a:t>MSA (</a:t>
                          </a:r>
                          <a:r>
                            <a:rPr lang="es-ES" dirty="0" err="1"/>
                            <a:t>continuous</a:t>
                          </a:r>
                          <a:r>
                            <a:rPr lang="es-ES" dirty="0"/>
                            <a:t>, Lrandom = </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𝑙𝑒𝑣𝑒𝑙𝑠</m:t>
                                  </m:r>
                                </m:e>
                                <m:sup>
                                  <m:r>
                                    <a:rPr lang="es-ES" b="0" i="1" smtClean="0">
                                      <a:latin typeface="Cambria Math" panose="02040503050406030204" pitchFamily="18" charset="0"/>
                                    </a:rPr>
                                    <m:t>2</m:t>
                                  </m:r>
                                </m:sup>
                              </m:sSup>
                            </m:oMath>
                          </a14:m>
                          <a:r>
                            <a:rPr lang="es-ES" dirty="0"/>
                            <a:t>)</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68724702"/>
                      </a:ext>
                    </a:extLst>
                  </a:tr>
                  <a:tr h="370840">
                    <a:tc>
                      <a:txBody>
                        <a:bodyPr/>
                        <a:lstStyle/>
                        <a:p>
                          <a:r>
                            <a:rPr lang="es-ES" dirty="0"/>
                            <a:t>CSA</a:t>
                          </a:r>
                        </a:p>
                      </a:txBody>
                      <a:tcPr/>
                    </a:tc>
                    <a:tc>
                      <a:txBody>
                        <a:bodyPr/>
                        <a:lstStyle/>
                        <a:p>
                          <a:pPr algn="ctr"/>
                          <a:r>
                            <a:rPr lang="es-ES" dirty="0"/>
                            <a:t>0.40</a:t>
                          </a:r>
                        </a:p>
                      </a:txBody>
                      <a:tcPr/>
                    </a:tc>
                    <a:tc>
                      <a:txBody>
                        <a:bodyPr/>
                        <a:lstStyle/>
                        <a:p>
                          <a:pPr algn="ctr"/>
                          <a:r>
                            <a:rPr lang="es-ES" dirty="0"/>
                            <a:t>0.60</a:t>
                          </a:r>
                        </a:p>
                      </a:txBody>
                      <a:tcPr/>
                    </a:tc>
                    <a:extLst>
                      <a:ext uri="{0D108BD9-81ED-4DB2-BD59-A6C34878D82A}">
                        <a16:rowId xmlns:a16="http://schemas.microsoft.com/office/drawing/2014/main" val="1311882438"/>
                      </a:ext>
                    </a:extLst>
                  </a:tr>
                </a:tbl>
              </a:graphicData>
            </a:graphic>
          </p:graphicFrame>
        </mc:Choice>
        <mc:Fallback xmlns="">
          <p:graphicFrame>
            <p:nvGraphicFramePr>
              <p:cNvPr id="6" name="Tabla 5">
                <a:extLst>
                  <a:ext uri="{FF2B5EF4-FFF2-40B4-BE49-F238E27FC236}">
                    <a16:creationId xmlns:a16="http://schemas.microsoft.com/office/drawing/2014/main" id="{0BDC86BE-3830-CA78-346E-82C5AA6ECFC5}"/>
                  </a:ext>
                </a:extLst>
              </p:cNvPr>
              <p:cNvGraphicFramePr>
                <a:graphicFrameLocks noGrp="1"/>
              </p:cNvGraphicFramePr>
              <p:nvPr>
                <p:extLst>
                  <p:ext uri="{D42A27DB-BD31-4B8C-83A1-F6EECF244321}">
                    <p14:modId xmlns:p14="http://schemas.microsoft.com/office/powerpoint/2010/main" val="3079016582"/>
                  </p:ext>
                </p:extLst>
              </p:nvPr>
            </p:nvGraphicFramePr>
            <p:xfrm>
              <a:off x="1822174" y="4169672"/>
              <a:ext cx="14643651" cy="3552952"/>
            </p:xfrm>
            <a:graphic>
              <a:graphicData uri="http://schemas.openxmlformats.org/drawingml/2006/table">
                <a:tbl>
                  <a:tblPr firstRow="1" bandRow="1">
                    <a:tableStyleId>{9D7B26C5-4107-4FEC-AEDC-1716B250A1EF}</a:tableStyleId>
                  </a:tblPr>
                  <a:tblGrid>
                    <a:gridCol w="5473148">
                      <a:extLst>
                        <a:ext uri="{9D8B030D-6E8A-4147-A177-3AD203B41FA5}">
                          <a16:colId xmlns:a16="http://schemas.microsoft.com/office/drawing/2014/main" val="4093996961"/>
                        </a:ext>
                      </a:extLst>
                    </a:gridCol>
                    <a:gridCol w="4757530">
                      <a:extLst>
                        <a:ext uri="{9D8B030D-6E8A-4147-A177-3AD203B41FA5}">
                          <a16:colId xmlns:a16="http://schemas.microsoft.com/office/drawing/2014/main" val="4192638498"/>
                        </a:ext>
                      </a:extLst>
                    </a:gridCol>
                    <a:gridCol w="4412973">
                      <a:extLst>
                        <a:ext uri="{9D8B030D-6E8A-4147-A177-3AD203B41FA5}">
                          <a16:colId xmlns:a16="http://schemas.microsoft.com/office/drawing/2014/main" val="2575670895"/>
                        </a:ext>
                      </a:extLst>
                    </a:gridCol>
                  </a:tblGrid>
                  <a:tr h="535432">
                    <a:tc>
                      <a:txBody>
                        <a:bodyPr/>
                        <a:lstStyle/>
                        <a:p>
                          <a:r>
                            <a:rPr lang="es-ES" dirty="0"/>
                            <a:t>Method</a:t>
                          </a:r>
                        </a:p>
                      </a:txBody>
                      <a:tcPr/>
                    </a:tc>
                    <a:tc>
                      <a:txBody>
                        <a:bodyPr/>
                        <a:lstStyle/>
                        <a:p>
                          <a:endParaRPr lang="es-ES"/>
                        </a:p>
                      </a:txBody>
                      <a:tcPr>
                        <a:blipFill>
                          <a:blip r:embed="rId2"/>
                          <a:stretch>
                            <a:fillRect l="-115109" t="-10227" r="-92830" b="-593182"/>
                          </a:stretch>
                        </a:blipFill>
                      </a:tcPr>
                    </a:tc>
                    <a:tc>
                      <a:txBody>
                        <a:bodyPr/>
                        <a:lstStyle/>
                        <a:p>
                          <a:endParaRPr lang="es-ES"/>
                        </a:p>
                      </a:txBody>
                      <a:tcPr>
                        <a:blipFill>
                          <a:blip r:embed="rId2"/>
                          <a:stretch>
                            <a:fillRect l="-232044" t="-10227" r="-138" b="-593182"/>
                          </a:stretch>
                        </a:blipFill>
                      </a:tcPr>
                    </a:tc>
                    <a:extLst>
                      <a:ext uri="{0D108BD9-81ED-4DB2-BD59-A6C34878D82A}">
                        <a16:rowId xmlns:a16="http://schemas.microsoft.com/office/drawing/2014/main" val="1097391274"/>
                      </a:ext>
                    </a:extLst>
                  </a:tr>
                  <a:tr h="50292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914747990"/>
                      </a:ext>
                    </a:extLst>
                  </a:tr>
                  <a:tr h="50292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400763092"/>
                      </a:ext>
                    </a:extLst>
                  </a:tr>
                  <a:tr h="502920">
                    <a:tc>
                      <a:txBody>
                        <a:bodyPr/>
                        <a:lstStyle/>
                        <a:p>
                          <a:endParaRPr lang="es-ES"/>
                        </a:p>
                      </a:txBody>
                      <a:tcPr>
                        <a:blipFill>
                          <a:blip r:embed="rId2"/>
                          <a:stretch>
                            <a:fillRect t="-319512" r="-167519" b="-335366"/>
                          </a:stretch>
                        </a:blipFill>
                      </a:tcPr>
                    </a:tc>
                    <a:tc>
                      <a:txBody>
                        <a:bodyPr/>
                        <a:lstStyle/>
                        <a:p>
                          <a:pPr algn="ctr"/>
                          <a:r>
                            <a:rPr lang="es-ES" dirty="0"/>
                            <a:t>0.50</a:t>
                          </a:r>
                        </a:p>
                      </a:txBody>
                      <a:tcPr/>
                    </a:tc>
                    <a:tc>
                      <a:txBody>
                        <a:bodyPr/>
                        <a:lstStyle/>
                        <a:p>
                          <a:pPr algn="ctr"/>
                          <a:r>
                            <a:rPr lang="es-ES" dirty="0"/>
                            <a:t>0.50</a:t>
                          </a:r>
                        </a:p>
                      </a:txBody>
                      <a:tcPr/>
                    </a:tc>
                    <a:extLst>
                      <a:ext uri="{0D108BD9-81ED-4DB2-BD59-A6C34878D82A}">
                        <a16:rowId xmlns:a16="http://schemas.microsoft.com/office/drawing/2014/main" val="240236332"/>
                      </a:ext>
                    </a:extLst>
                  </a:tr>
                  <a:tr h="502920">
                    <a:tc>
                      <a:txBody>
                        <a:bodyPr/>
                        <a:lstStyle/>
                        <a:p>
                          <a:endParaRPr lang="es-ES"/>
                        </a:p>
                      </a:txBody>
                      <a:tcPr>
                        <a:blipFill>
                          <a:blip r:embed="rId2"/>
                          <a:stretch>
                            <a:fillRect t="-414458" r="-167519" b="-231325"/>
                          </a:stretch>
                        </a:blipFill>
                      </a:tcPr>
                    </a:tc>
                    <a:tc>
                      <a:txBody>
                        <a:bodyPr/>
                        <a:lstStyle/>
                        <a:p>
                          <a:pPr algn="ctr"/>
                          <a:r>
                            <a:rPr lang="es-ES" dirty="0"/>
                            <a:t>0.45</a:t>
                          </a:r>
                        </a:p>
                      </a:txBody>
                      <a:tcPr/>
                    </a:tc>
                    <a:tc>
                      <a:txBody>
                        <a:bodyPr/>
                        <a:lstStyle/>
                        <a:p>
                          <a:pPr algn="ctr"/>
                          <a:r>
                            <a:rPr lang="es-ES" dirty="0"/>
                            <a:t>0.55</a:t>
                          </a:r>
                        </a:p>
                      </a:txBody>
                      <a:tcPr/>
                    </a:tc>
                    <a:extLst>
                      <a:ext uri="{0D108BD9-81ED-4DB2-BD59-A6C34878D82A}">
                        <a16:rowId xmlns:a16="http://schemas.microsoft.com/office/drawing/2014/main" val="3273276818"/>
                      </a:ext>
                    </a:extLst>
                  </a:tr>
                  <a:tr h="502920">
                    <a:tc>
                      <a:txBody>
                        <a:bodyPr/>
                        <a:lstStyle/>
                        <a:p>
                          <a:endParaRPr lang="es-ES"/>
                        </a:p>
                      </a:txBody>
                      <a:tcPr>
                        <a:blipFill>
                          <a:blip r:embed="rId2"/>
                          <a:stretch>
                            <a:fillRect t="-520732" r="-167519" b="-134146"/>
                          </a:stretch>
                        </a:blipFill>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68724702"/>
                      </a:ext>
                    </a:extLst>
                  </a:tr>
                  <a:tr h="502920">
                    <a:tc>
                      <a:txBody>
                        <a:bodyPr/>
                        <a:lstStyle/>
                        <a:p>
                          <a:r>
                            <a:rPr lang="es-ES" dirty="0"/>
                            <a:t>CSA</a:t>
                          </a:r>
                        </a:p>
                      </a:txBody>
                      <a:tcPr/>
                    </a:tc>
                    <a:tc>
                      <a:txBody>
                        <a:bodyPr/>
                        <a:lstStyle/>
                        <a:p>
                          <a:pPr algn="ctr"/>
                          <a:r>
                            <a:rPr lang="es-ES" dirty="0"/>
                            <a:t>0.40</a:t>
                          </a:r>
                        </a:p>
                      </a:txBody>
                      <a:tcPr/>
                    </a:tc>
                    <a:tc>
                      <a:txBody>
                        <a:bodyPr/>
                        <a:lstStyle/>
                        <a:p>
                          <a:pPr algn="ctr"/>
                          <a:r>
                            <a:rPr lang="es-ES" dirty="0"/>
                            <a:t>0.60</a:t>
                          </a:r>
                        </a:p>
                      </a:txBody>
                      <a:tcPr/>
                    </a:tc>
                    <a:extLst>
                      <a:ext uri="{0D108BD9-81ED-4DB2-BD59-A6C34878D82A}">
                        <a16:rowId xmlns:a16="http://schemas.microsoft.com/office/drawing/2014/main" val="1311882438"/>
                      </a:ext>
                    </a:extLst>
                  </a:tr>
                </a:tbl>
              </a:graphicData>
            </a:graphic>
          </p:graphicFrame>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941C9F6-A56A-D351-85AB-8F339D2ED99A}"/>
                  </a:ext>
                </a:extLst>
              </p:cNvPr>
              <p:cNvSpPr txBox="1"/>
              <p:nvPr/>
            </p:nvSpPr>
            <p:spPr>
              <a:xfrm>
                <a:off x="1257300" y="2856592"/>
                <a:ext cx="3617843"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𝑙𝑒𝑣𝑒𝑙𝑠</m:t>
                      </m:r>
                      <m:r>
                        <a:rPr lang="es-ES" b="0" i="1" smtClean="0">
                          <a:latin typeface="Cambria Math" panose="02040503050406030204" pitchFamily="18" charset="0"/>
                        </a:rPr>
                        <m:t>=5</m:t>
                      </m:r>
                    </m:oMath>
                  </m:oMathPara>
                </a14:m>
                <a:endParaRPr lang="es-ES" dirty="0"/>
              </a:p>
            </p:txBody>
          </p:sp>
        </mc:Choice>
        <mc:Fallback xmlns="">
          <p:sp>
            <p:nvSpPr>
              <p:cNvPr id="7" name="CuadroTexto 6">
                <a:extLst>
                  <a:ext uri="{FF2B5EF4-FFF2-40B4-BE49-F238E27FC236}">
                    <a16:creationId xmlns:a16="http://schemas.microsoft.com/office/drawing/2014/main" id="{8941C9F6-A56A-D351-85AB-8F339D2ED99A}"/>
                  </a:ext>
                </a:extLst>
              </p:cNvPr>
              <p:cNvSpPr txBox="1">
                <a:spLocks noRot="1" noChangeAspect="1" noMove="1" noResize="1" noEditPoints="1" noAdjustHandles="1" noChangeArrowheads="1" noChangeShapeType="1" noTextEdit="1"/>
              </p:cNvSpPr>
              <p:nvPr/>
            </p:nvSpPr>
            <p:spPr>
              <a:xfrm>
                <a:off x="1257300" y="2856592"/>
                <a:ext cx="3617843" cy="507831"/>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4058115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Sensitivity measures </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rPr>
              <a:t>Measures, discrete attributes and aggregation functions</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31</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lnSpcReduction="10000"/>
              </a:bodyPr>
              <a:lstStyle/>
              <a:p>
                <a:r>
                  <a:rPr lang="es-ES" dirty="0"/>
                  <a:t>Machine </a:t>
                </a:r>
                <a:r>
                  <a:rPr lang="es-ES" dirty="0" err="1"/>
                  <a:t>learning</a:t>
                </a:r>
                <a:r>
                  <a:rPr lang="es-ES" dirty="0"/>
                  <a:t> </a:t>
                </a:r>
                <a:r>
                  <a:rPr lang="es-ES" dirty="0" err="1"/>
                  <a:t>models</a:t>
                </a:r>
                <a:r>
                  <a:rPr lang="es-ES" dirty="0"/>
                  <a:t> </a:t>
                </a:r>
                <a:r>
                  <a:rPr lang="es-ES" dirty="0" err="1"/>
                  <a:t>offer</a:t>
                </a:r>
                <a:r>
                  <a:rPr lang="es-ES" dirty="0"/>
                  <a:t> a set </a:t>
                </a:r>
                <a:r>
                  <a:rPr lang="es-ES" dirty="0" err="1"/>
                  <a:t>of</a:t>
                </a:r>
                <a:r>
                  <a:rPr lang="es-ES" dirty="0"/>
                  <a:t> </a:t>
                </a:r>
                <a:r>
                  <a:rPr lang="es-ES" dirty="0" err="1"/>
                  <a:t>sensitivity</a:t>
                </a:r>
                <a:r>
                  <a:rPr lang="es-ES" dirty="0"/>
                  <a:t> responses </a:t>
                </a:r>
                <a14:m>
                  <m:oMath xmlns:m="http://schemas.openxmlformats.org/officeDocument/2006/math">
                    <m:d>
                      <m:dPr>
                        <m:ctrlPr>
                          <a:rPr lang="es-ES" i="1" smtClean="0">
                            <a:latin typeface="Cambria Math" panose="02040503050406030204" pitchFamily="18" charset="0"/>
                          </a:rPr>
                        </m:ctrlPr>
                      </m:dPr>
                      <m:e>
                        <m:sSub>
                          <m:sSubPr>
                            <m:ctrlPr>
                              <a:rPr lang="es-ES" i="1" smtClean="0">
                                <a:latin typeface="Cambria Math" panose="02040503050406030204" pitchFamily="18" charset="0"/>
                              </a:rPr>
                            </m:ctrlPr>
                          </m:sSubPr>
                          <m:e>
                            <m:acc>
                              <m:accPr>
                                <m:chr m:val="̂"/>
                                <m:ctrlPr>
                                  <a:rPr lang="es-ES" b="1" i="1" smtClean="0">
                                    <a:latin typeface="Cambria Math" panose="02040503050406030204" pitchFamily="18" charset="0"/>
                                  </a:rPr>
                                </m:ctrlPr>
                              </m:accPr>
                              <m:e>
                                <m:r>
                                  <a:rPr lang="es-ES" b="1" i="1" smtClean="0">
                                    <a:latin typeface="Cambria Math" panose="02040503050406030204" pitchFamily="18" charset="0"/>
                                  </a:rPr>
                                  <m:t>𝒚</m:t>
                                </m:r>
                              </m:e>
                            </m:acc>
                          </m:e>
                          <m:sub>
                            <m:r>
                              <a:rPr lang="es-ES" b="0" i="1" smtClean="0">
                                <a:latin typeface="Cambria Math" panose="02040503050406030204" pitchFamily="18" charset="0"/>
                              </a:rPr>
                              <m:t>𝑎</m:t>
                            </m:r>
                          </m:sub>
                        </m:sSub>
                      </m:e>
                    </m:d>
                  </m:oMath>
                </a14:m>
                <a:r>
                  <a:rPr lang="es-ES" dirty="0"/>
                  <a:t>, </a:t>
                </a:r>
                <a:r>
                  <a:rPr lang="es-ES" dirty="0" err="1"/>
                  <a:t>it</a:t>
                </a:r>
                <a:r>
                  <a:rPr lang="es-ES" dirty="0"/>
                  <a:t> can be </a:t>
                </a:r>
                <a:r>
                  <a:rPr lang="es-ES" dirty="0" err="1"/>
                  <a:t>used</a:t>
                </a:r>
                <a:r>
                  <a:rPr lang="es-ES" dirty="0"/>
                  <a:t> </a:t>
                </a:r>
                <a:r>
                  <a:rPr lang="es-ES" dirty="0" err="1"/>
                  <a:t>to</a:t>
                </a:r>
                <a:r>
                  <a:rPr lang="es-ES" dirty="0"/>
                  <a:t> </a:t>
                </a:r>
                <a:r>
                  <a:rPr lang="es-ES" dirty="0" err="1"/>
                  <a:t>measure</a:t>
                </a:r>
                <a:r>
                  <a:rPr lang="es-ES" dirty="0"/>
                  <a:t> </a:t>
                </a:r>
                <a:r>
                  <a:rPr lang="es-ES" dirty="0" err="1"/>
                  <a:t>importance</a:t>
                </a:r>
                <a:r>
                  <a:rPr lang="es-ES" dirty="0"/>
                  <a:t> </a:t>
                </a:r>
                <a:r>
                  <a:rPr lang="es-ES" dirty="0" err="1"/>
                  <a:t>of</a:t>
                </a:r>
                <a:r>
                  <a:rPr lang="es-ES" dirty="0"/>
                  <a:t> variables.</a:t>
                </a:r>
              </a:p>
              <a:p>
                <a:r>
                  <a:rPr lang="es-ES" dirty="0"/>
                  <a:t>A </a:t>
                </a:r>
                <a:r>
                  <a:rPr lang="es-ES" dirty="0" err="1"/>
                  <a:t>relevant</a:t>
                </a:r>
                <a:r>
                  <a:rPr lang="es-ES" dirty="0"/>
                  <a:t> variable </a:t>
                </a:r>
                <a:r>
                  <a:rPr lang="es-ES" dirty="0" err="1"/>
                  <a:t>should</a:t>
                </a:r>
                <a:r>
                  <a:rPr lang="es-ES" dirty="0"/>
                  <a:t> produce substancial output </a:t>
                </a:r>
                <a:r>
                  <a:rPr lang="es-ES" dirty="0" err="1"/>
                  <a:t>changes</a:t>
                </a:r>
                <a:r>
                  <a:rPr lang="es-ES" dirty="0"/>
                  <a:t> </a:t>
                </a:r>
                <a:r>
                  <a:rPr lang="es-ES" dirty="0" err="1"/>
                  <a:t>when</a:t>
                </a:r>
                <a:r>
                  <a:rPr lang="es-ES" dirty="0"/>
                  <a:t> </a:t>
                </a:r>
                <a:r>
                  <a:rPr lang="es-ES" dirty="0" err="1"/>
                  <a:t>varying</a:t>
                </a:r>
                <a:r>
                  <a:rPr lang="es-ES" dirty="0"/>
                  <a:t> </a:t>
                </a:r>
                <a:r>
                  <a:rPr lang="es-ES" dirty="0" err="1"/>
                  <a:t>its</a:t>
                </a:r>
                <a:r>
                  <a:rPr lang="es-ES" dirty="0"/>
                  <a:t> input </a:t>
                </a:r>
                <a:r>
                  <a:rPr lang="es-ES" dirty="0" err="1"/>
                  <a:t>level</a:t>
                </a:r>
                <a:r>
                  <a:rPr lang="es-ES" dirty="0"/>
                  <a:t>.</a:t>
                </a:r>
              </a:p>
              <a:p>
                <a:endParaRPr lang="es-ES" dirty="0"/>
              </a:p>
              <a:p>
                <a:r>
                  <a:rPr lang="es-ES" dirty="0" err="1"/>
                  <a:t>Sensitivity</a:t>
                </a:r>
                <a:r>
                  <a:rPr lang="es-ES" dirty="0"/>
                  <a:t> </a:t>
                </a:r>
                <a:r>
                  <a:rPr lang="es-ES" dirty="0" err="1"/>
                  <a:t>measures</a:t>
                </a:r>
                <a:r>
                  <a:rPr lang="es-ES" dirty="0"/>
                  <a:t>:</a:t>
                </a:r>
              </a:p>
              <a:p>
                <a:pPr lvl="1"/>
                <a:r>
                  <a:rPr lang="es-ES" dirty="0" err="1"/>
                  <a:t>Range</a:t>
                </a:r>
                <a:endParaRPr lang="es-ES" dirty="0"/>
              </a:p>
              <a:p>
                <a:pPr lvl="1"/>
                <a:r>
                  <a:rPr lang="es-ES" dirty="0" err="1"/>
                  <a:t>Gradient</a:t>
                </a:r>
                <a:endParaRPr lang="es-ES" dirty="0"/>
              </a:p>
              <a:p>
                <a:pPr lvl="1"/>
                <a:r>
                  <a:rPr lang="es-ES" dirty="0" err="1"/>
                  <a:t>Variance</a:t>
                </a:r>
                <a:endParaRPr lang="es-ES" dirty="0"/>
              </a:p>
              <a:p>
                <a:pPr lvl="1"/>
                <a:r>
                  <a:rPr lang="es-ES" dirty="0" err="1"/>
                  <a:t>Average</a:t>
                </a:r>
                <a:r>
                  <a:rPr lang="es-ES" dirty="0"/>
                  <a:t> Absolute </a:t>
                </a:r>
                <a:r>
                  <a:rPr lang="es-ES" dirty="0" err="1"/>
                  <a:t>Desviation</a:t>
                </a:r>
                <a:r>
                  <a:rPr lang="es-ES" dirty="0"/>
                  <a:t> (AAD) </a:t>
                </a:r>
                <a:r>
                  <a:rPr lang="es-ES" dirty="0" err="1"/>
                  <a:t>from</a:t>
                </a:r>
                <a:r>
                  <a:rPr lang="es-ES" dirty="0"/>
                  <a:t> </a:t>
                </a:r>
                <a:r>
                  <a:rPr lang="es-ES" dirty="0" err="1"/>
                  <a:t>the</a:t>
                </a:r>
                <a:r>
                  <a:rPr lang="es-ES" dirty="0"/>
                  <a:t> median (</a:t>
                </a:r>
                <a:r>
                  <a:rPr lang="es-ES" dirty="0" err="1"/>
                  <a:t>less</a:t>
                </a:r>
                <a:r>
                  <a:rPr lang="es-ES" dirty="0"/>
                  <a:t> sensitive </a:t>
                </a:r>
                <a:r>
                  <a:rPr lang="es-ES" dirty="0" err="1"/>
                  <a:t>to</a:t>
                </a:r>
                <a:r>
                  <a:rPr lang="es-ES" dirty="0"/>
                  <a:t> </a:t>
                </a:r>
                <a:r>
                  <a:rPr lang="es-ES" dirty="0" err="1"/>
                  <a:t>outliers</a:t>
                </a:r>
                <a:r>
                  <a:rPr lang="es-ES" dirty="0"/>
                  <a:t>)</a:t>
                </a:r>
              </a:p>
              <a:p>
                <a:endParaRPr lang="es-ES" dirty="0"/>
              </a:p>
              <a:p>
                <a:pPr lvl="1"/>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3735" b="-654"/>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32</a:t>
            </a:fld>
            <a:endParaRPr lang="es-ES" dirty="0"/>
          </a:p>
        </p:txBody>
      </p:sp>
    </p:spTree>
    <p:extLst>
      <p:ext uri="{BB962C8B-B14F-4D97-AF65-F5344CB8AC3E}">
        <p14:creationId xmlns:p14="http://schemas.microsoft.com/office/powerpoint/2010/main" val="1248692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a:xfrm>
                <a:off x="1257301" y="2738860"/>
                <a:ext cx="6851984" cy="6528015"/>
              </a:xfrm>
            </p:spPr>
            <p:txBody>
              <a:bodyPr>
                <a:normAutofit/>
              </a:bodyPr>
              <a:lstStyle/>
              <a:p>
                <a:pPr marL="0" indent="0">
                  <a:buNone/>
                </a:pPr>
                <a:r>
                  <a:rPr lang="es-ES" dirty="0"/>
                  <a:t>Considerations:</a:t>
                </a:r>
              </a:p>
              <a:p>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b="0" i="1">
                                <a:latin typeface="Cambria Math" panose="02040503050406030204" pitchFamily="18" charset="0"/>
                              </a:rPr>
                              <m:t>𝑦</m:t>
                            </m:r>
                          </m:e>
                        </m:acc>
                      </m:e>
                      <m:sub>
                        <m:sSub>
                          <m:sSubPr>
                            <m:ctrlPr>
                              <a:rPr lang="es-ES" b="1" i="1" smtClean="0">
                                <a:latin typeface="Cambria Math" panose="02040503050406030204" pitchFamily="18" charset="0"/>
                              </a:rPr>
                            </m:ctrlPr>
                          </m:sSubPr>
                          <m:e>
                            <m:r>
                              <a:rPr lang="es-ES" b="1" i="1" smtClean="0">
                                <a:latin typeface="Cambria Math" panose="02040503050406030204" pitchFamily="18" charset="0"/>
                              </a:rPr>
                              <m:t>𝒂</m:t>
                            </m:r>
                          </m:e>
                          <m:sub>
                            <m:r>
                              <a:rPr lang="es-ES" b="1" i="1" smtClean="0">
                                <a:latin typeface="Cambria Math" panose="02040503050406030204" pitchFamily="18" charset="0"/>
                              </a:rPr>
                              <m:t>𝒋</m:t>
                            </m:r>
                          </m:sub>
                        </m:sSub>
                      </m:sub>
                    </m:sSub>
                    <m:r>
                      <a:rPr lang="es-ES" i="1">
                        <a:latin typeface="Cambria Math" panose="02040503050406030204" pitchFamily="18" charset="0"/>
                      </a:rPr>
                      <m:t> </m:t>
                    </m:r>
                  </m:oMath>
                </a14:m>
                <a:r>
                  <a:rPr lang="es-ES" dirty="0" err="1"/>
                  <a:t>is</a:t>
                </a:r>
                <a:r>
                  <a:rPr lang="es-ES" dirty="0"/>
                  <a:t> </a:t>
                </a:r>
                <a:r>
                  <a:rPr lang="es-ES" dirty="0" err="1"/>
                  <a:t>the</a:t>
                </a:r>
                <a:r>
                  <a:rPr lang="es-ES" dirty="0"/>
                  <a:t> response,</a:t>
                </a:r>
                <a:r>
                  <a:rPr lang="es-ES" i="1" dirty="0">
                    <a:latin typeface="Cambria Math" panose="02040503050406030204" pitchFamily="18" charset="0"/>
                  </a:rPr>
                  <a:t>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r>
                          <a:rPr lang="es-ES" b="0" i="1" smtClean="0">
                            <a:latin typeface="Cambria Math" panose="02040503050406030204" pitchFamily="18" charset="0"/>
                          </a:rPr>
                          <m:t>𝑎</m:t>
                        </m:r>
                      </m:sub>
                    </m:sSub>
                  </m:oMath>
                </a14:m>
                <a:r>
                  <a:rPr lang="es-ES" dirty="0"/>
                  <a:t> </a:t>
                </a:r>
                <a:r>
                  <a:rPr lang="es-ES" dirty="0" err="1"/>
                  <a:t>the</a:t>
                </a:r>
                <a:r>
                  <a:rPr lang="es-ES" dirty="0"/>
                  <a:t> mean and</a:t>
                </a:r>
                <a14:m>
                  <m:oMath xmlns:m="http://schemas.openxmlformats.org/officeDocument/2006/math">
                    <m:r>
                      <a:rPr lang="es-ES" b="0" i="0" smtClean="0">
                        <a:latin typeface="Cambria Math" panose="02040503050406030204" pitchFamily="18" charset="0"/>
                      </a:rPr>
                      <m:t> </m:t>
                    </m:r>
                    <m:sSub>
                      <m:sSubPr>
                        <m:ctrlPr>
                          <a:rPr lang="es-ES" i="1">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r>
                          <a:rPr lang="es-ES" i="1">
                            <a:latin typeface="Cambria Math" panose="02040503050406030204" pitchFamily="18" charset="0"/>
                          </a:rPr>
                          <m:t>𝑎</m:t>
                        </m:r>
                      </m:sub>
                    </m:sSub>
                  </m:oMath>
                </a14:m>
                <a:r>
                  <a:rPr lang="es-ES" dirty="0"/>
                  <a:t> the median.</a:t>
                </a:r>
              </a:p>
              <a:p>
                <a:r>
                  <a:rPr lang="es-ES" dirty="0" err="1"/>
                  <a:t>Gradient</a:t>
                </a:r>
                <a:r>
                  <a:rPr lang="es-ES" dirty="0"/>
                  <a:t> </a:t>
                </a:r>
                <a:r>
                  <a:rPr lang="es-ES" dirty="0" err="1"/>
                  <a:t>measure</a:t>
                </a:r>
                <a:r>
                  <a:rPr lang="es-ES" dirty="0"/>
                  <a:t> </a:t>
                </a:r>
                <a:r>
                  <a:rPr lang="es-ES" dirty="0" err="1"/>
                  <a:t>depends</a:t>
                </a:r>
                <a:r>
                  <a:rPr lang="es-ES" dirty="0"/>
                  <a:t> </a:t>
                </a:r>
                <a:r>
                  <a:rPr lang="es-ES" dirty="0" err="1"/>
                  <a:t>on</a:t>
                </a:r>
                <a:r>
                  <a:rPr lang="es-ES" dirty="0"/>
                  <a:t> </a:t>
                </a:r>
                <a:r>
                  <a:rPr lang="es-ES" dirty="0" err="1"/>
                  <a:t>the</a:t>
                </a:r>
                <a:r>
                  <a:rPr lang="es-ES" dirty="0"/>
                  <a:t> </a:t>
                </a:r>
                <a:r>
                  <a:rPr lang="es-ES" dirty="0" err="1"/>
                  <a:t>order</a:t>
                </a:r>
                <a:r>
                  <a:rPr lang="es-ES" dirty="0"/>
                  <a:t> </a:t>
                </a:r>
                <a:r>
                  <a:rPr lang="es-ES" dirty="0" err="1"/>
                  <a:t>of</a:t>
                </a:r>
                <a:r>
                  <a:rPr lang="es-ES" dirty="0"/>
                  <a:t> responses. </a:t>
                </a:r>
              </a:p>
              <a:p>
                <a:r>
                  <a:rPr lang="es-ES" dirty="0" err="1"/>
                  <a:t>The</a:t>
                </a:r>
                <a:r>
                  <a:rPr lang="es-ES" dirty="0"/>
                  <a:t> </a:t>
                </a:r>
                <a:r>
                  <a:rPr lang="es-ES" dirty="0" err="1"/>
                  <a:t>higher</a:t>
                </a:r>
                <a:r>
                  <a:rPr lang="es-ES" dirty="0"/>
                  <a:t> </a:t>
                </a:r>
                <a:r>
                  <a:rPr lang="es-ES" dirty="0" err="1"/>
                  <a:t>the</a:t>
                </a:r>
                <a:r>
                  <a:rPr lang="es-ES" dirty="0"/>
                  <a:t> </a:t>
                </a:r>
                <a:r>
                  <a:rPr lang="es-ES" dirty="0" err="1"/>
                  <a:t>value</a:t>
                </a:r>
                <a:r>
                  <a:rPr lang="es-ES" dirty="0"/>
                  <a:t>, </a:t>
                </a:r>
                <a:r>
                  <a:rPr lang="es-ES" dirty="0" err="1"/>
                  <a:t>the</a:t>
                </a:r>
                <a:r>
                  <a:rPr lang="es-ES" dirty="0"/>
                  <a:t> more </a:t>
                </a:r>
                <a:r>
                  <a:rPr lang="es-ES" dirty="0" err="1"/>
                  <a:t>relevant</a:t>
                </a:r>
                <a:r>
                  <a:rPr lang="es-ES" dirty="0"/>
                  <a:t> </a:t>
                </a:r>
                <a:r>
                  <a:rPr lang="es-ES" dirty="0" err="1"/>
                  <a:t>is</a:t>
                </a:r>
                <a:r>
                  <a:rPr lang="es-ES" dirty="0"/>
                  <a:t> </a:t>
                </a:r>
                <a:r>
                  <a:rPr lang="es-ES" dirty="0" err="1"/>
                  <a:t>the</a:t>
                </a:r>
                <a:r>
                  <a:rPr lang="es-ES" dirty="0"/>
                  <a:t> variable.</a:t>
                </a:r>
              </a:p>
              <a:p>
                <a:endParaRPr lang="es-ES" dirty="0"/>
              </a:p>
              <a:p>
                <a:pPr lvl="1"/>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xfrm>
                <a:off x="1257301" y="2738860"/>
                <a:ext cx="6851984" cy="6528015"/>
              </a:xfrm>
              <a:blipFill>
                <a:blip r:embed="rId3"/>
                <a:stretch>
                  <a:fillRect l="-3381" t="-2801" r="-267"/>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33</a:t>
            </a:fld>
            <a:endParaRPr lang="es-ES" dirty="0"/>
          </a:p>
        </p:txBody>
      </p:sp>
      <p:pic>
        <p:nvPicPr>
          <p:cNvPr id="7" name="Imagen 6">
            <a:extLst>
              <a:ext uri="{FF2B5EF4-FFF2-40B4-BE49-F238E27FC236}">
                <a16:creationId xmlns:a16="http://schemas.microsoft.com/office/drawing/2014/main" id="{19D0CBA8-870C-9020-6CC4-B0E8053B5E8E}"/>
              </a:ext>
            </a:extLst>
          </p:cNvPr>
          <p:cNvPicPr>
            <a:picLocks noChangeAspect="1"/>
          </p:cNvPicPr>
          <p:nvPr/>
        </p:nvPicPr>
        <p:blipFill>
          <a:blip r:embed="rId4"/>
          <a:stretch>
            <a:fillRect/>
          </a:stretch>
        </p:blipFill>
        <p:spPr>
          <a:xfrm>
            <a:off x="8710863" y="3948896"/>
            <a:ext cx="8973537" cy="3723598"/>
          </a:xfrm>
          <a:prstGeom prst="rect">
            <a:avLst/>
          </a:prstGeom>
        </p:spPr>
      </p:pic>
    </p:spTree>
    <p:extLst>
      <p:ext uri="{BB962C8B-B14F-4D97-AF65-F5344CB8AC3E}">
        <p14:creationId xmlns:p14="http://schemas.microsoft.com/office/powerpoint/2010/main" val="1823698804"/>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n-US" dirty="0"/>
                  <a:t>To calculate variable importance, the variance of the variable must first be determined (AAD example):</a:t>
                </a:r>
              </a:p>
              <a:p>
                <a:pPr marL="0" indent="0">
                  <a:spcBef>
                    <a:spcPts val="2400"/>
                  </a:spcBef>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b="0" i="1" smtClean="0">
                              <a:latin typeface="Cambria Math" panose="02040503050406030204" pitchFamily="18" charset="0"/>
                            </a:rPr>
                            <m:t>𝑎</m:t>
                          </m:r>
                        </m:sub>
                      </m:sSub>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𝑗</m:t>
                          </m:r>
                          <m:r>
                            <a:rPr lang="es-ES" b="0" i="1" smtClean="0">
                              <a:latin typeface="Cambria Math" panose="02040503050406030204" pitchFamily="18" charset="0"/>
                            </a:rPr>
                            <m:t>=1</m:t>
                          </m:r>
                        </m:sub>
                        <m:sup>
                          <m:r>
                            <a:rPr lang="es-ES" b="0" i="1" smtClean="0">
                              <a:latin typeface="Cambria Math" panose="02040503050406030204" pitchFamily="18" charset="0"/>
                            </a:rPr>
                            <m:t>𝐿</m:t>
                          </m:r>
                        </m:sup>
                        <m:e>
                          <m:d>
                            <m:dPr>
                              <m:begChr m:val="|"/>
                              <m:endChr m:val="|"/>
                              <m:ctrlPr>
                                <a:rPr lang="es-ES" b="0" i="1"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r>
                                    <a:rPr lang="es-ES" b="0" i="1" smtClean="0">
                                      <a:latin typeface="Cambria Math" panose="02040503050406030204" pitchFamily="18" charset="0"/>
                                    </a:rPr>
                                    <m:t>𝑎</m:t>
                                  </m:r>
                                </m:sub>
                              </m:sSub>
                            </m:e>
                          </m:d>
                        </m:e>
                      </m:nary>
                      <m:r>
                        <a:rPr lang="es-ES" b="0" i="1" smtClean="0">
                          <a:latin typeface="Cambria Math" panose="02040503050406030204" pitchFamily="18" charset="0"/>
                        </a:rPr>
                        <m:t>/</m:t>
                      </m:r>
                      <m:r>
                        <a:rPr lang="es-ES" b="0" i="1" smtClean="0">
                          <a:latin typeface="Cambria Math" panose="02040503050406030204" pitchFamily="18" charset="0"/>
                        </a:rPr>
                        <m:t>𝐿</m:t>
                      </m:r>
                    </m:oMath>
                  </m:oMathPara>
                </a14:m>
                <a:endParaRPr lang="en-US" dirty="0"/>
              </a:p>
              <a:p>
                <a:pPr>
                  <a:spcAft>
                    <a:spcPts val="1200"/>
                  </a:spcAft>
                </a:pPr>
                <a:r>
                  <a:rPr lang="en-US" dirty="0"/>
                  <a:t>Then, it is possible to calculate relative importance: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𝑟</m:t>
                          </m:r>
                        </m:e>
                        <m:sub>
                          <m:r>
                            <a:rPr lang="es-ES" i="1">
                              <a:latin typeface="Cambria Math" panose="02040503050406030204" pitchFamily="18" charset="0"/>
                            </a:rPr>
                            <m:t>𝑎</m:t>
                          </m:r>
                        </m:sub>
                      </m:sSub>
                      <m:r>
                        <a:rPr lang="es-ES" i="1">
                          <a:latin typeface="Cambria Math" panose="02040503050406030204" pitchFamily="18" charset="0"/>
                        </a:rPr>
                        <m:t>=</m:t>
                      </m:r>
                      <m:f>
                        <m:fPr>
                          <m:type m:val="lin"/>
                          <m:ctrlPr>
                            <a:rPr lang="es-E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𝜍</m:t>
                              </m:r>
                            </m:e>
                            <m:sub>
                              <m:r>
                                <a:rPr lang="es-ES" i="1">
                                  <a:latin typeface="Cambria Math" panose="02040503050406030204" pitchFamily="18" charset="0"/>
                                </a:rPr>
                                <m:t>𝑎</m:t>
                              </m:r>
                            </m:sub>
                          </m:sSub>
                        </m:num>
                        <m:den>
                          <m:nary>
                            <m:naryPr>
                              <m:chr m:val="∑"/>
                              <m:ctrlPr>
                                <a:rPr lang="es-ES" i="1">
                                  <a:latin typeface="Cambria Math" panose="02040503050406030204" pitchFamily="18" charset="0"/>
                                </a:rPr>
                              </m:ctrlPr>
                            </m:naryPr>
                            <m:sub>
                              <m:r>
                                <a:rPr lang="es-ES" i="1">
                                  <a:latin typeface="Cambria Math" panose="02040503050406030204" pitchFamily="18" charset="0"/>
                                </a:rPr>
                                <m:t>𝑖</m:t>
                              </m:r>
                              <m:r>
                                <a:rPr lang="es-ES" i="1">
                                  <a:latin typeface="Cambria Math" panose="02040503050406030204" pitchFamily="18" charset="0"/>
                                </a:rPr>
                                <m:t>=1</m:t>
                              </m:r>
                            </m:sub>
                            <m:sup>
                              <m:r>
                                <a:rPr lang="es-ES" i="1">
                                  <a:latin typeface="Cambria Math" panose="02040503050406030204" pitchFamily="18" charset="0"/>
                                </a:rPr>
                                <m:t>𝑀</m:t>
                              </m:r>
                            </m:sup>
                            <m:e>
                              <m:sSub>
                                <m:sSubPr>
                                  <m:ctrlPr>
                                    <a:rPr lang="en-US" i="1">
                                      <a:latin typeface="Cambria Math" panose="02040503050406030204" pitchFamily="18" charset="0"/>
                                    </a:rPr>
                                  </m:ctrlPr>
                                </m:sSubPr>
                                <m:e>
                                  <m:r>
                                    <a:rPr lang="en-US" i="1">
                                      <a:latin typeface="Cambria Math" panose="02040503050406030204" pitchFamily="18" charset="0"/>
                                    </a:rPr>
                                    <m:t>𝜍</m:t>
                                  </m:r>
                                </m:e>
                                <m:sub>
                                  <m:r>
                                    <a:rPr lang="es-ES" i="1">
                                      <a:latin typeface="Cambria Math" panose="02040503050406030204" pitchFamily="18" charset="0"/>
                                    </a:rPr>
                                    <m:t>𝑖</m:t>
                                  </m:r>
                                </m:sub>
                              </m:sSub>
                            </m:e>
                          </m:nary>
                        </m:den>
                      </m:f>
                    </m:oMath>
                  </m:oMathPara>
                </a14:m>
                <a:endParaRPr lang="es-ES" i="1" dirty="0">
                  <a:latin typeface="Cambria Math" panose="02040503050406030204" pitchFamily="18" charset="0"/>
                </a:endParaRPr>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34</a:t>
            </a:fld>
            <a:endParaRPr lang="es-ES" dirty="0"/>
          </a:p>
        </p:txBody>
      </p:sp>
    </p:spTree>
    <p:extLst>
      <p:ext uri="{BB962C8B-B14F-4D97-AF65-F5344CB8AC3E}">
        <p14:creationId xmlns:p14="http://schemas.microsoft.com/office/powerpoint/2010/main" val="2536092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Discrete attributes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n-US" dirty="0"/>
                  <a:t>Now we need to apply these techniques to a classification problem involving a discrete variable.</a:t>
                </a:r>
              </a:p>
              <a:p>
                <a:pPr>
                  <a:spcAft>
                    <a:spcPts val="1200"/>
                  </a:spcAft>
                </a:pPr>
                <a:r>
                  <a:rPr lang="es-ES" b="0" dirty="0" err="1"/>
                  <a:t>Let</a:t>
                </a:r>
                <a:r>
                  <a:rPr lang="es-ES" b="0" dirty="0"/>
                  <a:t> </a:t>
                </a:r>
                <a14:m>
                  <m:oMath xmlns:m="http://schemas.openxmlformats.org/officeDocument/2006/math">
                    <m:r>
                      <a:rPr lang="es-ES" b="0" i="1" smtClean="0">
                        <a:latin typeface="Cambria Math" panose="02040503050406030204" pitchFamily="18" charset="0"/>
                      </a:rPr>
                      <m:t>𝐺</m:t>
                    </m:r>
                  </m:oMath>
                </a14:m>
                <a:r>
                  <a:rPr lang="es-ES" dirty="0"/>
                  <a:t> be </a:t>
                </a:r>
                <a:r>
                  <a:rPr lang="es-ES" dirty="0" err="1"/>
                  <a:t>the</a:t>
                </a:r>
                <a:r>
                  <a:rPr lang="es-ES" dirty="0"/>
                  <a:t> </a:t>
                </a:r>
                <a:r>
                  <a:rPr lang="es-ES" dirty="0" err="1"/>
                  <a:t>number</a:t>
                </a:r>
                <a:r>
                  <a:rPr lang="es-ES" dirty="0"/>
                  <a:t> </a:t>
                </a:r>
                <a:r>
                  <a:rPr lang="es-ES" dirty="0" err="1"/>
                  <a:t>of</a:t>
                </a:r>
                <a:r>
                  <a:rPr lang="es-ES" dirty="0"/>
                  <a:t> </a:t>
                </a:r>
                <a:r>
                  <a:rPr lang="es-ES" dirty="0" err="1"/>
                  <a:t>classes</a:t>
                </a:r>
                <a:r>
                  <a:rPr lang="es-ES" dirty="0"/>
                  <a:t>. </a:t>
                </a:r>
                <a:r>
                  <a:rPr lang="en-US" dirty="0"/>
                  <a:t>Encode into a numeric ordered scale </a:t>
                </a:r>
                <a14:m>
                  <m:oMath xmlns:m="http://schemas.openxmlformats.org/officeDocument/2006/math">
                    <m:d>
                      <m:dPr>
                        <m:begChr m:val="{"/>
                        <m:endChr m:val="}"/>
                        <m:ctrlPr>
                          <a:rPr lang="en-US" i="1" smtClean="0">
                            <a:latin typeface="Cambria Math" panose="02040503050406030204" pitchFamily="18" charset="0"/>
                          </a:rPr>
                        </m:ctrlPr>
                      </m:dPr>
                      <m:e>
                        <m:r>
                          <a:rPr lang="es-ES" b="0" i="1" smtClean="0">
                            <a:latin typeface="Cambria Math" panose="02040503050406030204" pitchFamily="18" charset="0"/>
                          </a:rPr>
                          <m:t>1,2,…,</m:t>
                        </m:r>
                        <m:r>
                          <a:rPr lang="es-ES" b="0" i="1" smtClean="0">
                            <a:latin typeface="Cambria Math" panose="02040503050406030204" pitchFamily="18" charset="0"/>
                          </a:rPr>
                          <m:t>𝐺</m:t>
                        </m:r>
                      </m:e>
                    </m:d>
                  </m:oMath>
                </a14:m>
                <a:endParaRPr lang="es-ES" dirty="0"/>
              </a:p>
              <a:p>
                <a:pPr>
                  <a:spcAft>
                    <a:spcPts val="1200"/>
                  </a:spcAft>
                </a:pPr>
                <a:r>
                  <a:rPr lang="en-US" dirty="0"/>
                  <a:t>For methods that require a baseline vector (1D-SA and GSA), use the </a:t>
                </a:r>
                <a:r>
                  <a:rPr lang="en-US" b="1" dirty="0"/>
                  <a:t>mode </a:t>
                </a:r>
                <a:r>
                  <a:rPr lang="en-US" dirty="0"/>
                  <a:t>as the baseline value.</a:t>
                </a:r>
              </a:p>
              <a:p>
                <a:pPr>
                  <a:spcAft>
                    <a:spcPts val="1200"/>
                  </a:spcAft>
                </a:pPr>
                <a:r>
                  <a:rPr lang="en-US" dirty="0"/>
                  <a:t>All levels, or only the most frequent ones, can be used for a variable </a:t>
                </a:r>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81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35</a:t>
            </a:fld>
            <a:endParaRPr lang="es-ES" dirty="0"/>
          </a:p>
        </p:txBody>
      </p:sp>
    </p:spTree>
    <p:extLst>
      <p:ext uri="{BB962C8B-B14F-4D97-AF65-F5344CB8AC3E}">
        <p14:creationId xmlns:p14="http://schemas.microsoft.com/office/powerpoint/2010/main" val="1950722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Discrete attributes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s-ES" dirty="0"/>
                  <a:t>Two </a:t>
                </a:r>
                <a:r>
                  <a:rPr lang="es-ES" dirty="0" err="1"/>
                  <a:t>main</a:t>
                </a:r>
                <a:r>
                  <a:rPr lang="es-ES" dirty="0"/>
                  <a:t> </a:t>
                </a:r>
                <a:r>
                  <a:rPr lang="es-ES" dirty="0" err="1"/>
                  <a:t>modeling</a:t>
                </a:r>
                <a:r>
                  <a:rPr lang="es-ES" dirty="0"/>
                  <a:t> </a:t>
                </a:r>
                <a:r>
                  <a:rPr lang="es-ES" dirty="0" err="1"/>
                  <a:t>possibilities</a:t>
                </a:r>
                <a:r>
                  <a:rPr lang="es-ES" dirty="0"/>
                  <a:t>:</a:t>
                </a:r>
              </a:p>
              <a:p>
                <a:pPr lvl="1">
                  <a:spcAft>
                    <a:spcPts val="1200"/>
                  </a:spcAft>
                </a:pPr>
                <a:r>
                  <a:rPr lang="es-ES" dirty="0"/>
                  <a:t>outputting </a:t>
                </a:r>
                <a:r>
                  <a:rPr lang="es-ES" dirty="0" err="1"/>
                  <a:t>class</a:t>
                </a:r>
                <a:r>
                  <a:rPr lang="es-ES" dirty="0"/>
                  <a:t> </a:t>
                </a:r>
                <a:r>
                  <a:rPr lang="es-ES" dirty="0" err="1"/>
                  <a:t>labels</a:t>
                </a:r>
                <a:r>
                  <a:rPr lang="es-ES" dirty="0"/>
                  <a:t> </a:t>
                </a:r>
                <a14:m>
                  <m:oMath xmlns:m="http://schemas.openxmlformats.org/officeDocument/2006/math">
                    <m:d>
                      <m:dPr>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s-ES" i="1" smtClean="0">
                                    <a:latin typeface="Cambria Math" panose="02040503050406030204" pitchFamily="18" charset="0"/>
                                  </a:rPr>
                                </m:ctrlPr>
                              </m:sSubPr>
                              <m:e>
                                <m:r>
                                  <a:rPr lang="es-ES" b="0" i="1" smtClean="0">
                                    <a:latin typeface="Cambria Math" panose="02040503050406030204" pitchFamily="18" charset="0"/>
                                  </a:rPr>
                                  <m:t>𝑐</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𝑐</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𝑐</m:t>
                                </m:r>
                              </m:e>
                              <m:sub>
                                <m:r>
                                  <a:rPr lang="es-ES" b="0" i="1" smtClean="0">
                                    <a:latin typeface="Cambria Math" panose="02040503050406030204" pitchFamily="18" charset="0"/>
                                  </a:rPr>
                                  <m:t>𝐺</m:t>
                                </m:r>
                              </m:sub>
                            </m:sSub>
                          </m:e>
                        </m:d>
                      </m:e>
                    </m:d>
                  </m:oMath>
                </a14:m>
                <a:r>
                  <a:rPr lang="es-ES" dirty="0"/>
                  <a:t>.</a:t>
                </a:r>
              </a:p>
              <a:p>
                <a:pPr lvl="1">
                  <a:spcAft>
                    <a:spcPts val="1200"/>
                  </a:spcAft>
                </a:pPr>
                <a:r>
                  <a:rPr lang="es-ES" dirty="0" err="1">
                    <a:highlight>
                      <a:srgbClr val="FFFF00"/>
                    </a:highlight>
                  </a:rPr>
                  <a:t>Outputting</a:t>
                </a:r>
                <a:r>
                  <a:rPr lang="es-ES" dirty="0">
                    <a:highlight>
                      <a:srgbClr val="FFFF00"/>
                    </a:highlight>
                  </a:rPr>
                  <a:t> </a:t>
                </a:r>
                <a:r>
                  <a:rPr lang="es-ES" dirty="0" err="1">
                    <a:highlight>
                      <a:srgbClr val="FFFF00"/>
                    </a:highlight>
                  </a:rPr>
                  <a:t>probabilities</a:t>
                </a:r>
                <a:r>
                  <a:rPr lang="es-ES" dirty="0"/>
                  <a:t>, </a:t>
                </a:r>
                <a:r>
                  <a:rPr lang="es-ES" dirty="0" err="1"/>
                  <a:t>where</a:t>
                </a:r>
                <a:r>
                  <a:rPr lang="es-ES" dirty="0"/>
                  <a:t> </a:t>
                </a:r>
                <a14:m>
                  <m:oMath xmlns:m="http://schemas.openxmlformats.org/officeDocument/2006/math">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r>
                      <a:rPr lang="es-ES" b="0" i="1" smtClean="0">
                        <a:latin typeface="Cambria Math" panose="02040503050406030204" pitchFamily="18" charset="0"/>
                      </a:rPr>
                      <m:t>=</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𝐺</m:t>
                            </m:r>
                          </m:sub>
                        </m:sSub>
                      </m:e>
                    </m:d>
                  </m:oMath>
                </a14:m>
                <a:r>
                  <a:rPr lang="es-ES" dirty="0"/>
                  <a:t> </a:t>
                </a:r>
                <a:r>
                  <a:rPr lang="es-ES" dirty="0" err="1"/>
                  <a:t>such</a:t>
                </a:r>
                <a:r>
                  <a:rPr lang="es-ES" dirty="0"/>
                  <a:t> </a:t>
                </a:r>
                <a:r>
                  <a:rPr lang="es-ES" dirty="0" err="1"/>
                  <a:t>that</a:t>
                </a:r>
                <a:r>
                  <a:rPr lang="es-ES" dirty="0"/>
                  <a:t> </a:t>
                </a:r>
                <a14:m>
                  <m:oMath xmlns:m="http://schemas.openxmlformats.org/officeDocument/2006/math">
                    <m:nary>
                      <m:naryPr>
                        <m:chr m:val="∑"/>
                        <m:limLoc m:val="subSup"/>
                        <m:ctrlPr>
                          <a:rPr lang="es-ES" i="1" smtClean="0">
                            <a:latin typeface="Cambria Math" panose="02040503050406030204" pitchFamily="18" charset="0"/>
                          </a:rPr>
                        </m:ctrlPr>
                      </m:naryPr>
                      <m:sub>
                        <m:r>
                          <m:rPr>
                            <m:brk m:alnAt="25"/>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𝐺</m:t>
                        </m:r>
                      </m:sup>
                      <m:e>
                        <m:sSub>
                          <m:sSubPr>
                            <m:ctrlPr>
                              <a:rPr lang="es-ES"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𝑖</m:t>
                            </m:r>
                          </m:sub>
                        </m:sSub>
                      </m:e>
                    </m:nary>
                    <m:r>
                      <a:rPr lang="es-ES" b="0" i="1" smtClean="0">
                        <a:latin typeface="Cambria Math" panose="02040503050406030204" pitchFamily="18" charset="0"/>
                      </a:rPr>
                      <m:t>=1</m:t>
                    </m:r>
                  </m:oMath>
                </a14:m>
                <a:r>
                  <a:rPr lang="es-ES" dirty="0"/>
                  <a:t> and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𝑐</m:t>
                        </m:r>
                      </m:sub>
                    </m:sSub>
                  </m:oMath>
                </a14:m>
                <a:r>
                  <a:rPr lang="es-ES" dirty="0"/>
                  <a:t> </a:t>
                </a:r>
                <a:r>
                  <a:rPr lang="en-US" dirty="0"/>
                  <a:t>denotes the probability of class </a:t>
                </a:r>
                <a14:m>
                  <m:oMath xmlns:m="http://schemas.openxmlformats.org/officeDocument/2006/math">
                    <m:r>
                      <a:rPr lang="es-ES" b="0" i="1" smtClean="0">
                        <a:latin typeface="Cambria Math" panose="02040503050406030204" pitchFamily="18" charset="0"/>
                      </a:rPr>
                      <m:t>𝑐</m:t>
                    </m:r>
                  </m:oMath>
                </a14:m>
                <a:r>
                  <a:rPr lang="en-US" dirty="0"/>
                  <a:t>. </a:t>
                </a:r>
                <a:endParaRPr lang="es-ES" dirty="0"/>
              </a:p>
              <a:p>
                <a:pPr>
                  <a:spcAft>
                    <a:spcPts val="1200"/>
                  </a:spcAft>
                </a:pPr>
                <a:r>
                  <a:rPr lang="en-US" dirty="0"/>
                  <a:t>To obtain probabilities, it is proposed the transformation of the class labels into probabilities using the popular One-of-G transformation.</a:t>
                </a:r>
              </a:p>
              <a:p>
                <a:pPr marL="0" indent="0">
                  <a:spcAft>
                    <a:spcPts val="1200"/>
                  </a:spcAft>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s-ES" b="0" i="1" smtClean="0">
                            <a:latin typeface="Cambria Math" panose="02040503050406030204" pitchFamily="18" charset="0"/>
                          </a:rPr>
                          <m:t>𝑦</m:t>
                        </m:r>
                      </m:e>
                      <m:sub>
                        <m:r>
                          <m:rPr>
                            <m:nor/>
                          </m:rPr>
                          <a:rPr lang="es-ES" b="0" i="0" smtClean="0">
                            <a:latin typeface="Cambria Math" panose="02040503050406030204" pitchFamily="18" charset="0"/>
                          </a:rPr>
                          <m:t>red</m:t>
                        </m:r>
                      </m:sub>
                    </m:sSub>
                  </m:oMath>
                </a14:m>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(1, 0, 0); </a:t>
                </a:r>
                <a14:m>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𝑦</m:t>
                        </m:r>
                      </m:e>
                      <m:sub>
                        <m:r>
                          <m:rPr>
                            <m:nor/>
                          </m:rPr>
                          <a:rPr lang="es-ES" b="0" i="0" smtClean="0">
                            <a:latin typeface="Cambria Math" panose="02040503050406030204" pitchFamily="18" charset="0"/>
                          </a:rPr>
                          <m:t>blue</m:t>
                        </m:r>
                      </m:sub>
                    </m:sSub>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(0, 1, 0); </a:t>
                </a:r>
                <a14:m>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𝑦</m:t>
                        </m:r>
                      </m:e>
                      <m:sub>
                        <m:r>
                          <m:rPr>
                            <m:nor/>
                          </m:rPr>
                          <a:rPr lang="es-ES" b="0" i="0" smtClean="0">
                            <a:latin typeface="Cambria Math" panose="02040503050406030204" pitchFamily="18" charset="0"/>
                          </a:rPr>
                          <m:t>yellow</m:t>
                        </m:r>
                      </m:sub>
                    </m:sSub>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(0, 0, 1).</a:t>
                </a:r>
              </a:p>
              <a:p>
                <a:pPr marL="0" indent="0">
                  <a:spcAft>
                    <a:spcPts val="1200"/>
                  </a:spcAft>
                  <a:buNone/>
                </a:pPr>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193"/>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36</a:t>
            </a:fld>
            <a:endParaRPr lang="es-ES" dirty="0"/>
          </a:p>
        </p:txBody>
      </p:sp>
    </p:spTree>
    <p:extLst>
      <p:ext uri="{BB962C8B-B14F-4D97-AF65-F5344CB8AC3E}">
        <p14:creationId xmlns:p14="http://schemas.microsoft.com/office/powerpoint/2010/main" val="3042213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Discrete attributes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n-US" dirty="0"/>
                  <a:t>The sensitivity measures are first computed for each individual class </a:t>
                </a:r>
                <a14:m>
                  <m:oMath xmlns:m="http://schemas.openxmlformats.org/officeDocument/2006/math">
                    <m:d>
                      <m:dPr>
                        <m:ctrlPr>
                          <a:rPr lang="en-US" i="1" smtClean="0">
                            <a:latin typeface="Cambria Math" panose="02040503050406030204" pitchFamily="18" charset="0"/>
                          </a:rPr>
                        </m:ctrlPr>
                      </m:dPr>
                      <m:e>
                        <m:r>
                          <a:rPr lang="es-ES" b="0" i="1" smtClean="0">
                            <a:latin typeface="Cambria Math" panose="02040503050406030204" pitchFamily="18" charset="0"/>
                          </a:rPr>
                          <m:t>𝑐</m:t>
                        </m:r>
                      </m:e>
                    </m:d>
                  </m:oMath>
                </a14:m>
                <a:r>
                  <a:rPr lang="en-US" dirty="0"/>
                  <a:t> and then a weighted average is performed in order to compute the global sensitivity measure:</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b="0" i="1" smtClean="0">
                              <a:latin typeface="Cambria Math" panose="02040503050406030204" pitchFamily="18" charset="0"/>
                            </a:rPr>
                            <m:t>𝑎</m:t>
                          </m:r>
                        </m:sub>
                      </m:sSub>
                      <m:r>
                        <a:rPr lang="es-ES" b="0" i="1" smtClean="0">
                          <a:latin typeface="Cambria Math" panose="02040503050406030204" pitchFamily="18" charset="0"/>
                        </a:rPr>
                        <m:t>=</m:t>
                      </m:r>
                      <m:nary>
                        <m:naryPr>
                          <m:chr m:val="∑"/>
                          <m:supHide m:val="on"/>
                          <m:ctrlPr>
                            <a:rPr lang="es-ES" b="0" i="1" smtClean="0">
                              <a:latin typeface="Cambria Math" panose="02040503050406030204" pitchFamily="18" charset="0"/>
                            </a:rPr>
                          </m:ctrlPr>
                        </m:naryPr>
                        <m:sub>
                          <m:r>
                            <m:rPr>
                              <m:brk m:alnAt="7"/>
                            </m:rPr>
                            <a:rPr lang="es-ES" b="0" i="1" smtClean="0">
                              <a:latin typeface="Cambria Math" panose="02040503050406030204" pitchFamily="18" charset="0"/>
                            </a:rPr>
                            <m:t>𝑐</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𝑐</m:t>
                                  </m:r>
                                </m:e>
                                <m:sub>
                                  <m:r>
                                    <a:rPr lang="es-ES" b="0" i="1" smtClean="0">
                                      <a:latin typeface="Cambria Math" panose="02040503050406030204" pitchFamily="18" charset="0"/>
                                      <a:ea typeface="Cambria Math" panose="02040503050406030204" pitchFamily="18" charset="0"/>
                                    </a:rPr>
                                    <m:t>1</m:t>
                                  </m:r>
                                </m:sub>
                              </m:sSub>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𝑐</m:t>
                                  </m:r>
                                </m:e>
                                <m:sub>
                                  <m:r>
                                    <a:rPr lang="es-ES" b="0" i="1" smtClean="0">
                                      <a:latin typeface="Cambria Math" panose="02040503050406030204" pitchFamily="18" charset="0"/>
                                      <a:ea typeface="Cambria Math" panose="02040503050406030204" pitchFamily="18" charset="0"/>
                                    </a:rPr>
                                    <m:t>𝐺</m:t>
                                  </m:r>
                                </m:sub>
                              </m:sSub>
                            </m:e>
                          </m:d>
                        </m:sub>
                        <m:sup/>
                        <m:e>
                          <m:r>
                            <a:rPr lang="es-ES" b="0" i="1" smtClean="0">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𝑐</m:t>
                              </m:r>
                            </m:e>
                          </m:d>
                        </m:e>
                      </m:nary>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rPr>
                            <m:t>𝑎</m:t>
                          </m:r>
                        </m:sub>
                      </m:sSub>
                      <m:d>
                        <m:dPr>
                          <m:ctrlPr>
                            <a:rPr lang="es-ES" i="1" smtClean="0">
                              <a:latin typeface="Cambria Math" panose="02040503050406030204" pitchFamily="18" charset="0"/>
                            </a:rPr>
                          </m:ctrlPr>
                        </m:dPr>
                        <m:e>
                          <m:r>
                            <a:rPr lang="es-ES" b="0" i="1" smtClean="0">
                              <a:latin typeface="Cambria Math" panose="02040503050406030204" pitchFamily="18" charset="0"/>
                            </a:rPr>
                            <m:t>𝑐</m:t>
                          </m:r>
                        </m:e>
                      </m:d>
                    </m:oMath>
                  </m:oMathPara>
                </a14:m>
                <a:endParaRPr lang="en-US" dirty="0"/>
              </a:p>
              <a:p>
                <a:pPr>
                  <a:spcAft>
                    <a:spcPts val="1200"/>
                  </a:spcAft>
                </a:pPr>
                <a:r>
                  <a:rPr lang="es-ES" dirty="0"/>
                  <a:t>Where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rPr>
                          <m:t>𝑎</m:t>
                        </m:r>
                      </m:sub>
                    </m:sSub>
                    <m:d>
                      <m:dPr>
                        <m:ctrlPr>
                          <a:rPr lang="es-ES" i="1" smtClean="0">
                            <a:latin typeface="Cambria Math" panose="02040503050406030204" pitchFamily="18" charset="0"/>
                          </a:rPr>
                        </m:ctrlPr>
                      </m:dPr>
                      <m:e>
                        <m:r>
                          <a:rPr lang="es-ES" b="0" i="1" smtClean="0">
                            <a:latin typeface="Cambria Math" panose="02040503050406030204" pitchFamily="18" charset="0"/>
                          </a:rPr>
                          <m:t>𝑐</m:t>
                        </m:r>
                      </m:e>
                    </m:d>
                  </m:oMath>
                </a14:m>
                <a:r>
                  <a:rPr lang="en-US" dirty="0"/>
                  <a:t> is the </a:t>
                </a:r>
                <a:r>
                  <a:rPr lang="en-US" dirty="0" err="1"/>
                  <a:t>sensivitity</a:t>
                </a:r>
                <a:r>
                  <a:rPr lang="en-US" dirty="0"/>
                  <a:t> measure (AAD) for variable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n-US" dirty="0"/>
                  <a:t> for output class </a:t>
                </a:r>
                <a14:m>
                  <m:oMath xmlns:m="http://schemas.openxmlformats.org/officeDocument/2006/math">
                    <m:r>
                      <a:rPr lang="es-ES" i="1">
                        <a:latin typeface="Cambria Math" panose="02040503050406030204" pitchFamily="18" charset="0"/>
                      </a:rPr>
                      <m:t>𝑐</m:t>
                    </m:r>
                  </m:oMath>
                </a14:m>
                <a:r>
                  <a:rPr lang="en-US" dirty="0"/>
                  <a:t>, and </a:t>
                </a:r>
                <a14:m>
                  <m:oMath xmlns:m="http://schemas.openxmlformats.org/officeDocument/2006/math">
                    <m:r>
                      <a:rPr lang="es-ES" i="1">
                        <a:latin typeface="Cambria Math" panose="02040503050406030204" pitchFamily="18" charset="0"/>
                      </a:rPr>
                      <m:t>𝑓</m:t>
                    </m:r>
                    <m:d>
                      <m:dPr>
                        <m:ctrlPr>
                          <a:rPr lang="es-ES" i="1">
                            <a:latin typeface="Cambria Math" panose="02040503050406030204" pitchFamily="18" charset="0"/>
                          </a:rPr>
                        </m:ctrlPr>
                      </m:dPr>
                      <m:e>
                        <m:r>
                          <a:rPr lang="es-ES" i="1">
                            <a:latin typeface="Cambria Math" panose="02040503050406030204" pitchFamily="18" charset="0"/>
                          </a:rPr>
                          <m:t>𝑐</m:t>
                        </m:r>
                      </m:e>
                    </m:d>
                  </m:oMath>
                </a14:m>
                <a:r>
                  <a:rPr lang="en-US" dirty="0"/>
                  <a:t> is the class </a:t>
                </a:r>
                <a14:m>
                  <m:oMath xmlns:m="http://schemas.openxmlformats.org/officeDocument/2006/math">
                    <m:r>
                      <a:rPr lang="es-ES" i="1">
                        <a:latin typeface="Cambria Math" panose="02040503050406030204" pitchFamily="18" charset="0"/>
                      </a:rPr>
                      <m:t>𝑐</m:t>
                    </m:r>
                  </m:oMath>
                </a14:m>
                <a:r>
                  <a:rPr lang="en-US" dirty="0"/>
                  <a:t> </a:t>
                </a:r>
                <a:r>
                  <a:rPr lang="en-US" dirty="0" err="1"/>
                  <a:t>frecuency</a:t>
                </a:r>
                <a:r>
                  <a:rPr lang="en-US" dirty="0"/>
                  <a:t> in the dataset.</a:t>
                </a:r>
              </a:p>
              <a:p>
                <a:pPr marL="0" indent="0">
                  <a:spcAft>
                    <a:spcPts val="1200"/>
                  </a:spcAft>
                  <a:buNone/>
                </a:pPr>
                <a:endParaRPr lang="es-ES" dirty="0"/>
              </a:p>
              <a:p>
                <a:pPr marL="0" indent="0">
                  <a:spcAft>
                    <a:spcPts val="1200"/>
                  </a:spcAft>
                  <a:buNone/>
                </a:pPr>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773"/>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37</a:t>
            </a:fld>
            <a:endParaRPr lang="es-ES" dirty="0"/>
          </a:p>
        </p:txBody>
      </p:sp>
    </p:spTree>
    <p:extLst>
      <p:ext uri="{BB962C8B-B14F-4D97-AF65-F5344CB8AC3E}">
        <p14:creationId xmlns:p14="http://schemas.microsoft.com/office/powerpoint/2010/main" val="2990858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Sensitivity response aggregation function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s-ES" dirty="0"/>
                  <a:t>For 1-SA, </a:t>
                </a:r>
                <a:r>
                  <a:rPr lang="es-ES" dirty="0" err="1"/>
                  <a:t>only</a:t>
                </a:r>
                <a:r>
                  <a:rPr lang="es-ES" dirty="0"/>
                  <a:t> </a:t>
                </a:r>
                <a:r>
                  <a:rPr lang="es-ES" dirty="0" err="1"/>
                  <a:t>one</a:t>
                </a:r>
                <a:r>
                  <a:rPr lang="es-ES" dirty="0"/>
                  <a:t> </a:t>
                </a:r>
                <a:r>
                  <a:rPr lang="es-ES" dirty="0" err="1"/>
                  <a:t>sensitivity</a:t>
                </a:r>
                <a:r>
                  <a:rPr lang="es-ES" dirty="0"/>
                  <a:t> </a:t>
                </a:r>
                <a:r>
                  <a:rPr lang="es-ES" dirty="0" err="1"/>
                  <a:t>value</a:t>
                </a:r>
                <a:r>
                  <a:rPr lang="es-ES" dirty="0"/>
                  <a:t> </a:t>
                </a:r>
                <a:r>
                  <a:rPr lang="es-ES" dirty="0" err="1"/>
                  <a:t>for</a:t>
                </a:r>
                <a:r>
                  <a:rPr lang="es-ES" dirty="0"/>
                  <a:t> a </a:t>
                </a:r>
                <a:r>
                  <a:rPr lang="es-ES" dirty="0" err="1"/>
                  <a:t>given</a:t>
                </a:r>
                <a:r>
                  <a:rPr lang="es-ES" dirty="0"/>
                  <a:t> variable </a:t>
                </a:r>
                <a:r>
                  <a:rPr lang="es-ES" dirty="0" err="1"/>
                  <a:t>level</a:t>
                </a:r>
                <a:r>
                  <a:rPr lang="es-ES" dirty="0"/>
                  <a:t> </a:t>
                </a:r>
                <a14:m>
                  <m:oMath xmlns:m="http://schemas.openxmlformats.org/officeDocument/2006/math">
                    <m:d>
                      <m:dPr>
                        <m:ctrlPr>
                          <a:rPr lang="es-ES" i="1" smtClean="0">
                            <a:latin typeface="Cambria Math" panose="02040503050406030204" pitchFamily="18" charset="0"/>
                          </a:rPr>
                        </m:ctrlPr>
                      </m:dPr>
                      <m:e>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e>
                    </m:d>
                  </m:oMath>
                </a14:m>
                <a:r>
                  <a:rPr lang="en-US" dirty="0"/>
                  <a:t>. The sensibility measure can be directly applied over the sensitivity responses </a:t>
                </a:r>
                <a14:m>
                  <m:oMath xmlns:m="http://schemas.openxmlformats.org/officeDocument/2006/math">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e>
                          <m:sub>
                            <m:sSub>
                              <m:sSubPr>
                                <m:ctrlPr>
                                  <a:rPr lang="en-U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e>
                    </m:d>
                  </m:oMath>
                </a14:m>
                <a:r>
                  <a:rPr lang="en-US" dirty="0"/>
                  <a:t>. </a:t>
                </a:r>
              </a:p>
              <a:p>
                <a:pPr>
                  <a:spcAft>
                    <a:spcPts val="1200"/>
                  </a:spcAft>
                </a:pPr>
                <a:endParaRPr lang="en-US" dirty="0"/>
              </a:p>
              <a:p>
                <a:pPr>
                  <a:spcAft>
                    <a:spcPts val="1200"/>
                  </a:spcAft>
                </a:pPr>
                <a:r>
                  <a:rPr lang="en-US" dirty="0"/>
                  <a:t>The remaining sensitivity methods produce several sensitivity values for each level. </a:t>
                </a:r>
              </a:p>
              <a:p>
                <a:pPr>
                  <a:spcAft>
                    <a:spcPts val="1200"/>
                  </a:spcAft>
                </a:pPr>
                <a:r>
                  <a:rPr lang="en-US" dirty="0"/>
                  <a:t>An aggregation function needs to be set prior to the computation of the sensitivity measures.</a:t>
                </a:r>
              </a:p>
              <a:p>
                <a:pPr marL="0" indent="0">
                  <a:spcAft>
                    <a:spcPts val="1200"/>
                  </a:spcAft>
                  <a:buNone/>
                </a:pPr>
                <a:endParaRPr lang="es-ES" dirty="0"/>
              </a:p>
              <a:p>
                <a:pPr marL="0" indent="0">
                  <a:spcAft>
                    <a:spcPts val="1200"/>
                  </a:spcAft>
                  <a:buNone/>
                </a:pPr>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b="-840"/>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38</a:t>
            </a:fld>
            <a:endParaRPr lang="es-ES" dirty="0"/>
          </a:p>
        </p:txBody>
      </p:sp>
    </p:spTree>
    <p:extLst>
      <p:ext uri="{BB962C8B-B14F-4D97-AF65-F5344CB8AC3E}">
        <p14:creationId xmlns:p14="http://schemas.microsoft.com/office/powerpoint/2010/main" val="98482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Sensitivity response aggregation function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s-ES" dirty="0"/>
                  <a:t>GSA </a:t>
                </a:r>
                <a:r>
                  <a:rPr lang="es-ES" dirty="0" err="1"/>
                  <a:t>example</a:t>
                </a:r>
                <a:r>
                  <a:rPr lang="es-ES" dirty="0"/>
                  <a:t>:</a:t>
                </a:r>
              </a:p>
              <a:p>
                <a:pPr lvl="1">
                  <a:spcAft>
                    <a:spcPts val="1200"/>
                  </a:spcAft>
                </a:pPr>
                <a:r>
                  <a:rPr lang="es-ES" dirty="0" err="1"/>
                  <a:t>First</a:t>
                </a:r>
                <a:r>
                  <a:rPr lang="es-ES" dirty="0"/>
                  <a:t>, </a:t>
                </a:r>
                <a:r>
                  <a:rPr lang="es-ES" dirty="0" err="1"/>
                  <a:t>the</a:t>
                </a:r>
                <a:r>
                  <a:rPr lang="es-ES" dirty="0"/>
                  <a:t> </a:t>
                </a:r>
                <a:r>
                  <a:rPr lang="es-ES" dirty="0" err="1"/>
                  <a:t>sensitivity</a:t>
                </a:r>
                <a:r>
                  <a:rPr lang="es-ES" dirty="0"/>
                  <a:t> responses are </a:t>
                </a:r>
                <a:r>
                  <a:rPr lang="es-ES" dirty="0" err="1"/>
                  <a:t>averaged</a:t>
                </a:r>
                <a:r>
                  <a:rPr lang="es-ES" dirty="0"/>
                  <a:t> </a:t>
                </a:r>
                <a:r>
                  <a:rPr lang="es-ES" dirty="0" err="1"/>
                  <a:t>according</a:t>
                </a:r>
                <a:r>
                  <a:rPr lang="es-ES" dirty="0"/>
                  <a:t> </a:t>
                </a:r>
                <a:r>
                  <a:rPr lang="es-ES" dirty="0" err="1"/>
                  <a:t>to</a:t>
                </a:r>
                <a:r>
                  <a:rPr lang="es-ES" dirty="0"/>
                  <a:t> </a:t>
                </a:r>
                <a:r>
                  <a:rPr lang="es-ES" dirty="0" err="1"/>
                  <a:t>each</a:t>
                </a:r>
                <a:r>
                  <a:rPr lang="es-ES" dirty="0"/>
                  <a:t> variable </a:t>
                </a:r>
                <a:r>
                  <a:rPr lang="es-ES" dirty="0" err="1"/>
                  <a:t>level</a:t>
                </a:r>
                <a:r>
                  <a:rPr lang="es-ES" dirty="0"/>
                  <a:t>.</a:t>
                </a:r>
              </a:p>
              <a:p>
                <a:pPr marL="685800" lvl="1" indent="0">
                  <a:spcAft>
                    <a:spcPts val="1200"/>
                  </a:spcAft>
                  <a:buNone/>
                </a:pPr>
                <a:r>
                  <a:rPr lang="es-ES" dirty="0"/>
                  <a:t>	</a:t>
                </a:r>
                <a:r>
                  <a:rPr lang="es-ES" dirty="0" err="1"/>
                  <a:t>Only</a:t>
                </a:r>
                <a:r>
                  <a:rPr lang="es-ES" dirty="0"/>
                  <a:t> </a:t>
                </a:r>
                <a14:m>
                  <m:oMath xmlns:m="http://schemas.openxmlformats.org/officeDocument/2006/math">
                    <m:r>
                      <a:rPr lang="es-ES" b="0" i="1" smtClean="0">
                        <a:latin typeface="Cambria Math" panose="02040503050406030204" pitchFamily="18" charset="0"/>
                      </a:rPr>
                      <m:t>𝑗</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oMath>
                </a14:m>
                <a:r>
                  <a:rPr lang="en-US" dirty="0"/>
                  <a:t> </a:t>
                </a:r>
                <a:r>
                  <a:rPr lang="en-US" dirty="0" err="1"/>
                  <a:t>distinc</a:t>
                </a:r>
                <a:r>
                  <a:rPr lang="en-US" dirty="0"/>
                  <a:t>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e>
                        </m:acc>
                      </m:e>
                      <m:sub>
                        <m:sSub>
                          <m:sSubPr>
                            <m:ctrlPr>
                              <a:rPr lang="en-U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n-US" dirty="0"/>
                  <a:t> values are stored and then feed into the 	importance calculations.</a:t>
                </a:r>
              </a:p>
              <a:p>
                <a:pPr marL="685800" lvl="1" indent="0">
                  <a:spcAft>
                    <a:spcPts val="12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b="0" i="1" smtClean="0">
                              <a:latin typeface="Cambria Math" panose="02040503050406030204" pitchFamily="18" charset="0"/>
                            </a:rPr>
                            <m:t>𝑎</m:t>
                          </m:r>
                        </m:sub>
                      </m:sSub>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𝑗</m:t>
                          </m:r>
                          <m:r>
                            <a:rPr lang="es-ES" b="0" i="1" smtClean="0">
                              <a:latin typeface="Cambria Math" panose="02040503050406030204" pitchFamily="18" charset="0"/>
                            </a:rPr>
                            <m:t>=1</m:t>
                          </m:r>
                        </m:sub>
                        <m:sup>
                          <m:r>
                            <a:rPr lang="es-ES" b="0" i="1" smtClean="0">
                              <a:latin typeface="Cambria Math" panose="02040503050406030204" pitchFamily="18" charset="0"/>
                            </a:rPr>
                            <m:t>𝐿</m:t>
                          </m:r>
                        </m:sup>
                        <m:e>
                          <m:d>
                            <m:dPr>
                              <m:begChr m:val="|"/>
                              <m:endChr m:val="|"/>
                              <m:ctrlPr>
                                <a:rPr lang="es-ES" b="0"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acc>
                                </m:e>
                                <m:sub>
                                  <m:sSub>
                                    <m:sSubPr>
                                      <m:ctrlPr>
                                        <a:rPr lang="en-U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r>
                                    <a:rPr lang="es-ES" b="0" i="1" smtClean="0">
                                      <a:latin typeface="Cambria Math" panose="02040503050406030204" pitchFamily="18" charset="0"/>
                                    </a:rPr>
                                    <m:t>𝑎</m:t>
                                  </m:r>
                                </m:sub>
                              </m:sSub>
                            </m:e>
                          </m:d>
                        </m:e>
                      </m:nary>
                      <m:r>
                        <a:rPr lang="es-ES" b="0" i="1" smtClean="0">
                          <a:latin typeface="Cambria Math" panose="02040503050406030204" pitchFamily="18" charset="0"/>
                        </a:rPr>
                        <m:t>/</m:t>
                      </m:r>
                      <m:r>
                        <a:rPr lang="es-ES" b="0" i="1" smtClean="0">
                          <a:latin typeface="Cambria Math" panose="02040503050406030204" pitchFamily="18" charset="0"/>
                        </a:rPr>
                        <m:t>𝐿</m:t>
                      </m:r>
                    </m:oMath>
                  </m:oMathPara>
                </a14:m>
                <a:endParaRPr lang="en-US" dirty="0"/>
              </a:p>
              <a:p>
                <a:pPr marL="1028700" marR="0" lvl="1" indent="-342900" algn="l" defTabSz="1371600" rtl="0" eaLnBrk="1" fontAlgn="auto" latinLnBrk="0" hangingPunct="1">
                  <a:lnSpc>
                    <a:spcPct val="90000"/>
                  </a:lnSpc>
                  <a:spcBef>
                    <a:spcPts val="1800"/>
                  </a:spcBef>
                  <a:spcAft>
                    <a:spcPts val="1200"/>
                  </a:spcAft>
                  <a:buClr>
                    <a:srgbClr val="636B6F"/>
                  </a:buClr>
                  <a:buSzTx/>
                  <a:buFont typeface="Arial" panose="020B0604020202020204" pitchFamily="34" charset="0"/>
                  <a:buChar char="•"/>
                  <a:tabLst/>
                  <a:defRPr/>
                </a:pPr>
                <a:r>
                  <a:rPr lang="es-ES" sz="3600" dirty="0" err="1">
                    <a:latin typeface="DIN" pitchFamily="50" charset="0"/>
                  </a:rPr>
                  <a:t>This</a:t>
                </a:r>
                <a:r>
                  <a:rPr lang="es-ES" sz="3600" dirty="0">
                    <a:latin typeface="DIN" pitchFamily="50" charset="0"/>
                  </a:rPr>
                  <a:t> simple </a:t>
                </a:r>
                <a:r>
                  <a:rPr lang="es-ES" sz="3600" dirty="0" err="1">
                    <a:latin typeface="DIN" pitchFamily="50" charset="0"/>
                  </a:rPr>
                  <a:t>aggregation</a:t>
                </a:r>
                <a:r>
                  <a:rPr lang="es-ES" sz="3600" dirty="0">
                    <a:latin typeface="DIN" pitchFamily="50" charset="0"/>
                  </a:rPr>
                  <a:t> </a:t>
                </a:r>
                <a:r>
                  <a:rPr lang="es-ES" sz="3600" dirty="0" err="1">
                    <a:latin typeface="DIN" pitchFamily="50" charset="0"/>
                  </a:rPr>
                  <a:t>function</a:t>
                </a:r>
                <a:r>
                  <a:rPr lang="es-ES" sz="3600" dirty="0">
                    <a:latin typeface="DIN" pitchFamily="50" charset="0"/>
                  </a:rPr>
                  <a:t> can lead </a:t>
                </a:r>
                <a:r>
                  <a:rPr lang="es-ES" sz="3600" dirty="0" err="1">
                    <a:latin typeface="DIN" pitchFamily="50" charset="0"/>
                  </a:rPr>
                  <a:t>to</a:t>
                </a:r>
                <a:r>
                  <a:rPr lang="es-ES" sz="3600" dirty="0">
                    <a:latin typeface="DIN" pitchFamily="50" charset="0"/>
                  </a:rPr>
                  <a:t> </a:t>
                </a:r>
                <a:r>
                  <a:rPr lang="es-ES" sz="3600" dirty="0" err="1">
                    <a:latin typeface="DIN" pitchFamily="50" charset="0"/>
                  </a:rPr>
                  <a:t>loss</a:t>
                </a:r>
                <a:r>
                  <a:rPr lang="es-ES" sz="3600" dirty="0">
                    <a:latin typeface="DIN" pitchFamily="50" charset="0"/>
                  </a:rPr>
                  <a:t> </a:t>
                </a:r>
                <a:r>
                  <a:rPr lang="es-ES" sz="3600" dirty="0" err="1">
                    <a:latin typeface="DIN" pitchFamily="50" charset="0"/>
                  </a:rPr>
                  <a:t>information</a:t>
                </a:r>
                <a:r>
                  <a:rPr lang="es-ES" sz="3600" dirty="0">
                    <a:latin typeface="DIN" pitchFamily="50" charset="0"/>
                  </a:rPr>
                  <a:t>. </a:t>
                </a:r>
                <a:endParaRPr lang="es-ES" dirty="0"/>
              </a:p>
              <a:p>
                <a:pPr marL="0" indent="0">
                  <a:spcAft>
                    <a:spcPts val="1200"/>
                  </a:spcAft>
                  <a:buNone/>
                </a:pPr>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3"/>
                <a:stretch>
                  <a:fillRect l="-1352" t="-2801" r="-1430"/>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39</a:t>
            </a:fld>
            <a:endParaRPr lang="es-ES" dirty="0"/>
          </a:p>
        </p:txBody>
      </p:sp>
    </p:spTree>
    <p:extLst>
      <p:ext uri="{BB962C8B-B14F-4D97-AF65-F5344CB8AC3E}">
        <p14:creationId xmlns:p14="http://schemas.microsoft.com/office/powerpoint/2010/main" val="3248278169"/>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Black Box Analysis</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Sensitivity response aggregation function </a:t>
            </a:r>
            <a:endParaRPr lang="es-ES" dirty="0"/>
          </a:p>
        </p:txBody>
      </p:sp>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marL="685800" lvl="1" indent="0">
              <a:spcAft>
                <a:spcPts val="1200"/>
              </a:spcAft>
              <a:buNone/>
            </a:pPr>
            <a:endParaRPr lang="en-US" dirty="0"/>
          </a:p>
          <a:p>
            <a:pPr marL="0" indent="0">
              <a:spcAft>
                <a:spcPts val="1200"/>
              </a:spcAft>
              <a:buNone/>
            </a:pPr>
            <a:endParaRPr lang="es-ES" dirty="0"/>
          </a:p>
          <a:p>
            <a:pPr marL="0" indent="0">
              <a:spcAft>
                <a:spcPts val="1200"/>
              </a:spcAft>
              <a:buNone/>
            </a:pPr>
            <a:endParaRPr lang="es-ES" dirty="0"/>
          </a:p>
        </p:txBody>
      </p:sp>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40</a:t>
            </a:fld>
            <a:endParaRPr lang="es-ES" dirty="0"/>
          </a:p>
        </p:txBody>
      </p:sp>
      <p:pic>
        <p:nvPicPr>
          <p:cNvPr id="7" name="Imagen 6">
            <a:extLst>
              <a:ext uri="{FF2B5EF4-FFF2-40B4-BE49-F238E27FC236}">
                <a16:creationId xmlns:a16="http://schemas.microsoft.com/office/drawing/2014/main" id="{FD4C34C4-31AE-324D-071B-309C29364546}"/>
              </a:ext>
            </a:extLst>
          </p:cNvPr>
          <p:cNvPicPr>
            <a:picLocks noChangeAspect="1"/>
          </p:cNvPicPr>
          <p:nvPr/>
        </p:nvPicPr>
        <p:blipFill>
          <a:blip r:embed="rId2"/>
          <a:stretch>
            <a:fillRect/>
          </a:stretch>
        </p:blipFill>
        <p:spPr>
          <a:xfrm>
            <a:off x="6529766" y="4582092"/>
            <a:ext cx="5228467" cy="2450305"/>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9550EDA4-09C7-18CB-BDB4-61A107ED8D94}"/>
                  </a:ext>
                </a:extLst>
              </p:cNvPr>
              <p:cNvSpPr txBox="1"/>
              <p:nvPr/>
            </p:nvSpPr>
            <p:spPr>
              <a:xfrm>
                <a:off x="1257300" y="3002045"/>
                <a:ext cx="15773400" cy="6135269"/>
              </a:xfrm>
              <a:prstGeom prst="rect">
                <a:avLst/>
              </a:prstGeom>
              <a:noFill/>
            </p:spPr>
            <p:txBody>
              <a:bodyPr wrap="square">
                <a:spAutoFit/>
              </a:bodyPr>
              <a:lstStyle/>
              <a:p>
                <a:pPr marL="342900" marR="0" lvl="1" indent="-342900" fontAlgn="auto">
                  <a:lnSpc>
                    <a:spcPct val="90000"/>
                  </a:lnSpc>
                  <a:spcBef>
                    <a:spcPts val="1500"/>
                  </a:spcBef>
                  <a:spcAft>
                    <a:spcPts val="1200"/>
                  </a:spcAft>
                  <a:buClr>
                    <a:srgbClr val="636B6F"/>
                  </a:buClr>
                  <a:buSzTx/>
                  <a:buFont typeface="Arial" panose="020B0604020202020204" pitchFamily="34" charset="0"/>
                  <a:buChar char="•"/>
                  <a:tabLst/>
                  <a:defRPr/>
                </a:pPr>
                <a:r>
                  <a:rPr lang="es-ES" sz="4200" dirty="0">
                    <a:latin typeface="DIN" pitchFamily="50" charset="0"/>
                  </a:rPr>
                  <a:t>To </a:t>
                </a:r>
                <a:r>
                  <a:rPr lang="es-ES" sz="4200" dirty="0" err="1">
                    <a:latin typeface="DIN" pitchFamily="50" charset="0"/>
                  </a:rPr>
                  <a:t>solve</a:t>
                </a:r>
                <a:r>
                  <a:rPr lang="es-ES" sz="4200" dirty="0">
                    <a:latin typeface="DIN" pitchFamily="50" charset="0"/>
                  </a:rPr>
                  <a:t> </a:t>
                </a:r>
                <a:r>
                  <a:rPr lang="es-ES" sz="4200" dirty="0" err="1">
                    <a:latin typeface="DIN" pitchFamily="50" charset="0"/>
                  </a:rPr>
                  <a:t>this</a:t>
                </a:r>
                <a:r>
                  <a:rPr lang="es-ES" sz="4200" dirty="0">
                    <a:latin typeface="DIN" pitchFamily="50" charset="0"/>
                  </a:rPr>
                  <a:t> </a:t>
                </a:r>
                <a:r>
                  <a:rPr lang="es-ES" sz="4200" dirty="0" err="1">
                    <a:latin typeface="DIN" pitchFamily="50" charset="0"/>
                  </a:rPr>
                  <a:t>problem</a:t>
                </a:r>
                <a:r>
                  <a:rPr lang="es-ES" sz="4200" dirty="0">
                    <a:latin typeface="DIN" pitchFamily="50" charset="0"/>
                  </a:rPr>
                  <a:t>, Cortez et al. (2024) </a:t>
                </a:r>
                <a:r>
                  <a:rPr lang="es-ES" sz="4200" dirty="0" err="1">
                    <a:latin typeface="DIN" pitchFamily="50" charset="0"/>
                  </a:rPr>
                  <a:t>propose</a:t>
                </a:r>
                <a:r>
                  <a:rPr lang="es-ES" sz="4200" dirty="0">
                    <a:latin typeface="DIN" pitchFamily="50" charset="0"/>
                  </a:rPr>
                  <a:t> </a:t>
                </a:r>
                <a:r>
                  <a:rPr lang="es-ES" sz="4200" dirty="0" err="1">
                    <a:latin typeface="DIN" pitchFamily="50" charset="0"/>
                  </a:rPr>
                  <a:t>multi-statistic</a:t>
                </a:r>
                <a:r>
                  <a:rPr lang="es-ES" sz="4200" dirty="0">
                    <a:latin typeface="DIN" pitchFamily="50" charset="0"/>
                  </a:rPr>
                  <a:t> </a:t>
                </a:r>
                <a:r>
                  <a:rPr lang="es-ES" sz="4200" dirty="0" err="1">
                    <a:latin typeface="DIN" pitchFamily="50" charset="0"/>
                  </a:rPr>
                  <a:t>aggregation</a:t>
                </a:r>
                <a:r>
                  <a:rPr lang="es-ES" sz="4200" dirty="0">
                    <a:latin typeface="DIN" pitchFamily="50" charset="0"/>
                  </a:rPr>
                  <a:t> </a:t>
                </a:r>
                <a:r>
                  <a:rPr lang="es-ES" sz="4200" dirty="0" err="1">
                    <a:latin typeface="DIN" pitchFamily="50" charset="0"/>
                  </a:rPr>
                  <a:t>for</a:t>
                </a:r>
                <a:r>
                  <a:rPr lang="es-ES" sz="4200" dirty="0">
                    <a:latin typeface="DIN" pitchFamily="50" charset="0"/>
                  </a:rPr>
                  <a:t> </a:t>
                </a:r>
                <a:r>
                  <a:rPr lang="es-ES" sz="4200" dirty="0" err="1">
                    <a:latin typeface="DIN" pitchFamily="50" charset="0"/>
                  </a:rPr>
                  <a:t>regression</a:t>
                </a:r>
                <a:r>
                  <a:rPr lang="es-ES" sz="4200" dirty="0">
                    <a:latin typeface="DIN" pitchFamily="50" charset="0"/>
                  </a:rPr>
                  <a:t> </a:t>
                </a:r>
                <a:r>
                  <a:rPr lang="es-ES" sz="4200" dirty="0" err="1">
                    <a:latin typeface="DIN" pitchFamily="50" charset="0"/>
                  </a:rPr>
                  <a:t>tasks</a:t>
                </a:r>
                <a:r>
                  <a:rPr lang="es-ES" sz="4200" dirty="0">
                    <a:latin typeface="DIN" pitchFamily="50" charset="0"/>
                  </a:rPr>
                  <a:t>.</a:t>
                </a:r>
              </a:p>
              <a:p>
                <a:pPr marL="342900" marR="0" lvl="1" indent="-342900" fontAlgn="auto">
                  <a:lnSpc>
                    <a:spcPct val="90000"/>
                  </a:lnSpc>
                  <a:spcBef>
                    <a:spcPts val="1500"/>
                  </a:spcBef>
                  <a:spcAft>
                    <a:spcPts val="1200"/>
                  </a:spcAft>
                  <a:buClr>
                    <a:srgbClr val="636B6F"/>
                  </a:buClr>
                  <a:buSzTx/>
                  <a:buFont typeface="Arial" panose="020B0604020202020204" pitchFamily="34" charset="0"/>
                  <a:buChar char="•"/>
                  <a:tabLst/>
                  <a:defRPr/>
                </a:pPr>
                <a:endParaRPr lang="es-ES" sz="4200" dirty="0">
                  <a:latin typeface="DIN" pitchFamily="50" charset="0"/>
                </a:endParaRPr>
              </a:p>
              <a:p>
                <a:pPr marL="342900" marR="0" lvl="1" indent="-342900" fontAlgn="auto">
                  <a:lnSpc>
                    <a:spcPct val="90000"/>
                  </a:lnSpc>
                  <a:spcBef>
                    <a:spcPts val="1500"/>
                  </a:spcBef>
                  <a:spcAft>
                    <a:spcPts val="1200"/>
                  </a:spcAft>
                  <a:buClr>
                    <a:srgbClr val="636B6F"/>
                  </a:buClr>
                  <a:buSzTx/>
                  <a:buFont typeface="Arial" panose="020B0604020202020204" pitchFamily="34" charset="0"/>
                  <a:buChar char="•"/>
                  <a:tabLst/>
                  <a:defRPr/>
                </a:pPr>
                <a:endParaRPr lang="es-ES" sz="4200" dirty="0">
                  <a:latin typeface="DIN" pitchFamily="50" charset="0"/>
                </a:endParaRPr>
              </a:p>
              <a:p>
                <a:pPr marL="0" marR="0" lvl="1" fontAlgn="auto">
                  <a:lnSpc>
                    <a:spcPct val="90000"/>
                  </a:lnSpc>
                  <a:spcBef>
                    <a:spcPts val="1500"/>
                  </a:spcBef>
                  <a:spcAft>
                    <a:spcPts val="1200"/>
                  </a:spcAft>
                  <a:buClr>
                    <a:srgbClr val="636B6F"/>
                  </a:buClr>
                  <a:buSzTx/>
                  <a:tabLst/>
                  <a:defRPr/>
                </a:pPr>
                <a:endParaRPr lang="es-ES" sz="4200" dirty="0">
                  <a:latin typeface="DIN" pitchFamily="50" charset="0"/>
                </a:endParaRPr>
              </a:p>
              <a:p>
                <a:pPr marL="342900" marR="0" lvl="1" indent="-342900" fontAlgn="auto">
                  <a:lnSpc>
                    <a:spcPct val="90000"/>
                  </a:lnSpc>
                  <a:spcBef>
                    <a:spcPts val="1500"/>
                  </a:spcBef>
                  <a:spcAft>
                    <a:spcPts val="1200"/>
                  </a:spcAft>
                  <a:buClr>
                    <a:srgbClr val="636B6F"/>
                  </a:buClr>
                  <a:buSzTx/>
                  <a:buFont typeface="Arial" panose="020B0604020202020204" pitchFamily="34" charset="0"/>
                  <a:buChar char="•"/>
                  <a:tabLst/>
                  <a:defRPr/>
                </a:pPr>
                <a14:m>
                  <m:oMath xmlns:m="http://schemas.openxmlformats.org/officeDocument/2006/math">
                    <m:sSub>
                      <m:sSubPr>
                        <m:ctrlPr>
                          <a:rPr lang="es-ES" sz="4200" i="1" smtClean="0">
                            <a:latin typeface="Cambria Math" panose="02040503050406030204" pitchFamily="18" charset="0"/>
                          </a:rPr>
                        </m:ctrlPr>
                      </m:sSubPr>
                      <m:e>
                        <m:r>
                          <a:rPr lang="en-US" sz="4400" i="1">
                            <a:latin typeface="Cambria Math" panose="02040503050406030204" pitchFamily="18" charset="0"/>
                            <a:ea typeface="Cambria Math" panose="02040503050406030204" pitchFamily="18" charset="0"/>
                          </a:rPr>
                          <m:t>𝜍</m:t>
                        </m:r>
                      </m:e>
                      <m:sub>
                        <m:acc>
                          <m:accPr>
                            <m:chr m:val="̂"/>
                            <m:ctrlPr>
                              <a:rPr lang="es-ES" sz="4200" i="1" smtClean="0">
                                <a:latin typeface="Cambria Math" panose="02040503050406030204" pitchFamily="18" charset="0"/>
                              </a:rPr>
                            </m:ctrlPr>
                          </m:accPr>
                          <m:e>
                            <m:r>
                              <a:rPr lang="es-ES" sz="4200" b="0" i="1" smtClean="0">
                                <a:latin typeface="Cambria Math" panose="02040503050406030204" pitchFamily="18" charset="0"/>
                              </a:rPr>
                              <m:t>𝑦</m:t>
                            </m:r>
                          </m:e>
                        </m:acc>
                      </m:sub>
                    </m:sSub>
                  </m:oMath>
                </a14:m>
                <a:r>
                  <a:rPr lang="es-ES" sz="4200" dirty="0">
                    <a:latin typeface="DIN" pitchFamily="50" charset="0"/>
                  </a:rPr>
                  <a:t> </a:t>
                </a:r>
                <a:r>
                  <a:rPr lang="es-ES" sz="4200" dirty="0" err="1">
                    <a:latin typeface="DIN" pitchFamily="50" charset="0"/>
                  </a:rPr>
                  <a:t>is</a:t>
                </a:r>
                <a:r>
                  <a:rPr lang="es-ES" sz="4200" dirty="0">
                    <a:latin typeface="DIN" pitchFamily="50" charset="0"/>
                  </a:rPr>
                  <a:t> </a:t>
                </a:r>
                <a:r>
                  <a:rPr lang="es-ES" sz="4200" dirty="0" err="1">
                    <a:latin typeface="DIN" pitchFamily="50" charset="0"/>
                  </a:rPr>
                  <a:t>the</a:t>
                </a:r>
                <a:r>
                  <a:rPr lang="es-ES" sz="4200" dirty="0">
                    <a:latin typeface="DIN" pitchFamily="50" charset="0"/>
                  </a:rPr>
                  <a:t> </a:t>
                </a:r>
                <a:r>
                  <a:rPr lang="es-ES" sz="4200" dirty="0" err="1">
                    <a:latin typeface="DIN" pitchFamily="50" charset="0"/>
                  </a:rPr>
                  <a:t>sensitivity</a:t>
                </a:r>
                <a:r>
                  <a:rPr lang="es-ES" sz="4200" dirty="0">
                    <a:latin typeface="DIN" pitchFamily="50" charset="0"/>
                  </a:rPr>
                  <a:t> </a:t>
                </a:r>
                <a:r>
                  <a:rPr lang="es-ES" sz="4200" dirty="0" err="1">
                    <a:latin typeface="DIN" pitchFamily="50" charset="0"/>
                  </a:rPr>
                  <a:t>measure</a:t>
                </a:r>
                <a:r>
                  <a:rPr lang="es-ES" sz="4200" dirty="0">
                    <a:latin typeface="DIN" pitchFamily="50" charset="0"/>
                  </a:rPr>
                  <a:t> </a:t>
                </a:r>
                <a:r>
                  <a:rPr lang="es-ES" sz="4200" dirty="0" err="1">
                    <a:latin typeface="DIN" pitchFamily="50" charset="0"/>
                  </a:rPr>
                  <a:t>for</a:t>
                </a:r>
                <a:r>
                  <a:rPr lang="es-ES" sz="4200" dirty="0">
                    <a:latin typeface="DIN" pitchFamily="50" charset="0"/>
                  </a:rPr>
                  <a:t> </a:t>
                </a:r>
                <a:r>
                  <a:rPr lang="es-ES" sz="4200" dirty="0" err="1">
                    <a:latin typeface="DIN" pitchFamily="50" charset="0"/>
                  </a:rPr>
                  <a:t>each</a:t>
                </a:r>
                <a:r>
                  <a:rPr lang="es-ES" sz="4200" dirty="0">
                    <a:latin typeface="DIN" pitchFamily="50" charset="0"/>
                  </a:rPr>
                  <a:t> </a:t>
                </a:r>
                <a:r>
                  <a:rPr lang="es-ES" sz="4200" dirty="0" err="1">
                    <a:latin typeface="DIN" pitchFamily="50" charset="0"/>
                  </a:rPr>
                  <a:t>statistic</a:t>
                </a:r>
                <a:r>
                  <a:rPr lang="es-ES" sz="4200" dirty="0">
                    <a:latin typeface="DIN" pitchFamily="50" charset="0"/>
                  </a:rPr>
                  <a:t> (min, </a:t>
                </a:r>
                <a:r>
                  <a:rPr lang="es-ES" sz="4200" dirty="0" err="1">
                    <a:latin typeface="DIN" pitchFamily="50" charset="0"/>
                  </a:rPr>
                  <a:t>avg</a:t>
                </a:r>
                <a:r>
                  <a:rPr lang="es-ES" sz="4200" dirty="0">
                    <a:latin typeface="DIN" pitchFamily="50" charset="0"/>
                  </a:rPr>
                  <a:t> and </a:t>
                </a:r>
                <a:r>
                  <a:rPr lang="es-ES" sz="4200" dirty="0" err="1">
                    <a:latin typeface="DIN" pitchFamily="50" charset="0"/>
                  </a:rPr>
                  <a:t>max</a:t>
                </a:r>
                <a:r>
                  <a:rPr lang="es-ES" sz="4200" dirty="0">
                    <a:latin typeface="DIN" pitchFamily="50" charset="0"/>
                  </a:rPr>
                  <a:t>)</a:t>
                </a:r>
              </a:p>
              <a:p>
                <a:pPr marL="0" marR="0" lvl="1" fontAlgn="auto">
                  <a:lnSpc>
                    <a:spcPct val="90000"/>
                  </a:lnSpc>
                  <a:spcBef>
                    <a:spcPts val="1500"/>
                  </a:spcBef>
                  <a:spcAft>
                    <a:spcPts val="1200"/>
                  </a:spcAft>
                  <a:buClr>
                    <a:srgbClr val="636B6F"/>
                  </a:buClr>
                  <a:buSzTx/>
                  <a:tabLst/>
                  <a:defRPr/>
                </a:pPr>
                <a:endParaRPr lang="es-ES" sz="1400" dirty="0">
                  <a:latin typeface="DIN" pitchFamily="50" charset="0"/>
                </a:endParaRPr>
              </a:p>
            </p:txBody>
          </p:sp>
        </mc:Choice>
        <mc:Fallback xmlns="">
          <p:sp>
            <p:nvSpPr>
              <p:cNvPr id="9" name="CuadroTexto 8">
                <a:extLst>
                  <a:ext uri="{FF2B5EF4-FFF2-40B4-BE49-F238E27FC236}">
                    <a16:creationId xmlns:a16="http://schemas.microsoft.com/office/drawing/2014/main" id="{9550EDA4-09C7-18CB-BDB4-61A107ED8D94}"/>
                  </a:ext>
                </a:extLst>
              </p:cNvPr>
              <p:cNvSpPr txBox="1">
                <a:spLocks noRot="1" noChangeAspect="1" noMove="1" noResize="1" noEditPoints="1" noAdjustHandles="1" noChangeArrowheads="1" noChangeShapeType="1" noTextEdit="1"/>
              </p:cNvSpPr>
              <p:nvPr/>
            </p:nvSpPr>
            <p:spPr>
              <a:xfrm>
                <a:off x="1257300" y="3002045"/>
                <a:ext cx="15773400" cy="6135269"/>
              </a:xfrm>
              <a:prstGeom prst="rect">
                <a:avLst/>
              </a:prstGeom>
              <a:blipFill>
                <a:blip r:embed="rId3"/>
                <a:stretch>
                  <a:fillRect l="-1352" t="-2979"/>
                </a:stretch>
              </a:blipFill>
            </p:spPr>
            <p:txBody>
              <a:bodyPr/>
              <a:lstStyle/>
              <a:p>
                <a:r>
                  <a:rPr lang="es-ES">
                    <a:noFill/>
                  </a:rPr>
                  <a:t> </a:t>
                </a:r>
              </a:p>
            </p:txBody>
          </p:sp>
        </mc:Fallback>
      </mc:AlternateContent>
    </p:spTree>
    <p:extLst>
      <p:ext uri="{BB962C8B-B14F-4D97-AF65-F5344CB8AC3E}">
        <p14:creationId xmlns:p14="http://schemas.microsoft.com/office/powerpoint/2010/main" val="340179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Sensitivity response aggregation function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s-ES" dirty="0"/>
                  <a:t>For </a:t>
                </a:r>
                <a:r>
                  <a:rPr lang="es-ES" dirty="0" err="1"/>
                  <a:t>classification</a:t>
                </a:r>
                <a:r>
                  <a:rPr lang="es-ES" dirty="0"/>
                  <a:t>, Cortez et al. (2013) </a:t>
                </a:r>
                <a:r>
                  <a:rPr lang="es-ES" dirty="0" err="1"/>
                  <a:t>propose</a:t>
                </a:r>
                <a:r>
                  <a:rPr lang="es-ES" dirty="0"/>
                  <a:t> </a:t>
                </a:r>
                <a:r>
                  <a:rPr lang="es-ES" dirty="0" err="1"/>
                  <a:t>the</a:t>
                </a:r>
                <a:r>
                  <a:rPr lang="es-ES" dirty="0"/>
                  <a:t> </a:t>
                </a:r>
                <a:r>
                  <a:rPr lang="es-ES" dirty="0" err="1"/>
                  <a:t>simpler</a:t>
                </a:r>
                <a:r>
                  <a:rPr lang="es-ES" dirty="0"/>
                  <a:t> </a:t>
                </a:r>
                <a:r>
                  <a:rPr lang="es-ES" dirty="0" err="1"/>
                  <a:t>average</a:t>
                </a:r>
                <a:r>
                  <a:rPr lang="es-ES" dirty="0"/>
                  <a:t> </a:t>
                </a:r>
                <a:r>
                  <a:rPr lang="es-ES" dirty="0" err="1"/>
                  <a:t>aggregation</a:t>
                </a:r>
                <a:r>
                  <a:rPr lang="es-ES" dirty="0"/>
                  <a:t> </a:t>
                </a:r>
                <a:r>
                  <a:rPr lang="es-ES" dirty="0" err="1"/>
                  <a:t>method</a:t>
                </a:r>
                <a:r>
                  <a:rPr lang="es-ES" dirty="0"/>
                  <a:t> </a:t>
                </a:r>
                <a:r>
                  <a:rPr lang="es-ES" dirty="0" err="1"/>
                  <a:t>over</a:t>
                </a:r>
                <a:r>
                  <a:rPr lang="es-ES" dirty="0"/>
                  <a:t> </a:t>
                </a:r>
                <a:r>
                  <a:rPr lang="es-ES" dirty="0" err="1"/>
                  <a:t>the</a:t>
                </a:r>
                <a:r>
                  <a:rPr lang="es-ES" dirty="0"/>
                  <a:t> </a:t>
                </a:r>
                <a:r>
                  <a:rPr lang="es-ES" dirty="0" err="1"/>
                  <a:t>sensitivity</a:t>
                </a:r>
                <a:r>
                  <a:rPr lang="es-ES" dirty="0"/>
                  <a:t> </a:t>
                </a:r>
                <a:r>
                  <a:rPr lang="es-ES" dirty="0" err="1"/>
                  <a:t>measure</a:t>
                </a:r>
                <a:r>
                  <a:rPr lang="es-ES" dirty="0"/>
                  <a:t>:</a:t>
                </a:r>
              </a:p>
              <a:p>
                <a:pPr>
                  <a:spcAft>
                    <a:spcPts val="1200"/>
                  </a:spcAft>
                </a:pPr>
                <a:r>
                  <a:rPr lang="en-US" dirty="0"/>
                  <a:t>When </a:t>
                </a:r>
                <a14:m>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&gt;2</m:t>
                    </m:r>
                  </m:oMath>
                </a14:m>
                <a:r>
                  <a:rPr lang="en-US" dirty="0"/>
                  <a:t>, aggregation is also required over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e>
                      <m:sub>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𝑖</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𝑏</m:t>
                                </m:r>
                              </m:e>
                              <m:sub>
                                <m:r>
                                  <a:rPr lang="es-ES" b="0" i="1" smtClean="0">
                                    <a:latin typeface="Cambria Math" panose="02040503050406030204" pitchFamily="18" charset="0"/>
                                  </a:rPr>
                                  <m:t>𝑗</m:t>
                                </m:r>
                              </m:sub>
                            </m:sSub>
                          </m:e>
                        </m:d>
                      </m:sub>
                    </m:sSub>
                  </m:oMath>
                </a14:m>
                <a:r>
                  <a:rPr lang="en-US" dirty="0"/>
                  <a:t>.</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𝜍</m:t>
                          </m:r>
                        </m:e>
                        <m:sub>
                          <m:r>
                            <a:rPr lang="es-ES" b="0" smtClean="0">
                              <a:latin typeface="Cambria Math" panose="02040503050406030204" pitchFamily="18" charset="0"/>
                            </a:rPr>
                            <m:t>𝑎</m:t>
                          </m:r>
                        </m:sub>
                      </m:sSub>
                      <m:r>
                        <a:rPr lang="es-ES" b="0" smtClean="0">
                          <a:latin typeface="Cambria Math" panose="02040503050406030204" pitchFamily="18" charset="0"/>
                        </a:rPr>
                        <m:t>=</m:t>
                      </m:r>
                      <m:r>
                        <a:rPr lang="es-ES" i="1">
                          <a:latin typeface="Cambria Math" panose="02040503050406030204" pitchFamily="18" charset="0"/>
                        </a:rPr>
                        <m:t>𝑓</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𝑐</m:t>
                              </m:r>
                            </m:e>
                            <m:sub>
                              <m:r>
                                <a:rPr lang="es-ES" i="1">
                                  <a:latin typeface="Cambria Math" panose="02040503050406030204" pitchFamily="18" charset="0"/>
                                </a:rPr>
                                <m:t>𝑎</m:t>
                              </m:r>
                            </m:sub>
                          </m:sSub>
                        </m:e>
                      </m:d>
                      <m:r>
                        <a:rPr lang="es-ES" i="1">
                          <a:latin typeface="Cambria Math" panose="02040503050406030204" pitchFamily="18" charset="0"/>
                          <a:ea typeface="Cambria Math" panose="02040503050406030204" pitchFamily="18" charset="0"/>
                        </a:rPr>
                        <m:t>∙</m:t>
                      </m:r>
                      <m:f>
                        <m:fPr>
                          <m:type m:val="lin"/>
                          <m:ctrlPr>
                            <a:rPr lang="es-ES" b="0" i="1" smtClean="0">
                              <a:latin typeface="Cambria Math" panose="02040503050406030204" pitchFamily="18" charset="0"/>
                            </a:rPr>
                          </m:ctrlPr>
                        </m:fPr>
                        <m:num>
                          <m:nary>
                            <m:naryPr>
                              <m:chr m:val="∑"/>
                              <m:ctrlPr>
                                <a:rPr lang="es-ES" i="1">
                                  <a:latin typeface="Cambria Math" panose="02040503050406030204" pitchFamily="18" charset="0"/>
                                </a:rPr>
                              </m:ctrlPr>
                            </m:naryPr>
                            <m:sub>
                              <m:r>
                                <m:rPr>
                                  <m:brk m:alnAt="23"/>
                                </m:rPr>
                                <a:rPr lang="es-ES">
                                  <a:latin typeface="Cambria Math" panose="02040503050406030204" pitchFamily="18" charset="0"/>
                                </a:rPr>
                                <m:t>𝑖</m:t>
                              </m:r>
                              <m:r>
                                <a:rPr lang="es-ES">
                                  <a:latin typeface="Cambria Math" panose="02040503050406030204" pitchFamily="18" charset="0"/>
                                </a:rPr>
                                <m:t>=1</m:t>
                              </m:r>
                            </m:sub>
                            <m:sup>
                              <m:r>
                                <a:rPr lang="es-ES">
                                  <a:latin typeface="Cambria Math" panose="02040503050406030204" pitchFamily="18" charset="0"/>
                                </a:rPr>
                                <m:t>𝐿</m:t>
                              </m:r>
                            </m:sup>
                            <m:e>
                              <m:nary>
                                <m:naryPr>
                                  <m:chr m:val="∑"/>
                                  <m:ctrlPr>
                                    <a:rPr lang="es-ES" i="1">
                                      <a:latin typeface="Cambria Math" panose="02040503050406030204" pitchFamily="18" charset="0"/>
                                    </a:rPr>
                                  </m:ctrlPr>
                                </m:naryPr>
                                <m:sub>
                                  <m:r>
                                    <m:rPr>
                                      <m:brk m:alnAt="23"/>
                                    </m:rPr>
                                    <a:rPr lang="es-ES">
                                      <a:latin typeface="Cambria Math" panose="02040503050406030204" pitchFamily="18" charset="0"/>
                                    </a:rPr>
                                    <m:t>𝑗</m:t>
                                  </m:r>
                                  <m:r>
                                    <a:rPr lang="es-ES">
                                      <a:latin typeface="Cambria Math" panose="02040503050406030204" pitchFamily="18" charset="0"/>
                                    </a:rPr>
                                    <m:t>=1</m:t>
                                  </m:r>
                                </m:sub>
                                <m:sup>
                                  <m:r>
                                    <a:rPr lang="es-ES">
                                      <a:latin typeface="Cambria Math" panose="02040503050406030204" pitchFamily="18" charset="0"/>
                                    </a:rPr>
                                    <m:t>𝐿</m:t>
                                  </m:r>
                                </m:sup>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a:latin typeface="Cambria Math" panose="02040503050406030204" pitchFamily="18" charset="0"/>
                                                </a:rPr>
                                                <m:t>𝑦</m:t>
                                              </m:r>
                                            </m:e>
                                          </m:acc>
                                        </m:e>
                                        <m:sub>
                                          <m:d>
                                            <m:dPr>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0" smtClean="0">
                                                      <a:latin typeface="Cambria Math" panose="02040503050406030204" pitchFamily="18" charset="0"/>
                                                    </a:rPr>
                                                    <m:t>𝑎</m:t>
                                                  </m:r>
                                                </m:e>
                                                <m:sub>
                                                  <m:r>
                                                    <a:rPr lang="es-ES">
                                                      <a:latin typeface="Cambria Math" panose="02040503050406030204" pitchFamily="18" charset="0"/>
                                                    </a:rPr>
                                                    <m:t>𝑖</m:t>
                                                  </m:r>
                                                </m:sub>
                                              </m:sSub>
                                              <m:r>
                                                <a:rPr lang="es-ES">
                                                  <a:latin typeface="Cambria Math" panose="02040503050406030204" pitchFamily="18" charset="0"/>
                                                </a:rPr>
                                                <m:t>,</m:t>
                                              </m:r>
                                              <m:sSub>
                                                <m:sSubPr>
                                                  <m:ctrlPr>
                                                    <a:rPr lang="en-US" i="1">
                                                      <a:latin typeface="Cambria Math" panose="02040503050406030204" pitchFamily="18" charset="0"/>
                                                    </a:rPr>
                                                  </m:ctrlPr>
                                                </m:sSubPr>
                                                <m:e>
                                                  <m:r>
                                                    <a:rPr lang="es-ES">
                                                      <a:latin typeface="Cambria Math" panose="02040503050406030204" pitchFamily="18" charset="0"/>
                                                    </a:rPr>
                                                    <m:t>𝑏</m:t>
                                                  </m:r>
                                                </m:e>
                                                <m:sub>
                                                  <m:r>
                                                    <a:rPr lang="es-ES">
                                                      <a:latin typeface="Cambria Math" panose="02040503050406030204" pitchFamily="18" charset="0"/>
                                                    </a:rPr>
                                                    <m:t>𝑗</m:t>
                                                  </m:r>
                                                </m:sub>
                                              </m:sSub>
                                            </m:e>
                                          </m:d>
                                        </m:sub>
                                      </m:sSub>
                                      <m:r>
                                        <a:rPr lang="es-ES">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a:latin typeface="Cambria Math" panose="02040503050406030204" pitchFamily="18" charset="0"/>
                                                </a:rPr>
                                                <m:t>𝑦</m:t>
                                              </m:r>
                                            </m:e>
                                          </m:acc>
                                        </m:e>
                                        <m:sub>
                                          <m:sSub>
                                            <m:sSubPr>
                                              <m:ctrlPr>
                                                <a:rPr lang="es-ES" i="1" smtClean="0">
                                                  <a:latin typeface="Cambria Math" panose="02040503050406030204" pitchFamily="18" charset="0"/>
                                                </a:rPr>
                                              </m:ctrlPr>
                                            </m:sSubPr>
                                            <m:e>
                                              <m:r>
                                                <a:rPr lang="es-ES" b="0" smtClean="0">
                                                  <a:latin typeface="Cambria Math" panose="02040503050406030204" pitchFamily="18" charset="0"/>
                                                </a:rPr>
                                                <m:t>𝑎</m:t>
                                              </m:r>
                                            </m:e>
                                            <m:sub>
                                              <m:r>
                                                <a:rPr lang="es-ES" b="0" smtClean="0">
                                                  <a:latin typeface="Cambria Math" panose="02040503050406030204" pitchFamily="18" charset="0"/>
                                                </a:rPr>
                                                <m:t>𝑖</m:t>
                                              </m:r>
                                            </m:sub>
                                          </m:sSub>
                                        </m:sub>
                                      </m:sSub>
                                    </m:e>
                                  </m:d>
                                </m:e>
                              </m:nary>
                            </m:e>
                          </m:nary>
                        </m:num>
                        <m:den>
                          <m:r>
                            <a:rPr lang="es-ES" b="0" smtClean="0">
                              <a:latin typeface="Cambria Math" panose="02040503050406030204" pitchFamily="18" charset="0"/>
                            </a:rPr>
                            <m:t>𝐿</m:t>
                          </m:r>
                        </m:den>
                      </m:f>
                    </m:oMath>
                  </m:oMathPara>
                </a14:m>
                <a:endParaRPr lang="es-ES" dirty="0"/>
              </a:p>
              <a:p>
                <a:pPr marL="0" indent="0">
                  <a:spcAft>
                    <a:spcPts val="1200"/>
                  </a:spcAft>
                  <a:buNone/>
                </a:pPr>
                <a:endParaRPr lang="en-US" dirty="0"/>
              </a:p>
              <a:p>
                <a:pPr marL="0" indent="0">
                  <a:spcAft>
                    <a:spcPts val="1200"/>
                  </a:spcAft>
                  <a:buNone/>
                </a:pPr>
                <a:endParaRPr lang="en-US" dirty="0"/>
              </a:p>
              <a:p>
                <a:pPr marL="0" indent="0">
                  <a:spcAft>
                    <a:spcPts val="1200"/>
                  </a:spcAft>
                  <a:buNone/>
                </a:pPr>
                <a:endParaRPr lang="es-ES" dirty="0"/>
              </a:p>
              <a:p>
                <a:pPr marL="0" indent="0">
                  <a:spcAft>
                    <a:spcPts val="1200"/>
                  </a:spcAft>
                  <a:buNone/>
                </a:pPr>
                <a:endParaRPr lang="es-ES" dirty="0"/>
              </a:p>
              <a:p>
                <a:pPr marL="0" indent="0">
                  <a:spcAft>
                    <a:spcPts val="1200"/>
                  </a:spcAft>
                  <a:buNone/>
                </a:pPr>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41</a:t>
            </a:fld>
            <a:endParaRPr lang="es-ES" dirty="0"/>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651943C3-2AB4-C40C-B801-A19A57B837F9}"/>
                  </a:ext>
                </a:extLst>
              </p:cNvPr>
              <p:cNvGraphicFramePr>
                <a:graphicFrameLocks noGrp="1"/>
              </p:cNvGraphicFramePr>
              <p:nvPr>
                <p:extLst>
                  <p:ext uri="{D42A27DB-BD31-4B8C-83A1-F6EECF244321}">
                    <p14:modId xmlns:p14="http://schemas.microsoft.com/office/powerpoint/2010/main" val="1705541522"/>
                  </p:ext>
                </p:extLst>
              </p:nvPr>
            </p:nvGraphicFramePr>
            <p:xfrm>
              <a:off x="2305210" y="7722394"/>
              <a:ext cx="12845890" cy="1295019"/>
            </p:xfrm>
            <a:graphic>
              <a:graphicData uri="http://schemas.openxmlformats.org/drawingml/2006/table">
                <a:tbl>
                  <a:tblPr firstRow="1" bandRow="1">
                    <a:tableStyleId>{2D5ABB26-0587-4C30-8999-92F81FD0307C}</a:tableStyleId>
                  </a:tblPr>
                  <a:tblGrid>
                    <a:gridCol w="6422945">
                      <a:extLst>
                        <a:ext uri="{9D8B030D-6E8A-4147-A177-3AD203B41FA5}">
                          <a16:colId xmlns:a16="http://schemas.microsoft.com/office/drawing/2014/main" val="112387607"/>
                        </a:ext>
                      </a:extLst>
                    </a:gridCol>
                    <a:gridCol w="6422945">
                      <a:extLst>
                        <a:ext uri="{9D8B030D-6E8A-4147-A177-3AD203B41FA5}">
                          <a16:colId xmlns:a16="http://schemas.microsoft.com/office/drawing/2014/main" val="4264648445"/>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𝜍</m:t>
                                    </m:r>
                                  </m:e>
                                  <m:sub>
                                    <m:r>
                                      <a:rPr lang="es-ES" b="0" i="1" smtClean="0">
                                        <a:latin typeface="Cambria Math" panose="02040503050406030204" pitchFamily="18" charset="0"/>
                                      </a:rPr>
                                      <m:t>𝑥</m:t>
                                    </m:r>
                                    <m:r>
                                      <a:rPr lang="es-ES" b="0" i="1" smtClean="0">
                                        <a:latin typeface="Cambria Math" panose="02040503050406030204" pitchFamily="18" charset="0"/>
                                      </a:rPr>
                                      <m:t>1</m:t>
                                    </m:r>
                                  </m:sub>
                                </m:sSub>
                                <m:r>
                                  <a:rPr lang="es-ES" b="0" smtClean="0">
                                    <a:latin typeface="Cambria Math" panose="02040503050406030204" pitchFamily="18" charset="0"/>
                                  </a:rPr>
                                  <m:t>=</m:t>
                                </m:r>
                                <m:r>
                                  <a:rPr lang="es-ES" i="1" smtClean="0">
                                    <a:latin typeface="Cambria Math" panose="02040503050406030204" pitchFamily="18" charset="0"/>
                                  </a:rPr>
                                  <m:t>𝑓</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𝑐</m:t>
                                        </m:r>
                                      </m:e>
                                      <m:sub>
                                        <m:r>
                                          <a:rPr lang="es-ES" b="0" i="1" smtClean="0">
                                            <a:latin typeface="Cambria Math" panose="02040503050406030204" pitchFamily="18" charset="0"/>
                                          </a:rPr>
                                          <m:t>𝑥</m:t>
                                        </m:r>
                                        <m:r>
                                          <a:rPr lang="es-ES" b="0" i="1" smtClean="0">
                                            <a:latin typeface="Cambria Math" panose="02040503050406030204" pitchFamily="18" charset="0"/>
                                          </a:rPr>
                                          <m:t>1</m:t>
                                        </m:r>
                                      </m:sub>
                                    </m:sSub>
                                  </m:e>
                                </m:d>
                                <m:r>
                                  <a:rPr lang="es-ES" i="1">
                                    <a:latin typeface="Cambria Math" panose="02040503050406030204" pitchFamily="18" charset="0"/>
                                    <a:ea typeface="Cambria Math" panose="02040503050406030204" pitchFamily="18" charset="0"/>
                                  </a:rPr>
                                  <m:t>∙</m:t>
                                </m:r>
                                <m:f>
                                  <m:fPr>
                                    <m:type m:val="lin"/>
                                    <m:ctrlPr>
                                      <a:rPr lang="es-ES" b="0" i="1" smtClean="0">
                                        <a:latin typeface="Cambria Math" panose="02040503050406030204" pitchFamily="18" charset="0"/>
                                      </a:rPr>
                                    </m:ctrlPr>
                                  </m:fPr>
                                  <m:num>
                                    <m:nary>
                                      <m:naryPr>
                                        <m:chr m:val="∑"/>
                                        <m:ctrlPr>
                                          <a:rPr lang="es-ES" i="1">
                                            <a:latin typeface="Cambria Math" panose="02040503050406030204" pitchFamily="18" charset="0"/>
                                          </a:rPr>
                                        </m:ctrlPr>
                                      </m:naryPr>
                                      <m:sub>
                                        <m:r>
                                          <m:rPr>
                                            <m:brk m:alnAt="23"/>
                                          </m:rPr>
                                          <a:rPr lang="es-ES">
                                            <a:latin typeface="Cambria Math" panose="02040503050406030204" pitchFamily="18" charset="0"/>
                                          </a:rPr>
                                          <m:t>𝑖</m:t>
                                        </m:r>
                                        <m:r>
                                          <a:rPr lang="es-ES">
                                            <a:latin typeface="Cambria Math" panose="02040503050406030204" pitchFamily="18" charset="0"/>
                                          </a:rPr>
                                          <m:t>=1</m:t>
                                        </m:r>
                                      </m:sub>
                                      <m:sup>
                                        <m:r>
                                          <a:rPr lang="es-ES">
                                            <a:latin typeface="Cambria Math" panose="02040503050406030204" pitchFamily="18" charset="0"/>
                                          </a:rPr>
                                          <m:t>𝐿</m:t>
                                        </m:r>
                                      </m:sup>
                                      <m:e>
                                        <m:nary>
                                          <m:naryPr>
                                            <m:chr m:val="∑"/>
                                            <m:ctrlPr>
                                              <a:rPr lang="es-ES" i="1">
                                                <a:latin typeface="Cambria Math" panose="02040503050406030204" pitchFamily="18" charset="0"/>
                                              </a:rPr>
                                            </m:ctrlPr>
                                          </m:naryPr>
                                          <m:sub>
                                            <m:r>
                                              <m:rPr>
                                                <m:brk m:alnAt="23"/>
                                              </m:rPr>
                                              <a:rPr lang="es-ES">
                                                <a:latin typeface="Cambria Math" panose="02040503050406030204" pitchFamily="18" charset="0"/>
                                              </a:rPr>
                                              <m:t>𝑗</m:t>
                                            </m:r>
                                            <m:r>
                                              <a:rPr lang="es-ES">
                                                <a:latin typeface="Cambria Math" panose="02040503050406030204" pitchFamily="18" charset="0"/>
                                              </a:rPr>
                                              <m:t>=1</m:t>
                                            </m:r>
                                          </m:sub>
                                          <m:sup>
                                            <m:r>
                                              <a:rPr lang="es-ES">
                                                <a:latin typeface="Cambria Math" panose="02040503050406030204" pitchFamily="18" charset="0"/>
                                              </a:rPr>
                                              <m:t>𝐿</m:t>
                                            </m:r>
                                          </m:sup>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a:latin typeface="Cambria Math" panose="02040503050406030204" pitchFamily="18" charset="0"/>
                                                          </a:rPr>
                                                          <m:t>𝑦</m:t>
                                                        </m:r>
                                                      </m:e>
                                                    </m:acc>
                                                  </m:e>
                                                  <m:sub>
                                                    <m:d>
                                                      <m:dPr>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r>
                                                              <a:rPr lang="es-ES">
                                                                <a:latin typeface="Cambria Math" panose="02040503050406030204" pitchFamily="18" charset="0"/>
                                                              </a:rPr>
                                                              <m:t>𝑖</m:t>
                                                            </m:r>
                                                          </m:sub>
                                                        </m:sSub>
                                                        <m:r>
                                                          <a:rPr lang="es-ES">
                                                            <a:latin typeface="Cambria Math" panose="02040503050406030204" pitchFamily="18" charset="0"/>
                                                          </a:rPr>
                                                          <m:t>,</m:t>
                                                        </m:r>
                                                        <m:sSub>
                                                          <m:sSubPr>
                                                            <m:ctrlPr>
                                                              <a:rPr lang="en-US" i="1">
                                                                <a:latin typeface="Cambria Math" panose="02040503050406030204" pitchFamily="18" charset="0"/>
                                                              </a:rPr>
                                                            </m:ctrlPr>
                                                          </m:sSubPr>
                                                          <m:e>
                                                            <m:r>
                                                              <a:rPr lang="es-ES" b="0" i="1" smtClean="0">
                                                                <a:latin typeface="Cambria Math" panose="02040503050406030204" pitchFamily="18" charset="0"/>
                                                              </a:rPr>
                                                              <m:t>𝑦</m:t>
                                                            </m:r>
                                                          </m:e>
                                                          <m:sub>
                                                            <m:r>
                                                              <a:rPr lang="es-ES">
                                                                <a:latin typeface="Cambria Math" panose="02040503050406030204" pitchFamily="18" charset="0"/>
                                                              </a:rPr>
                                                              <m:t>𝑗</m:t>
                                                            </m:r>
                                                          </m:sub>
                                                        </m:sSub>
                                                      </m:e>
                                                    </m:d>
                                                  </m:sub>
                                                </m:sSub>
                                                <m:r>
                                                  <a:rPr lang="es-ES">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a:latin typeface="Cambria Math" panose="02040503050406030204" pitchFamily="18" charset="0"/>
                                                          </a:rPr>
                                                          <m:t>𝑦</m:t>
                                                        </m:r>
                                                      </m:e>
                                                    </m:acc>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r>
                                                          <a:rPr lang="es-ES" b="0" smtClean="0">
                                                            <a:latin typeface="Cambria Math" panose="02040503050406030204" pitchFamily="18" charset="0"/>
                                                          </a:rPr>
                                                          <m:t>𝑖</m:t>
                                                        </m:r>
                                                      </m:sub>
                                                    </m:sSub>
                                                  </m:sub>
                                                </m:sSub>
                                              </m:e>
                                            </m:d>
                                          </m:e>
                                        </m:nary>
                                      </m:e>
                                    </m:nary>
                                  </m:num>
                                  <m:den>
                                    <m:r>
                                      <a:rPr lang="es-ES" b="0" smtClean="0">
                                        <a:latin typeface="Cambria Math" panose="02040503050406030204" pitchFamily="18" charset="0"/>
                                      </a:rPr>
                                      <m:t>𝐿</m:t>
                                    </m:r>
                                  </m:den>
                                </m:f>
                              </m:oMath>
                            </m:oMathPara>
                          </a14:m>
                          <a:endParaRPr lang="es-ES" dirty="0"/>
                        </a:p>
                      </a:txBody>
                      <a:tcPr>
                        <a:lnR w="12700" cap="flat" cmpd="sng" algn="ctr">
                          <a:solidFill>
                            <a:schemeClr val="tx1"/>
                          </a:solidFill>
                          <a:prstDash val="solid"/>
                          <a:round/>
                          <a:headEnd type="none" w="med" len="med"/>
                          <a:tailEnd type="none" w="med" len="med"/>
                        </a:lnR>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𝜍</m:t>
                                    </m:r>
                                  </m:e>
                                  <m:sub>
                                    <m:r>
                                      <a:rPr lang="es-ES" b="0" i="1" smtClean="0">
                                        <a:latin typeface="Cambria Math" panose="02040503050406030204" pitchFamily="18" charset="0"/>
                                      </a:rPr>
                                      <m:t>𝑦</m:t>
                                    </m:r>
                                  </m:sub>
                                </m:sSub>
                                <m:r>
                                  <a:rPr lang="es-ES" b="0" smtClean="0">
                                    <a:latin typeface="Cambria Math" panose="02040503050406030204" pitchFamily="18" charset="0"/>
                                  </a:rPr>
                                  <m:t>=</m:t>
                                </m:r>
                                <m:r>
                                  <a:rPr lang="es-ES" i="1" smtClean="0">
                                    <a:latin typeface="Cambria Math" panose="02040503050406030204" pitchFamily="18" charset="0"/>
                                  </a:rPr>
                                  <m:t>𝑓</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𝑐</m:t>
                                        </m:r>
                                      </m:e>
                                      <m:sub>
                                        <m:r>
                                          <a:rPr lang="es-ES" b="0" i="1" smtClean="0">
                                            <a:latin typeface="Cambria Math" panose="02040503050406030204" pitchFamily="18" charset="0"/>
                                          </a:rPr>
                                          <m:t>𝑦</m:t>
                                        </m:r>
                                      </m:sub>
                                    </m:sSub>
                                  </m:e>
                                </m:d>
                                <m:r>
                                  <a:rPr lang="es-ES" i="1">
                                    <a:latin typeface="Cambria Math" panose="02040503050406030204" pitchFamily="18" charset="0"/>
                                    <a:ea typeface="Cambria Math" panose="02040503050406030204" pitchFamily="18" charset="0"/>
                                  </a:rPr>
                                  <m:t>∙</m:t>
                                </m:r>
                                <m:f>
                                  <m:fPr>
                                    <m:type m:val="lin"/>
                                    <m:ctrlPr>
                                      <a:rPr lang="es-ES" b="0" i="1" smtClean="0">
                                        <a:latin typeface="Cambria Math" panose="02040503050406030204" pitchFamily="18" charset="0"/>
                                      </a:rPr>
                                    </m:ctrlPr>
                                  </m:fPr>
                                  <m:num>
                                    <m:nary>
                                      <m:naryPr>
                                        <m:chr m:val="∑"/>
                                        <m:ctrlPr>
                                          <a:rPr lang="es-ES" i="1">
                                            <a:latin typeface="Cambria Math" panose="02040503050406030204" pitchFamily="18" charset="0"/>
                                          </a:rPr>
                                        </m:ctrlPr>
                                      </m:naryPr>
                                      <m:sub>
                                        <m:r>
                                          <m:rPr>
                                            <m:brk m:alnAt="23"/>
                                          </m:rPr>
                                          <a:rPr lang="es-ES">
                                            <a:latin typeface="Cambria Math" panose="02040503050406030204" pitchFamily="18" charset="0"/>
                                          </a:rPr>
                                          <m:t>𝑖</m:t>
                                        </m:r>
                                        <m:r>
                                          <a:rPr lang="es-ES">
                                            <a:latin typeface="Cambria Math" panose="02040503050406030204" pitchFamily="18" charset="0"/>
                                          </a:rPr>
                                          <m:t>=1</m:t>
                                        </m:r>
                                      </m:sub>
                                      <m:sup>
                                        <m:r>
                                          <a:rPr lang="es-ES">
                                            <a:latin typeface="Cambria Math" panose="02040503050406030204" pitchFamily="18" charset="0"/>
                                          </a:rPr>
                                          <m:t>𝐿</m:t>
                                        </m:r>
                                      </m:sup>
                                      <m:e>
                                        <m:nary>
                                          <m:naryPr>
                                            <m:chr m:val="∑"/>
                                            <m:ctrlPr>
                                              <a:rPr lang="es-ES" i="1">
                                                <a:latin typeface="Cambria Math" panose="02040503050406030204" pitchFamily="18" charset="0"/>
                                              </a:rPr>
                                            </m:ctrlPr>
                                          </m:naryPr>
                                          <m:sub>
                                            <m:r>
                                              <m:rPr>
                                                <m:brk m:alnAt="23"/>
                                              </m:rPr>
                                              <a:rPr lang="es-ES">
                                                <a:latin typeface="Cambria Math" panose="02040503050406030204" pitchFamily="18" charset="0"/>
                                              </a:rPr>
                                              <m:t>𝑗</m:t>
                                            </m:r>
                                            <m:r>
                                              <a:rPr lang="es-ES">
                                                <a:latin typeface="Cambria Math" panose="02040503050406030204" pitchFamily="18" charset="0"/>
                                              </a:rPr>
                                              <m:t>=1</m:t>
                                            </m:r>
                                          </m:sub>
                                          <m:sup>
                                            <m:r>
                                              <a:rPr lang="es-ES">
                                                <a:latin typeface="Cambria Math" panose="02040503050406030204" pitchFamily="18" charset="0"/>
                                              </a:rPr>
                                              <m:t>𝐿</m:t>
                                            </m:r>
                                          </m:sup>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a:latin typeface="Cambria Math" panose="02040503050406030204" pitchFamily="18" charset="0"/>
                                                          </a:rPr>
                                                          <m:t>𝑦</m:t>
                                                        </m:r>
                                                      </m:e>
                                                    </m:acc>
                                                  </m:e>
                                                  <m:sub>
                                                    <m:d>
                                                      <m:dPr>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r>
                                                              <a:rPr lang="es-ES">
                                                                <a:latin typeface="Cambria Math" panose="02040503050406030204" pitchFamily="18" charset="0"/>
                                                              </a:rPr>
                                                              <m:t>𝑖</m:t>
                                                            </m:r>
                                                          </m:sub>
                                                        </m:sSub>
                                                        <m:r>
                                                          <a:rPr lang="es-ES">
                                                            <a:latin typeface="Cambria Math" panose="02040503050406030204" pitchFamily="18" charset="0"/>
                                                          </a:rPr>
                                                          <m:t>,</m:t>
                                                        </m:r>
                                                        <m:sSub>
                                                          <m:sSubPr>
                                                            <m:ctrlPr>
                                                              <a:rPr lang="en-US" i="1">
                                                                <a:latin typeface="Cambria Math" panose="02040503050406030204" pitchFamily="18" charset="0"/>
                                                              </a:rPr>
                                                            </m:ctrlPr>
                                                          </m:sSubPr>
                                                          <m:e>
                                                            <m:r>
                                                              <a:rPr lang="es-ES" b="0" i="1" smtClean="0">
                                                                <a:latin typeface="Cambria Math" panose="02040503050406030204" pitchFamily="18" charset="0"/>
                                                              </a:rPr>
                                                              <m:t>𝑦</m:t>
                                                            </m:r>
                                                          </m:e>
                                                          <m:sub>
                                                            <m:r>
                                                              <a:rPr lang="es-ES">
                                                                <a:latin typeface="Cambria Math" panose="02040503050406030204" pitchFamily="18" charset="0"/>
                                                              </a:rPr>
                                                              <m:t>𝑗</m:t>
                                                            </m:r>
                                                          </m:sub>
                                                        </m:sSub>
                                                      </m:e>
                                                    </m:d>
                                                  </m:sub>
                                                </m:sSub>
                                                <m:r>
                                                  <a:rPr lang="es-ES">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a:latin typeface="Cambria Math" panose="02040503050406030204" pitchFamily="18" charset="0"/>
                                                          </a:rPr>
                                                          <m:t>𝑦</m:t>
                                                        </m:r>
                                                      </m:e>
                                                    </m:acc>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r>
                                                          <a:rPr lang="es-ES" b="0" smtClean="0">
                                                            <a:latin typeface="Cambria Math" panose="02040503050406030204" pitchFamily="18" charset="0"/>
                                                          </a:rPr>
                                                          <m:t>𝑖</m:t>
                                                        </m:r>
                                                      </m:sub>
                                                    </m:sSub>
                                                  </m:sub>
                                                </m:sSub>
                                              </m:e>
                                            </m:d>
                                          </m:e>
                                        </m:nary>
                                      </m:e>
                                    </m:nary>
                                  </m:num>
                                  <m:den>
                                    <m:r>
                                      <a:rPr lang="es-ES" b="0" smtClean="0">
                                        <a:latin typeface="Cambria Math" panose="02040503050406030204" pitchFamily="18" charset="0"/>
                                      </a:rPr>
                                      <m:t>𝐿</m:t>
                                    </m:r>
                                  </m:den>
                                </m:f>
                              </m:oMath>
                            </m:oMathPara>
                          </a14:m>
                          <a:endParaRPr lang="es-E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21762667"/>
                      </a:ext>
                    </a:extLst>
                  </a:tr>
                </a:tbl>
              </a:graphicData>
            </a:graphic>
          </p:graphicFrame>
        </mc:Choice>
        <mc:Fallback xmlns="">
          <p:graphicFrame>
            <p:nvGraphicFramePr>
              <p:cNvPr id="6" name="Tabla 5">
                <a:extLst>
                  <a:ext uri="{FF2B5EF4-FFF2-40B4-BE49-F238E27FC236}">
                    <a16:creationId xmlns:a16="http://schemas.microsoft.com/office/drawing/2014/main" id="{651943C3-2AB4-C40C-B801-A19A57B837F9}"/>
                  </a:ext>
                </a:extLst>
              </p:cNvPr>
              <p:cNvGraphicFramePr>
                <a:graphicFrameLocks noGrp="1"/>
              </p:cNvGraphicFramePr>
              <p:nvPr>
                <p:extLst>
                  <p:ext uri="{D42A27DB-BD31-4B8C-83A1-F6EECF244321}">
                    <p14:modId xmlns:p14="http://schemas.microsoft.com/office/powerpoint/2010/main" val="1705541522"/>
                  </p:ext>
                </p:extLst>
              </p:nvPr>
            </p:nvGraphicFramePr>
            <p:xfrm>
              <a:off x="2305210" y="7722394"/>
              <a:ext cx="12845890" cy="1295019"/>
            </p:xfrm>
            <a:graphic>
              <a:graphicData uri="http://schemas.openxmlformats.org/drawingml/2006/table">
                <a:tbl>
                  <a:tblPr firstRow="1" bandRow="1">
                    <a:tableStyleId>{2D5ABB26-0587-4C30-8999-92F81FD0307C}</a:tableStyleId>
                  </a:tblPr>
                  <a:tblGrid>
                    <a:gridCol w="6422945">
                      <a:extLst>
                        <a:ext uri="{9D8B030D-6E8A-4147-A177-3AD203B41FA5}">
                          <a16:colId xmlns:a16="http://schemas.microsoft.com/office/drawing/2014/main" val="112387607"/>
                        </a:ext>
                      </a:extLst>
                    </a:gridCol>
                    <a:gridCol w="6422945">
                      <a:extLst>
                        <a:ext uri="{9D8B030D-6E8A-4147-A177-3AD203B41FA5}">
                          <a16:colId xmlns:a16="http://schemas.microsoft.com/office/drawing/2014/main" val="4264648445"/>
                        </a:ext>
                      </a:extLst>
                    </a:gridCol>
                  </a:tblGrid>
                  <a:tr h="1295019">
                    <a:tc>
                      <a:txBody>
                        <a:bodyPr/>
                        <a:lstStyle/>
                        <a:p>
                          <a:endParaRPr lang="es-ES"/>
                        </a:p>
                      </a:txBody>
                      <a:tcPr>
                        <a:lnR w="12700" cap="flat" cmpd="sng" algn="ctr">
                          <a:solidFill>
                            <a:schemeClr val="tx1"/>
                          </a:solidFill>
                          <a:prstDash val="solid"/>
                          <a:round/>
                          <a:headEnd type="none" w="med" len="med"/>
                          <a:tailEnd type="none" w="med" len="med"/>
                        </a:lnR>
                        <a:blipFill>
                          <a:blip r:embed="rId3"/>
                          <a:stretch>
                            <a:fillRect r="-100000" b="-467"/>
                          </a:stretch>
                        </a:blipFill>
                      </a:tcPr>
                    </a:tc>
                    <a:tc>
                      <a:txBody>
                        <a:bodyPr/>
                        <a:lstStyle/>
                        <a:p>
                          <a:endParaRPr lang="es-ES"/>
                        </a:p>
                      </a:txBody>
                      <a:tcPr>
                        <a:lnL w="12700" cap="flat" cmpd="sng" algn="ctr">
                          <a:solidFill>
                            <a:schemeClr val="tx1"/>
                          </a:solidFill>
                          <a:prstDash val="solid"/>
                          <a:round/>
                          <a:headEnd type="none" w="med" len="med"/>
                          <a:tailEnd type="none" w="med" len="med"/>
                        </a:lnL>
                        <a:blipFill>
                          <a:blip r:embed="rId3"/>
                          <a:stretch>
                            <a:fillRect l="-100000" b="-467"/>
                          </a:stretch>
                        </a:blipFill>
                      </a:tcPr>
                    </a:tc>
                    <a:extLst>
                      <a:ext uri="{0D108BD9-81ED-4DB2-BD59-A6C34878D82A}">
                        <a16:rowId xmlns:a16="http://schemas.microsoft.com/office/drawing/2014/main" val="2321762667"/>
                      </a:ext>
                    </a:extLst>
                  </a:tr>
                </a:tbl>
              </a:graphicData>
            </a:graphic>
          </p:graphicFrame>
        </mc:Fallback>
      </mc:AlternateContent>
    </p:spTree>
    <p:extLst>
      <p:ext uri="{BB962C8B-B14F-4D97-AF65-F5344CB8AC3E}">
        <p14:creationId xmlns:p14="http://schemas.microsoft.com/office/powerpoint/2010/main" val="468742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endParaRPr lang="en-AU" dirty="0"/>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42</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43</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Data Mining (DM) aims to extract useful knowledge from raw data.</a:t>
            </a:r>
          </a:p>
          <a:p>
            <a:pPr>
              <a:spcAft>
                <a:spcPts val="1200"/>
              </a:spcAft>
            </a:pPr>
            <a:r>
              <a:rPr lang="en-US" dirty="0"/>
              <a:t>The value of a supervised DM model may depend predictive capability, computational requirements and </a:t>
            </a:r>
            <a:r>
              <a:rPr lang="en-US" u="sng" dirty="0"/>
              <a:t>explanatory power</a:t>
            </a:r>
            <a:r>
              <a:rPr lang="en-US" dirty="0"/>
              <a:t>.</a:t>
            </a:r>
          </a:p>
          <a:p>
            <a:pPr>
              <a:spcAft>
                <a:spcPts val="1200"/>
              </a:spcAft>
            </a:pPr>
            <a:r>
              <a:rPr lang="en-US" dirty="0"/>
              <a:t>There are two main strategies to increase interpretability from black box DM models:</a:t>
            </a:r>
          </a:p>
          <a:p>
            <a:pPr lvl="1">
              <a:spcAft>
                <a:spcPts val="1200"/>
              </a:spcAft>
            </a:pPr>
            <a:r>
              <a:rPr lang="en-US" dirty="0"/>
              <a:t>Extraction of rules</a:t>
            </a:r>
          </a:p>
          <a:p>
            <a:pPr lvl="1">
              <a:spcAft>
                <a:spcPts val="1200"/>
              </a:spcAft>
            </a:pPr>
            <a:r>
              <a:rPr lang="en-US" dirty="0"/>
              <a:t>Visualization techniques. </a:t>
            </a:r>
            <a:endParaRPr lang="es-ES"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Extraction of rules is the most popular</a:t>
            </a:r>
          </a:p>
          <a:p>
            <a:pPr>
              <a:spcAft>
                <a:spcPts val="1200"/>
              </a:spcAft>
            </a:pPr>
            <a:r>
              <a:rPr lang="en-US" dirty="0"/>
              <a:t>Extraction is often based on a simplification of the model complexity, hence leading to rules that do not accurately represent the original model.</a:t>
            </a:r>
          </a:p>
          <a:p>
            <a:pPr>
              <a:spcAft>
                <a:spcPts val="1200"/>
              </a:spcAft>
            </a:pPr>
            <a:r>
              <a:rPr lang="es-ES" dirty="0" err="1"/>
              <a:t>Example</a:t>
            </a:r>
            <a:r>
              <a:rPr lang="es-ES" dirty="0"/>
              <a:t>: a </a:t>
            </a:r>
            <a:r>
              <a:rPr lang="es-ES" dirty="0" err="1"/>
              <a:t>decision</a:t>
            </a:r>
            <a:r>
              <a:rPr lang="es-ES" dirty="0"/>
              <a:t> </a:t>
            </a:r>
            <a:r>
              <a:rPr lang="es-ES" dirty="0" err="1"/>
              <a:t>tree</a:t>
            </a:r>
            <a:r>
              <a:rPr lang="es-ES" dirty="0"/>
              <a:t>.</a:t>
            </a:r>
          </a:p>
          <a:p>
            <a:pPr lvl="1">
              <a:spcAft>
                <a:spcPts val="1200"/>
              </a:spcAft>
            </a:pPr>
            <a:r>
              <a:rPr lang="es-ES" dirty="0"/>
              <a:t>More </a:t>
            </a:r>
            <a:r>
              <a:rPr lang="es-ES" dirty="0" err="1"/>
              <a:t>understanding</a:t>
            </a:r>
            <a:r>
              <a:rPr lang="es-ES" dirty="0"/>
              <a:t> rules </a:t>
            </a:r>
            <a:r>
              <a:rPr lang="es-ES" dirty="0" err="1"/>
              <a:t>but</a:t>
            </a:r>
            <a:r>
              <a:rPr lang="es-ES" dirty="0"/>
              <a:t> </a:t>
            </a:r>
            <a:r>
              <a:rPr lang="es-ES" dirty="0" err="1"/>
              <a:t>discretize</a:t>
            </a:r>
            <a:r>
              <a:rPr lang="es-ES" dirty="0"/>
              <a:t> </a:t>
            </a:r>
            <a:r>
              <a:rPr lang="es-ES" dirty="0" err="1"/>
              <a:t>the</a:t>
            </a:r>
            <a:r>
              <a:rPr lang="es-ES" dirty="0"/>
              <a:t> </a:t>
            </a:r>
            <a:r>
              <a:rPr lang="es-ES" dirty="0" err="1"/>
              <a:t>classifier</a:t>
            </a:r>
            <a:r>
              <a:rPr lang="es-ES" dirty="0"/>
              <a:t> </a:t>
            </a:r>
            <a:r>
              <a:rPr lang="es-ES" dirty="0" err="1"/>
              <a:t>separating</a:t>
            </a:r>
            <a:r>
              <a:rPr lang="es-ES" dirty="0"/>
              <a:t> </a:t>
            </a:r>
            <a:r>
              <a:rPr lang="es-ES" dirty="0" err="1"/>
              <a:t>hyperplane</a:t>
            </a:r>
            <a:r>
              <a:rPr lang="es-ES" dirty="0"/>
              <a:t>, </a:t>
            </a:r>
            <a:r>
              <a:rPr lang="es-ES" dirty="0" err="1"/>
              <a:t>thus</a:t>
            </a:r>
            <a:r>
              <a:rPr lang="es-ES" dirty="0"/>
              <a:t> </a:t>
            </a:r>
            <a:r>
              <a:rPr lang="es-ES" dirty="0" err="1"/>
              <a:t>leading</a:t>
            </a:r>
            <a:r>
              <a:rPr lang="es-ES" dirty="0"/>
              <a:t> </a:t>
            </a:r>
            <a:r>
              <a:rPr lang="es-ES" dirty="0" err="1"/>
              <a:t>to</a:t>
            </a:r>
            <a:r>
              <a:rPr lang="es-ES" dirty="0"/>
              <a:t> </a:t>
            </a:r>
            <a:r>
              <a:rPr lang="es-ES" dirty="0" err="1"/>
              <a:t>information</a:t>
            </a:r>
            <a:r>
              <a:rPr lang="es-ES" dirty="0"/>
              <a:t> </a:t>
            </a:r>
            <a:r>
              <a:rPr lang="es-ES" dirty="0" err="1"/>
              <a:t>loss</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5569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The majority of visualization rules address aspects related to the multidimensionality of data.</a:t>
            </a:r>
          </a:p>
          <a:p>
            <a:pPr>
              <a:spcAft>
                <a:spcPts val="1200"/>
              </a:spcAft>
            </a:pPr>
            <a:r>
              <a:rPr lang="en-US" dirty="0"/>
              <a:t>The use of visualization for black box DM models is more scarce.</a:t>
            </a:r>
          </a:p>
          <a:p>
            <a:pPr>
              <a:spcAft>
                <a:spcPts val="1200"/>
              </a:spcAft>
            </a:pPr>
            <a:r>
              <a:rPr lang="en-US" dirty="0"/>
              <a:t>Most of these graphical techniques are specific to a given learning method or DM task.</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7</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02363782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Sensitivity Analysis</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An approach to open DM models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Sensitivity Analysis (SA) is a method that performs a pure black box use of the fitted models.</a:t>
            </a:r>
          </a:p>
          <a:p>
            <a:pPr>
              <a:spcAft>
                <a:spcPts val="1200"/>
              </a:spcAft>
            </a:pPr>
            <a:r>
              <a:rPr lang="en-US" dirty="0"/>
              <a:t>Querying them with sensitivity samples and recording the obtained responses.</a:t>
            </a:r>
          </a:p>
          <a:p>
            <a:pPr>
              <a:spcAft>
                <a:spcPts val="1200"/>
              </a:spcAft>
            </a:pPr>
            <a:r>
              <a:rPr lang="en-US" dirty="0"/>
              <a:t>No training information is used in this process.</a:t>
            </a:r>
          </a:p>
          <a:p>
            <a:pPr>
              <a:spcAft>
                <a:spcPts val="1200"/>
              </a:spcAft>
            </a:pPr>
            <a:r>
              <a:rPr lang="en-US" dirty="0"/>
              <a:t>This method is universally applicable and can be used with any supervised learning technique.</a:t>
            </a:r>
          </a:p>
          <a:p>
            <a:pPr>
              <a:spcAft>
                <a:spcPts val="1200"/>
              </a:spcAft>
            </a:pPr>
            <a:r>
              <a:rPr lang="en-US" dirty="0"/>
              <a:t>SA has been used as a variable/feature selection method.</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91516243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34526</TotalTime>
  <Words>4160</Words>
  <Application>Microsoft Office PowerPoint</Application>
  <PresentationFormat>Personalizado</PresentationFormat>
  <Paragraphs>554</Paragraphs>
  <Slides>44</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44</vt:i4>
      </vt:variant>
    </vt:vector>
  </HeadingPairs>
  <TitlesOfParts>
    <vt:vector size="53" baseType="lpstr">
      <vt:lpstr>Cambria Math</vt:lpstr>
      <vt:lpstr>Wingdings</vt:lpstr>
      <vt:lpstr>Times New Roman</vt:lpstr>
      <vt:lpstr>DIN</vt:lpstr>
      <vt:lpstr>Arial</vt:lpstr>
      <vt:lpstr>ElsevierSans</vt:lpstr>
      <vt:lpstr>Candara</vt:lpstr>
      <vt:lpstr>Calibri</vt:lpstr>
      <vt:lpstr>Tema de Office</vt:lpstr>
      <vt:lpstr>Using sensitivity analysis and visualization techniques to open black box data mining models: a rminer example</vt:lpstr>
      <vt:lpstr>Index</vt:lpstr>
      <vt:lpstr>Bibliography</vt:lpstr>
      <vt:lpstr>Introduction</vt:lpstr>
      <vt:lpstr>Introduction</vt:lpstr>
      <vt:lpstr>Introduction</vt:lpstr>
      <vt:lpstr>Introduction</vt:lpstr>
      <vt:lpstr>Sensitivity Analysis</vt:lpstr>
      <vt:lpstr>Sensitivity Analysis</vt:lpstr>
      <vt:lpstr>Sensitivity Analysis</vt:lpstr>
      <vt:lpstr>Sensitivity Analysis</vt:lpstr>
      <vt:lpstr>Methods of SA</vt:lpstr>
      <vt:lpstr>1D-SA</vt:lpstr>
      <vt:lpstr>1D-SA</vt:lpstr>
      <vt:lpstr>1D-SA: Example</vt:lpstr>
      <vt:lpstr>1D-SA: Example</vt:lpstr>
      <vt:lpstr>1D-SA: Example</vt:lpstr>
      <vt:lpstr>1D-SA: Example</vt:lpstr>
      <vt:lpstr>1D-SA: Example</vt:lpstr>
      <vt:lpstr>1D-SA: Example</vt:lpstr>
      <vt:lpstr>1D-SA: Example</vt:lpstr>
      <vt:lpstr>1D-SA: Example</vt:lpstr>
      <vt:lpstr>1D-SA: Example</vt:lpstr>
      <vt:lpstr>Global SA (GSA)</vt:lpstr>
      <vt:lpstr>Global SA (GSA)</vt:lpstr>
      <vt:lpstr>Global SA (GSA)</vt:lpstr>
      <vt:lpstr>Data-based SA (DSA)</vt:lpstr>
      <vt:lpstr>Monte-Carlo SA (MSA)</vt:lpstr>
      <vt:lpstr>Cluster-based SA (CSA)</vt:lpstr>
      <vt:lpstr>DSA vs MSA vs CSA</vt:lpstr>
      <vt:lpstr>Sensitivity measures </vt:lpstr>
      <vt:lpstr>Sensitivity measures </vt:lpstr>
      <vt:lpstr>Sensitivity measures </vt:lpstr>
      <vt:lpstr>Sensitivity measures </vt:lpstr>
      <vt:lpstr>Sensitivity measures: Discrete attributes </vt:lpstr>
      <vt:lpstr>Sensitivity measures: Discrete attributes </vt:lpstr>
      <vt:lpstr>Sensitivity measures: Discrete attributes </vt:lpstr>
      <vt:lpstr>Sensitivity measures: Sensitivity response aggregation function </vt:lpstr>
      <vt:lpstr>Sensitivity measures: Sensitivity response aggregation function </vt:lpstr>
      <vt:lpstr>Sensitivity measures: Sensitivity response aggregation function </vt:lpstr>
      <vt:lpstr>Sensitivity measures: Sensitivity response aggregation function </vt:lpstr>
      <vt:lpstr>Conclusions</vt:lpstr>
      <vt:lpstr>Conclusions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167</cp:revision>
  <dcterms:created xsi:type="dcterms:W3CDTF">2018-02-01T08:35:13Z</dcterms:created>
  <dcterms:modified xsi:type="dcterms:W3CDTF">2025-05-16T09:06:20Z</dcterms:modified>
</cp:coreProperties>
</file>