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60" r:id="rId1"/>
  </p:sldMasterIdLst>
  <p:notesMasterIdLst>
    <p:notesMasterId r:id="rId32"/>
  </p:notesMasterIdLst>
  <p:sldIdLst>
    <p:sldId id="303" r:id="rId2"/>
    <p:sldId id="263" r:id="rId3"/>
    <p:sldId id="258" r:id="rId4"/>
    <p:sldId id="257" r:id="rId5"/>
    <p:sldId id="333" r:id="rId6"/>
    <p:sldId id="338" r:id="rId7"/>
    <p:sldId id="339" r:id="rId8"/>
    <p:sldId id="342" r:id="rId9"/>
    <p:sldId id="321" r:id="rId10"/>
    <p:sldId id="280" r:id="rId11"/>
    <p:sldId id="318" r:id="rId12"/>
    <p:sldId id="324" r:id="rId13"/>
    <p:sldId id="327" r:id="rId14"/>
    <p:sldId id="328" r:id="rId15"/>
    <p:sldId id="350" r:id="rId16"/>
    <p:sldId id="362" r:id="rId17"/>
    <p:sldId id="345" r:id="rId18"/>
    <p:sldId id="364" r:id="rId19"/>
    <p:sldId id="306" r:id="rId20"/>
    <p:sldId id="317" r:id="rId21"/>
    <p:sldId id="372" r:id="rId22"/>
    <p:sldId id="365" r:id="rId23"/>
    <p:sldId id="366" r:id="rId24"/>
    <p:sldId id="367" r:id="rId25"/>
    <p:sldId id="369" r:id="rId26"/>
    <p:sldId id="371" r:id="rId27"/>
    <p:sldId id="370" r:id="rId28"/>
    <p:sldId id="299" r:id="rId29"/>
    <p:sldId id="300" r:id="rId30"/>
    <p:sldId id="308" r:id="rId31"/>
  </p:sldIdLst>
  <p:sldSz cx="18288000" cy="10288588"/>
  <p:notesSz cx="6858000" cy="9144000"/>
  <p:embeddedFontLst>
    <p:embeddedFont>
      <p:font typeface="Cambria Math" panose="02040503050406030204" pitchFamily="18" charset="0"/>
      <p:regular r:id="rId33"/>
    </p:embeddedFont>
    <p:embeddedFont>
      <p:font typeface="Candara" panose="020E0502030303020204" pitchFamily="34" charset="0"/>
      <p:regular r:id="rId34"/>
      <p:bold r:id="rId35"/>
      <p:italic r:id="rId36"/>
      <p:boldItalic r:id="rId37"/>
    </p:embeddedFont>
    <p:embeddedFont>
      <p:font typeface="DIN" panose="020B0604020202020204" charset="0"/>
      <p:regular r:id="rId38"/>
      <p:bold r:id="rId39"/>
      <p:italic r:id="rId40"/>
      <p:boldItalic r:id="rId41"/>
    </p:embeddedFont>
  </p:embeddedFontLst>
  <p:defaultTextStyle>
    <a:defPPr>
      <a:defRPr lang="es-E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D82F804-0467-9EE2-E313-87232B6D2DD5}" name="Aparicio Baeza, Juan" initials="JA" userId="S::j.aparicio@miumh.umh.es::044be249-f2e4-4d52-852a-cf01e67ce739"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A7276"/>
    <a:srgbClr val="921F30"/>
    <a:srgbClr val="636B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6A04141-7AC0-4C22-ABF2-A6D9189D77BA}" v="692" dt="2025-06-05T13:12:43.373"/>
  </p1510:revLst>
</p1510:revInfo>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6357" autoAdjust="0"/>
  </p:normalViewPr>
  <p:slideViewPr>
    <p:cSldViewPr snapToGrid="0">
      <p:cViewPr>
        <p:scale>
          <a:sx n="68" d="100"/>
          <a:sy n="68" d="100"/>
        </p:scale>
        <p:origin x="-62" y="123"/>
      </p:cViewPr>
      <p:guideLst/>
    </p:cSldViewPr>
  </p:slideViewPr>
  <p:notesTextViewPr>
    <p:cViewPr>
      <p:scale>
        <a:sx n="1" d="1"/>
        <a:sy n="1" d="1"/>
      </p:scale>
      <p:origin x="0" y="0"/>
    </p:cViewPr>
  </p:notesTextViewPr>
  <p:sorterViewPr>
    <p:cViewPr>
      <p:scale>
        <a:sx n="100" d="100"/>
        <a:sy n="100" d="100"/>
      </p:scale>
      <p:origin x="0" y="-24084"/>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presProps" Target="presProps.xml"/><Relationship Id="rId47" Type="http://schemas.microsoft.com/office/2018/10/relationships/authors" Targe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font" Target="fonts/font6.fntdata"/><Relationship Id="rId46"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font" Target="fonts/font5.fntdata"/><Relationship Id="rId40" Type="http://schemas.openxmlformats.org/officeDocument/2006/relationships/font" Target="fonts/font8.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viewProps" Target="viewProps.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60.wmf"/><Relationship Id="rId7" Type="http://schemas.openxmlformats.org/officeDocument/2006/relationships/image" Target="../media/image51.wmf"/><Relationship Id="rId2" Type="http://schemas.openxmlformats.org/officeDocument/2006/relationships/image" Target="../media/image59.wmf"/><Relationship Id="rId1" Type="http://schemas.openxmlformats.org/officeDocument/2006/relationships/image" Target="../media/image58.wmf"/><Relationship Id="rId6" Type="http://schemas.openxmlformats.org/officeDocument/2006/relationships/image" Target="../media/image63.wmf"/><Relationship Id="rId5" Type="http://schemas.openxmlformats.org/officeDocument/2006/relationships/image" Target="../media/image62.wmf"/><Relationship Id="rId4" Type="http://schemas.openxmlformats.org/officeDocument/2006/relationships/image" Target="../media/image6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B79FB7-5658-4FB3-B98D-B463C580F970}" type="datetimeFigureOut">
              <a:rPr lang="es-ES" smtClean="0"/>
              <a:t>07/06/2025</a:t>
            </a:fld>
            <a:endParaRPr lang="es-ES"/>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6CDE8D-5C8C-4CEB-8086-70F298F6BBD0}" type="slidenum">
              <a:rPr lang="es-ES" smtClean="0"/>
              <a:t>‹Nº›</a:t>
            </a:fld>
            <a:endParaRPr lang="es-ES"/>
          </a:p>
        </p:txBody>
      </p:sp>
    </p:spTree>
    <p:extLst>
      <p:ext uri="{BB962C8B-B14F-4D97-AF65-F5344CB8AC3E}">
        <p14:creationId xmlns:p14="http://schemas.microsoft.com/office/powerpoint/2010/main" val="3832264854"/>
      </p:ext>
    </p:extLst>
  </p:cSld>
  <p:clrMap bg1="lt1" tx1="dk1" bg2="lt2" tx2="dk2" accent1="accent1" accent2="accent2" accent3="accent3" accent4="accent4" accent5="accent5" accent6="accent6" hlink="hlink" folHlink="folHlink"/>
  <p:notesStyle>
    <a:lvl1pPr marL="0" algn="l" defTabSz="1371600" rtl="0" eaLnBrk="1" latinLnBrk="0" hangingPunct="1">
      <a:defRPr sz="1800" kern="1200">
        <a:solidFill>
          <a:schemeClr val="tx1"/>
        </a:solidFill>
        <a:latin typeface="+mn-lt"/>
        <a:ea typeface="+mn-ea"/>
        <a:cs typeface="+mn-cs"/>
      </a:defRPr>
    </a:lvl1pPr>
    <a:lvl2pPr marL="685800" algn="l" defTabSz="1371600" rtl="0" eaLnBrk="1" latinLnBrk="0" hangingPunct="1">
      <a:defRPr sz="1800" kern="1200">
        <a:solidFill>
          <a:schemeClr val="tx1"/>
        </a:solidFill>
        <a:latin typeface="+mn-lt"/>
        <a:ea typeface="+mn-ea"/>
        <a:cs typeface="+mn-cs"/>
      </a:defRPr>
    </a:lvl2pPr>
    <a:lvl3pPr marL="1371600" algn="l" defTabSz="1371600" rtl="0" eaLnBrk="1" latinLnBrk="0" hangingPunct="1">
      <a:defRPr sz="1800" kern="1200">
        <a:solidFill>
          <a:schemeClr val="tx1"/>
        </a:solidFill>
        <a:latin typeface="+mn-lt"/>
        <a:ea typeface="+mn-ea"/>
        <a:cs typeface="+mn-cs"/>
      </a:defRPr>
    </a:lvl3pPr>
    <a:lvl4pPr marL="2057400" algn="l" defTabSz="1371600" rtl="0" eaLnBrk="1" latinLnBrk="0" hangingPunct="1">
      <a:defRPr sz="1800" kern="1200">
        <a:solidFill>
          <a:schemeClr val="tx1"/>
        </a:solidFill>
        <a:latin typeface="+mn-lt"/>
        <a:ea typeface="+mn-ea"/>
        <a:cs typeface="+mn-cs"/>
      </a:defRPr>
    </a:lvl4pPr>
    <a:lvl5pPr marL="2743200" algn="l" defTabSz="1371600" rtl="0" eaLnBrk="1" latinLnBrk="0" hangingPunct="1">
      <a:defRPr sz="1800" kern="1200">
        <a:solidFill>
          <a:schemeClr val="tx1"/>
        </a:solidFill>
        <a:latin typeface="+mn-lt"/>
        <a:ea typeface="+mn-ea"/>
        <a:cs typeface="+mn-cs"/>
      </a:defRPr>
    </a:lvl5pPr>
    <a:lvl6pPr marL="3429000" algn="l" defTabSz="1371600" rtl="0" eaLnBrk="1" latinLnBrk="0" hangingPunct="1">
      <a:defRPr sz="1800" kern="1200">
        <a:solidFill>
          <a:schemeClr val="tx1"/>
        </a:solidFill>
        <a:latin typeface="+mn-lt"/>
        <a:ea typeface="+mn-ea"/>
        <a:cs typeface="+mn-cs"/>
      </a:defRPr>
    </a:lvl6pPr>
    <a:lvl7pPr marL="4114800" algn="l" defTabSz="1371600" rtl="0" eaLnBrk="1" latinLnBrk="0" hangingPunct="1">
      <a:defRPr sz="1800" kern="1200">
        <a:solidFill>
          <a:schemeClr val="tx1"/>
        </a:solidFill>
        <a:latin typeface="+mn-lt"/>
        <a:ea typeface="+mn-ea"/>
        <a:cs typeface="+mn-cs"/>
      </a:defRPr>
    </a:lvl7pPr>
    <a:lvl8pPr marL="4800600" algn="l" defTabSz="1371600" rtl="0" eaLnBrk="1" latinLnBrk="0" hangingPunct="1">
      <a:defRPr sz="1800" kern="1200">
        <a:solidFill>
          <a:schemeClr val="tx1"/>
        </a:solidFill>
        <a:latin typeface="+mn-lt"/>
        <a:ea typeface="+mn-ea"/>
        <a:cs typeface="+mn-cs"/>
      </a:defRPr>
    </a:lvl8pPr>
    <a:lvl9pPr marL="5486400" algn="l" defTabSz="1371600" rtl="0" eaLnBrk="1" latinLnBrk="0" hangingPunct="1">
      <a:defRPr sz="18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5"/>
          </p:nvPr>
        </p:nvSpPr>
        <p:spPr/>
        <p:txBody>
          <a:bodyPr/>
          <a:lstStyle/>
          <a:p>
            <a:fld id="{CA6CDE8D-5C8C-4CEB-8086-70F298F6BBD0}" type="slidenum">
              <a:rPr lang="es-ES" smtClean="0"/>
              <a:t>1</a:t>
            </a:fld>
            <a:endParaRPr lang="es-ES"/>
          </a:p>
        </p:txBody>
      </p:sp>
    </p:spTree>
    <p:extLst>
      <p:ext uri="{BB962C8B-B14F-4D97-AF65-F5344CB8AC3E}">
        <p14:creationId xmlns:p14="http://schemas.microsoft.com/office/powerpoint/2010/main" val="1897833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13</a:t>
            </a:fld>
            <a:endParaRPr lang="es-ES"/>
          </a:p>
        </p:txBody>
      </p:sp>
    </p:spTree>
    <p:extLst>
      <p:ext uri="{BB962C8B-B14F-4D97-AF65-F5344CB8AC3E}">
        <p14:creationId xmlns:p14="http://schemas.microsoft.com/office/powerpoint/2010/main" val="115546094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14</a:t>
            </a:fld>
            <a:endParaRPr lang="es-ES"/>
          </a:p>
        </p:txBody>
      </p:sp>
    </p:spTree>
    <p:extLst>
      <p:ext uri="{BB962C8B-B14F-4D97-AF65-F5344CB8AC3E}">
        <p14:creationId xmlns:p14="http://schemas.microsoft.com/office/powerpoint/2010/main" val="22771420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39599F-F793-D50F-105A-6B8D224955C0}"/>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41958367-2CA0-0378-1552-28D2CFC724F9}"/>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DFBD6096-06DF-FD70-3530-90801156C53C}"/>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1BE7D720-08CC-3F32-AF39-DAAA3D6F3F62}"/>
              </a:ext>
            </a:extLst>
          </p:cNvPr>
          <p:cNvSpPr>
            <a:spLocks noGrp="1"/>
          </p:cNvSpPr>
          <p:nvPr>
            <p:ph type="sldNum" sz="quarter" idx="5"/>
          </p:nvPr>
        </p:nvSpPr>
        <p:spPr/>
        <p:txBody>
          <a:bodyPr/>
          <a:lstStyle/>
          <a:p>
            <a:fld id="{CA6CDE8D-5C8C-4CEB-8086-70F298F6BBD0}" type="slidenum">
              <a:rPr lang="es-ES" smtClean="0"/>
              <a:t>16</a:t>
            </a:fld>
            <a:endParaRPr lang="es-ES"/>
          </a:p>
        </p:txBody>
      </p:sp>
    </p:spTree>
    <p:extLst>
      <p:ext uri="{BB962C8B-B14F-4D97-AF65-F5344CB8AC3E}">
        <p14:creationId xmlns:p14="http://schemas.microsoft.com/office/powerpoint/2010/main" val="391575245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F745F0-3FA0-88B8-24FD-C2B018E1779D}"/>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804F0A14-4D52-6902-06A9-EA3D32E4A3C5}"/>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0643509E-2673-91E2-39A2-8C21ACDC9463}"/>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9CD33ED6-A77B-77C0-C9BC-AEDCABAD7805}"/>
              </a:ext>
            </a:extLst>
          </p:cNvPr>
          <p:cNvSpPr>
            <a:spLocks noGrp="1"/>
          </p:cNvSpPr>
          <p:nvPr>
            <p:ph type="sldNum" sz="quarter" idx="5"/>
          </p:nvPr>
        </p:nvSpPr>
        <p:spPr/>
        <p:txBody>
          <a:bodyPr/>
          <a:lstStyle/>
          <a:p>
            <a:fld id="{CA6CDE8D-5C8C-4CEB-8086-70F298F6BBD0}" type="slidenum">
              <a:rPr lang="es-ES" smtClean="0"/>
              <a:t>17</a:t>
            </a:fld>
            <a:endParaRPr lang="es-ES"/>
          </a:p>
        </p:txBody>
      </p:sp>
    </p:spTree>
    <p:extLst>
      <p:ext uri="{BB962C8B-B14F-4D97-AF65-F5344CB8AC3E}">
        <p14:creationId xmlns:p14="http://schemas.microsoft.com/office/powerpoint/2010/main" val="167549247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7CC775-6BC3-E87E-442C-6406B2A393BC}"/>
            </a:ext>
          </a:extLst>
        </p:cNvPr>
        <p:cNvGrpSpPr/>
        <p:nvPr/>
      </p:nvGrpSpPr>
      <p:grpSpPr>
        <a:xfrm>
          <a:off x="0" y="0"/>
          <a:ext cx="0" cy="0"/>
          <a:chOff x="0" y="0"/>
          <a:chExt cx="0" cy="0"/>
        </a:xfrm>
      </p:grpSpPr>
      <p:sp>
        <p:nvSpPr>
          <p:cNvPr id="2" name="Marcador de imagen de diapositiva 1">
            <a:extLst>
              <a:ext uri="{FF2B5EF4-FFF2-40B4-BE49-F238E27FC236}">
                <a16:creationId xmlns:a16="http://schemas.microsoft.com/office/drawing/2014/main" id="{F4B09FF3-2A68-FB28-AD26-DF3E722D8A77}"/>
              </a:ext>
            </a:extLst>
          </p:cNvPr>
          <p:cNvSpPr>
            <a:spLocks noGrp="1" noRot="1" noChangeAspect="1"/>
          </p:cNvSpPr>
          <p:nvPr>
            <p:ph type="sldImg"/>
          </p:nvPr>
        </p:nvSpPr>
        <p:spPr/>
      </p:sp>
      <p:sp>
        <p:nvSpPr>
          <p:cNvPr id="3" name="Marcador de notas 2">
            <a:extLst>
              <a:ext uri="{FF2B5EF4-FFF2-40B4-BE49-F238E27FC236}">
                <a16:creationId xmlns:a16="http://schemas.microsoft.com/office/drawing/2014/main" id="{A1E42727-0DBB-0554-B863-C99F9F4A1BF7}"/>
              </a:ext>
            </a:extLst>
          </p:cNvPr>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a:extLst>
              <a:ext uri="{FF2B5EF4-FFF2-40B4-BE49-F238E27FC236}">
                <a16:creationId xmlns:a16="http://schemas.microsoft.com/office/drawing/2014/main" id="{6BBF48D5-53A2-58E3-5CF2-F8F350876D8E}"/>
              </a:ext>
            </a:extLst>
          </p:cNvPr>
          <p:cNvSpPr>
            <a:spLocks noGrp="1"/>
          </p:cNvSpPr>
          <p:nvPr>
            <p:ph type="sldNum" sz="quarter" idx="5"/>
          </p:nvPr>
        </p:nvSpPr>
        <p:spPr/>
        <p:txBody>
          <a:bodyPr/>
          <a:lstStyle/>
          <a:p>
            <a:fld id="{CA6CDE8D-5C8C-4CEB-8086-70F298F6BBD0}" type="slidenum">
              <a:rPr lang="es-ES" smtClean="0"/>
              <a:t>18</a:t>
            </a:fld>
            <a:endParaRPr lang="es-ES"/>
          </a:p>
        </p:txBody>
      </p:sp>
    </p:spTree>
    <p:extLst>
      <p:ext uri="{BB962C8B-B14F-4D97-AF65-F5344CB8AC3E}">
        <p14:creationId xmlns:p14="http://schemas.microsoft.com/office/powerpoint/2010/main" val="20583660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algn="just">
              <a:lnSpc>
                <a:spcPct val="107000"/>
              </a:lnSpc>
              <a:spcAft>
                <a:spcPts val="800"/>
              </a:spcAft>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29</a:t>
            </a:fld>
            <a:endParaRPr lang="es-ES"/>
          </a:p>
        </p:txBody>
      </p:sp>
    </p:spTree>
    <p:extLst>
      <p:ext uri="{BB962C8B-B14F-4D97-AF65-F5344CB8AC3E}">
        <p14:creationId xmlns:p14="http://schemas.microsoft.com/office/powerpoint/2010/main" val="6873649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4</a:t>
            </a:fld>
            <a:endParaRPr lang="es-ES"/>
          </a:p>
        </p:txBody>
      </p:sp>
    </p:spTree>
    <p:extLst>
      <p:ext uri="{BB962C8B-B14F-4D97-AF65-F5344CB8AC3E}">
        <p14:creationId xmlns:p14="http://schemas.microsoft.com/office/powerpoint/2010/main" val="189575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5</a:t>
            </a:fld>
            <a:endParaRPr lang="es-ES"/>
          </a:p>
        </p:txBody>
      </p:sp>
    </p:spTree>
    <p:extLst>
      <p:ext uri="{BB962C8B-B14F-4D97-AF65-F5344CB8AC3E}">
        <p14:creationId xmlns:p14="http://schemas.microsoft.com/office/powerpoint/2010/main" val="37372290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6</a:t>
            </a:fld>
            <a:endParaRPr lang="es-ES"/>
          </a:p>
        </p:txBody>
      </p:sp>
    </p:spTree>
    <p:extLst>
      <p:ext uri="{BB962C8B-B14F-4D97-AF65-F5344CB8AC3E}">
        <p14:creationId xmlns:p14="http://schemas.microsoft.com/office/powerpoint/2010/main" val="17127789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7</a:t>
            </a:fld>
            <a:endParaRPr lang="es-ES"/>
          </a:p>
        </p:txBody>
      </p:sp>
    </p:spTree>
    <p:extLst>
      <p:ext uri="{BB962C8B-B14F-4D97-AF65-F5344CB8AC3E}">
        <p14:creationId xmlns:p14="http://schemas.microsoft.com/office/powerpoint/2010/main" val="399871098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endParaRPr lang="es-ES" sz="1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4" name="Marcador de número de diapositiva 3"/>
          <p:cNvSpPr>
            <a:spLocks noGrp="1"/>
          </p:cNvSpPr>
          <p:nvPr>
            <p:ph type="sldNum" sz="quarter" idx="5"/>
          </p:nvPr>
        </p:nvSpPr>
        <p:spPr/>
        <p:txBody>
          <a:bodyPr/>
          <a:lstStyle/>
          <a:p>
            <a:fld id="{CA6CDE8D-5C8C-4CEB-8086-70F298F6BBD0}" type="slidenum">
              <a:rPr lang="es-ES" smtClean="0"/>
              <a:t>8</a:t>
            </a:fld>
            <a:endParaRPr lang="es-ES"/>
          </a:p>
        </p:txBody>
      </p:sp>
    </p:spTree>
    <p:extLst>
      <p:ext uri="{BB962C8B-B14F-4D97-AF65-F5344CB8AC3E}">
        <p14:creationId xmlns:p14="http://schemas.microsoft.com/office/powerpoint/2010/main" val="28948192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10</a:t>
            </a:fld>
            <a:endParaRPr lang="es-ES"/>
          </a:p>
        </p:txBody>
      </p:sp>
    </p:spTree>
    <p:extLst>
      <p:ext uri="{BB962C8B-B14F-4D97-AF65-F5344CB8AC3E}">
        <p14:creationId xmlns:p14="http://schemas.microsoft.com/office/powerpoint/2010/main" val="542614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dirty="0"/>
              <a:t>Deterministicness: </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contiene a todas las observaciones.</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Free Disposability: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siempre es posible hacerlo peor</a:t>
            </a:r>
          </a:p>
          <a:p>
            <a:pPr marL="0" marR="0" lvl="0" indent="0" algn="l" defTabSz="1371600" rtl="0" eaLnBrk="1" fontAlgn="auto" latinLnBrk="0" hangingPunct="1">
              <a:lnSpc>
                <a:spcPct val="100000"/>
              </a:lnSpc>
              <a:spcBef>
                <a:spcPts val="0"/>
              </a:spcBef>
              <a:spcAft>
                <a:spcPts val="0"/>
              </a:spcAft>
              <a:buClrTx/>
              <a:buSzTx/>
              <a:buFontTx/>
              <a:buNone/>
              <a:tabLst/>
              <a:defRPr/>
            </a:pPr>
            <a:r>
              <a:rPr lang="en-GB" dirty="0"/>
              <a:t>Convexity:</a:t>
            </a:r>
            <a:r>
              <a:rPr lang="es-ES" sz="1800" dirty="0">
                <a:effectLst/>
                <a:latin typeface="Calibri" panose="020F0502020204030204" pitchFamily="34" charset="0"/>
                <a:ea typeface="Calibri" panose="020F0502020204030204" pitchFamily="34" charset="0"/>
                <a:cs typeface="Times New Roman" panose="02020603050405020304" pitchFamily="18" charset="0"/>
              </a:rPr>
              <a:t> que la función en cóncava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11</a:t>
            </a:fld>
            <a:endParaRPr lang="es-ES"/>
          </a:p>
        </p:txBody>
      </p:sp>
    </p:spTree>
    <p:extLst>
      <p:ext uri="{BB962C8B-B14F-4D97-AF65-F5344CB8AC3E}">
        <p14:creationId xmlns:p14="http://schemas.microsoft.com/office/powerpoint/2010/main" val="57701741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marR="0" lvl="0" indent="0" algn="l" defTabSz="1371600" rtl="0" eaLnBrk="1" fontAlgn="auto" latinLnBrk="0" hangingPunct="1">
              <a:lnSpc>
                <a:spcPct val="100000"/>
              </a:lnSpc>
              <a:spcBef>
                <a:spcPts val="0"/>
              </a:spcBef>
              <a:spcAft>
                <a:spcPts val="0"/>
              </a:spcAft>
              <a:buClrTx/>
              <a:buSzTx/>
              <a:buFontTx/>
              <a:buNone/>
              <a:tabLst/>
              <a:defRPr/>
            </a:pPr>
            <a:r>
              <a:rPr lang="es-ES" sz="1800" dirty="0">
                <a:effectLst/>
                <a:latin typeface="Calibri" panose="020F0502020204030204" pitchFamily="34" charset="0"/>
                <a:ea typeface="Calibri" panose="020F0502020204030204" pitchFamily="34" charset="0"/>
                <a:cs typeface="Times New Roman" panose="02020603050405020304" pitchFamily="18" charset="0"/>
              </a:rPr>
              <a:t>En este caso, como hemos dicho, se escoge EAT como modelo, también limitando el número de nodos hoja como se hacía con CART. En este caso, como función de pérdidas se escoge el MSE y, de este modo, al sustituir la función de perdidas en la fórmula de los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nos queda que estos son la diferencia entre el valor real y el valor observado. Es importante darse cuenta de que como la función de perdidas va a envolver los datos por arriba, la predicción siempre será mayor o igual que el valor real, por lo que los valores de </a:t>
            </a:r>
            <a:r>
              <a:rPr lang="es-ES" sz="1800" dirty="0" err="1">
                <a:effectLst/>
                <a:latin typeface="Calibri" panose="020F0502020204030204" pitchFamily="34" charset="0"/>
                <a:ea typeface="Calibri" panose="020F0502020204030204" pitchFamily="34" charset="0"/>
                <a:cs typeface="Times New Roman" panose="02020603050405020304" pitchFamily="18" charset="0"/>
              </a:rPr>
              <a:t>pseudo-residuos</a:t>
            </a:r>
            <a:r>
              <a:rPr lang="es-ES" sz="1800" dirty="0">
                <a:effectLst/>
                <a:latin typeface="Calibri" panose="020F0502020204030204" pitchFamily="34" charset="0"/>
                <a:ea typeface="Calibri" panose="020F0502020204030204" pitchFamily="34" charset="0"/>
                <a:cs typeface="Times New Roman" panose="02020603050405020304" pitchFamily="18" charset="0"/>
              </a:rPr>
              <a:t> siempre serán negativos o cero. </a:t>
            </a:r>
          </a:p>
        </p:txBody>
      </p:sp>
      <p:sp>
        <p:nvSpPr>
          <p:cNvPr id="4" name="Marcador de número de diapositiva 3"/>
          <p:cNvSpPr>
            <a:spLocks noGrp="1"/>
          </p:cNvSpPr>
          <p:nvPr>
            <p:ph type="sldNum" sz="quarter" idx="5"/>
          </p:nvPr>
        </p:nvSpPr>
        <p:spPr/>
        <p:txBody>
          <a:bodyPr/>
          <a:lstStyle/>
          <a:p>
            <a:fld id="{CA6CDE8D-5C8C-4CEB-8086-70F298F6BBD0}" type="slidenum">
              <a:rPr lang="es-ES" smtClean="0"/>
              <a:t>12</a:t>
            </a:fld>
            <a:endParaRPr lang="es-ES"/>
          </a:p>
        </p:txBody>
      </p:sp>
    </p:spTree>
    <p:extLst>
      <p:ext uri="{BB962C8B-B14F-4D97-AF65-F5344CB8AC3E}">
        <p14:creationId xmlns:p14="http://schemas.microsoft.com/office/powerpoint/2010/main" val="94988426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Diapositiva de título">
    <p:bg>
      <p:bgPr>
        <a:solidFill>
          <a:srgbClr val="636B6F"/>
        </a:solidFill>
        <a:effectLst/>
      </p:bgPr>
    </p:bg>
    <p:spTree>
      <p:nvGrpSpPr>
        <p:cNvPr id="1" name=""/>
        <p:cNvGrpSpPr/>
        <p:nvPr/>
      </p:nvGrpSpPr>
      <p:grpSpPr>
        <a:xfrm>
          <a:off x="0" y="0"/>
          <a:ext cx="0" cy="0"/>
          <a:chOff x="0" y="0"/>
          <a:chExt cx="0" cy="0"/>
        </a:xfrm>
      </p:grpSpPr>
      <p:pic>
        <p:nvPicPr>
          <p:cNvPr id="18" name="Imagen 1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12" name="Subtitle 2"/>
          <p:cNvSpPr>
            <a:spLocks noGrp="1"/>
          </p:cNvSpPr>
          <p:nvPr>
            <p:ph type="subTitle" idx="1" hasCustomPrompt="1"/>
          </p:nvPr>
        </p:nvSpPr>
        <p:spPr>
          <a:xfrm>
            <a:off x="17665" y="632523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6" name="Título 15"/>
          <p:cNvSpPr>
            <a:spLocks noGrp="1"/>
          </p:cNvSpPr>
          <p:nvPr>
            <p:ph type="title" hasCustomPrompt="1"/>
          </p:nvPr>
        </p:nvSpPr>
        <p:spPr>
          <a:xfrm>
            <a:off x="1257300" y="629661"/>
            <a:ext cx="15773400" cy="3294639"/>
          </a:xfrm>
        </p:spPr>
        <p:txBody>
          <a:bodyPr>
            <a:noAutofit/>
          </a:bodyPr>
          <a:lstStyle>
            <a:lvl1pPr algn="ctr">
              <a:defRPr sz="8000" b="1" baseline="0">
                <a:solidFill>
                  <a:schemeClr val="bg1"/>
                </a:solidFill>
              </a:defRPr>
            </a:lvl1pPr>
          </a:lstStyle>
          <a:p>
            <a:r>
              <a:rPr lang="es-ES" dirty="0"/>
              <a:t>TÍTULO DE LA PRESENTACIÓN EN DOS REGLONES</a:t>
            </a:r>
          </a:p>
        </p:txBody>
      </p:sp>
      <p:sp>
        <p:nvSpPr>
          <p:cNvPr id="26" name="Marcador de texto 25"/>
          <p:cNvSpPr>
            <a:spLocks noGrp="1"/>
          </p:cNvSpPr>
          <p:nvPr>
            <p:ph type="body" sz="quarter" idx="10" hasCustomPrompt="1"/>
          </p:nvPr>
        </p:nvSpPr>
        <p:spPr>
          <a:xfrm>
            <a:off x="1266132" y="3929536"/>
            <a:ext cx="15773400" cy="2395697"/>
          </a:xfrm>
        </p:spPr>
        <p:txBody>
          <a:bodyPr anchor="ctr">
            <a:normAutofit/>
          </a:bodyPr>
          <a:lstStyle>
            <a:lvl1pPr marL="0" indent="0" algn="ctr">
              <a:buNone/>
              <a:defRPr sz="3600">
                <a:solidFill>
                  <a:schemeClr val="bg1"/>
                </a:solidFill>
              </a:defRPr>
            </a:lvl1pPr>
          </a:lstStyle>
          <a:p>
            <a:pPr lvl="0"/>
            <a:r>
              <a:rPr lang="es-ES" dirty="0"/>
              <a:t>Autores/as</a:t>
            </a:r>
          </a:p>
        </p:txBody>
      </p:sp>
      <p:pic>
        <p:nvPicPr>
          <p:cNvPr id="3" name="Imagen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8427438"/>
            <a:ext cx="7888406" cy="1619167"/>
          </a:xfrm>
          <a:prstGeom prst="rect">
            <a:avLst/>
          </a:prstGeom>
        </p:spPr>
      </p:pic>
    </p:spTree>
    <p:extLst>
      <p:ext uri="{BB962C8B-B14F-4D97-AF65-F5344CB8AC3E}">
        <p14:creationId xmlns:p14="http://schemas.microsoft.com/office/powerpoint/2010/main" val="10021337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ítulo y texto vertical">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lvl1pPr>
              <a:buClr>
                <a:srgbClr val="6A7276"/>
              </a:buClr>
              <a:defRPr/>
            </a:lvl1pPr>
            <a:lvl2pPr>
              <a:buClr>
                <a:srgbClr val="6A7276"/>
              </a:buClr>
              <a:defRPr/>
            </a:lvl2pPr>
            <a:lvl3pPr>
              <a:buClr>
                <a:srgbClr val="6A7276"/>
              </a:buClr>
              <a:defRPr/>
            </a:lvl3pPr>
            <a:lvl4pPr>
              <a:buClr>
                <a:srgbClr val="6A7276"/>
              </a:buClr>
              <a:defRPr/>
            </a:lvl4pPr>
            <a:lvl5pPr>
              <a:buClr>
                <a:srgbClr val="6A7276"/>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2" name="Conector recto 11"/>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92325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772"/>
            <a:ext cx="3943350" cy="8719103"/>
          </a:xfrm>
        </p:spPr>
        <p:txBody>
          <a:bodyPr vert="eaVert"/>
          <a:lstStyle>
            <a:lvl1pPr>
              <a:defRPr>
                <a:solidFill>
                  <a:srgbClr val="921F30"/>
                </a:solidFil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257300" y="547772"/>
            <a:ext cx="11601450" cy="8719103"/>
          </a:xfrm>
        </p:spPr>
        <p:txBody>
          <a:bodyPr vert="eaVert"/>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1"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2"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3" name="Imagen 1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9843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APOSITIVA FINAL">
    <p:bg>
      <p:bgPr>
        <a:solidFill>
          <a:srgbClr val="636B6F"/>
        </a:solidFill>
        <a:effectLst/>
      </p:bgPr>
    </p:bg>
    <p:spTree>
      <p:nvGrpSpPr>
        <p:cNvPr id="1" name=""/>
        <p:cNvGrpSpPr/>
        <p:nvPr/>
      </p:nvGrpSpPr>
      <p:grpSpPr>
        <a:xfrm>
          <a:off x="0" y="0"/>
          <a:ext cx="0" cy="0"/>
          <a:chOff x="0" y="0"/>
          <a:chExt cx="0" cy="0"/>
        </a:xfrm>
      </p:grpSpPr>
      <p:pic>
        <p:nvPicPr>
          <p:cNvPr id="6" name="Imagen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794"/>
            <a:ext cx="18288000" cy="10287000"/>
          </a:xfrm>
          <a:prstGeom prst="rect">
            <a:avLst/>
          </a:prstGeom>
        </p:spPr>
      </p:pic>
      <p:sp>
        <p:nvSpPr>
          <p:cNvPr id="7" name="Subtitle 2"/>
          <p:cNvSpPr>
            <a:spLocks noGrp="1"/>
          </p:cNvSpPr>
          <p:nvPr>
            <p:ph type="subTitle" idx="1" hasCustomPrompt="1"/>
          </p:nvPr>
        </p:nvSpPr>
        <p:spPr>
          <a:xfrm>
            <a:off x="17665" y="1848483"/>
            <a:ext cx="18270335" cy="1897041"/>
          </a:xfrm>
          <a:solidFill>
            <a:srgbClr val="921F30"/>
          </a:solidFill>
        </p:spPr>
        <p:txBody>
          <a:bodyPr anchor="ctr"/>
          <a:lstStyle>
            <a:lvl1pPr marL="0" indent="0" algn="ctr">
              <a:buNone/>
              <a:defRPr sz="3600" baseline="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TÍTULO DEL EVENTO</a:t>
            </a:r>
          </a:p>
          <a:p>
            <a:r>
              <a:rPr lang="es-ES" dirty="0"/>
              <a:t>Lugar y fecha</a:t>
            </a:r>
            <a:endParaRPr lang="en-US" dirty="0"/>
          </a:p>
        </p:txBody>
      </p:sp>
      <p:sp>
        <p:nvSpPr>
          <p:cNvPr id="10" name="Marcador de texto 9"/>
          <p:cNvSpPr>
            <a:spLocks noGrp="1"/>
          </p:cNvSpPr>
          <p:nvPr>
            <p:ph type="body" sz="quarter" idx="10" hasCustomPrompt="1"/>
          </p:nvPr>
        </p:nvSpPr>
        <p:spPr>
          <a:xfrm>
            <a:off x="676275" y="419100"/>
            <a:ext cx="16935450" cy="1428750"/>
          </a:xfrm>
        </p:spPr>
        <p:txBody>
          <a:bodyPr anchor="ctr"/>
          <a:lstStyle>
            <a:lvl1pPr marL="0" indent="0" algn="ctr">
              <a:buNone/>
              <a:defRPr baseline="0">
                <a:solidFill>
                  <a:schemeClr val="bg1"/>
                </a:solidFill>
              </a:defRPr>
            </a:lvl1pPr>
          </a:lstStyle>
          <a:p>
            <a:pPr lvl="0"/>
            <a:r>
              <a:rPr lang="es-ES" dirty="0" err="1"/>
              <a:t>Thank</a:t>
            </a:r>
            <a:r>
              <a:rPr lang="es-ES" dirty="0"/>
              <a:t> </a:t>
            </a:r>
            <a:r>
              <a:rPr lang="es-ES" dirty="0" err="1"/>
              <a:t>you</a:t>
            </a:r>
            <a:r>
              <a:rPr lang="es-ES" dirty="0"/>
              <a:t> </a:t>
            </a:r>
            <a:r>
              <a:rPr lang="es-ES" dirty="0" err="1"/>
              <a:t>for</a:t>
            </a:r>
            <a:r>
              <a:rPr lang="es-ES" dirty="0"/>
              <a:t> </a:t>
            </a:r>
            <a:r>
              <a:rPr lang="es-ES" dirty="0" err="1"/>
              <a:t>your</a:t>
            </a:r>
            <a:r>
              <a:rPr lang="es-ES" dirty="0"/>
              <a:t> </a:t>
            </a:r>
            <a:r>
              <a:rPr lang="es-ES" dirty="0" err="1"/>
              <a:t>attention</a:t>
            </a:r>
            <a:endParaRPr lang="es-ES" dirty="0"/>
          </a:p>
        </p:txBody>
      </p:sp>
      <p:sp>
        <p:nvSpPr>
          <p:cNvPr id="12" name="CuadroTexto 11"/>
          <p:cNvSpPr txBox="1"/>
          <p:nvPr userDrawn="1"/>
        </p:nvSpPr>
        <p:spPr>
          <a:xfrm>
            <a:off x="0" y="5753100"/>
            <a:ext cx="18288000" cy="3000821"/>
          </a:xfrm>
          <a:prstGeom prst="rect">
            <a:avLst/>
          </a:prstGeom>
          <a:noFill/>
        </p:spPr>
        <p:txBody>
          <a:bodyPr wrap="square" rtlCol="0">
            <a:spAutoFit/>
          </a:bodyPr>
          <a:lstStyle/>
          <a:p>
            <a:pPr algn="ctr" fontAlgn="base"/>
            <a:r>
              <a:rPr lang="en-US" sz="2700" b="0" i="0" kern="1200" baseline="0" dirty="0">
                <a:solidFill>
                  <a:schemeClr val="bg1">
                    <a:lumMod val="75000"/>
                  </a:schemeClr>
                </a:solidFill>
                <a:effectLst/>
                <a:latin typeface="DIN" pitchFamily="50" charset="0"/>
                <a:ea typeface="+mn-ea"/>
                <a:cs typeface="+mn-cs"/>
              </a:rPr>
              <a:t>Center of Operations Research University Institute</a:t>
            </a:r>
            <a:r>
              <a:rPr lang="es-ES" sz="2700" b="0" i="0" kern="1200" baseline="0" dirty="0">
                <a:solidFill>
                  <a:schemeClr val="bg1">
                    <a:lumMod val="75000"/>
                  </a:schemeClr>
                </a:solidFill>
                <a:effectLst/>
                <a:latin typeface="DIN" pitchFamily="50" charset="0"/>
                <a:ea typeface="+mn-ea"/>
                <a:cs typeface="+mn-cs"/>
              </a:rPr>
              <a:t> - </a:t>
            </a:r>
            <a:r>
              <a:rPr lang="en-US" sz="2700" b="0" i="0" kern="1200" dirty="0">
                <a:solidFill>
                  <a:schemeClr val="bg1">
                    <a:lumMod val="75000"/>
                  </a:schemeClr>
                </a:solidFill>
                <a:effectLst/>
                <a:latin typeface="DIN" pitchFamily="50" charset="0"/>
                <a:ea typeface="+mn-ea"/>
                <a:cs typeface="+mn-cs"/>
              </a:rPr>
              <a:t>Miguel Hernández University of Elche</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Avda. de la Universidad s/n – Edificio </a:t>
            </a:r>
            <a:r>
              <a:rPr lang="es-ES" sz="2700" b="0" i="0" kern="1200" dirty="0" err="1">
                <a:solidFill>
                  <a:schemeClr val="bg1">
                    <a:lumMod val="75000"/>
                  </a:schemeClr>
                </a:solidFill>
                <a:effectLst/>
                <a:latin typeface="DIN" pitchFamily="50" charset="0"/>
                <a:ea typeface="+mn-ea"/>
                <a:cs typeface="+mn-cs"/>
              </a:rPr>
              <a:t>Torretamarit</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a:solidFill>
                  <a:schemeClr val="bg1">
                    <a:lumMod val="75000"/>
                  </a:schemeClr>
                </a:solidFill>
                <a:effectLst/>
                <a:latin typeface="DIN" pitchFamily="50" charset="0"/>
                <a:ea typeface="+mn-ea"/>
                <a:cs typeface="+mn-cs"/>
              </a:rPr>
              <a:t>03202 Elche (Alicante) - </a:t>
            </a:r>
            <a:r>
              <a:rPr lang="es-ES" sz="2700" b="0" i="0" kern="1200" dirty="0" err="1">
                <a:solidFill>
                  <a:schemeClr val="bg1">
                    <a:lumMod val="75000"/>
                  </a:schemeClr>
                </a:solidFill>
                <a:effectLst/>
                <a:latin typeface="DIN" pitchFamily="50" charset="0"/>
                <a:ea typeface="+mn-ea"/>
                <a:cs typeface="+mn-cs"/>
              </a:rPr>
              <a:t>Spain</a:t>
            </a:r>
            <a:endParaRPr lang="es-ES" sz="2700" b="0" i="0" kern="1200" dirty="0">
              <a:solidFill>
                <a:schemeClr val="bg1">
                  <a:lumMod val="75000"/>
                </a:schemeClr>
              </a:solidFill>
              <a:effectLst/>
              <a:latin typeface="DIN" pitchFamily="50" charset="0"/>
              <a:ea typeface="+mn-ea"/>
              <a:cs typeface="+mn-cs"/>
            </a:endParaRPr>
          </a:p>
          <a:p>
            <a:pPr algn="ctr" fontAlgn="base"/>
            <a:r>
              <a:rPr lang="es-ES" sz="2700" b="0" i="0" kern="1200" dirty="0" err="1">
                <a:solidFill>
                  <a:schemeClr val="bg1">
                    <a:lumMod val="75000"/>
                  </a:schemeClr>
                </a:solidFill>
                <a:effectLst/>
                <a:latin typeface="DIN" pitchFamily="50" charset="0"/>
                <a:ea typeface="+mn-ea"/>
                <a:cs typeface="+mn-cs"/>
              </a:rPr>
              <a:t>Phone</a:t>
            </a:r>
            <a:r>
              <a:rPr lang="es-ES" sz="2700" b="0" i="0" kern="1200" dirty="0">
                <a:solidFill>
                  <a:schemeClr val="bg1">
                    <a:lumMod val="75000"/>
                  </a:schemeClr>
                </a:solidFill>
                <a:effectLst/>
                <a:latin typeface="DIN" pitchFamily="50" charset="0"/>
                <a:ea typeface="+mn-ea"/>
                <a:cs typeface="+mn-cs"/>
              </a:rPr>
              <a:t>: (+34) </a:t>
            </a:r>
            <a:r>
              <a:rPr lang="es-ES" sz="2700" b="1" i="0" kern="1200" dirty="0">
                <a:solidFill>
                  <a:schemeClr val="bg1"/>
                </a:solidFill>
                <a:effectLst/>
                <a:latin typeface="DIN" pitchFamily="50" charset="0"/>
                <a:ea typeface="+mn-ea"/>
                <a:cs typeface="+mn-cs"/>
              </a:rPr>
              <a:t>96 665 85 72 </a:t>
            </a:r>
            <a:r>
              <a:rPr lang="es-ES" sz="2700" b="0" i="0" kern="1200" dirty="0">
                <a:solidFill>
                  <a:schemeClr val="bg1">
                    <a:lumMod val="75000"/>
                  </a:schemeClr>
                </a:solidFill>
                <a:effectLst/>
                <a:latin typeface="DIN" pitchFamily="50" charset="0"/>
                <a:ea typeface="+mn-ea"/>
                <a:cs typeface="+mn-cs"/>
              </a:rPr>
              <a:t>- Fax: (+34) 96 665 87 15</a:t>
            </a:r>
          </a:p>
          <a:p>
            <a:pPr algn="ctr" fontAlgn="base"/>
            <a:endParaRPr lang="es-ES" sz="2700" b="0" i="0" kern="1200" dirty="0">
              <a:solidFill>
                <a:schemeClr val="bg1">
                  <a:lumMod val="75000"/>
                </a:schemeClr>
              </a:solidFill>
              <a:effectLst/>
              <a:latin typeface="DIN" pitchFamily="50" charset="0"/>
              <a:ea typeface="+mn-ea"/>
              <a:cs typeface="+mn-cs"/>
            </a:endParaRPr>
          </a:p>
          <a:p>
            <a:pPr algn="ctr" fontAlgn="base"/>
            <a:r>
              <a:rPr lang="es-ES" sz="5400" b="0" i="0" u="sng" kern="1200" dirty="0">
                <a:solidFill>
                  <a:schemeClr val="bg1"/>
                </a:solidFill>
                <a:effectLst/>
                <a:latin typeface="DIN" pitchFamily="50" charset="0"/>
                <a:ea typeface="+mn-ea"/>
                <a:cs typeface="+mn-cs"/>
              </a:rPr>
              <a:t>cio</a:t>
            </a:r>
            <a:r>
              <a:rPr lang="es-ES" sz="5400" b="1" i="0" u="sng" kern="1200" dirty="0">
                <a:solidFill>
                  <a:schemeClr val="bg1"/>
                </a:solidFill>
                <a:effectLst/>
                <a:latin typeface="Candara" panose="020E0502030303020204" pitchFamily="34" charset="0"/>
                <a:ea typeface="+mn-ea"/>
                <a:cs typeface="+mn-cs"/>
              </a:rPr>
              <a:t>@</a:t>
            </a:r>
            <a:r>
              <a:rPr lang="es-ES" sz="5400" b="0" i="0" u="sng" kern="1200" dirty="0">
                <a:solidFill>
                  <a:schemeClr val="bg1"/>
                </a:solidFill>
                <a:effectLst/>
                <a:latin typeface="DIN" pitchFamily="50" charset="0"/>
                <a:ea typeface="+mn-ea"/>
                <a:cs typeface="+mn-cs"/>
              </a:rPr>
              <a:t>umh.es</a:t>
            </a:r>
            <a:r>
              <a:rPr lang="es-ES" sz="5400" b="0" i="0" u="none" kern="1200" baseline="0" dirty="0">
                <a:solidFill>
                  <a:schemeClr val="bg1"/>
                </a:solidFill>
                <a:effectLst/>
                <a:latin typeface="DIN" pitchFamily="50" charset="0"/>
                <a:ea typeface="+mn-ea"/>
                <a:cs typeface="+mn-cs"/>
              </a:rPr>
              <a:t>  -  </a:t>
            </a:r>
            <a:r>
              <a:rPr lang="es-ES" sz="5400" b="0" i="0" u="sng" kern="1200" dirty="0">
                <a:solidFill>
                  <a:schemeClr val="bg1"/>
                </a:solidFill>
                <a:effectLst/>
                <a:latin typeface="DIN" pitchFamily="50" charset="0"/>
                <a:ea typeface="+mn-ea"/>
                <a:cs typeface="+mn-cs"/>
              </a:rPr>
              <a:t>cio.umh.es</a:t>
            </a:r>
            <a:endParaRPr lang="es-ES" sz="5400" dirty="0">
              <a:latin typeface="DIN" pitchFamily="50" charset="0"/>
            </a:endParaRPr>
          </a:p>
        </p:txBody>
      </p:sp>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199797" y="3987694"/>
            <a:ext cx="7888406" cy="1619167"/>
          </a:xfrm>
          <a:prstGeom prst="rect">
            <a:avLst/>
          </a:prstGeom>
        </p:spPr>
      </p:pic>
    </p:spTree>
    <p:extLst>
      <p:ext uri="{BB962C8B-B14F-4D97-AF65-F5344CB8AC3E}">
        <p14:creationId xmlns:p14="http://schemas.microsoft.com/office/powerpoint/2010/main" val="18653785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921F30"/>
                </a:solidFill>
              </a:defRPr>
            </a:lvl1pPr>
          </a:lstStyle>
          <a:p>
            <a:r>
              <a:rPr lang="es-ES" dirty="0"/>
              <a:t>Haga clic para modificar el estilo de título del patrón</a:t>
            </a:r>
            <a:endParaRPr lang="en-US" dirty="0"/>
          </a:p>
        </p:txBody>
      </p:sp>
      <p:sp>
        <p:nvSpPr>
          <p:cNvPr id="3" name="Content Placeholder 2"/>
          <p:cNvSpPr>
            <a:spLocks noGrp="1"/>
          </p:cNvSpPr>
          <p:nvPr>
            <p:ph idx="1"/>
          </p:nvPr>
        </p:nvSpPr>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7"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8"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pic>
        <p:nvPicPr>
          <p:cNvPr id="5" name="Imagen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922903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Encabezado de sección">
    <p:spTree>
      <p:nvGrpSpPr>
        <p:cNvPr id="1" name=""/>
        <p:cNvGrpSpPr/>
        <p:nvPr/>
      </p:nvGrpSpPr>
      <p:grpSpPr>
        <a:xfrm>
          <a:off x="0" y="0"/>
          <a:ext cx="0" cy="0"/>
          <a:chOff x="0" y="0"/>
          <a:chExt cx="0" cy="0"/>
        </a:xfrm>
      </p:grpSpPr>
      <p:sp>
        <p:nvSpPr>
          <p:cNvPr id="7" name="Title 1"/>
          <p:cNvSpPr>
            <a:spLocks noGrp="1"/>
          </p:cNvSpPr>
          <p:nvPr>
            <p:ph type="ctrTitle"/>
          </p:nvPr>
        </p:nvSpPr>
        <p:spPr>
          <a:xfrm>
            <a:off x="2286000" y="2843862"/>
            <a:ext cx="13716000" cy="3581953"/>
          </a:xfrm>
          <a:solidFill>
            <a:srgbClr val="636B6F"/>
          </a:solidFill>
        </p:spPr>
        <p:txBody>
          <a:bodyPr anchor="b">
            <a:normAutofit/>
          </a:bodyPr>
          <a:lstStyle>
            <a:lvl1pPr algn="ctr">
              <a:defRPr sz="8800">
                <a:solidFill>
                  <a:schemeClr val="bg1"/>
                </a:solidFill>
                <a:latin typeface="DIN" pitchFamily="50" charset="0"/>
              </a:defRPr>
            </a:lvl1pPr>
          </a:lstStyle>
          <a:p>
            <a:r>
              <a:rPr lang="es-ES" dirty="0"/>
              <a:t>Haga clic para modificar el estilo de título del patrón</a:t>
            </a:r>
            <a:endParaRPr lang="en-US" dirty="0"/>
          </a:p>
        </p:txBody>
      </p:sp>
      <p:sp>
        <p:nvSpPr>
          <p:cNvPr id="8" name="Subtitle 2"/>
          <p:cNvSpPr>
            <a:spLocks noGrp="1"/>
          </p:cNvSpPr>
          <p:nvPr>
            <p:ph type="subTitle" idx="1"/>
          </p:nvPr>
        </p:nvSpPr>
        <p:spPr>
          <a:xfrm>
            <a:off x="2286000" y="6564573"/>
            <a:ext cx="13716000" cy="1323344"/>
          </a:xfrm>
          <a:solidFill>
            <a:srgbClr val="921F30"/>
          </a:solidFill>
        </p:spPr>
        <p:txBody>
          <a:bodyPr anchor="ctr"/>
          <a:lstStyle>
            <a:lvl1pPr marL="0" indent="0" algn="ctr">
              <a:buNone/>
              <a:defRPr sz="3600">
                <a:solidFill>
                  <a:schemeClr val="bg1"/>
                </a:solidFill>
                <a:latin typeface="DIN" pitchFamily="50" charset="0"/>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s-ES" dirty="0"/>
              <a:t>Haga clic para editar el estilo de subtítulo del patrón</a:t>
            </a:r>
            <a:endParaRPr lang="en-US" dirty="0"/>
          </a:p>
        </p:txBody>
      </p:sp>
      <p:cxnSp>
        <p:nvCxnSpPr>
          <p:cNvPr id="12" name="Conector recto 11"/>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3"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4"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5" name="Imagen 1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907782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os objetos">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1257300" y="2738860"/>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3" name="Conector recto 12"/>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4" name="Content Placeholder 2"/>
          <p:cNvSpPr>
            <a:spLocks noGrp="1"/>
          </p:cNvSpPr>
          <p:nvPr>
            <p:ph sz="half" idx="13"/>
          </p:nvPr>
        </p:nvSpPr>
        <p:spPr>
          <a:xfrm>
            <a:off x="9258300" y="2738859"/>
            <a:ext cx="7772400" cy="6528015"/>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5"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6"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7" name="Imagen 1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0" name="Imagen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527237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ció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259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dirty="0"/>
              <a:t>Editar el estilo de texto del patrón</a:t>
            </a:r>
          </a:p>
        </p:txBody>
      </p:sp>
      <p:sp>
        <p:nvSpPr>
          <p:cNvPr id="10"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Content Placeholder 2"/>
          <p:cNvSpPr>
            <a:spLocks noGrp="1"/>
          </p:cNvSpPr>
          <p:nvPr>
            <p:ph sz="half" idx="13"/>
          </p:nvPr>
        </p:nvSpPr>
        <p:spPr>
          <a:xfrm>
            <a:off x="1257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3" name="Text Placeholder 2"/>
          <p:cNvSpPr>
            <a:spLocks noGrp="1"/>
          </p:cNvSpPr>
          <p:nvPr>
            <p:ph type="body" idx="14"/>
          </p:nvPr>
        </p:nvSpPr>
        <p:spPr>
          <a:xfrm>
            <a:off x="9260683" y="2605306"/>
            <a:ext cx="7770017" cy="1207479"/>
          </a:xfrm>
          <a:solidFill>
            <a:srgbClr val="636B6F"/>
          </a:solidFill>
        </p:spPr>
        <p:txBody>
          <a:bodyPr anchor="b"/>
          <a:lstStyle>
            <a:lvl1pPr marL="0" indent="0">
              <a:buNone/>
              <a:defRPr sz="3600" b="1">
                <a:solidFill>
                  <a:schemeClr val="bg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s-ES"/>
              <a:t>Editar el estilo de texto del patrón</a:t>
            </a:r>
          </a:p>
        </p:txBody>
      </p:sp>
      <p:sp>
        <p:nvSpPr>
          <p:cNvPr id="14" name="Content Placeholder 2"/>
          <p:cNvSpPr>
            <a:spLocks noGrp="1"/>
          </p:cNvSpPr>
          <p:nvPr>
            <p:ph sz="half" idx="15"/>
          </p:nvPr>
        </p:nvSpPr>
        <p:spPr>
          <a:xfrm>
            <a:off x="9258300" y="3812785"/>
            <a:ext cx="7772400" cy="5454090"/>
          </a:xfrm>
        </p:spPr>
        <p:txBody>
          <a:bodyPr/>
          <a:lstStyle>
            <a:lvl1pPr>
              <a:buClr>
                <a:srgbClr val="636B6F"/>
              </a:buClr>
              <a:defRPr/>
            </a:lvl1pPr>
            <a:lvl2pPr>
              <a:buClr>
                <a:srgbClr val="636B6F"/>
              </a:buClr>
              <a:defRPr/>
            </a:lvl2pPr>
            <a:lvl3pPr>
              <a:buClr>
                <a:srgbClr val="636B6F"/>
              </a:buClr>
              <a:defRPr/>
            </a:lvl3pPr>
            <a:lvl4pPr>
              <a:buClr>
                <a:srgbClr val="636B6F"/>
              </a:buClr>
              <a:defRPr/>
            </a:lvl4pPr>
            <a:lvl5pPr>
              <a:buClr>
                <a:srgbClr val="636B6F"/>
              </a:buClr>
              <a:defRPr/>
            </a:lvl5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cxnSp>
        <p:nvCxnSpPr>
          <p:cNvPr id="18" name="Conector recto 1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2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21" name="Imagen 2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15" name="Imagen 14"/>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9494005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olo el título">
    <p:spTree>
      <p:nvGrpSpPr>
        <p:cNvPr id="1" name=""/>
        <p:cNvGrpSpPr/>
        <p:nvPr/>
      </p:nvGrpSpPr>
      <p:grpSpPr>
        <a:xfrm>
          <a:off x="0" y="0"/>
          <a:ext cx="0" cy="0"/>
          <a:chOff x="0" y="0"/>
          <a:chExt cx="0" cy="0"/>
        </a:xfrm>
      </p:grpSpPr>
      <p:sp>
        <p:nvSpPr>
          <p:cNvPr id="6" name="Title 1"/>
          <p:cNvSpPr>
            <a:spLocks noGrp="1"/>
          </p:cNvSpPr>
          <p:nvPr>
            <p:ph type="title"/>
          </p:nvPr>
        </p:nvSpPr>
        <p:spPr>
          <a:xfrm>
            <a:off x="1257300" y="547773"/>
            <a:ext cx="15773400" cy="1988651"/>
          </a:xfrm>
        </p:spPr>
        <p:txBody>
          <a:bodyPr/>
          <a:lstStyle>
            <a:lvl1pPr>
              <a:defRPr>
                <a:solidFill>
                  <a:srgbClr val="921F30"/>
                </a:solidFill>
              </a:defRPr>
            </a:lvl1pPr>
          </a:lstStyle>
          <a:p>
            <a:r>
              <a:rPr lang="es-ES" dirty="0"/>
              <a:t>Haga clic para modificar el estilo de título del patrón</a:t>
            </a:r>
            <a:endParaRPr lang="en-US" dirty="0"/>
          </a:p>
        </p:txBody>
      </p:sp>
      <p:cxnSp>
        <p:nvCxnSpPr>
          <p:cNvPr id="10" name="Conector recto 9"/>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cxnSp>
        <p:nvCxnSpPr>
          <p:cNvPr id="11" name="Conector recto 10"/>
          <p:cNvCxnSpPr/>
          <p:nvPr userDrawn="1"/>
        </p:nvCxnSpPr>
        <p:spPr>
          <a:xfrm flipH="1">
            <a:off x="0" y="2536424"/>
            <a:ext cx="18288000" cy="0"/>
          </a:xfrm>
          <a:prstGeom prst="line">
            <a:avLst/>
          </a:prstGeom>
          <a:ln w="57150">
            <a:solidFill>
              <a:srgbClr val="636B6F"/>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8" name="Imagen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97967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cxnSp>
        <p:nvCxnSpPr>
          <p:cNvPr id="8" name="Conector recto 7"/>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9"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0"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1" name="Imagen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6" name="Imagen 5"/>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4298326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906"/>
            <a:ext cx="5898356" cy="2400671"/>
          </a:xfrm>
          <a:solidFill>
            <a:srgbClr val="921F30"/>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3"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4" name="Imagen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26253520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Imagen con título">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259683" y="3086576"/>
            <a:ext cx="5898356" cy="5718265"/>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s-ES"/>
              <a:t>Editar el estilo de texto del patrón</a:t>
            </a:r>
          </a:p>
        </p:txBody>
      </p:sp>
      <p:cxnSp>
        <p:nvCxnSpPr>
          <p:cNvPr id="11" name="Conector recto 10"/>
          <p:cNvCxnSpPr/>
          <p:nvPr userDrawn="1"/>
        </p:nvCxnSpPr>
        <p:spPr>
          <a:xfrm flipH="1">
            <a:off x="0" y="9495053"/>
            <a:ext cx="18288000" cy="0"/>
          </a:xfrm>
          <a:prstGeom prst="line">
            <a:avLst/>
          </a:prstGeom>
          <a:ln w="76200">
            <a:solidFill>
              <a:srgbClr val="921F30"/>
            </a:solidFill>
          </a:ln>
        </p:spPr>
        <p:style>
          <a:lnRef idx="1">
            <a:schemeClr val="accent1"/>
          </a:lnRef>
          <a:fillRef idx="0">
            <a:schemeClr val="accent1"/>
          </a:fillRef>
          <a:effectRef idx="0">
            <a:schemeClr val="accent1"/>
          </a:effectRef>
          <a:fontRef idx="minor">
            <a:schemeClr val="tx1"/>
          </a:fontRef>
        </p:style>
      </p:cxnSp>
      <p:sp>
        <p:nvSpPr>
          <p:cNvPr id="12" name="Title 1"/>
          <p:cNvSpPr>
            <a:spLocks noGrp="1"/>
          </p:cNvSpPr>
          <p:nvPr>
            <p:ph type="title"/>
          </p:nvPr>
        </p:nvSpPr>
        <p:spPr>
          <a:xfrm>
            <a:off x="1259683" y="685906"/>
            <a:ext cx="5898356" cy="2400671"/>
          </a:xfrm>
          <a:solidFill>
            <a:srgbClr val="636B6F"/>
          </a:solidFill>
        </p:spPr>
        <p:txBody>
          <a:bodyPr anchor="b"/>
          <a:lstStyle>
            <a:lvl1pPr>
              <a:defRPr sz="4800">
                <a:solidFill>
                  <a:schemeClr val="bg1"/>
                </a:solidFill>
              </a:defRPr>
            </a:lvl1pPr>
          </a:lstStyle>
          <a:p>
            <a:r>
              <a:rPr lang="es-ES"/>
              <a:t>Haga clic para modificar el estilo de título del patrón</a:t>
            </a:r>
            <a:endParaRPr lang="en-US" dirty="0"/>
          </a:p>
        </p:txBody>
      </p:sp>
      <p:sp>
        <p:nvSpPr>
          <p:cNvPr id="13" name="Content Placeholder 2"/>
          <p:cNvSpPr>
            <a:spLocks noGrp="1"/>
          </p:cNvSpPr>
          <p:nvPr>
            <p:ph idx="1"/>
          </p:nvPr>
        </p:nvSpPr>
        <p:spPr>
          <a:xfrm>
            <a:off x="7774782" y="685906"/>
            <a:ext cx="9258300" cy="8107027"/>
          </a:xfrm>
        </p:spPr>
        <p:txBody>
          <a:bodyPr/>
          <a:lstStyle>
            <a:lvl1pPr>
              <a:buClr>
                <a:srgbClr val="636B6F"/>
              </a:buClr>
              <a:defRPr sz="4800"/>
            </a:lvl1pPr>
            <a:lvl2pPr>
              <a:buClr>
                <a:srgbClr val="636B6F"/>
              </a:buClr>
              <a:defRPr sz="4200"/>
            </a:lvl2pPr>
            <a:lvl3pPr>
              <a:buClr>
                <a:srgbClr val="636B6F"/>
              </a:buClr>
              <a:defRPr sz="3600"/>
            </a:lvl3pPr>
            <a:lvl4pPr>
              <a:buClr>
                <a:srgbClr val="636B6F"/>
              </a:buClr>
              <a:defRPr sz="3000"/>
            </a:lvl4pPr>
            <a:lvl5pPr>
              <a:buClr>
                <a:srgbClr val="636B6F"/>
              </a:buClr>
              <a:defRPr sz="3000"/>
            </a:lvl5pPr>
            <a:lvl6pPr>
              <a:defRPr sz="3000"/>
            </a:lvl6pPr>
            <a:lvl7pPr>
              <a:defRPr sz="3000"/>
            </a:lvl7pPr>
            <a:lvl8pPr>
              <a:defRPr sz="3000"/>
            </a:lvl8pPr>
            <a:lvl9pPr>
              <a:defRPr sz="3000"/>
            </a:lvl9pPr>
          </a:lstStyle>
          <a:p>
            <a:pPr lvl="0"/>
            <a:r>
              <a:rPr lang="es-ES" dirty="0"/>
              <a:t>Editar el estilo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n-US" dirty="0"/>
          </a:p>
        </p:txBody>
      </p:sp>
      <p:sp>
        <p:nvSpPr>
          <p:cNvPr id="14" name="Footer Placeholder 4"/>
          <p:cNvSpPr>
            <a:spLocks noGrp="1"/>
          </p:cNvSpPr>
          <p:nvPr>
            <p:ph type="ftr" sz="quarter" idx="11"/>
          </p:nvPr>
        </p:nvSpPr>
        <p:spPr>
          <a:xfrm>
            <a:off x="1653085" y="9628939"/>
            <a:ext cx="13031905" cy="547772"/>
          </a:xfrm>
        </p:spPr>
        <p:txBody>
          <a:bodyPr/>
          <a:lstStyle>
            <a:lvl1pPr>
              <a:defRPr>
                <a:solidFill>
                  <a:srgbClr val="636B6F"/>
                </a:solidFill>
                <a:latin typeface="DIN" pitchFamily="50" charset="0"/>
              </a:defRPr>
            </a:lvl1pPr>
          </a:lstStyle>
          <a:p>
            <a:r>
              <a:rPr lang="es-ES" dirty="0"/>
              <a:t>PIE DE PÁGINA</a:t>
            </a:r>
          </a:p>
        </p:txBody>
      </p:sp>
      <p:sp>
        <p:nvSpPr>
          <p:cNvPr id="15" name="Slide Number Placeholder 5"/>
          <p:cNvSpPr>
            <a:spLocks noGrp="1"/>
          </p:cNvSpPr>
          <p:nvPr>
            <p:ph type="sldNum" sz="quarter" idx="12"/>
          </p:nvPr>
        </p:nvSpPr>
        <p:spPr>
          <a:xfrm>
            <a:off x="264428" y="9628939"/>
            <a:ext cx="1134184" cy="547772"/>
          </a:xfrm>
        </p:spPr>
        <p:txBody>
          <a:bodyPr/>
          <a:lstStyle>
            <a:lvl1pPr algn="l">
              <a:defRPr>
                <a:solidFill>
                  <a:srgbClr val="636B6F"/>
                </a:solidFill>
                <a:latin typeface="DIN" pitchFamily="50" charset="0"/>
              </a:defRPr>
            </a:lvl1pPr>
          </a:lstStyle>
          <a:p>
            <a:fld id="{DBFF9636-A71C-488A-89F8-02E08556F10C}" type="slidenum">
              <a:rPr lang="es-ES" smtClean="0"/>
              <a:pPr/>
              <a:t>‹Nº›</a:t>
            </a:fld>
            <a:endParaRPr lang="es-ES" dirty="0"/>
          </a:p>
        </p:txBody>
      </p:sp>
      <p:pic>
        <p:nvPicPr>
          <p:cNvPr id="16" name="Imagen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799725" y="9560699"/>
            <a:ext cx="3201672" cy="659649"/>
          </a:xfrm>
          <a:prstGeom prst="rect">
            <a:avLst/>
          </a:prstGeom>
        </p:spPr>
      </p:pic>
      <p:pic>
        <p:nvPicPr>
          <p:cNvPr id="9" name="Imagen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4843927" y="9568066"/>
            <a:ext cx="3261815" cy="669517"/>
          </a:xfrm>
          <a:prstGeom prst="rect">
            <a:avLst/>
          </a:prstGeom>
        </p:spPr>
      </p:pic>
    </p:spTree>
    <p:extLst>
      <p:ext uri="{BB962C8B-B14F-4D97-AF65-F5344CB8AC3E}">
        <p14:creationId xmlns:p14="http://schemas.microsoft.com/office/powerpoint/2010/main" val="10770806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773"/>
            <a:ext cx="15773400" cy="1988651"/>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257300" y="2738860"/>
            <a:ext cx="15773400" cy="6528015"/>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257300" y="9535998"/>
            <a:ext cx="4114800" cy="547772"/>
          </a:xfrm>
          <a:prstGeom prst="rect">
            <a:avLst/>
          </a:prstGeom>
        </p:spPr>
        <p:txBody>
          <a:bodyPr vert="horz" lIns="91440" tIns="45720" rIns="91440" bIns="45720" rtlCol="0" anchor="ctr"/>
          <a:lstStyle>
            <a:lvl1pPr algn="l">
              <a:defRPr sz="1800">
                <a:solidFill>
                  <a:srgbClr val="636B6F"/>
                </a:solidFill>
              </a:defRPr>
            </a:lvl1pPr>
          </a:lstStyle>
          <a:p>
            <a:endParaRPr lang="es-ES"/>
          </a:p>
        </p:txBody>
      </p:sp>
      <p:sp>
        <p:nvSpPr>
          <p:cNvPr id="5" name="Footer Placeholder 4"/>
          <p:cNvSpPr>
            <a:spLocks noGrp="1"/>
          </p:cNvSpPr>
          <p:nvPr>
            <p:ph type="ftr" sz="quarter" idx="3"/>
          </p:nvPr>
        </p:nvSpPr>
        <p:spPr>
          <a:xfrm>
            <a:off x="6057900" y="9535998"/>
            <a:ext cx="6172200" cy="547772"/>
          </a:xfrm>
          <a:prstGeom prst="rect">
            <a:avLst/>
          </a:prstGeom>
        </p:spPr>
        <p:txBody>
          <a:bodyPr vert="horz" lIns="91440" tIns="45720" rIns="91440" bIns="45720" rtlCol="0" anchor="ctr"/>
          <a:lstStyle>
            <a:lvl1pPr algn="ctr">
              <a:defRPr sz="1800">
                <a:solidFill>
                  <a:srgbClr val="636B6F"/>
                </a:solidFill>
                <a:latin typeface="DIN" pitchFamily="50" charset="0"/>
              </a:defRPr>
            </a:lvl1pPr>
          </a:lstStyle>
          <a:p>
            <a:r>
              <a:rPr lang="es-ES"/>
              <a:t>PIE DE PÁGINA</a:t>
            </a:r>
            <a:endParaRPr lang="es-ES" dirty="0"/>
          </a:p>
        </p:txBody>
      </p:sp>
      <p:sp>
        <p:nvSpPr>
          <p:cNvPr id="6" name="Slide Number Placeholder 5"/>
          <p:cNvSpPr>
            <a:spLocks noGrp="1"/>
          </p:cNvSpPr>
          <p:nvPr>
            <p:ph type="sldNum" sz="quarter" idx="4"/>
          </p:nvPr>
        </p:nvSpPr>
        <p:spPr>
          <a:xfrm>
            <a:off x="12915900" y="9535998"/>
            <a:ext cx="4114800" cy="547772"/>
          </a:xfrm>
          <a:prstGeom prst="rect">
            <a:avLst/>
          </a:prstGeom>
        </p:spPr>
        <p:txBody>
          <a:bodyPr vert="horz" lIns="91440" tIns="45720" rIns="91440" bIns="45720" rtlCol="0" anchor="ctr"/>
          <a:lstStyle>
            <a:lvl1pPr algn="r">
              <a:defRPr sz="1800">
                <a:solidFill>
                  <a:srgbClr val="636B6F"/>
                </a:solidFill>
                <a:latin typeface="DIN" pitchFamily="50" charset="0"/>
              </a:defRPr>
            </a:lvl1pPr>
          </a:lstStyle>
          <a:p>
            <a:fld id="{DBFF9636-A71C-488A-89F8-02E08556F10C}" type="slidenum">
              <a:rPr lang="es-ES" smtClean="0"/>
              <a:pPr/>
              <a:t>‹Nº›</a:t>
            </a:fld>
            <a:endParaRPr lang="es-ES"/>
          </a:p>
        </p:txBody>
      </p:sp>
    </p:spTree>
    <p:extLst>
      <p:ext uri="{BB962C8B-B14F-4D97-AF65-F5344CB8AC3E}">
        <p14:creationId xmlns:p14="http://schemas.microsoft.com/office/powerpoint/2010/main" val="28614858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hf hdr="0" dt="0"/>
  <p:txStyles>
    <p:titleStyle>
      <a:lvl1pPr algn="l" defTabSz="1371600" rtl="0" eaLnBrk="1" latinLnBrk="0" hangingPunct="1">
        <a:lnSpc>
          <a:spcPct val="90000"/>
        </a:lnSpc>
        <a:spcBef>
          <a:spcPct val="0"/>
        </a:spcBef>
        <a:buNone/>
        <a:defRPr sz="6600" kern="1200">
          <a:solidFill>
            <a:schemeClr val="tx1"/>
          </a:solidFill>
          <a:latin typeface="DIN" pitchFamily="50" charset="0"/>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0.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9.xml"/><Relationship Id="rId1" Type="http://schemas.openxmlformats.org/officeDocument/2006/relationships/slideLayout" Target="../slideLayouts/slideLayout4.xml"/><Relationship Id="rId5" Type="http://schemas.openxmlformats.org/officeDocument/2006/relationships/image" Target="../media/image14.wmf"/><Relationship Id="rId4" Type="http://schemas.openxmlformats.org/officeDocument/2006/relationships/oleObject" Target="../embeddings/oleObject3.bin"/></Relationships>
</file>

<file path=ppt/slides/_rels/slide13.xml.rels><?xml version="1.0" encoding="UTF-8" standalone="yes"?>
<Relationships xmlns="http://schemas.openxmlformats.org/package/2006/relationships"><Relationship Id="rId8" Type="http://schemas.openxmlformats.org/officeDocument/2006/relationships/image" Target="../media/image18.wmf"/><Relationship Id="rId3" Type="http://schemas.openxmlformats.org/officeDocument/2006/relationships/image" Target="../media/image15.png"/><Relationship Id="rId7" Type="http://schemas.openxmlformats.org/officeDocument/2006/relationships/oleObject" Target="../embeddings/oleObject5.bin"/><Relationship Id="rId2" Type="http://schemas.openxmlformats.org/officeDocument/2006/relationships/notesSlide" Target="../notesSlides/notesSlide10.xml"/><Relationship Id="rId1" Type="http://schemas.openxmlformats.org/officeDocument/2006/relationships/slideLayout" Target="../slideLayouts/slideLayout4.xml"/><Relationship Id="rId6" Type="http://schemas.openxmlformats.org/officeDocument/2006/relationships/image" Target="../media/image17.wmf"/><Relationship Id="rId5" Type="http://schemas.openxmlformats.org/officeDocument/2006/relationships/oleObject" Target="../embeddings/oleObject4.bin"/><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4.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32.png"/><Relationship Id="rId3" Type="http://schemas.openxmlformats.org/officeDocument/2006/relationships/image" Target="../media/image22.png"/><Relationship Id="rId7" Type="http://schemas.openxmlformats.org/officeDocument/2006/relationships/image" Target="../media/image26.png"/><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image" Target="../media/image21.png"/><Relationship Id="rId16"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25.png"/><Relationship Id="rId11" Type="http://schemas.openxmlformats.org/officeDocument/2006/relationships/image" Target="../media/image30.png"/><Relationship Id="rId5" Type="http://schemas.openxmlformats.org/officeDocument/2006/relationships/image" Target="../media/image24.png"/><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 Id="rId14" Type="http://schemas.openxmlformats.org/officeDocument/2006/relationships/image" Target="../media/image33.png"/></Relationships>
</file>

<file path=ppt/slides/_rels/slide1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1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3.xml"/><Relationship Id="rId1" Type="http://schemas.openxmlformats.org/officeDocument/2006/relationships/slideLayout" Target="../slideLayouts/slideLayout4.xml"/><Relationship Id="rId5" Type="http://schemas.openxmlformats.org/officeDocument/2006/relationships/image" Target="../media/image40.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14.xml"/><Relationship Id="rId1" Type="http://schemas.openxmlformats.org/officeDocument/2006/relationships/slideLayout" Target="../slideLayouts/slideLayout4.xml"/><Relationship Id="rId6" Type="http://schemas.openxmlformats.org/officeDocument/2006/relationships/image" Target="../media/image42.png"/><Relationship Id="rId5" Type="http://schemas.openxmlformats.org/officeDocument/2006/relationships/image" Target="../media/image40.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41.wmf"/><Relationship Id="rId7" Type="http://schemas.openxmlformats.org/officeDocument/2006/relationships/image" Target="../media/image43.w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42.wmf"/><Relationship Id="rId4" Type="http://schemas.openxmlformats.org/officeDocument/2006/relationships/oleObject" Target="../embeddings/oleObject7.bin"/></Relationships>
</file>

<file path=ppt/slides/_rels/slide22.x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oleObject" Target="../embeddings/oleObject9.bin"/><Relationship Id="rId1" Type="http://schemas.openxmlformats.org/officeDocument/2006/relationships/slideLayout" Target="../slideLayouts/slideLayout2.xml"/><Relationship Id="rId4" Type="http://schemas.openxmlformats.org/officeDocument/2006/relationships/image" Target="../media/image45.wmf"/></Relationships>
</file>

<file path=ppt/slides/_rels/slide23.xml.rels><?xml version="1.0" encoding="UTF-8" standalone="yes"?>
<Relationships xmlns="http://schemas.openxmlformats.org/package/2006/relationships"><Relationship Id="rId8" Type="http://schemas.openxmlformats.org/officeDocument/2006/relationships/oleObject" Target="../embeddings/oleObject10.bin"/><Relationship Id="rId13" Type="http://schemas.openxmlformats.org/officeDocument/2006/relationships/image" Target="../media/image48.wmf"/><Relationship Id="rId3" Type="http://schemas.openxmlformats.org/officeDocument/2006/relationships/image" Target="../media/image41.wmf"/><Relationship Id="rId7" Type="http://schemas.openxmlformats.org/officeDocument/2006/relationships/image" Target="../media/image43.wmf"/><Relationship Id="rId12" Type="http://schemas.openxmlformats.org/officeDocument/2006/relationships/oleObject" Target="../embeddings/oleObject12.bin"/><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11" Type="http://schemas.openxmlformats.org/officeDocument/2006/relationships/image" Target="../media/image47.wmf"/><Relationship Id="rId5" Type="http://schemas.openxmlformats.org/officeDocument/2006/relationships/image" Target="../media/image42.wmf"/><Relationship Id="rId10" Type="http://schemas.openxmlformats.org/officeDocument/2006/relationships/oleObject" Target="../embeddings/oleObject11.bin"/><Relationship Id="rId4" Type="http://schemas.openxmlformats.org/officeDocument/2006/relationships/oleObject" Target="../embeddings/oleObject7.bin"/><Relationship Id="rId9" Type="http://schemas.openxmlformats.org/officeDocument/2006/relationships/image" Target="../media/image46.wmf"/></Relationships>
</file>

<file path=ppt/slides/_rels/slide2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image" Target="../media/image53.wmf"/><Relationship Id="rId7" Type="http://schemas.openxmlformats.org/officeDocument/2006/relationships/image" Target="../media/image52.wmf"/><Relationship Id="rId12" Type="http://schemas.openxmlformats.org/officeDocument/2006/relationships/image" Target="../media/image57.wmf"/><Relationship Id="rId2" Type="http://schemas.openxmlformats.org/officeDocument/2006/relationships/image" Target="../media/image50.emf"/><Relationship Id="rId1" Type="http://schemas.openxmlformats.org/officeDocument/2006/relationships/slideLayout" Target="../slideLayouts/slideLayout2.xml"/><Relationship Id="rId6" Type="http://schemas.openxmlformats.org/officeDocument/2006/relationships/image" Target="../media/image51.wmf"/><Relationship Id="rId11" Type="http://schemas.openxmlformats.org/officeDocument/2006/relationships/image" Target="../media/image56.wmf"/><Relationship Id="rId5" Type="http://schemas.openxmlformats.org/officeDocument/2006/relationships/oleObject" Target="../embeddings/oleObject13.bin"/><Relationship Id="rId10" Type="http://schemas.openxmlformats.org/officeDocument/2006/relationships/image" Target="../media/image55.wmf"/><Relationship Id="rId4" Type="http://schemas.openxmlformats.org/officeDocument/2006/relationships/image" Target="../media/image60.png"/><Relationship Id="rId9" Type="http://schemas.openxmlformats.org/officeDocument/2006/relationships/image" Target="../media/image54.wmf"/></Relationships>
</file>

<file path=ppt/slides/_rels/slide26.xml.rels><?xml version="1.0" encoding="UTF-8" standalone="yes"?>
<Relationships xmlns="http://schemas.openxmlformats.org/package/2006/relationships"><Relationship Id="rId8" Type="http://schemas.openxmlformats.org/officeDocument/2006/relationships/image" Target="../media/image55.wmf"/><Relationship Id="rId3" Type="http://schemas.openxmlformats.org/officeDocument/2006/relationships/oleObject" Target="../embeddings/oleObject13.bin"/><Relationship Id="rId7" Type="http://schemas.openxmlformats.org/officeDocument/2006/relationships/image" Target="../media/image54.wmf"/><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53.wmf"/><Relationship Id="rId11" Type="http://schemas.openxmlformats.org/officeDocument/2006/relationships/image" Target="../media/image64.emf"/><Relationship Id="rId5" Type="http://schemas.openxmlformats.org/officeDocument/2006/relationships/image" Target="../media/image52.wmf"/><Relationship Id="rId10" Type="http://schemas.openxmlformats.org/officeDocument/2006/relationships/image" Target="../media/image57.wmf"/><Relationship Id="rId4" Type="http://schemas.openxmlformats.org/officeDocument/2006/relationships/image" Target="../media/image51.wmf"/><Relationship Id="rId9" Type="http://schemas.openxmlformats.org/officeDocument/2006/relationships/image" Target="../media/image56.wmf"/></Relationships>
</file>

<file path=ppt/slides/_rels/slide27.xml.rels><?xml version="1.0" encoding="UTF-8" standalone="yes"?>
<Relationships xmlns="http://schemas.openxmlformats.org/package/2006/relationships"><Relationship Id="rId8" Type="http://schemas.openxmlformats.org/officeDocument/2006/relationships/image" Target="../media/image56.wmf"/><Relationship Id="rId13" Type="http://schemas.openxmlformats.org/officeDocument/2006/relationships/image" Target="../media/image66.wmf"/><Relationship Id="rId18" Type="http://schemas.openxmlformats.org/officeDocument/2006/relationships/image" Target="../media/image69.wmf"/><Relationship Id="rId3" Type="http://schemas.openxmlformats.org/officeDocument/2006/relationships/image" Target="../media/image51.wmf"/><Relationship Id="rId21" Type="http://schemas.openxmlformats.org/officeDocument/2006/relationships/image" Target="../media/image72.wmf"/><Relationship Id="rId7" Type="http://schemas.openxmlformats.org/officeDocument/2006/relationships/image" Target="../media/image55.wmf"/><Relationship Id="rId12" Type="http://schemas.openxmlformats.org/officeDocument/2006/relationships/oleObject" Target="../embeddings/oleObject15.bin"/><Relationship Id="rId17" Type="http://schemas.openxmlformats.org/officeDocument/2006/relationships/image" Target="../media/image68.wmf"/><Relationship Id="rId2" Type="http://schemas.openxmlformats.org/officeDocument/2006/relationships/oleObject" Target="../embeddings/oleObject13.bin"/><Relationship Id="rId16" Type="http://schemas.openxmlformats.org/officeDocument/2006/relationships/oleObject" Target="../embeddings/oleObject17.bin"/><Relationship Id="rId20" Type="http://schemas.openxmlformats.org/officeDocument/2006/relationships/image" Target="../media/image71.wmf"/><Relationship Id="rId1" Type="http://schemas.openxmlformats.org/officeDocument/2006/relationships/slideLayout" Target="../slideLayouts/slideLayout2.xml"/><Relationship Id="rId6" Type="http://schemas.openxmlformats.org/officeDocument/2006/relationships/image" Target="../media/image54.wmf"/><Relationship Id="rId11" Type="http://schemas.openxmlformats.org/officeDocument/2006/relationships/image" Target="../media/image65.wmf"/><Relationship Id="rId5" Type="http://schemas.openxmlformats.org/officeDocument/2006/relationships/image" Target="../media/image53.wmf"/><Relationship Id="rId15" Type="http://schemas.openxmlformats.org/officeDocument/2006/relationships/image" Target="../media/image67.wmf"/><Relationship Id="rId10" Type="http://schemas.openxmlformats.org/officeDocument/2006/relationships/oleObject" Target="../embeddings/oleObject14.bin"/><Relationship Id="rId19" Type="http://schemas.openxmlformats.org/officeDocument/2006/relationships/image" Target="../media/image70.wmf"/><Relationship Id="rId4" Type="http://schemas.openxmlformats.org/officeDocument/2006/relationships/image" Target="../media/image52.wmf"/><Relationship Id="rId9" Type="http://schemas.openxmlformats.org/officeDocument/2006/relationships/image" Target="../media/image57.wmf"/><Relationship Id="rId14" Type="http://schemas.openxmlformats.org/officeDocument/2006/relationships/oleObject" Target="../embeddings/oleObject16.bin"/></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50D6C461-FDA0-4A80-8A95-CC7FF8CAE7F1}"/>
              </a:ext>
            </a:extLst>
          </p:cNvPr>
          <p:cNvSpPr>
            <a:spLocks noGrp="1"/>
          </p:cNvSpPr>
          <p:nvPr>
            <p:ph type="subTitle" idx="1"/>
          </p:nvPr>
        </p:nvSpPr>
        <p:spPr/>
        <p:txBody>
          <a:bodyPr>
            <a:normAutofit/>
          </a:bodyPr>
          <a:lstStyle/>
          <a:p>
            <a:pPr algn="ctr" fontAlgn="base"/>
            <a:r>
              <a:rPr lang="es-ES" b="0" i="0" dirty="0">
                <a:solidFill>
                  <a:srgbClr val="FFFFFF"/>
                </a:solidFill>
                <a:effectLst/>
                <a:latin typeface="DIN" panose="020B0604020202020204" charset="0"/>
              </a:rPr>
              <a:t>XLI Congreso Nacional de Estadística e Investigación Operativa</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Título 2">
            <a:extLst>
              <a:ext uri="{FF2B5EF4-FFF2-40B4-BE49-F238E27FC236}">
                <a16:creationId xmlns:a16="http://schemas.microsoft.com/office/drawing/2014/main" id="{1CE81823-6022-43A1-98EA-5EE08041387A}"/>
              </a:ext>
            </a:extLst>
          </p:cNvPr>
          <p:cNvSpPr>
            <a:spLocks noGrp="1"/>
          </p:cNvSpPr>
          <p:nvPr>
            <p:ph type="title"/>
          </p:nvPr>
        </p:nvSpPr>
        <p:spPr/>
        <p:txBody>
          <a:bodyPr/>
          <a:lstStyle/>
          <a:p>
            <a:pPr algn="ctr">
              <a:lnSpc>
                <a:spcPct val="150000"/>
              </a:lnSpc>
              <a:spcAft>
                <a:spcPts val="800"/>
              </a:spcAft>
            </a:pPr>
            <a:r>
              <a:rPr lang="es-ES" sz="6000" b="1" kern="100" dirty="0">
                <a:effectLst/>
                <a:latin typeface="Times New Roman" panose="02020603050405020304" pitchFamily="18" charset="0"/>
                <a:ea typeface="Aptos" panose="020B0004020202020204" pitchFamily="34" charset="0"/>
                <a:cs typeface="Times New Roman" panose="02020603050405020304" pitchFamily="18" charset="0"/>
              </a:rPr>
              <a:t>Inteligencia Artificial Explicable para el </a:t>
            </a:r>
            <a:r>
              <a:rPr lang="es-ES" sz="6000" kern="100" dirty="0">
                <a:latin typeface="Times New Roman" panose="02020603050405020304" pitchFamily="18" charset="0"/>
                <a:ea typeface="Aptos" panose="020B0004020202020204" pitchFamily="34" charset="0"/>
                <a:cs typeface="Times New Roman" panose="02020603050405020304" pitchFamily="18" charset="0"/>
              </a:rPr>
              <a:t>a</a:t>
            </a:r>
            <a:r>
              <a:rPr lang="es-ES" sz="6000" b="1" kern="100" dirty="0">
                <a:effectLst/>
                <a:latin typeface="Times New Roman" panose="02020603050405020304" pitchFamily="18" charset="0"/>
                <a:ea typeface="Aptos" panose="020B0004020202020204" pitchFamily="34" charset="0"/>
                <a:cs typeface="Times New Roman" panose="02020603050405020304" pitchFamily="18" charset="0"/>
              </a:rPr>
              <a:t>nálisis de eficiencia probabilístico</a:t>
            </a:r>
            <a:endParaRPr lang="en-GB" sz="7200" dirty="0"/>
          </a:p>
        </p:txBody>
      </p:sp>
      <p:sp>
        <p:nvSpPr>
          <p:cNvPr id="4" name="Marcador de texto 3">
            <a:extLst>
              <a:ext uri="{FF2B5EF4-FFF2-40B4-BE49-F238E27FC236}">
                <a16:creationId xmlns:a16="http://schemas.microsoft.com/office/drawing/2014/main" id="{348D9ADA-7FA7-468D-857D-E19B2AC411FF}"/>
              </a:ext>
            </a:extLst>
          </p:cNvPr>
          <p:cNvSpPr>
            <a:spLocks noGrp="1"/>
          </p:cNvSpPr>
          <p:nvPr>
            <p:ph type="body" sz="quarter" idx="10"/>
          </p:nvPr>
        </p:nvSpPr>
        <p:spPr>
          <a:xfrm>
            <a:off x="1266132" y="4172816"/>
            <a:ext cx="15773400" cy="2395697"/>
          </a:xfrm>
        </p:spPr>
        <p:txBody>
          <a:bodyPr/>
          <a:lstStyle/>
          <a:p>
            <a:r>
              <a:rPr lang="en-GB" dirty="0" err="1"/>
              <a:t>Autores</a:t>
            </a:r>
            <a:r>
              <a:rPr lang="en-GB" dirty="0"/>
              <a:t>:</a:t>
            </a:r>
            <a:r>
              <a:rPr lang="es-ES" dirty="0"/>
              <a:t> Juan Aparicio, José Luis </a:t>
            </a:r>
            <a:r>
              <a:rPr lang="es-ES" dirty="0" err="1"/>
              <a:t>Zofío</a:t>
            </a:r>
            <a:r>
              <a:rPr lang="es-ES" dirty="0"/>
              <a:t>, Víctor España y Ricardo González.</a:t>
            </a:r>
          </a:p>
        </p:txBody>
      </p:sp>
      <p:pic>
        <p:nvPicPr>
          <p:cNvPr id="6" name="Imagen 5" descr="Imagen que contiene Interfaz de usuario gráfica&#10;&#10;Descripción generada automáticamente">
            <a:extLst>
              <a:ext uri="{FF2B5EF4-FFF2-40B4-BE49-F238E27FC236}">
                <a16:creationId xmlns:a16="http://schemas.microsoft.com/office/drawing/2014/main" id="{451EAF99-B28E-A714-473C-49F012DDFB51}"/>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275424" y="9095003"/>
            <a:ext cx="4839913" cy="937997"/>
          </a:xfrm>
          <a:prstGeom prst="rect">
            <a:avLst/>
          </a:prstGeom>
        </p:spPr>
      </p:pic>
    </p:spTree>
    <p:extLst>
      <p:ext uri="{BB962C8B-B14F-4D97-AF65-F5344CB8AC3E}">
        <p14:creationId xmlns:p14="http://schemas.microsoft.com/office/powerpoint/2010/main" val="9881786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p:txBody>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p:txBody>
          <a:bodyPr/>
          <a:lstStyle/>
          <a:p>
            <a:fld id="{DBFF9636-A71C-488A-89F8-02E08556F10C}" type="slidenum">
              <a:rPr lang="es-ES" smtClean="0"/>
              <a:pPr/>
              <a:t>10</a:t>
            </a:fld>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idx="1"/>
              </p:nvPr>
            </p:nvSpPr>
            <p:spPr>
              <a:xfrm>
                <a:off x="831520" y="3097269"/>
                <a:ext cx="16595985" cy="5850074"/>
              </a:xfrm>
            </p:spPr>
            <p:txBody>
              <a:bodyPr>
                <a:normAutofit/>
              </a:bodyPr>
              <a:lstStyle/>
              <a:p>
                <a:r>
                  <a:rPr lang="en-GB" dirty="0"/>
                  <a:t>Set of Decision Making Units (DMUs) </a:t>
                </a:r>
                <a14:m>
                  <m:oMath xmlns:m="http://schemas.openxmlformats.org/officeDocument/2006/math">
                    <m:r>
                      <a:rPr lang="es-ES" b="0" i="1" smtClean="0">
                        <a:latin typeface="Cambria Math" panose="02040503050406030204" pitchFamily="18" charset="0"/>
                      </a:rPr>
                      <m:t>𝐷</m:t>
                    </m:r>
                  </m:oMath>
                </a14:m>
                <a:r>
                  <a:rPr lang="en-GB" dirty="0"/>
                  <a:t>, where </a:t>
                </a:r>
                <a14:m>
                  <m:oMath xmlns:m="http://schemas.openxmlformats.org/officeDocument/2006/math">
                    <m:sSub>
                      <m:sSubPr>
                        <m:ctrlPr>
                          <a:rPr lang="es-ES" b="0" i="1" smtClean="0">
                            <a:latin typeface="Cambria Math" panose="02040503050406030204" pitchFamily="18" charset="0"/>
                          </a:rPr>
                        </m:ctrlPr>
                      </m:sSubPr>
                      <m:e>
                        <m:r>
                          <a:rPr lang="es-ES" b="0" i="1" smtClean="0">
                            <a:latin typeface="Cambria Math" panose="02040503050406030204" pitchFamily="18" charset="0"/>
                          </a:rPr>
                          <m:t>𝐷𝑀𝑈</m:t>
                        </m:r>
                      </m:e>
                      <m:sub>
                        <m:r>
                          <a:rPr lang="es-ES" b="0" i="1" smtClean="0">
                            <a:latin typeface="Cambria Math" panose="02040503050406030204" pitchFamily="18" charset="0"/>
                          </a:rPr>
                          <m:t>𝑗</m:t>
                        </m:r>
                      </m:sub>
                    </m:sSub>
                  </m:oMath>
                </a14:m>
                <a:r>
                  <a:rPr lang="es-ES" b="0" i="1" dirty="0">
                    <a:latin typeface="Cambria Math" panose="02040503050406030204" pitchFamily="18" charset="0"/>
                  </a:rPr>
                  <a:t> </a:t>
                </a:r>
                <a:r>
                  <a:rPr lang="es-ES" dirty="0"/>
                  <a:t>consumes    </a:t>
                </a:r>
                <a14:m>
                  <m:oMath xmlns:m="http://schemas.openxmlformats.org/officeDocument/2006/math">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𝑗</m:t>
                        </m:r>
                      </m:sub>
                    </m:sSub>
                    <m:r>
                      <a:rPr lang="es-ES" b="0" i="1" smtClean="0">
                        <a:latin typeface="Cambria Math" panose="02040503050406030204" pitchFamily="18" charset="0"/>
                      </a:rPr>
                      <m:t>=(</m:t>
                    </m:r>
                    <m:sSubSup>
                      <m:sSubSupPr>
                        <m:ctrlPr>
                          <a:rPr lang="es-ES" b="0" i="1" smtClean="0">
                            <a:latin typeface="Cambria Math" panose="02040503050406030204" pitchFamily="18" charset="0"/>
                          </a:rPr>
                        </m:ctrlPr>
                      </m:sSubSupPr>
                      <m:e>
                        <m:r>
                          <a:rPr lang="es-ES" b="0" i="1" smtClean="0">
                            <a:latin typeface="Cambria Math" panose="02040503050406030204" pitchFamily="18" charset="0"/>
                          </a:rPr>
                          <m:t>𝑥</m:t>
                        </m:r>
                      </m:e>
                      <m:sub>
                        <m:r>
                          <a:rPr lang="es-ES" b="0" i="1" smtClean="0">
                            <a:latin typeface="Cambria Math" panose="02040503050406030204" pitchFamily="18" charset="0"/>
                          </a:rPr>
                          <m:t>𝑗</m:t>
                        </m:r>
                      </m:sub>
                      <m:sup>
                        <m:d>
                          <m:dPr>
                            <m:ctrlPr>
                              <a:rPr lang="es-ES" b="0" i="1" smtClean="0">
                                <a:latin typeface="Cambria Math" panose="02040503050406030204" pitchFamily="18" charset="0"/>
                              </a:rPr>
                            </m:ctrlPr>
                          </m:dPr>
                          <m:e>
                            <m:r>
                              <a:rPr lang="es-ES" b="0" i="1" smtClean="0">
                                <a:latin typeface="Cambria Math" panose="02040503050406030204" pitchFamily="18" charset="0"/>
                              </a:rPr>
                              <m:t>1</m:t>
                            </m:r>
                          </m:e>
                        </m:d>
                      </m:sup>
                    </m:sSubSup>
                    <m:r>
                      <a:rPr lang="es-ES" b="0" i="1" smtClean="0">
                        <a:latin typeface="Cambria Math" panose="02040503050406030204" pitchFamily="18" charset="0"/>
                      </a:rPr>
                      <m:t>,…,</m:t>
                    </m:r>
                    <m:sSubSup>
                      <m:sSubSupPr>
                        <m:ctrlPr>
                          <a:rPr lang="es-ES" i="1">
                            <a:latin typeface="Cambria Math" panose="02040503050406030204" pitchFamily="18" charset="0"/>
                          </a:rPr>
                        </m:ctrlPr>
                      </m:sSubSupPr>
                      <m:e>
                        <m:r>
                          <a:rPr lang="es-ES" i="1">
                            <a:latin typeface="Cambria Math" panose="02040503050406030204" pitchFamily="18" charset="0"/>
                          </a:rPr>
                          <m:t>𝑥</m:t>
                        </m:r>
                      </m:e>
                      <m:sub>
                        <m:r>
                          <a:rPr lang="es-ES" b="0" i="1" smtClean="0">
                            <a:latin typeface="Cambria Math" panose="02040503050406030204" pitchFamily="18" charset="0"/>
                          </a:rPr>
                          <m:t>𝑗</m:t>
                        </m:r>
                      </m:sub>
                      <m:sup>
                        <m:d>
                          <m:dPr>
                            <m:ctrlPr>
                              <a:rPr lang="es-ES" i="1">
                                <a:latin typeface="Cambria Math" panose="02040503050406030204" pitchFamily="18" charset="0"/>
                              </a:rPr>
                            </m:ctrlPr>
                          </m:dPr>
                          <m:e>
                            <m:r>
                              <a:rPr lang="es-ES" b="0" i="1" smtClean="0">
                                <a:latin typeface="Cambria Math" panose="02040503050406030204" pitchFamily="18" charset="0"/>
                              </a:rPr>
                              <m:t>𝑚</m:t>
                            </m:r>
                          </m:e>
                        </m:d>
                      </m:sup>
                    </m:sSubSup>
                    <m:r>
                      <a:rPr lang="es-ES" b="0" i="1" smtClean="0">
                        <a:latin typeface="Cambria Math" panose="02040503050406030204" pitchFamily="18" charset="0"/>
                      </a:rPr>
                      <m:t>)</m:t>
                    </m:r>
                    <m:r>
                      <a:rPr lang="es-ES" b="0" i="1" smtClean="0">
                        <a:latin typeface="Cambria Math" panose="02040503050406030204" pitchFamily="18" charset="0"/>
                        <a:ea typeface="Cambria Math" panose="02040503050406030204" pitchFamily="18" charset="0"/>
                      </a:rPr>
                      <m:t>∈</m:t>
                    </m:r>
                    <m:sSubSup>
                      <m:sSubSupPr>
                        <m:ctrlPr>
                          <a:rPr lang="es-ES" b="0"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𝑅</m:t>
                        </m:r>
                      </m:e>
                      <m:sub>
                        <m:r>
                          <a:rPr lang="es-ES" b="0" i="1" smtClean="0">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𝑚</m:t>
                        </m:r>
                      </m:sup>
                    </m:sSubSup>
                  </m:oMath>
                </a14:m>
                <a:r>
                  <a:rPr lang="en-GB" dirty="0"/>
                  <a:t> to produce</a:t>
                </a:r>
                <a14:m>
                  <m:oMath xmlns:m="http://schemas.openxmlformats.org/officeDocument/2006/math">
                    <m:sSub>
                      <m:sSubPr>
                        <m:ctrlPr>
                          <a:rPr lang="es-ES" i="1">
                            <a:latin typeface="Cambria Math" panose="02040503050406030204" pitchFamily="18" charset="0"/>
                          </a:rPr>
                        </m:ctrlPr>
                      </m:sSubPr>
                      <m:e>
                        <m:r>
                          <a:rPr lang="es-ES" b="1" i="1" smtClean="0">
                            <a:latin typeface="Cambria Math" panose="02040503050406030204" pitchFamily="18" charset="0"/>
                          </a:rPr>
                          <m:t> </m:t>
                        </m:r>
                        <m:r>
                          <a:rPr lang="es-ES" b="1" i="1" smtClean="0">
                            <a:latin typeface="Cambria Math" panose="02040503050406030204" pitchFamily="18" charset="0"/>
                          </a:rPr>
                          <m:t>𝒚</m:t>
                        </m:r>
                      </m:e>
                      <m:sub>
                        <m:r>
                          <a:rPr lang="es-ES" b="0" i="1" smtClean="0">
                            <a:latin typeface="Cambria Math" panose="02040503050406030204" pitchFamily="18" charset="0"/>
                          </a:rPr>
                          <m:t>𝑗</m:t>
                        </m:r>
                      </m:sub>
                    </m:sSub>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𝑗</m:t>
                        </m:r>
                      </m:sub>
                      <m:sup>
                        <m:d>
                          <m:dPr>
                            <m:ctrlPr>
                              <a:rPr lang="es-ES" i="1">
                                <a:latin typeface="Cambria Math" panose="02040503050406030204" pitchFamily="18" charset="0"/>
                              </a:rPr>
                            </m:ctrlPr>
                          </m:dPr>
                          <m:e>
                            <m:r>
                              <a:rPr lang="es-ES" i="1">
                                <a:latin typeface="Cambria Math" panose="02040503050406030204" pitchFamily="18" charset="0"/>
                              </a:rPr>
                              <m:t>1</m:t>
                            </m:r>
                          </m:e>
                        </m:d>
                      </m:sup>
                    </m:sSubSup>
                    <m:r>
                      <a:rPr lang="es-ES" i="1">
                        <a:latin typeface="Cambria Math" panose="02040503050406030204" pitchFamily="18" charset="0"/>
                      </a:rPr>
                      <m:t>,…,</m:t>
                    </m:r>
                    <m:sSubSup>
                      <m:sSubSupPr>
                        <m:ctrlPr>
                          <a:rPr lang="es-ES" i="1">
                            <a:latin typeface="Cambria Math" panose="02040503050406030204" pitchFamily="18" charset="0"/>
                          </a:rPr>
                        </m:ctrlPr>
                      </m:sSubSupPr>
                      <m:e>
                        <m:r>
                          <a:rPr lang="es-ES" b="0" i="1" smtClean="0">
                            <a:latin typeface="Cambria Math" panose="02040503050406030204" pitchFamily="18" charset="0"/>
                          </a:rPr>
                          <m:t>𝑦</m:t>
                        </m:r>
                      </m:e>
                      <m:sub>
                        <m:r>
                          <a:rPr lang="es-ES" b="0" i="1" smtClean="0">
                            <a:latin typeface="Cambria Math" panose="02040503050406030204" pitchFamily="18" charset="0"/>
                          </a:rPr>
                          <m:t>𝑗</m:t>
                        </m:r>
                      </m:sub>
                      <m:sup>
                        <m:d>
                          <m:dPr>
                            <m:ctrlPr>
                              <a:rPr lang="es-ES" i="1">
                                <a:latin typeface="Cambria Math" panose="02040503050406030204" pitchFamily="18" charset="0"/>
                              </a:rPr>
                            </m:ctrlPr>
                          </m:dPr>
                          <m:e>
                            <m:r>
                              <a:rPr lang="es-ES" b="0" i="1" smtClean="0">
                                <a:latin typeface="Cambria Math" panose="02040503050406030204" pitchFamily="18" charset="0"/>
                              </a:rPr>
                              <m:t>𝑠</m:t>
                            </m:r>
                          </m:e>
                        </m:d>
                      </m:sup>
                    </m:sSubSup>
                    <m:r>
                      <a:rPr lang="es-ES" i="1">
                        <a:latin typeface="Cambria Math" panose="02040503050406030204" pitchFamily="18" charset="0"/>
                      </a:rPr>
                      <m:t>)</m:t>
                    </m:r>
                    <m:r>
                      <a:rPr lang="es-ES" i="1">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b="0" i="1" smtClean="0">
                            <a:latin typeface="Cambria Math" panose="02040503050406030204" pitchFamily="18" charset="0"/>
                            <a:ea typeface="Cambria Math" panose="02040503050406030204" pitchFamily="18" charset="0"/>
                          </a:rPr>
                          <m:t>𝑠</m:t>
                        </m:r>
                      </m:sup>
                    </m:sSubSup>
                  </m:oMath>
                </a14:m>
                <a:endParaRPr lang="en-GB" dirty="0"/>
              </a:p>
              <a:p>
                <a:endParaRPr lang="en-GB" sz="1000" dirty="0"/>
              </a:p>
              <a:p>
                <a:r>
                  <a:rPr lang="en-GB" dirty="0"/>
                  <a:t>DMUs are generated from some Data Generation Process (DPG) with the form of an unknown </a:t>
                </a:r>
                <a:r>
                  <a:rPr lang="en-GB" u="sng" dirty="0"/>
                  <a:t>non-decreasing function</a:t>
                </a:r>
                <a:r>
                  <a:rPr lang="en-GB" dirty="0"/>
                  <a:t> (usually   also </a:t>
                </a:r>
                <a:r>
                  <a:rPr lang="en-GB" u="sng" dirty="0"/>
                  <a:t>concave</a:t>
                </a:r>
                <a:r>
                  <a:rPr lang="en-GB" dirty="0"/>
                  <a:t>)    </a:t>
                </a:r>
                <a14:m>
                  <m:oMath xmlns:m="http://schemas.openxmlformats.org/officeDocument/2006/math">
                    <m:sSubSup>
                      <m:sSubSupPr>
                        <m:ctrlPr>
                          <a:rPr lang="es-ES" i="1" smtClean="0">
                            <a:latin typeface="Cambria Math" panose="02040503050406030204" pitchFamily="18" charset="0"/>
                            <a:ea typeface="Cambria Math" panose="02040503050406030204" pitchFamily="18" charset="0"/>
                          </a:rPr>
                        </m:ctrlPr>
                      </m:sSubSupPr>
                      <m:e>
                        <m:r>
                          <a:rPr lang="es-ES" b="0" i="1" smtClean="0">
                            <a:latin typeface="Cambria Math" panose="02040503050406030204" pitchFamily="18" charset="0"/>
                            <a:ea typeface="Cambria Math" panose="02040503050406030204" pitchFamily="18" charset="0"/>
                          </a:rPr>
                          <m:t>𝑓</m:t>
                        </m:r>
                        <m:d>
                          <m:dPr>
                            <m:ctrlPr>
                              <a:rPr lang="es-ES" b="0" i="1" smtClean="0">
                                <a:latin typeface="Cambria Math" panose="02040503050406030204" pitchFamily="18" charset="0"/>
                                <a:ea typeface="Cambria Math" panose="02040503050406030204" pitchFamily="18" charset="0"/>
                              </a:rPr>
                            </m:ctrlPr>
                          </m:dPr>
                          <m:e>
                            <m:r>
                              <a:rPr lang="es-ES" b="1" i="1" smtClean="0">
                                <a:latin typeface="Cambria Math" panose="02040503050406030204" pitchFamily="18" charset="0"/>
                                <a:ea typeface="Cambria Math" panose="02040503050406030204" pitchFamily="18" charset="0"/>
                              </a:rPr>
                              <m:t>𝒙</m:t>
                            </m:r>
                          </m:e>
                        </m:d>
                        <m:r>
                          <a:rPr lang="es-ES" b="0" i="1" smtClean="0">
                            <a:latin typeface="Cambria Math" panose="02040503050406030204" pitchFamily="18" charset="0"/>
                            <a:ea typeface="Cambria Math" panose="02040503050406030204" pitchFamily="18" charset="0"/>
                          </a:rPr>
                          <m:t>: </m:t>
                        </m:r>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r>
                          <a:rPr lang="es-ES" i="1">
                            <a:latin typeface="Cambria Math" panose="02040503050406030204" pitchFamily="18" charset="0"/>
                            <a:ea typeface="Cambria Math" panose="02040503050406030204" pitchFamily="18" charset="0"/>
                          </a:rPr>
                          <m:t>𝑚</m:t>
                        </m:r>
                      </m:sup>
                    </m:sSubSup>
                    <m:r>
                      <a:rPr lang="es-ES" b="0" i="1" smtClean="0">
                        <a:latin typeface="Cambria Math" panose="02040503050406030204" pitchFamily="18" charset="0"/>
                        <a:ea typeface="Cambria Math" panose="02040503050406030204" pitchFamily="18" charset="0"/>
                      </a:rPr>
                      <m:t>→</m:t>
                    </m:r>
                    <m:sSubSup>
                      <m:sSubSupPr>
                        <m:ctrlPr>
                          <a:rPr lang="es-ES" i="1">
                            <a:latin typeface="Cambria Math" panose="02040503050406030204" pitchFamily="18" charset="0"/>
                            <a:ea typeface="Cambria Math" panose="02040503050406030204" pitchFamily="18" charset="0"/>
                          </a:rPr>
                        </m:ctrlPr>
                      </m:sSubSupPr>
                      <m:e>
                        <m:r>
                          <a:rPr lang="es-ES" i="1">
                            <a:latin typeface="Cambria Math" panose="02040503050406030204" pitchFamily="18" charset="0"/>
                            <a:ea typeface="Cambria Math" panose="02040503050406030204" pitchFamily="18" charset="0"/>
                          </a:rPr>
                          <m:t>𝑅</m:t>
                        </m:r>
                      </m:e>
                      <m:sub>
                        <m:r>
                          <a:rPr lang="es-ES" i="1">
                            <a:latin typeface="Cambria Math" panose="02040503050406030204" pitchFamily="18" charset="0"/>
                            <a:ea typeface="Cambria Math" panose="02040503050406030204" pitchFamily="18" charset="0"/>
                          </a:rPr>
                          <m:t>+</m:t>
                        </m:r>
                      </m:sub>
                      <m:sup/>
                    </m:sSubSup>
                  </m:oMath>
                </a14:m>
                <a:endParaRPr lang="en-GB" dirty="0"/>
              </a:p>
              <a:p>
                <a:endParaRPr lang="en-GB" sz="1000" dirty="0"/>
              </a:p>
              <a:p>
                <a:r>
                  <a:rPr lang="en-GB" dirty="0"/>
                  <a:t>Technical inefficiency occurs  </a:t>
                </a:r>
                <a:r>
                  <a:rPr lang="en-GB" dirty="0">
                    <a:sym typeface="Wingdings" panose="05000000000000000000" pitchFamily="2" charset="2"/>
                  </a:rPr>
                  <a:t>      </a:t>
                </a:r>
                <a14:m>
                  <m:oMath xmlns:m="http://schemas.openxmlformats.org/officeDocument/2006/math">
                    <m:r>
                      <a:rPr lang="es-ES" b="1" i="1" smtClean="0">
                        <a:latin typeface="Cambria Math" panose="02040503050406030204" pitchFamily="18" charset="0"/>
                        <a:sym typeface="Wingdings" panose="05000000000000000000" pitchFamily="2" charset="2"/>
                      </a:rPr>
                      <m:t>𝒚</m:t>
                    </m:r>
                    <m:r>
                      <a:rPr lang="es-ES" b="0" i="1" smtClean="0">
                        <a:latin typeface="Cambria Math" panose="02040503050406030204" pitchFamily="18" charset="0"/>
                        <a:sym typeface="Wingdings" panose="05000000000000000000" pitchFamily="2" charset="2"/>
                      </a:rPr>
                      <m:t>=</m:t>
                    </m:r>
                    <m:r>
                      <a:rPr lang="es-ES" b="0" i="1" smtClean="0">
                        <a:latin typeface="Cambria Math" panose="02040503050406030204" pitchFamily="18" charset="0"/>
                        <a:sym typeface="Wingdings" panose="05000000000000000000" pitchFamily="2" charset="2"/>
                      </a:rPr>
                      <m:t>𝑓</m:t>
                    </m:r>
                    <m:d>
                      <m:dPr>
                        <m:ctrlPr>
                          <a:rPr lang="es-ES" b="0" i="1" smtClean="0">
                            <a:latin typeface="Cambria Math" panose="02040503050406030204" pitchFamily="18" charset="0"/>
                            <a:sym typeface="Wingdings" panose="05000000000000000000" pitchFamily="2" charset="2"/>
                          </a:rPr>
                        </m:ctrlPr>
                      </m:dPr>
                      <m:e>
                        <m:r>
                          <a:rPr lang="es-ES" b="1" i="1" smtClean="0">
                            <a:latin typeface="Cambria Math" panose="02040503050406030204" pitchFamily="18" charset="0"/>
                            <a:sym typeface="Wingdings" panose="05000000000000000000" pitchFamily="2" charset="2"/>
                          </a:rPr>
                          <m:t>𝒙</m:t>
                        </m:r>
                      </m:e>
                    </m:d>
                    <m:r>
                      <a:rPr lang="es-ES" b="0"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𝒖</m:t>
                    </m:r>
                  </m:oMath>
                </a14:m>
                <a:r>
                  <a:rPr lang="en-GB" dirty="0"/>
                  <a:t>, </a:t>
                </a:r>
                <a14:m>
                  <m:oMath xmlns:m="http://schemas.openxmlformats.org/officeDocument/2006/math">
                    <m:r>
                      <a:rPr lang="es-ES" b="1" i="1">
                        <a:latin typeface="Cambria Math" panose="02040503050406030204" pitchFamily="18" charset="0"/>
                        <a:sym typeface="Wingdings" panose="05000000000000000000" pitchFamily="2" charset="2"/>
                      </a:rPr>
                      <m:t>𝒖</m:t>
                    </m:r>
                    <m:r>
                      <a:rPr lang="es-ES" b="1" i="1" smtClean="0">
                        <a:latin typeface="Cambria Math" panose="02040503050406030204" pitchFamily="18" charset="0"/>
                        <a:sym typeface="Wingdings" panose="05000000000000000000" pitchFamily="2" charset="2"/>
                      </a:rPr>
                      <m:t>≥</m:t>
                    </m:r>
                    <m:r>
                      <a:rPr lang="es-ES" b="1" i="1" smtClean="0">
                        <a:latin typeface="Cambria Math" panose="02040503050406030204" pitchFamily="18" charset="0"/>
                        <a:sym typeface="Wingdings" panose="05000000000000000000" pitchFamily="2" charset="2"/>
                      </a:rPr>
                      <m:t>𝟎</m:t>
                    </m:r>
                  </m:oMath>
                </a14:m>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3125"/>
                </a:stretch>
              </a:blipFill>
            </p:spPr>
            <p:txBody>
              <a:bodyPr/>
              <a:lstStyle/>
              <a:p>
                <a:r>
                  <a:rPr lang="es-ES">
                    <a:noFill/>
                  </a:rPr>
                  <a:t> </a:t>
                </a:r>
              </a:p>
            </p:txBody>
          </p:sp>
        </mc:Fallback>
      </mc:AlternateContent>
      <p:sp>
        <p:nvSpPr>
          <p:cNvPr id="6" name="Marcador de pie de página 3">
            <a:extLst>
              <a:ext uri="{FF2B5EF4-FFF2-40B4-BE49-F238E27FC236}">
                <a16:creationId xmlns:a16="http://schemas.microsoft.com/office/drawing/2014/main" id="{1C55EA6D-6134-9B68-9E6D-CB601AFD22F2}"/>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graphicFrame>
        <p:nvGraphicFramePr>
          <p:cNvPr id="11" name="Objeto 10">
            <a:extLst>
              <a:ext uri="{FF2B5EF4-FFF2-40B4-BE49-F238E27FC236}">
                <a16:creationId xmlns:a16="http://schemas.microsoft.com/office/drawing/2014/main" id="{0CD7949C-1CAA-430B-2F58-8B0CB9B1011F}"/>
              </a:ext>
            </a:extLst>
          </p:cNvPr>
          <p:cNvGraphicFramePr>
            <a:graphicFrameLocks noChangeAspect="1"/>
          </p:cNvGraphicFramePr>
          <p:nvPr>
            <p:extLst>
              <p:ext uri="{D42A27DB-BD31-4B8C-83A1-F6EECF244321}">
                <p14:modId xmlns:p14="http://schemas.microsoft.com/office/powerpoint/2010/main" val="2047502340"/>
              </p:ext>
            </p:extLst>
          </p:nvPr>
        </p:nvGraphicFramePr>
        <p:xfrm>
          <a:off x="7666647" y="8195164"/>
          <a:ext cx="2954706" cy="1007731"/>
        </p:xfrm>
        <a:graphic>
          <a:graphicData uri="http://schemas.openxmlformats.org/presentationml/2006/ole">
            <mc:AlternateContent xmlns:mc="http://schemas.openxmlformats.org/markup-compatibility/2006">
              <mc:Choice xmlns:v="urn:schemas-microsoft-com:vml" Requires="v">
                <p:oleObj name="Equation" r:id="rId4" imgW="952087" imgH="330057" progId="Equation.DSMT4">
                  <p:embed/>
                </p:oleObj>
              </mc:Choice>
              <mc:Fallback>
                <p:oleObj name="Equation" r:id="rId4" imgW="952087" imgH="330057" progId="Equation.DSMT4">
                  <p:embed/>
                  <p:pic>
                    <p:nvPicPr>
                      <p:cNvPr id="11" name="Objeto 10">
                        <a:extLst>
                          <a:ext uri="{FF2B5EF4-FFF2-40B4-BE49-F238E27FC236}">
                            <a16:creationId xmlns:a16="http://schemas.microsoft.com/office/drawing/2014/main" id="{0CD7949C-1CAA-430B-2F58-8B0CB9B1011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666647" y="8195164"/>
                        <a:ext cx="2954706" cy="1007731"/>
                      </a:xfrm>
                      <a:prstGeom prst="rect">
                        <a:avLst/>
                      </a:prstGeom>
                      <a:noFill/>
                    </p:spPr>
                  </p:pic>
                </p:oleObj>
              </mc:Fallback>
            </mc:AlternateContent>
          </a:graphicData>
        </a:graphic>
      </p:graphicFrame>
    </p:spTree>
    <p:extLst>
      <p:ext uri="{BB962C8B-B14F-4D97-AF65-F5344CB8AC3E}">
        <p14:creationId xmlns:p14="http://schemas.microsoft.com/office/powerpoint/2010/main" val="3591219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Single input - output example</a:t>
            </a:r>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684408" y="3084196"/>
                <a:ext cx="10510814" cy="6875350"/>
              </a:xfrm>
            </p:spPr>
            <p:txBody>
              <a:bodyPr>
                <a:normAutofit/>
              </a:bodyPr>
              <a:lstStyle/>
              <a:p>
                <a:r>
                  <a:rPr lang="en-US" dirty="0"/>
                  <a:t>DEA like an expert.</a:t>
                </a:r>
              </a:p>
              <a:p>
                <a:r>
                  <a:rPr lang="en-GB" dirty="0"/>
                  <a:t>Estimation of production frontiers</a:t>
                </a:r>
              </a:p>
              <a:p>
                <a:r>
                  <a:rPr lang="en-GB" dirty="0"/>
                  <a:t>Technology:</a:t>
                </a:r>
              </a:p>
              <a:p>
                <a:r>
                  <a:rPr lang="en-GB" dirty="0"/>
                  <a:t>Usual Axioms </a:t>
                </a:r>
              </a:p>
              <a:p>
                <a:pPr lvl="1"/>
                <a:r>
                  <a:rPr lang="es-ES" dirty="0"/>
                  <a:t>Deterministicness (</a:t>
                </a:r>
                <a14:m>
                  <m:oMath xmlns:m="http://schemas.openxmlformats.org/officeDocument/2006/math">
                    <m:r>
                      <a:rPr lang="es-ES" b="0" i="1" smtClean="0">
                        <a:latin typeface="Cambria Math" panose="02040503050406030204" pitchFamily="18" charset="0"/>
                      </a:rPr>
                      <m:t>𝑓</m:t>
                    </m:r>
                    <m:d>
                      <m:dPr>
                        <m:ctrlPr>
                          <a:rPr lang="es-ES" b="0" i="1" smtClean="0">
                            <a:latin typeface="Cambria Math" panose="02040503050406030204" pitchFamily="18" charset="0"/>
                          </a:rPr>
                        </m:ctrlPr>
                      </m:dPr>
                      <m:e>
                        <m:sSub>
                          <m:sSubPr>
                            <m:ctrlPr>
                              <a:rPr lang="es-ES" b="0" i="1" smtClean="0">
                                <a:latin typeface="Cambria Math" panose="02040503050406030204" pitchFamily="18" charset="0"/>
                              </a:rPr>
                            </m:ctrlPr>
                          </m:sSubPr>
                          <m:e>
                            <m:r>
                              <a:rPr lang="es-ES" b="1" i="1" smtClean="0">
                                <a:latin typeface="Cambria Math" panose="02040503050406030204" pitchFamily="18" charset="0"/>
                              </a:rPr>
                              <m:t>𝒙</m:t>
                            </m:r>
                          </m:e>
                          <m:sub>
                            <m:r>
                              <a:rPr lang="es-ES" b="0" i="1" smtClean="0">
                                <a:latin typeface="Cambria Math" panose="02040503050406030204" pitchFamily="18" charset="0"/>
                              </a:rPr>
                              <m:t>𝑖</m:t>
                            </m:r>
                          </m:sub>
                        </m:sSub>
                      </m:e>
                    </m:d>
                    <m:r>
                      <a:rPr lang="es-ES" b="0" i="1" smtClean="0">
                        <a:latin typeface="Cambria Math" panose="02040503050406030204" pitchFamily="18" charset="0"/>
                      </a:rPr>
                      <m:t>≥ </m:t>
                    </m:r>
                    <m:sSub>
                      <m:sSubPr>
                        <m:ctrlPr>
                          <a:rPr lang="es-ES" i="1">
                            <a:latin typeface="Cambria Math" panose="02040503050406030204" pitchFamily="18" charset="0"/>
                          </a:rPr>
                        </m:ctrlPr>
                      </m:sSubPr>
                      <m:e>
                        <m:r>
                          <a:rPr lang="es-ES" b="1" i="1" smtClean="0">
                            <a:latin typeface="Cambria Math" panose="02040503050406030204" pitchFamily="18" charset="0"/>
                          </a:rPr>
                          <m:t>𝒚</m:t>
                        </m:r>
                      </m:e>
                      <m:sub>
                        <m:r>
                          <a:rPr lang="es-ES" i="1">
                            <a:latin typeface="Cambria Math" panose="02040503050406030204" pitchFamily="18" charset="0"/>
                          </a:rPr>
                          <m:t>𝑖</m:t>
                        </m:r>
                      </m:sub>
                    </m:sSub>
                    <m:r>
                      <a:rPr lang="es-ES" i="1">
                        <a:latin typeface="Cambria Math" panose="02040503050406030204" pitchFamily="18" charset="0"/>
                      </a:rPr>
                      <m:t> </m:t>
                    </m:r>
                  </m:oMath>
                </a14:m>
                <a:r>
                  <a:rPr lang="es-ES" dirty="0"/>
                  <a:t>)</a:t>
                </a:r>
                <a:endParaRPr lang="en-GB" dirty="0"/>
              </a:p>
              <a:p>
                <a:pPr lvl="1"/>
                <a:r>
                  <a:rPr lang="en-GB" dirty="0"/>
                  <a:t>Free Disposability (non-decreasing production function)</a:t>
                </a:r>
              </a:p>
              <a:p>
                <a:pPr lvl="1"/>
                <a:r>
                  <a:rPr lang="en-GB" dirty="0"/>
                  <a:t>Convexity (concave production function)</a:t>
                </a:r>
              </a:p>
            </p:txBody>
          </p:sp>
        </mc:Choice>
        <mc:Fallback xmlns="">
          <p:sp>
            <p:nvSpPr>
              <p:cNvPr id="3" name="Marcador de contenido 2">
                <a:extLst>
                  <a:ext uri="{FF2B5EF4-FFF2-40B4-BE49-F238E27FC236}">
                    <a16:creationId xmlns:a16="http://schemas.microsoft.com/office/drawing/2014/main" id="{F2F9E890-B6DE-48DE-8F6A-A85504366140}"/>
                  </a:ext>
                </a:extLst>
              </p:cNvPr>
              <p:cNvSpPr>
                <a:spLocks noGrp="1" noRot="1" noChangeAspect="1" noMove="1" noResize="1" noEditPoints="1" noAdjustHandles="1" noChangeArrowheads="1" noChangeShapeType="1" noTextEdit="1"/>
              </p:cNvSpPr>
              <p:nvPr>
                <p:ph idx="1"/>
              </p:nvPr>
            </p:nvSpPr>
            <p:spPr>
              <a:xfrm>
                <a:off x="684408" y="3084196"/>
                <a:ext cx="10510814" cy="6875350"/>
              </a:xfrm>
              <a:blipFill>
                <a:blip r:embed="rId3"/>
                <a:stretch>
                  <a:fillRect l="-2030" t="-2748"/>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11</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7" name="Objeto 6">
            <a:extLst>
              <a:ext uri="{FF2B5EF4-FFF2-40B4-BE49-F238E27FC236}">
                <a16:creationId xmlns:a16="http://schemas.microsoft.com/office/drawing/2014/main" id="{A866B906-A4B6-DA1C-F3BC-115ECA168C92}"/>
              </a:ext>
            </a:extLst>
          </p:cNvPr>
          <p:cNvGraphicFramePr>
            <a:graphicFrameLocks noChangeAspect="1"/>
          </p:cNvGraphicFramePr>
          <p:nvPr>
            <p:extLst>
              <p:ext uri="{D42A27DB-BD31-4B8C-83A1-F6EECF244321}">
                <p14:modId xmlns:p14="http://schemas.microsoft.com/office/powerpoint/2010/main" val="3005426667"/>
              </p:ext>
            </p:extLst>
          </p:nvPr>
        </p:nvGraphicFramePr>
        <p:xfrm>
          <a:off x="4258141" y="4569664"/>
          <a:ext cx="6667957" cy="848649"/>
        </p:xfrm>
        <a:graphic>
          <a:graphicData uri="http://schemas.openxmlformats.org/presentationml/2006/ole">
            <mc:AlternateContent xmlns:mc="http://schemas.openxmlformats.org/markup-compatibility/2006">
              <mc:Choice xmlns:v="urn:schemas-microsoft-com:vml" Requires="v">
                <p:oleObj name="Equation" r:id="rId4" imgW="2108200" imgH="266700" progId="Equation.DSMT4">
                  <p:embed/>
                </p:oleObj>
              </mc:Choice>
              <mc:Fallback>
                <p:oleObj name="Equation" r:id="rId4" imgW="2108200" imgH="266700" progId="Equation.DSMT4">
                  <p:embed/>
                  <p:pic>
                    <p:nvPicPr>
                      <p:cNvPr id="7" name="Objeto 6">
                        <a:extLst>
                          <a:ext uri="{FF2B5EF4-FFF2-40B4-BE49-F238E27FC236}">
                            <a16:creationId xmlns:a16="http://schemas.microsoft.com/office/drawing/2014/main" id="{A866B906-A4B6-DA1C-F3BC-115ECA168C9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258141" y="4569664"/>
                        <a:ext cx="6667957" cy="848649"/>
                      </a:xfrm>
                      <a:prstGeom prst="rect">
                        <a:avLst/>
                      </a:prstGeom>
                      <a:noFill/>
                    </p:spPr>
                  </p:pic>
                </p:oleObj>
              </mc:Fallback>
            </mc:AlternateContent>
          </a:graphicData>
        </a:graphic>
      </p:graphicFrame>
      <p:grpSp>
        <p:nvGrpSpPr>
          <p:cNvPr id="10" name="Grupo 9">
            <a:extLst>
              <a:ext uri="{FF2B5EF4-FFF2-40B4-BE49-F238E27FC236}">
                <a16:creationId xmlns:a16="http://schemas.microsoft.com/office/drawing/2014/main" id="{6DF5652C-EB23-9F9F-6C56-5FCE87E1DE78}"/>
              </a:ext>
            </a:extLst>
          </p:cNvPr>
          <p:cNvGrpSpPr/>
          <p:nvPr/>
        </p:nvGrpSpPr>
        <p:grpSpPr>
          <a:xfrm>
            <a:off x="11608415" y="3618829"/>
            <a:ext cx="6153150" cy="5467350"/>
            <a:chOff x="11035522" y="3441842"/>
            <a:chExt cx="6153150" cy="5467350"/>
          </a:xfrm>
        </p:grpSpPr>
        <p:pic>
          <p:nvPicPr>
            <p:cNvPr id="9" name="Imagen 8">
              <a:extLst>
                <a:ext uri="{FF2B5EF4-FFF2-40B4-BE49-F238E27FC236}">
                  <a16:creationId xmlns:a16="http://schemas.microsoft.com/office/drawing/2014/main" id="{72898720-D1F3-5E93-439C-CE876B2019A8}"/>
                </a:ext>
              </a:extLst>
            </p:cNvPr>
            <p:cNvPicPr>
              <a:picLocks noChangeAspect="1"/>
            </p:cNvPicPr>
            <p:nvPr/>
          </p:nvPicPr>
          <p:blipFill>
            <a:blip r:embed="rId6"/>
            <a:stretch>
              <a:fillRect/>
            </a:stretch>
          </p:blipFill>
          <p:spPr>
            <a:xfrm>
              <a:off x="11035522" y="3441842"/>
              <a:ext cx="6153150" cy="5467350"/>
            </a:xfrm>
            <a:prstGeom prst="rect">
              <a:avLst/>
            </a:prstGeom>
          </p:spPr>
        </p:pic>
        <p:sp>
          <p:nvSpPr>
            <p:cNvPr id="8" name="Rectángulo 7">
              <a:extLst>
                <a:ext uri="{FF2B5EF4-FFF2-40B4-BE49-F238E27FC236}">
                  <a16:creationId xmlns:a16="http://schemas.microsoft.com/office/drawing/2014/main" id="{1EA4DC4B-A701-C204-7FA1-230C26BD6608}"/>
                </a:ext>
              </a:extLst>
            </p:cNvPr>
            <p:cNvSpPr/>
            <p:nvPr/>
          </p:nvSpPr>
          <p:spPr>
            <a:xfrm>
              <a:off x="16114426" y="5576341"/>
              <a:ext cx="916274" cy="37475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grpSp>
      <p:sp>
        <p:nvSpPr>
          <p:cNvPr id="4" name="Marcador de pie de página 3">
            <a:extLst>
              <a:ext uri="{FF2B5EF4-FFF2-40B4-BE49-F238E27FC236}">
                <a16:creationId xmlns:a16="http://schemas.microsoft.com/office/drawing/2014/main" id="{6CF92BD6-06E5-B29C-64EB-5A9937B52FF5}"/>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2651053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12</a:t>
            </a:fld>
            <a:endParaRPr lang="es-ES" dirty="0"/>
          </a:p>
        </p:txBody>
      </p:sp>
      <p:sp>
        <p:nvSpPr>
          <p:cNvPr id="10" name="Marcador de contenido 2">
            <a:extLst>
              <a:ext uri="{FF2B5EF4-FFF2-40B4-BE49-F238E27FC236}">
                <a16:creationId xmlns:a16="http://schemas.microsoft.com/office/drawing/2014/main" id="{FC2E9B4F-E1DF-DD39-D5D6-16B2900B7822}"/>
              </a:ext>
            </a:extLst>
          </p:cNvPr>
          <p:cNvSpPr>
            <a:spLocks noGrp="1"/>
          </p:cNvSpPr>
          <p:nvPr>
            <p:ph sz="half" idx="1"/>
          </p:nvPr>
        </p:nvSpPr>
        <p:spPr>
          <a:xfrm>
            <a:off x="1257301" y="3201974"/>
            <a:ext cx="7550278" cy="5762144"/>
          </a:xfrm>
        </p:spPr>
        <p:txBody>
          <a:bodyPr>
            <a:normAutofit/>
          </a:bodyPr>
          <a:lstStyle/>
          <a:p>
            <a:r>
              <a:rPr lang="en-GB" dirty="0"/>
              <a:t>Step 1: </a:t>
            </a:r>
            <a:r>
              <a:rPr lang="en-US" dirty="0"/>
              <a:t>Data labeling process.</a:t>
            </a:r>
          </a:p>
          <a:p>
            <a:endParaRPr lang="en-GB" dirty="0"/>
          </a:p>
          <a:p>
            <a:r>
              <a:rPr lang="en-GB" dirty="0"/>
              <a:t>Utilize the additive DEA model (Charnes et al., 1985) to partition the set of DMUs in two categories.</a:t>
            </a:r>
          </a:p>
          <a:p>
            <a:endParaRPr lang="en-GB" dirty="0"/>
          </a:p>
          <a:p>
            <a:endParaRPr lang="en-GB" dirty="0"/>
          </a:p>
          <a:p>
            <a:endParaRPr lang="en-GB" dirty="0"/>
          </a:p>
        </p:txBody>
      </p:sp>
      <p:pic>
        <p:nvPicPr>
          <p:cNvPr id="4" name="Imagen 3">
            <a:extLst>
              <a:ext uri="{FF2B5EF4-FFF2-40B4-BE49-F238E27FC236}">
                <a16:creationId xmlns:a16="http://schemas.microsoft.com/office/drawing/2014/main" id="{90C3958F-E298-D982-5A95-39C858901FA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auto">
          <a:xfrm>
            <a:off x="9047364" y="3464281"/>
            <a:ext cx="8619083" cy="5170832"/>
          </a:xfrm>
          <a:prstGeom prst="rect">
            <a:avLst/>
          </a:prstGeom>
          <a:noFill/>
          <a:ln>
            <a:noFill/>
          </a:ln>
        </p:spPr>
      </p:pic>
      <p:sp>
        <p:nvSpPr>
          <p:cNvPr id="6" name="Marcador de pie de página 3">
            <a:extLst>
              <a:ext uri="{FF2B5EF4-FFF2-40B4-BE49-F238E27FC236}">
                <a16:creationId xmlns:a16="http://schemas.microsoft.com/office/drawing/2014/main" id="{45AE302C-45B4-113B-4E3C-24C4E9C2230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58F166B5-B364-AA22-1421-39A0C504850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9" name="Rectangle 4">
            <a:extLst>
              <a:ext uri="{FF2B5EF4-FFF2-40B4-BE49-F238E27FC236}">
                <a16:creationId xmlns:a16="http://schemas.microsoft.com/office/drawing/2014/main" id="{BA40E628-B506-B76D-3930-014761B9919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4" name="Rectangle 8">
            <a:extLst>
              <a:ext uri="{FF2B5EF4-FFF2-40B4-BE49-F238E27FC236}">
                <a16:creationId xmlns:a16="http://schemas.microsoft.com/office/drawing/2014/main" id="{DE6E712A-2798-845E-C866-35988722C2B2}"/>
              </a:ext>
            </a:extLst>
          </p:cNvPr>
          <p:cNvSpPr>
            <a:spLocks noChangeArrowheads="1"/>
          </p:cNvSpPr>
          <p:nvPr/>
        </p:nvSpPr>
        <p:spPr bwMode="auto">
          <a:xfrm>
            <a:off x="3597638" y="7863121"/>
            <a:ext cx="37464073"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5" name="Objeto 14">
            <a:extLst>
              <a:ext uri="{FF2B5EF4-FFF2-40B4-BE49-F238E27FC236}">
                <a16:creationId xmlns:a16="http://schemas.microsoft.com/office/drawing/2014/main" id="{4C109D59-6618-3ACC-5124-C3FF911424A5}"/>
              </a:ext>
            </a:extLst>
          </p:cNvPr>
          <p:cNvGraphicFramePr>
            <a:graphicFrameLocks noChangeAspect="1"/>
          </p:cNvGraphicFramePr>
          <p:nvPr>
            <p:extLst>
              <p:ext uri="{D42A27DB-BD31-4B8C-83A1-F6EECF244321}">
                <p14:modId xmlns:p14="http://schemas.microsoft.com/office/powerpoint/2010/main" val="3168465585"/>
              </p:ext>
            </p:extLst>
          </p:nvPr>
        </p:nvGraphicFramePr>
        <p:xfrm>
          <a:off x="3919924" y="8373451"/>
          <a:ext cx="2225031" cy="590667"/>
        </p:xfrm>
        <a:graphic>
          <a:graphicData uri="http://schemas.openxmlformats.org/presentationml/2006/ole">
            <mc:AlternateContent xmlns:mc="http://schemas.openxmlformats.org/markup-compatibility/2006">
              <mc:Choice xmlns:v="urn:schemas-microsoft-com:vml" Requires="v">
                <p:oleObj name="Equation" r:id="rId4" imgW="609336" imgH="152334" progId="Equation.DSMT4">
                  <p:embed/>
                </p:oleObj>
              </mc:Choice>
              <mc:Fallback>
                <p:oleObj name="Equation" r:id="rId4" imgW="609336" imgH="152334" progId="Equation.DSMT4">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19924" y="8373451"/>
                        <a:ext cx="2225031" cy="590667"/>
                      </a:xfrm>
                      <a:prstGeom prst="rect">
                        <a:avLst/>
                      </a:prstGeom>
                      <a:noFill/>
                    </p:spPr>
                  </p:pic>
                </p:oleObj>
              </mc:Fallback>
            </mc:AlternateContent>
          </a:graphicData>
        </a:graphic>
      </p:graphicFrame>
    </p:spTree>
    <p:extLst>
      <p:ext uri="{BB962C8B-B14F-4D97-AF65-F5344CB8AC3E}">
        <p14:creationId xmlns:p14="http://schemas.microsoft.com/office/powerpoint/2010/main" val="10599171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3095809"/>
                <a:ext cx="8246464" cy="6528015"/>
              </a:xfrm>
            </p:spPr>
            <p:txBody>
              <a:bodyPr>
                <a:normAutofit/>
              </a:bodyPr>
              <a:lstStyle/>
              <a:p>
                <a:r>
                  <a:rPr lang="en-GB" dirty="0"/>
                  <a:t>Step 2: </a:t>
                </a:r>
                <a:r>
                  <a:rPr lang="en-US" dirty="0"/>
                  <a:t>Class balancing phase:</a:t>
                </a:r>
                <a:r>
                  <a:rPr lang="en-GB" dirty="0"/>
                  <a:t> Synthetic data generation.</a:t>
                </a:r>
              </a:p>
              <a:p>
                <a:endParaRPr lang="en-GB" dirty="0"/>
              </a:p>
              <a:p>
                <a:pPr marL="0" indent="0">
                  <a:spcBef>
                    <a:spcPts val="0"/>
                  </a:spcBef>
                  <a:buNone/>
                </a:pPr>
                <a:endParaRPr lang="en-GB" dirty="0"/>
              </a:p>
              <a:p>
                <a:r>
                  <a:rPr lang="en-GB" dirty="0"/>
                  <a:t>Imbalance level desired.</a:t>
                </a:r>
              </a:p>
              <a:p>
                <a:pPr marL="0" indent="0">
                  <a:spcBef>
                    <a:spcPts val="0"/>
                  </a:spcBef>
                  <a:buNone/>
                </a:pPr>
                <a:endParaRPr lang="en-GB" dirty="0"/>
              </a:p>
              <a:p>
                <a:pPr marL="0" indent="0">
                  <a:spcBef>
                    <a:spcPts val="0"/>
                  </a:spcBef>
                  <a:buNone/>
                </a:pPr>
                <a:endParaRPr lang="en-GB" dirty="0"/>
              </a:p>
              <a:p>
                <a:pPr>
                  <a:spcAft>
                    <a:spcPts val="1200"/>
                  </a:spcAft>
                </a:pPr>
                <a:r>
                  <a:rPr lang="en-GB" dirty="0"/>
                  <a:t>Best imbalance performance:</a:t>
                </a:r>
              </a:p>
              <a:p>
                <a:pPr marL="0" indent="0">
                  <a:spcBef>
                    <a:spcPts val="2400"/>
                  </a:spcBef>
                  <a:buNone/>
                </a:pPr>
                <a14:m>
                  <m:oMathPara xmlns:m="http://schemas.openxmlformats.org/officeDocument/2006/math">
                    <m:oMathParaPr>
                      <m:jc m:val="centerGroup"/>
                    </m:oMathParaPr>
                    <m:oMath xmlns:m="http://schemas.openxmlformats.org/officeDocument/2006/math">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𝜋</m:t>
                          </m:r>
                        </m:e>
                        <m:sup>
                          <m:r>
                            <a:rPr lang="es-ES" i="1">
                              <a:latin typeface="Cambria Math" panose="02040503050406030204" pitchFamily="18" charset="0"/>
                            </a:rPr>
                            <m:t>∗</m:t>
                          </m:r>
                        </m:sup>
                      </m:sSup>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𝛾</m:t>
                              </m:r>
                            </m:e>
                            <m:sup>
                              <m:r>
                                <a:rPr lang="es-ES" i="1">
                                  <a:latin typeface="Cambria Math" panose="02040503050406030204" pitchFamily="18" charset="0"/>
                                </a:rPr>
                                <m:t>∗</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𝛼</m:t>
                              </m:r>
                            </m:e>
                            <m:sup>
                              <m:r>
                                <a:rPr lang="es-ES" i="1">
                                  <a:latin typeface="Cambria Math" panose="02040503050406030204" pitchFamily="18" charset="0"/>
                                </a:rPr>
                                <m:t>∗</m:t>
                              </m:r>
                            </m:sup>
                          </m:sSup>
                        </m:e>
                      </m:d>
                    </m:oMath>
                  </m:oMathPara>
                </a14:m>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sz="half" idx="1"/>
              </p:nvPr>
            </p:nvSpPr>
            <p:spPr>
              <a:xfrm>
                <a:off x="1257300" y="3095809"/>
                <a:ext cx="8246464" cy="6528015"/>
              </a:xfrm>
              <a:blipFill>
                <a:blip r:embed="rId3"/>
                <a:stretch>
                  <a:fillRect l="-2587" t="-2894"/>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13</a:t>
            </a:fld>
            <a:endParaRPr lang="es-ES"/>
          </a:p>
        </p:txBody>
      </p:sp>
      <p:pic>
        <p:nvPicPr>
          <p:cNvPr id="4" name="Imagen 3">
            <a:extLst>
              <a:ext uri="{FF2B5EF4-FFF2-40B4-BE49-F238E27FC236}">
                <a16:creationId xmlns:a16="http://schemas.microsoft.com/office/drawing/2014/main" id="{D144F3A9-A477-DDCD-7FAC-BA8EB18E86A2}"/>
              </a:ext>
            </a:extLst>
          </p:cNvPr>
          <p:cNvPicPr>
            <a:picLocks noChangeAspect="1"/>
          </p:cNvPicPr>
          <p:nvPr/>
        </p:nvPicPr>
        <p:blipFill>
          <a:blip r:embed="rId4"/>
          <a:stretch>
            <a:fillRect/>
          </a:stretch>
        </p:blipFill>
        <p:spPr>
          <a:xfrm>
            <a:off x="9063789" y="3450273"/>
            <a:ext cx="8597262" cy="5160350"/>
          </a:xfrm>
          <a:prstGeom prst="rect">
            <a:avLst/>
          </a:prstGeom>
        </p:spPr>
      </p:pic>
      <p:sp>
        <p:nvSpPr>
          <p:cNvPr id="9" name="Rectangle 2">
            <a:extLst>
              <a:ext uri="{FF2B5EF4-FFF2-40B4-BE49-F238E27FC236}">
                <a16:creationId xmlns:a16="http://schemas.microsoft.com/office/drawing/2014/main" id="{170DB3EE-1D30-4128-72BB-C6C031CCDFAD}"/>
              </a:ext>
            </a:extLst>
          </p:cNvPr>
          <p:cNvSpPr>
            <a:spLocks noChangeArrowheads="1"/>
          </p:cNvSpPr>
          <p:nvPr/>
        </p:nvSpPr>
        <p:spPr bwMode="auto">
          <a:xfrm>
            <a:off x="2781299" y="4367127"/>
            <a:ext cx="31370427"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0" name="Objeto 9">
            <a:extLst>
              <a:ext uri="{FF2B5EF4-FFF2-40B4-BE49-F238E27FC236}">
                <a16:creationId xmlns:a16="http://schemas.microsoft.com/office/drawing/2014/main" id="{B3A20E5C-CAE5-F104-6BB8-1B6FF6BB51D5}"/>
              </a:ext>
            </a:extLst>
          </p:cNvPr>
          <p:cNvGraphicFramePr>
            <a:graphicFrameLocks noChangeAspect="1"/>
          </p:cNvGraphicFramePr>
          <p:nvPr>
            <p:extLst>
              <p:ext uri="{D42A27DB-BD31-4B8C-83A1-F6EECF244321}">
                <p14:modId xmlns:p14="http://schemas.microsoft.com/office/powerpoint/2010/main" val="1341678321"/>
              </p:ext>
            </p:extLst>
          </p:nvPr>
        </p:nvGraphicFramePr>
        <p:xfrm>
          <a:off x="2435679" y="6700835"/>
          <a:ext cx="4521200" cy="635000"/>
        </p:xfrm>
        <a:graphic>
          <a:graphicData uri="http://schemas.openxmlformats.org/presentationml/2006/ole">
            <mc:AlternateContent xmlns:mc="http://schemas.openxmlformats.org/markup-compatibility/2006">
              <mc:Choice xmlns:v="urn:schemas-microsoft-com:vml" Requires="v">
                <p:oleObj r:id="rId5" imgW="1701800" imgH="228600" progId="Equation.DSMT4">
                  <p:embed/>
                </p:oleObj>
              </mc:Choice>
              <mc:Fallback>
                <p:oleObj r:id="rId5" imgW="1701800" imgH="228600" progId="Equation.DSMT4">
                  <p:embed/>
                  <p:pic>
                    <p:nvPicPr>
                      <p:cNvPr id="0" name="Object 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35679" y="6700835"/>
                        <a:ext cx="4521200" cy="635000"/>
                      </a:xfrm>
                      <a:prstGeom prst="rect">
                        <a:avLst/>
                      </a:prstGeom>
                      <a:noFill/>
                    </p:spPr>
                  </p:pic>
                </p:oleObj>
              </mc:Fallback>
            </mc:AlternateContent>
          </a:graphicData>
        </a:graphic>
      </p:graphicFrame>
      <p:sp>
        <p:nvSpPr>
          <p:cNvPr id="6" name="Marcador de pie de página 3">
            <a:extLst>
              <a:ext uri="{FF2B5EF4-FFF2-40B4-BE49-F238E27FC236}">
                <a16:creationId xmlns:a16="http://schemas.microsoft.com/office/drawing/2014/main" id="{4872DB81-67B9-DBF1-2569-754F5F4E9397}"/>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Rectangle 2">
            <a:extLst>
              <a:ext uri="{FF2B5EF4-FFF2-40B4-BE49-F238E27FC236}">
                <a16:creationId xmlns:a16="http://schemas.microsoft.com/office/drawing/2014/main" id="{DE548D27-4C5C-5DBD-3328-FFFF2DEAF5D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1" name="Objeto 10">
            <a:extLst>
              <a:ext uri="{FF2B5EF4-FFF2-40B4-BE49-F238E27FC236}">
                <a16:creationId xmlns:a16="http://schemas.microsoft.com/office/drawing/2014/main" id="{648CE05A-4F92-16B1-D349-AAEABB48F711}"/>
              </a:ext>
            </a:extLst>
          </p:cNvPr>
          <p:cNvGraphicFramePr>
            <a:graphicFrameLocks noChangeAspect="1"/>
          </p:cNvGraphicFramePr>
          <p:nvPr>
            <p:extLst>
              <p:ext uri="{D42A27DB-BD31-4B8C-83A1-F6EECF244321}">
                <p14:modId xmlns:p14="http://schemas.microsoft.com/office/powerpoint/2010/main" val="1150902397"/>
              </p:ext>
            </p:extLst>
          </p:nvPr>
        </p:nvGraphicFramePr>
        <p:xfrm>
          <a:off x="2526596" y="4650702"/>
          <a:ext cx="4339366" cy="643058"/>
        </p:xfrm>
        <a:graphic>
          <a:graphicData uri="http://schemas.openxmlformats.org/presentationml/2006/ole">
            <mc:AlternateContent xmlns:mc="http://schemas.openxmlformats.org/markup-compatibility/2006">
              <mc:Choice xmlns:v="urn:schemas-microsoft-com:vml" Requires="v">
                <p:oleObj name="Equation" r:id="rId7" imgW="1358900" imgH="190500" progId="Equation.DSMT4">
                  <p:embed/>
                </p:oleObj>
              </mc:Choice>
              <mc:Fallback>
                <p:oleObj name="Equation" r:id="rId7" imgW="1358900" imgH="190500" progId="Equation.DSMT4">
                  <p:embed/>
                  <p:pic>
                    <p:nvPicPr>
                      <p:cNvPr id="0"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6596" y="4650702"/>
                        <a:ext cx="4339366" cy="643058"/>
                      </a:xfrm>
                      <a:prstGeom prst="rect">
                        <a:avLst/>
                      </a:prstGeom>
                      <a:noFill/>
                    </p:spPr>
                  </p:pic>
                </p:oleObj>
              </mc:Fallback>
            </mc:AlternateContent>
          </a:graphicData>
        </a:graphic>
      </p:graphicFrame>
    </p:spTree>
    <p:extLst>
      <p:ext uri="{BB962C8B-B14F-4D97-AF65-F5344CB8AC3E}">
        <p14:creationId xmlns:p14="http://schemas.microsoft.com/office/powerpoint/2010/main" val="2197805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4494177C-73C9-19D2-B33F-3A421F270BD1}"/>
                  </a:ext>
                </a:extLst>
              </p:cNvPr>
              <p:cNvSpPr>
                <a:spLocks noGrp="1"/>
              </p:cNvSpPr>
              <p:nvPr>
                <p:ph sz="half" idx="1"/>
              </p:nvPr>
            </p:nvSpPr>
            <p:spPr>
              <a:xfrm>
                <a:off x="1257300" y="2738860"/>
                <a:ext cx="7772400" cy="6528015"/>
              </a:xfrm>
            </p:spPr>
            <p:txBody>
              <a:bodyPr>
                <a:normAutofit/>
              </a:bodyPr>
              <a:lstStyle/>
              <a:p>
                <a:r>
                  <a:rPr lang="en-GB" dirty="0"/>
                  <a:t>Tuning the model. </a:t>
                </a:r>
                <a:r>
                  <a:rPr lang="en-US" dirty="0"/>
                  <a:t>Optimal hyperparameters.</a:t>
                </a:r>
              </a:p>
              <a:p>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GB" i="1">
                              <a:latin typeface="Cambria Math" panose="02040503050406030204" pitchFamily="18" charset="0"/>
                            </a:rPr>
                          </m:ctrlPr>
                        </m:sSupPr>
                        <m:e>
                          <m:r>
                            <m:rPr>
                              <m:sty m:val="p"/>
                            </m:rPr>
                            <a:rPr lang="el-GR" i="1">
                              <a:latin typeface="Cambria Math" panose="02040503050406030204" pitchFamily="18" charset="0"/>
                              <a:ea typeface="Cambria Math" panose="02040503050406030204" pitchFamily="18" charset="0"/>
                            </a:rPr>
                            <m:t>Γ</m:t>
                          </m:r>
                        </m:e>
                        <m:sup>
                          <m:r>
                            <a:rPr lang="es-ES" i="1">
                              <a:latin typeface="Cambria Math" panose="02040503050406030204" pitchFamily="18" charset="0"/>
                            </a:rPr>
                            <m:t>∗</m:t>
                          </m:r>
                        </m:sup>
                      </m:sSup>
                      <m:d>
                        <m:dPr>
                          <m:ctrlPr>
                            <a:rPr lang="en-GB" i="1">
                              <a:latin typeface="Cambria Math" panose="02040503050406030204" pitchFamily="18" charset="0"/>
                            </a:rPr>
                          </m:ctrlPr>
                        </m:dPr>
                        <m:e>
                          <m:r>
                            <a:rPr lang="es-ES" i="1">
                              <a:latin typeface="Cambria Math" panose="02040503050406030204" pitchFamily="18" charset="0"/>
                            </a:rPr>
                            <m:t>𝑥</m:t>
                          </m:r>
                          <m:r>
                            <a:rPr lang="es-ES" i="1">
                              <a:latin typeface="Cambria Math" panose="02040503050406030204" pitchFamily="18" charset="0"/>
                            </a:rPr>
                            <m:t>,</m:t>
                          </m:r>
                          <m:r>
                            <a:rPr lang="es-ES" i="1">
                              <a:latin typeface="Cambria Math" panose="02040503050406030204" pitchFamily="18" charset="0"/>
                            </a:rPr>
                            <m:t>𝑦</m:t>
                          </m:r>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𝜋</m:t>
                              </m:r>
                            </m:e>
                            <m:sup>
                              <m:r>
                                <a:rPr lang="es-ES" i="1">
                                  <a:latin typeface="Cambria Math" panose="02040503050406030204" pitchFamily="18" charset="0"/>
                                </a:rPr>
                                <m:t>∗</m:t>
                              </m:r>
                            </m:sup>
                          </m:sSup>
                          <m:d>
                            <m:dPr>
                              <m:ctrlPr>
                                <a:rPr lang="es-ES" i="1">
                                  <a:latin typeface="Cambria Math" panose="02040503050406030204" pitchFamily="18" charset="0"/>
                                </a:rPr>
                              </m:ctrlPr>
                            </m:dPr>
                            <m:e>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𝛾</m:t>
                                  </m:r>
                                </m:e>
                                <m:sup>
                                  <m:r>
                                    <a:rPr lang="es-ES" i="1">
                                      <a:latin typeface="Cambria Math" panose="02040503050406030204" pitchFamily="18" charset="0"/>
                                    </a:rPr>
                                    <m:t>∗</m:t>
                                  </m:r>
                                </m:sup>
                              </m:sSup>
                              <m:r>
                                <a:rPr lang="es-ES" i="1">
                                  <a:latin typeface="Cambria Math" panose="02040503050406030204" pitchFamily="18" charset="0"/>
                                </a:rPr>
                                <m:t>,</m:t>
                              </m:r>
                              <m:sSup>
                                <m:sSupPr>
                                  <m:ctrlPr>
                                    <a:rPr lang="es-ES" i="1">
                                      <a:latin typeface="Cambria Math" panose="02040503050406030204" pitchFamily="18" charset="0"/>
                                    </a:rPr>
                                  </m:ctrlPr>
                                </m:sSupPr>
                                <m:e>
                                  <m:r>
                                    <a:rPr lang="es-ES" i="1">
                                      <a:latin typeface="Cambria Math" panose="02040503050406030204" pitchFamily="18" charset="0"/>
                                      <a:ea typeface="Cambria Math" panose="02040503050406030204" pitchFamily="18" charset="0"/>
                                    </a:rPr>
                                    <m:t>𝛼</m:t>
                                  </m:r>
                                </m:e>
                                <m:sup>
                                  <m:r>
                                    <a:rPr lang="es-ES" i="1">
                                      <a:latin typeface="Cambria Math" panose="02040503050406030204" pitchFamily="18" charset="0"/>
                                    </a:rPr>
                                    <m:t>∗</m:t>
                                  </m:r>
                                </m:sup>
                              </m:sSup>
                            </m:e>
                          </m:d>
                        </m:e>
                      </m:d>
                    </m:oMath>
                  </m:oMathPara>
                </a14:m>
                <a:endParaRPr lang="en-GB" dirty="0"/>
              </a:p>
              <a:p>
                <a:pPr marL="0" indent="0">
                  <a:buNone/>
                </a:pPr>
                <a:endParaRPr lang="en-GB" dirty="0"/>
              </a:p>
              <a:p>
                <a:r>
                  <a:rPr lang="en-GB" dirty="0"/>
                  <a:t>Final regions are defined.</a:t>
                </a:r>
              </a:p>
              <a:p>
                <a:endParaRPr lang="en-GB" dirty="0"/>
              </a:p>
              <a:p>
                <a:pPr marL="0" indent="0">
                  <a:buNone/>
                </a:pPr>
                <a:endParaRPr lang="en-GB" dirty="0"/>
              </a:p>
            </p:txBody>
          </p:sp>
        </mc:Choice>
        <mc:Fallback>
          <p:sp>
            <p:nvSpPr>
              <p:cNvPr id="3" name="Marcador de contenido 2">
                <a:extLst>
                  <a:ext uri="{FF2B5EF4-FFF2-40B4-BE49-F238E27FC236}">
                    <a16:creationId xmlns:a16="http://schemas.microsoft.com/office/drawing/2014/main" id="{4494177C-73C9-19D2-B33F-3A421F270BD1}"/>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745" t="-280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86BA8BD2-2360-47C4-A428-A34D4F1BE42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5CD26059-5682-4382-89E1-677AD7B72CF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14</a:t>
            </a:fld>
            <a:endParaRPr lang="es-ES"/>
          </a:p>
        </p:txBody>
      </p:sp>
      <p:pic>
        <p:nvPicPr>
          <p:cNvPr id="4" name="Imagen 3">
            <a:extLst>
              <a:ext uri="{FF2B5EF4-FFF2-40B4-BE49-F238E27FC236}">
                <a16:creationId xmlns:a16="http://schemas.microsoft.com/office/drawing/2014/main" id="{A24347C8-EA72-D970-B6AF-13B619E1297F}"/>
              </a:ext>
            </a:extLst>
          </p:cNvPr>
          <p:cNvPicPr>
            <a:picLocks noChangeAspect="1"/>
          </p:cNvPicPr>
          <p:nvPr/>
        </p:nvPicPr>
        <p:blipFill>
          <a:blip r:embed="rId4"/>
          <a:stretch>
            <a:fillRect/>
          </a:stretch>
        </p:blipFill>
        <p:spPr>
          <a:xfrm>
            <a:off x="9029700" y="3451963"/>
            <a:ext cx="8499010" cy="5101808"/>
          </a:xfrm>
          <a:prstGeom prst="rect">
            <a:avLst/>
          </a:prstGeom>
        </p:spPr>
      </p:pic>
      <p:sp>
        <p:nvSpPr>
          <p:cNvPr id="7" name="Marcador de pie de página 3">
            <a:extLst>
              <a:ext uri="{FF2B5EF4-FFF2-40B4-BE49-F238E27FC236}">
                <a16:creationId xmlns:a16="http://schemas.microsoft.com/office/drawing/2014/main" id="{00CF4864-D14E-F785-80A8-921F4B6232A9}"/>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153759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1EA5FF0-233C-9766-7379-A46D6B168167}"/>
              </a:ext>
            </a:extLst>
          </p:cNvPr>
          <p:cNvSpPr>
            <a:spLocks noGrp="1"/>
          </p:cNvSpPr>
          <p:nvPr>
            <p:ph type="title"/>
          </p:nvPr>
        </p:nvSpPr>
        <p:spPr/>
        <p:txBody>
          <a:bodyPr/>
          <a:lstStyle/>
          <a:p>
            <a:r>
              <a:rPr lang="en-GB" dirty="0"/>
              <a:t>Single input - output example</a:t>
            </a:r>
            <a:endParaRPr lang="es-ES" dirty="0"/>
          </a:p>
        </p:txBody>
      </p:sp>
      <mc:AlternateContent xmlns:mc="http://schemas.openxmlformats.org/markup-compatibility/2006">
        <mc:Choice xmlns:a14="http://schemas.microsoft.com/office/drawing/2010/main" Requires="a14">
          <p:sp>
            <p:nvSpPr>
              <p:cNvPr id="3" name="Marcador de contenido 2">
                <a:extLst>
                  <a:ext uri="{FF2B5EF4-FFF2-40B4-BE49-F238E27FC236}">
                    <a16:creationId xmlns:a16="http://schemas.microsoft.com/office/drawing/2014/main" id="{B7960068-E182-A0CB-FAF6-893830475CE8}"/>
                  </a:ext>
                </a:extLst>
              </p:cNvPr>
              <p:cNvSpPr>
                <a:spLocks noGrp="1"/>
              </p:cNvSpPr>
              <p:nvPr>
                <p:ph idx="1"/>
              </p:nvPr>
            </p:nvSpPr>
            <p:spPr>
              <a:xfrm>
                <a:off x="1257300" y="2738860"/>
                <a:ext cx="9652000" cy="6528015"/>
              </a:xfrm>
            </p:spPr>
            <p:txBody>
              <a:bodyPr>
                <a:normAutofit/>
              </a:bodyPr>
              <a:lstStyle/>
              <a:p>
                <a:r>
                  <a:rPr lang="es-ES" dirty="0"/>
                  <a:t>Considering a </a:t>
                </a:r>
                <a:r>
                  <a:rPr lang="es-ES" dirty="0" err="1"/>
                  <a:t>given</a:t>
                </a:r>
                <a:r>
                  <a:rPr lang="es-ES" dirty="0"/>
                  <a:t> </a:t>
                </a:r>
                <a:r>
                  <a:rPr lang="es-ES" dirty="0" err="1"/>
                  <a:t>baseline</a:t>
                </a:r>
                <a:r>
                  <a:rPr lang="es-ES" dirty="0"/>
                  <a:t> vector </a:t>
                </a:r>
                <a14:m>
                  <m:oMath xmlns:m="http://schemas.openxmlformats.org/officeDocument/2006/math">
                    <m:r>
                      <a:rPr lang="es-ES" b="1" i="1" smtClean="0">
                        <a:latin typeface="Cambria Math" panose="02040503050406030204" pitchFamily="18" charset="0"/>
                      </a:rPr>
                      <m:t>𝒃</m:t>
                    </m:r>
                  </m:oMath>
                </a14:m>
                <a:r>
                  <a:rPr lang="es-ES" dirty="0"/>
                  <a:t>.</a:t>
                </a:r>
              </a:p>
              <a:p>
                <a:pPr lvl="1"/>
                <a:r>
                  <a:rPr lang="es-ES" dirty="0" err="1"/>
                  <a:t>Typically</a:t>
                </a:r>
                <a:r>
                  <a:rPr lang="es-ES" dirty="0"/>
                  <a:t>, </a:t>
                </a:r>
                <a14:m>
                  <m:oMath xmlns:m="http://schemas.openxmlformats.org/officeDocument/2006/math">
                    <m:r>
                      <a:rPr lang="es-ES" b="1" i="1" smtClean="0">
                        <a:latin typeface="Cambria Math" panose="02040503050406030204" pitchFamily="18" charset="0"/>
                      </a:rPr>
                      <m:t>𝒃</m:t>
                    </m:r>
                  </m:oMath>
                </a14:m>
                <a:r>
                  <a:rPr lang="es-ES" dirty="0"/>
                  <a:t> </a:t>
                </a:r>
                <a:r>
                  <a:rPr lang="es-ES" dirty="0" err="1"/>
                  <a:t>contains</a:t>
                </a:r>
                <a:r>
                  <a:rPr lang="es-ES" dirty="0"/>
                  <a:t> </a:t>
                </a:r>
                <a:r>
                  <a:rPr lang="es-ES" dirty="0" err="1"/>
                  <a:t>the</a:t>
                </a:r>
                <a:r>
                  <a:rPr lang="es-ES" dirty="0"/>
                  <a:t> mean </a:t>
                </a:r>
                <a:r>
                  <a:rPr lang="es-ES" dirty="0" err="1"/>
                  <a:t>or</a:t>
                </a:r>
                <a:r>
                  <a:rPr lang="es-ES" dirty="0"/>
                  <a:t> median.</a:t>
                </a:r>
              </a:p>
              <a:p>
                <a:pPr lvl="1"/>
                <a:r>
                  <a:rPr lang="es-ES" dirty="0" err="1"/>
                  <a:t>But</a:t>
                </a:r>
                <a:r>
                  <a:rPr lang="es-ES" dirty="0"/>
                  <a:t> </a:t>
                </a:r>
                <a:r>
                  <a:rPr lang="es-ES" dirty="0" err="1"/>
                  <a:t>any</a:t>
                </a:r>
                <a:r>
                  <a:rPr lang="es-ES" dirty="0"/>
                  <a:t> </a:t>
                </a:r>
                <a:r>
                  <a:rPr lang="es-ES" dirty="0" err="1"/>
                  <a:t>other</a:t>
                </a:r>
                <a:r>
                  <a:rPr lang="es-ES" dirty="0"/>
                  <a:t> vector can be </a:t>
                </a:r>
                <a:r>
                  <a:rPr lang="es-ES" dirty="0" err="1"/>
                  <a:t>used</a:t>
                </a:r>
                <a:r>
                  <a:rPr lang="es-ES" dirty="0"/>
                  <a:t>.</a:t>
                </a:r>
              </a:p>
              <a:p>
                <a:r>
                  <a:rPr lang="es-ES" dirty="0" err="1"/>
                  <a:t>Then</a:t>
                </a:r>
                <a:r>
                  <a:rPr lang="es-ES" dirty="0"/>
                  <a:t>, </a:t>
                </a:r>
                <a:r>
                  <a:rPr lang="es-ES" dirty="0" err="1"/>
                  <a:t>it</a:t>
                </a:r>
                <a:r>
                  <a:rPr lang="es-ES" dirty="0"/>
                  <a:t> </a:t>
                </a:r>
                <a:r>
                  <a:rPr lang="es-ES" dirty="0" err="1"/>
                  <a:t>cycles</a:t>
                </a:r>
                <a:r>
                  <a:rPr lang="es-ES" dirty="0"/>
                  <a:t> </a:t>
                </a:r>
                <a:r>
                  <a:rPr lang="es-ES" dirty="0" err="1"/>
                  <a:t>through</a:t>
                </a:r>
                <a:r>
                  <a:rPr lang="es-ES" dirty="0"/>
                  <a:t> </a:t>
                </a:r>
                <a:r>
                  <a:rPr lang="es-ES" dirty="0" err="1"/>
                  <a:t>all</a:t>
                </a:r>
                <a:r>
                  <a:rPr lang="es-ES" dirty="0"/>
                  <a:t> variables: </a:t>
                </a:r>
                <a14:m>
                  <m:oMath xmlns:m="http://schemas.openxmlformats.org/officeDocument/2006/math">
                    <m:d>
                      <m:dPr>
                        <m:begChr m:val="{"/>
                        <m:endChr m:val=""/>
                        <m:ctrlPr>
                          <a:rPr lang="es-ES" i="1" smtClean="0">
                            <a:latin typeface="Cambria Math" panose="02040503050406030204" pitchFamily="18" charset="0"/>
                          </a:rPr>
                        </m:ctrlPr>
                      </m:dPr>
                      <m:e>
                        <m:d>
                          <m:dPr>
                            <m:begChr m:val=""/>
                            <m:endChr m:val="}"/>
                            <m:ctrlPr>
                              <a:rPr lang="es-ES" i="1" smtClean="0">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r>
                                  <a:rPr lang="es-ES" b="0" i="1" smtClean="0">
                                    <a:latin typeface="Cambria Math" panose="02040503050406030204" pitchFamily="18" charset="0"/>
                                  </a:rPr>
                                  <m:t>𝑎</m:t>
                                </m:r>
                              </m:sub>
                            </m:sSub>
                            <m:r>
                              <a:rPr lang="es-ES" b="0" i="1" smtClean="0">
                                <a:latin typeface="Cambria Math" panose="02040503050406030204" pitchFamily="18" charset="0"/>
                              </a:rPr>
                              <m:t>:</m:t>
                            </m:r>
                            <m:r>
                              <a:rPr lang="es-ES" b="0" i="1" smtClean="0">
                                <a:latin typeface="Cambria Math" panose="02040503050406030204" pitchFamily="18" charset="0"/>
                              </a:rPr>
                              <m:t>𝑎</m:t>
                            </m:r>
                            <m:r>
                              <a:rPr lang="es-ES" b="0" i="1" smtClean="0">
                                <a:latin typeface="Cambria Math" panose="02040503050406030204" pitchFamily="18" charset="0"/>
                                <a:ea typeface="Cambria Math" panose="02040503050406030204" pitchFamily="18" charset="0"/>
                              </a:rPr>
                              <m:t>∈</m:t>
                            </m:r>
                            <m:d>
                              <m:dPr>
                                <m:begChr m:val="{"/>
                                <m:endChr m:val=""/>
                                <m:ctrlPr>
                                  <a:rPr lang="es-ES" b="0" i="1" smtClean="0">
                                    <a:latin typeface="Cambria Math" panose="02040503050406030204" pitchFamily="18" charset="0"/>
                                    <a:ea typeface="Cambria Math" panose="02040503050406030204" pitchFamily="18" charset="0"/>
                                  </a:rPr>
                                </m:ctrlPr>
                              </m:dPr>
                              <m:e>
                                <m:r>
                                  <a:rPr lang="es-ES" b="0" i="1" smtClean="0">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𝑚</m:t>
                                </m:r>
                                <m:r>
                                  <a:rPr lang="es-ES" b="0" i="1" smtClean="0">
                                    <a:latin typeface="Cambria Math" panose="02040503050406030204" pitchFamily="18" charset="0"/>
                                    <a:ea typeface="Cambria Math" panose="02040503050406030204" pitchFamily="18" charset="0"/>
                                  </a:rPr>
                                  <m:t>+</m:t>
                                </m:r>
                                <m:r>
                                  <a:rPr lang="es-ES" b="0" i="1" smtClean="0">
                                    <a:latin typeface="Cambria Math" panose="02040503050406030204" pitchFamily="18" charset="0"/>
                                    <a:ea typeface="Cambria Math" panose="02040503050406030204" pitchFamily="18" charset="0"/>
                                  </a:rPr>
                                  <m:t>𝑠</m:t>
                                </m:r>
                              </m:e>
                            </m:d>
                          </m:e>
                        </m:d>
                      </m:e>
                    </m:d>
                  </m:oMath>
                </a14:m>
                <a:r>
                  <a:rPr lang="es-ES" dirty="0"/>
                  <a:t>.</a:t>
                </a:r>
              </a:p>
              <a:p>
                <a:r>
                  <a:rPr lang="en-US" dirty="0"/>
                  <a:t>For each variable, </a:t>
                </a:r>
                <a14:m>
                  <m:oMath xmlns:m="http://schemas.openxmlformats.org/officeDocument/2006/math">
                    <m:r>
                      <a:rPr lang="es-ES" b="0" i="1" smtClean="0">
                        <a:latin typeface="Cambria Math" panose="02040503050406030204" pitchFamily="18" charset="0"/>
                      </a:rPr>
                      <m:t>𝐿</m:t>
                    </m:r>
                  </m:oMath>
                </a14:m>
                <a:r>
                  <a:rPr lang="en-US" dirty="0"/>
                  <a:t> varaibles examples are built using all </a:t>
                </a:r>
                <a14:m>
                  <m:oMath xmlns:m="http://schemas.openxmlformats.org/officeDocument/2006/math">
                    <m:r>
                      <a:rPr lang="es-ES" b="1" i="1">
                        <a:latin typeface="Cambria Math" panose="02040503050406030204" pitchFamily="18" charset="0"/>
                      </a:rPr>
                      <m:t>𝒃</m:t>
                    </m:r>
                  </m:oMath>
                </a14:m>
                <a:r>
                  <a:rPr lang="en-US" dirty="0"/>
                  <a:t> values except </a:t>
                </a:r>
                <a14:m>
                  <m:oMath xmlns:m="http://schemas.openxmlformats.org/officeDocument/2006/math">
                    <m:d>
                      <m:dPr>
                        <m:begChr m:val="{"/>
                        <m:endChr m:val=""/>
                        <m:ctrlPr>
                          <a:rPr lang="es-ES" i="1">
                            <a:latin typeface="Cambria Math" panose="02040503050406030204" pitchFamily="18" charset="0"/>
                          </a:rPr>
                        </m:ctrlPr>
                      </m:dPr>
                      <m:e>
                        <m:d>
                          <m:dPr>
                            <m:begChr m:val=""/>
                            <m:endChr m:val="}"/>
                            <m:ctrlPr>
                              <a:rPr lang="es-ES" i="1">
                                <a:latin typeface="Cambria Math" panose="02040503050406030204" pitchFamily="18" charset="0"/>
                              </a:rPr>
                            </m:ctrlPr>
                          </m:dPr>
                          <m:e>
                            <m:sSub>
                              <m:sSubPr>
                                <m:ctrlPr>
                                  <a:rPr lang="en-US" i="1">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𝑎</m:t>
                                    </m:r>
                                  </m:e>
                                  <m:sub>
                                    <m:r>
                                      <a:rPr lang="es-ES" b="0" i="1" smtClean="0">
                                        <a:latin typeface="Cambria Math" panose="02040503050406030204" pitchFamily="18" charset="0"/>
                                      </a:rPr>
                                      <m:t>𝑘</m:t>
                                    </m:r>
                                  </m:sub>
                                </m:sSub>
                              </m:sub>
                            </m:sSub>
                            <m:r>
                              <a:rPr lang="es-ES" i="1">
                                <a:latin typeface="Cambria Math" panose="02040503050406030204" pitchFamily="18" charset="0"/>
                              </a:rPr>
                              <m:t>:</m:t>
                            </m:r>
                            <m:r>
                              <a:rPr lang="es-ES" b="0" i="1" smtClean="0">
                                <a:latin typeface="Cambria Math" panose="02040503050406030204" pitchFamily="18" charset="0"/>
                              </a:rPr>
                              <m:t>𝑘</m:t>
                            </m:r>
                            <m:r>
                              <a:rPr lang="es-ES" i="1">
                                <a:latin typeface="Cambria Math" panose="02040503050406030204" pitchFamily="18" charset="0"/>
                                <a:ea typeface="Cambria Math" panose="02040503050406030204" pitchFamily="18" charset="0"/>
                              </a:rPr>
                              <m:t>∈</m:t>
                            </m:r>
                            <m:d>
                              <m:dPr>
                                <m:begChr m:val="{"/>
                                <m:endChr m:val=""/>
                                <m:ctrlPr>
                                  <a:rPr lang="es-ES" i="1">
                                    <a:latin typeface="Cambria Math" panose="02040503050406030204" pitchFamily="18" charset="0"/>
                                    <a:ea typeface="Cambria Math" panose="02040503050406030204" pitchFamily="18" charset="0"/>
                                  </a:rPr>
                                </m:ctrlPr>
                              </m:dPr>
                              <m:e>
                                <m:r>
                                  <a:rPr lang="es-ES" i="1">
                                    <a:latin typeface="Cambria Math" panose="02040503050406030204" pitchFamily="18" charset="0"/>
                                    <a:ea typeface="Cambria Math" panose="02040503050406030204" pitchFamily="18" charset="0"/>
                                  </a:rPr>
                                  <m:t>1,…,</m:t>
                                </m:r>
                                <m:r>
                                  <a:rPr lang="es-ES" b="0" i="1" smtClean="0">
                                    <a:latin typeface="Cambria Math" panose="02040503050406030204" pitchFamily="18" charset="0"/>
                                    <a:ea typeface="Cambria Math" panose="02040503050406030204" pitchFamily="18" charset="0"/>
                                  </a:rPr>
                                  <m:t>𝐿</m:t>
                                </m:r>
                              </m:e>
                            </m:d>
                          </m:e>
                        </m:d>
                      </m:e>
                    </m:d>
                  </m:oMath>
                </a14:m>
                <a:r>
                  <a:rPr lang="es-ES" dirty="0"/>
                  <a:t>.</a:t>
                </a:r>
              </a:p>
            </p:txBody>
          </p:sp>
        </mc:Choice>
        <mc:Fallback>
          <p:sp>
            <p:nvSpPr>
              <p:cNvPr id="3" name="Marcador de contenido 2">
                <a:extLst>
                  <a:ext uri="{FF2B5EF4-FFF2-40B4-BE49-F238E27FC236}">
                    <a16:creationId xmlns:a16="http://schemas.microsoft.com/office/drawing/2014/main" id="{B7960068-E182-A0CB-FAF6-893830475CE8}"/>
                  </a:ext>
                </a:extLst>
              </p:cNvPr>
              <p:cNvSpPr>
                <a:spLocks noGrp="1" noRot="1" noChangeAspect="1" noMove="1" noResize="1" noEditPoints="1" noAdjustHandles="1" noChangeArrowheads="1" noChangeShapeType="1" noTextEdit="1"/>
              </p:cNvSpPr>
              <p:nvPr>
                <p:ph idx="1"/>
              </p:nvPr>
            </p:nvSpPr>
            <p:spPr>
              <a:xfrm>
                <a:off x="1257300" y="2738860"/>
                <a:ext cx="9652000" cy="6528015"/>
              </a:xfrm>
              <a:blipFill>
                <a:blip r:embed="rId2"/>
                <a:stretch>
                  <a:fillRect l="-2210" t="-2894" r="-1831"/>
                </a:stretch>
              </a:blipFill>
            </p:spPr>
            <p:txBody>
              <a:bodyPr/>
              <a:lstStyle/>
              <a:p>
                <a:r>
                  <a:rPr lang="es-ES">
                    <a:noFill/>
                  </a:rPr>
                  <a:t> </a:t>
                </a:r>
              </a:p>
            </p:txBody>
          </p:sp>
        </mc:Fallback>
      </mc:AlternateContent>
      <p:sp>
        <p:nvSpPr>
          <p:cNvPr id="5" name="Marcador de número de diapositiva 4">
            <a:extLst>
              <a:ext uri="{FF2B5EF4-FFF2-40B4-BE49-F238E27FC236}">
                <a16:creationId xmlns:a16="http://schemas.microsoft.com/office/drawing/2014/main" id="{16E63206-12EA-A8EB-4352-36397899EFA0}"/>
              </a:ext>
            </a:extLst>
          </p:cNvPr>
          <p:cNvSpPr>
            <a:spLocks noGrp="1"/>
          </p:cNvSpPr>
          <p:nvPr>
            <p:ph type="sldNum" sz="quarter" idx="12"/>
          </p:nvPr>
        </p:nvSpPr>
        <p:spPr/>
        <p:txBody>
          <a:bodyPr/>
          <a:lstStyle/>
          <a:p>
            <a:fld id="{DBFF9636-A71C-488A-89F8-02E08556F10C}" type="slidenum">
              <a:rPr lang="es-ES" smtClean="0"/>
              <a:pPr/>
              <a:t>15</a:t>
            </a:fld>
            <a:endParaRPr lang="es-ES" dirty="0"/>
          </a:p>
        </p:txBody>
      </p:sp>
      <p:sp>
        <p:nvSpPr>
          <p:cNvPr id="44" name="CuadroTexto 43">
            <a:extLst>
              <a:ext uri="{FF2B5EF4-FFF2-40B4-BE49-F238E27FC236}">
                <a16:creationId xmlns:a16="http://schemas.microsoft.com/office/drawing/2014/main" id="{48AA2911-4A99-B2C4-A503-4B9E83CD4A19}"/>
              </a:ext>
            </a:extLst>
          </p:cNvPr>
          <p:cNvSpPr txBox="1"/>
          <p:nvPr/>
        </p:nvSpPr>
        <p:spPr>
          <a:xfrm>
            <a:off x="11820778" y="3188903"/>
            <a:ext cx="3402014" cy="400110"/>
          </a:xfrm>
          <a:prstGeom prst="rect">
            <a:avLst/>
          </a:prstGeom>
          <a:noFill/>
        </p:spPr>
        <p:txBody>
          <a:bodyPr wrap="square" rtlCol="0">
            <a:spAutoFit/>
          </a:bodyPr>
          <a:lstStyle/>
          <a:p>
            <a:pPr algn="ctr"/>
            <a:r>
              <a:rPr lang="es-ES" sz="2000" dirty="0">
                <a:latin typeface="DIN" pitchFamily="50" charset="0"/>
              </a:rPr>
              <a:t>7 </a:t>
            </a:r>
            <a:r>
              <a:rPr lang="es-ES" sz="2000" dirty="0" err="1">
                <a:latin typeface="DIN" pitchFamily="50" charset="0"/>
              </a:rPr>
              <a:t>Levels</a:t>
            </a:r>
            <a:endParaRPr lang="es-ES" sz="3600" dirty="0">
              <a:latin typeface="DIN" pitchFamily="50" charset="0"/>
            </a:endParaRPr>
          </a:p>
        </p:txBody>
      </p:sp>
      <mc:AlternateContent xmlns:mc="http://schemas.openxmlformats.org/markup-compatibility/2006" xmlns:a14="http://schemas.microsoft.com/office/drawing/2010/main">
        <mc:Choice Requires="a14">
          <p:sp>
            <p:nvSpPr>
              <p:cNvPr id="57" name="CuadroTexto 56">
                <a:extLst>
                  <a:ext uri="{FF2B5EF4-FFF2-40B4-BE49-F238E27FC236}">
                    <a16:creationId xmlns:a16="http://schemas.microsoft.com/office/drawing/2014/main" id="{59C0190A-1F01-DCA4-5669-E5E3C23F9FE9}"/>
                  </a:ext>
                </a:extLst>
              </p:cNvPr>
              <p:cNvSpPr txBox="1"/>
              <p:nvPr/>
            </p:nvSpPr>
            <p:spPr>
              <a:xfrm>
                <a:off x="1090930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57" name="CuadroTexto 56">
                <a:extLst>
                  <a:ext uri="{FF2B5EF4-FFF2-40B4-BE49-F238E27FC236}">
                    <a16:creationId xmlns:a16="http://schemas.microsoft.com/office/drawing/2014/main" id="{59C0190A-1F01-DCA4-5669-E5E3C23F9FE9}"/>
                  </a:ext>
                </a:extLst>
              </p:cNvPr>
              <p:cNvSpPr txBox="1">
                <a:spLocks noRot="1" noChangeAspect="1" noMove="1" noResize="1" noEditPoints="1" noAdjustHandles="1" noChangeArrowheads="1" noChangeShapeType="1" noTextEdit="1"/>
              </p:cNvSpPr>
              <p:nvPr/>
            </p:nvSpPr>
            <p:spPr>
              <a:xfrm>
                <a:off x="10909300" y="4404426"/>
                <a:ext cx="2095500" cy="507831"/>
              </a:xfrm>
              <a:prstGeom prst="rect">
                <a:avLst/>
              </a:prstGeom>
              <a:blipFill>
                <a:blip r:embed="rId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8" name="CuadroTexto 57">
                <a:extLst>
                  <a:ext uri="{FF2B5EF4-FFF2-40B4-BE49-F238E27FC236}">
                    <a16:creationId xmlns:a16="http://schemas.microsoft.com/office/drawing/2014/main" id="{AD4F0B22-8915-EDBD-9957-925A38D47FC5}"/>
                  </a:ext>
                </a:extLst>
              </p:cNvPr>
              <p:cNvSpPr txBox="1"/>
              <p:nvPr/>
            </p:nvSpPr>
            <p:spPr>
              <a:xfrm>
                <a:off x="1090930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58" name="CuadroTexto 57">
                <a:extLst>
                  <a:ext uri="{FF2B5EF4-FFF2-40B4-BE49-F238E27FC236}">
                    <a16:creationId xmlns:a16="http://schemas.microsoft.com/office/drawing/2014/main" id="{AD4F0B22-8915-EDBD-9957-925A38D47FC5}"/>
                  </a:ext>
                </a:extLst>
              </p:cNvPr>
              <p:cNvSpPr txBox="1">
                <a:spLocks noRot="1" noChangeAspect="1" noMove="1" noResize="1" noEditPoints="1" noAdjustHandles="1" noChangeArrowheads="1" noChangeShapeType="1" noTextEdit="1"/>
              </p:cNvSpPr>
              <p:nvPr/>
            </p:nvSpPr>
            <p:spPr>
              <a:xfrm>
                <a:off x="10909300" y="5230804"/>
                <a:ext cx="2095500" cy="507831"/>
              </a:xfrm>
              <a:prstGeom prst="rect">
                <a:avLst/>
              </a:prstGeom>
              <a:blipFill>
                <a:blip r:embed="rId4"/>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59" name="CuadroTexto 58">
                <a:extLst>
                  <a:ext uri="{FF2B5EF4-FFF2-40B4-BE49-F238E27FC236}">
                    <a16:creationId xmlns:a16="http://schemas.microsoft.com/office/drawing/2014/main" id="{005F43F2-5771-14A4-C834-2257CAE3E427}"/>
                  </a:ext>
                </a:extLst>
              </p:cNvPr>
              <p:cNvSpPr txBox="1"/>
              <p:nvPr/>
            </p:nvSpPr>
            <p:spPr>
              <a:xfrm>
                <a:off x="1090930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59" name="CuadroTexto 58">
                <a:extLst>
                  <a:ext uri="{FF2B5EF4-FFF2-40B4-BE49-F238E27FC236}">
                    <a16:creationId xmlns:a16="http://schemas.microsoft.com/office/drawing/2014/main" id="{005F43F2-5771-14A4-C834-2257CAE3E427}"/>
                  </a:ext>
                </a:extLst>
              </p:cNvPr>
              <p:cNvSpPr txBox="1">
                <a:spLocks noRot="1" noChangeAspect="1" noMove="1" noResize="1" noEditPoints="1" noAdjustHandles="1" noChangeArrowheads="1" noChangeShapeType="1" noTextEdit="1"/>
              </p:cNvSpPr>
              <p:nvPr/>
            </p:nvSpPr>
            <p:spPr>
              <a:xfrm>
                <a:off x="10909300" y="6089377"/>
                <a:ext cx="2095500" cy="507831"/>
              </a:xfrm>
              <a:prstGeom prst="rect">
                <a:avLst/>
              </a:prstGeom>
              <a:blipFill>
                <a:blip r:embed="rId5"/>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0" name="CuadroTexto 59">
                <a:extLst>
                  <a:ext uri="{FF2B5EF4-FFF2-40B4-BE49-F238E27FC236}">
                    <a16:creationId xmlns:a16="http://schemas.microsoft.com/office/drawing/2014/main" id="{F94D66DA-C4FA-C441-C37B-51CD58E4C650}"/>
                  </a:ext>
                </a:extLst>
              </p:cNvPr>
              <p:cNvSpPr txBox="1"/>
              <p:nvPr/>
            </p:nvSpPr>
            <p:spPr>
              <a:xfrm>
                <a:off x="1090930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60" name="CuadroTexto 59">
                <a:extLst>
                  <a:ext uri="{FF2B5EF4-FFF2-40B4-BE49-F238E27FC236}">
                    <a16:creationId xmlns:a16="http://schemas.microsoft.com/office/drawing/2014/main" id="{F94D66DA-C4FA-C441-C37B-51CD58E4C650}"/>
                  </a:ext>
                </a:extLst>
              </p:cNvPr>
              <p:cNvSpPr txBox="1">
                <a:spLocks noRot="1" noChangeAspect="1" noMove="1" noResize="1" noEditPoints="1" noAdjustHandles="1" noChangeArrowheads="1" noChangeShapeType="1" noTextEdit="1"/>
              </p:cNvSpPr>
              <p:nvPr/>
            </p:nvSpPr>
            <p:spPr>
              <a:xfrm>
                <a:off x="10909300" y="6916882"/>
                <a:ext cx="2095500" cy="559833"/>
              </a:xfrm>
              <a:prstGeom prst="rect">
                <a:avLst/>
              </a:prstGeom>
              <a:blipFill>
                <a:blip r:embed="rId6"/>
                <a:stretch>
                  <a:fillRect/>
                </a:stretch>
              </a:blipFill>
            </p:spPr>
            <p:txBody>
              <a:bodyPr/>
              <a:lstStyle/>
              <a:p>
                <a:r>
                  <a:rPr lang="es-ES">
                    <a:noFill/>
                  </a:rPr>
                  <a:t> </a:t>
                </a:r>
              </a:p>
            </p:txBody>
          </p:sp>
        </mc:Fallback>
      </mc:AlternateContent>
      <p:sp>
        <p:nvSpPr>
          <p:cNvPr id="61" name="Abrir corchete 60">
            <a:extLst>
              <a:ext uri="{FF2B5EF4-FFF2-40B4-BE49-F238E27FC236}">
                <a16:creationId xmlns:a16="http://schemas.microsoft.com/office/drawing/2014/main" id="{303D601F-A515-02EA-D7C2-8777234AF131}"/>
              </a:ext>
            </a:extLst>
          </p:cNvPr>
          <p:cNvSpPr/>
          <p:nvPr/>
        </p:nvSpPr>
        <p:spPr>
          <a:xfrm>
            <a:off x="1146492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2" name="CuadroTexto 61">
            <a:extLst>
              <a:ext uri="{FF2B5EF4-FFF2-40B4-BE49-F238E27FC236}">
                <a16:creationId xmlns:a16="http://schemas.microsoft.com/office/drawing/2014/main" id="{C1AD87C2-C41B-1057-E592-A36274573B44}"/>
              </a:ext>
            </a:extLst>
          </p:cNvPr>
          <p:cNvSpPr txBox="1"/>
          <p:nvPr/>
        </p:nvSpPr>
        <p:spPr>
          <a:xfrm>
            <a:off x="12428537" y="5715112"/>
            <a:ext cx="673100" cy="507831"/>
          </a:xfrm>
          <a:prstGeom prst="rect">
            <a:avLst/>
          </a:prstGeom>
          <a:noFill/>
        </p:spPr>
        <p:txBody>
          <a:bodyPr wrap="square" rtlCol="0">
            <a:spAutoFit/>
          </a:bodyPr>
          <a:lstStyle/>
          <a:p>
            <a:r>
              <a:rPr lang="es-ES" dirty="0"/>
              <a:t>…</a:t>
            </a:r>
          </a:p>
        </p:txBody>
      </p:sp>
      <p:sp>
        <p:nvSpPr>
          <p:cNvPr id="63" name="Abrir corchete 62">
            <a:extLst>
              <a:ext uri="{FF2B5EF4-FFF2-40B4-BE49-F238E27FC236}">
                <a16:creationId xmlns:a16="http://schemas.microsoft.com/office/drawing/2014/main" id="{C8B6D52F-15A8-C308-0C2F-0FBCA42FCF0C}"/>
              </a:ext>
            </a:extLst>
          </p:cNvPr>
          <p:cNvSpPr/>
          <p:nvPr/>
        </p:nvSpPr>
        <p:spPr>
          <a:xfrm rot="10800000">
            <a:off x="1211103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64" name="CuadroTexto 63">
                <a:extLst>
                  <a:ext uri="{FF2B5EF4-FFF2-40B4-BE49-F238E27FC236}">
                    <a16:creationId xmlns:a16="http://schemas.microsoft.com/office/drawing/2014/main" id="{E0E27540-92B1-4F1E-A274-43C33C334245}"/>
                  </a:ext>
                </a:extLst>
              </p:cNvPr>
              <p:cNvSpPr txBox="1"/>
              <p:nvPr/>
            </p:nvSpPr>
            <p:spPr>
              <a:xfrm>
                <a:off x="12589490" y="4404426"/>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64" name="CuadroTexto 63">
                <a:extLst>
                  <a:ext uri="{FF2B5EF4-FFF2-40B4-BE49-F238E27FC236}">
                    <a16:creationId xmlns:a16="http://schemas.microsoft.com/office/drawing/2014/main" id="{E0E27540-92B1-4F1E-A274-43C33C334245}"/>
                  </a:ext>
                </a:extLst>
              </p:cNvPr>
              <p:cNvSpPr txBox="1">
                <a:spLocks noRot="1" noChangeAspect="1" noMove="1" noResize="1" noEditPoints="1" noAdjustHandles="1" noChangeArrowheads="1" noChangeShapeType="1" noTextEdit="1"/>
              </p:cNvSpPr>
              <p:nvPr/>
            </p:nvSpPr>
            <p:spPr>
              <a:xfrm>
                <a:off x="12589490" y="4404426"/>
                <a:ext cx="2095500" cy="507831"/>
              </a:xfrm>
              <a:prstGeom prst="rect">
                <a:avLst/>
              </a:prstGeom>
              <a:blipFill>
                <a:blip r:embed="rId7"/>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5" name="CuadroTexto 64">
                <a:extLst>
                  <a:ext uri="{FF2B5EF4-FFF2-40B4-BE49-F238E27FC236}">
                    <a16:creationId xmlns:a16="http://schemas.microsoft.com/office/drawing/2014/main" id="{ACC42BDD-7F8A-355F-3904-7FB650B1932E}"/>
                  </a:ext>
                </a:extLst>
              </p:cNvPr>
              <p:cNvSpPr txBox="1"/>
              <p:nvPr/>
            </p:nvSpPr>
            <p:spPr>
              <a:xfrm>
                <a:off x="12589490" y="5230804"/>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65" name="CuadroTexto 64">
                <a:extLst>
                  <a:ext uri="{FF2B5EF4-FFF2-40B4-BE49-F238E27FC236}">
                    <a16:creationId xmlns:a16="http://schemas.microsoft.com/office/drawing/2014/main" id="{ACC42BDD-7F8A-355F-3904-7FB650B1932E}"/>
                  </a:ext>
                </a:extLst>
              </p:cNvPr>
              <p:cNvSpPr txBox="1">
                <a:spLocks noRot="1" noChangeAspect="1" noMove="1" noResize="1" noEditPoints="1" noAdjustHandles="1" noChangeArrowheads="1" noChangeShapeType="1" noTextEdit="1"/>
              </p:cNvSpPr>
              <p:nvPr/>
            </p:nvSpPr>
            <p:spPr>
              <a:xfrm>
                <a:off x="12589490" y="5230804"/>
                <a:ext cx="2095500" cy="507831"/>
              </a:xfrm>
              <a:prstGeom prst="rect">
                <a:avLst/>
              </a:prstGeom>
              <a:blipFill>
                <a:blip r:embed="rId8"/>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66" name="CuadroTexto 65">
                <a:extLst>
                  <a:ext uri="{FF2B5EF4-FFF2-40B4-BE49-F238E27FC236}">
                    <a16:creationId xmlns:a16="http://schemas.microsoft.com/office/drawing/2014/main" id="{78298606-3FF7-927C-A2A4-0164465C0053}"/>
                  </a:ext>
                </a:extLst>
              </p:cNvPr>
              <p:cNvSpPr txBox="1"/>
              <p:nvPr/>
            </p:nvSpPr>
            <p:spPr>
              <a:xfrm>
                <a:off x="12589490" y="6089377"/>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66" name="CuadroTexto 65">
                <a:extLst>
                  <a:ext uri="{FF2B5EF4-FFF2-40B4-BE49-F238E27FC236}">
                    <a16:creationId xmlns:a16="http://schemas.microsoft.com/office/drawing/2014/main" id="{78298606-3FF7-927C-A2A4-0164465C0053}"/>
                  </a:ext>
                </a:extLst>
              </p:cNvPr>
              <p:cNvSpPr txBox="1">
                <a:spLocks noRot="1" noChangeAspect="1" noMove="1" noResize="1" noEditPoints="1" noAdjustHandles="1" noChangeArrowheads="1" noChangeShapeType="1" noTextEdit="1"/>
              </p:cNvSpPr>
              <p:nvPr/>
            </p:nvSpPr>
            <p:spPr>
              <a:xfrm>
                <a:off x="12589490" y="6089377"/>
                <a:ext cx="2095500" cy="507831"/>
              </a:xfrm>
              <a:prstGeom prst="rect">
                <a:avLst/>
              </a:prstGeom>
              <a:blipFill>
                <a:blip r:embed="rId9"/>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67" name="CuadroTexto 66">
                <a:extLst>
                  <a:ext uri="{FF2B5EF4-FFF2-40B4-BE49-F238E27FC236}">
                    <a16:creationId xmlns:a16="http://schemas.microsoft.com/office/drawing/2014/main" id="{C1E4A039-6E6D-81EC-2590-83BDA34626D0}"/>
                  </a:ext>
                </a:extLst>
              </p:cNvPr>
              <p:cNvSpPr txBox="1"/>
              <p:nvPr/>
            </p:nvSpPr>
            <p:spPr>
              <a:xfrm>
                <a:off x="12589490" y="6916882"/>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𝑘</m:t>
                              </m:r>
                            </m:sub>
                          </m:sSub>
                        </m:sub>
                      </m:sSub>
                    </m:oMath>
                  </m:oMathPara>
                </a14:m>
                <a:endParaRPr lang="es-ES" dirty="0"/>
              </a:p>
            </p:txBody>
          </p:sp>
        </mc:Choice>
        <mc:Fallback>
          <p:sp>
            <p:nvSpPr>
              <p:cNvPr id="67" name="CuadroTexto 66">
                <a:extLst>
                  <a:ext uri="{FF2B5EF4-FFF2-40B4-BE49-F238E27FC236}">
                    <a16:creationId xmlns:a16="http://schemas.microsoft.com/office/drawing/2014/main" id="{C1E4A039-6E6D-81EC-2590-83BDA34626D0}"/>
                  </a:ext>
                </a:extLst>
              </p:cNvPr>
              <p:cNvSpPr txBox="1">
                <a:spLocks noRot="1" noChangeAspect="1" noMove="1" noResize="1" noEditPoints="1" noAdjustHandles="1" noChangeArrowheads="1" noChangeShapeType="1" noTextEdit="1"/>
              </p:cNvSpPr>
              <p:nvPr/>
            </p:nvSpPr>
            <p:spPr>
              <a:xfrm>
                <a:off x="12589490" y="6916882"/>
                <a:ext cx="2095500" cy="559833"/>
              </a:xfrm>
              <a:prstGeom prst="rect">
                <a:avLst/>
              </a:prstGeom>
              <a:blipFill>
                <a:blip r:embed="rId10"/>
                <a:stretch>
                  <a:fillRect/>
                </a:stretch>
              </a:blipFill>
            </p:spPr>
            <p:txBody>
              <a:bodyPr/>
              <a:lstStyle/>
              <a:p>
                <a:r>
                  <a:rPr lang="es-ES">
                    <a:noFill/>
                  </a:rPr>
                  <a:t> </a:t>
                </a:r>
              </a:p>
            </p:txBody>
          </p:sp>
        </mc:Fallback>
      </mc:AlternateContent>
      <p:sp>
        <p:nvSpPr>
          <p:cNvPr id="68" name="Abrir corchete 67">
            <a:extLst>
              <a:ext uri="{FF2B5EF4-FFF2-40B4-BE49-F238E27FC236}">
                <a16:creationId xmlns:a16="http://schemas.microsoft.com/office/drawing/2014/main" id="{F8A1516B-AF8F-3197-B9F2-8278C234B4AA}"/>
              </a:ext>
            </a:extLst>
          </p:cNvPr>
          <p:cNvSpPr/>
          <p:nvPr/>
        </p:nvSpPr>
        <p:spPr>
          <a:xfrm>
            <a:off x="13145114"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69" name="CuadroTexto 68">
            <a:extLst>
              <a:ext uri="{FF2B5EF4-FFF2-40B4-BE49-F238E27FC236}">
                <a16:creationId xmlns:a16="http://schemas.microsoft.com/office/drawing/2014/main" id="{D6A4F41A-7D42-D357-9FBD-B9FEF7598A71}"/>
              </a:ext>
            </a:extLst>
          </p:cNvPr>
          <p:cNvSpPr txBox="1"/>
          <p:nvPr/>
        </p:nvSpPr>
        <p:spPr>
          <a:xfrm>
            <a:off x="14108727" y="5715112"/>
            <a:ext cx="673100" cy="507831"/>
          </a:xfrm>
          <a:prstGeom prst="rect">
            <a:avLst/>
          </a:prstGeom>
          <a:noFill/>
        </p:spPr>
        <p:txBody>
          <a:bodyPr wrap="square" rtlCol="0">
            <a:spAutoFit/>
          </a:bodyPr>
          <a:lstStyle/>
          <a:p>
            <a:r>
              <a:rPr lang="es-ES" dirty="0"/>
              <a:t>…</a:t>
            </a:r>
          </a:p>
        </p:txBody>
      </p:sp>
      <p:sp>
        <p:nvSpPr>
          <p:cNvPr id="70" name="Abrir corchete 69">
            <a:extLst>
              <a:ext uri="{FF2B5EF4-FFF2-40B4-BE49-F238E27FC236}">
                <a16:creationId xmlns:a16="http://schemas.microsoft.com/office/drawing/2014/main" id="{6D8FB450-B8A0-2479-CCBD-2A5B503F6463}"/>
              </a:ext>
            </a:extLst>
          </p:cNvPr>
          <p:cNvSpPr/>
          <p:nvPr/>
        </p:nvSpPr>
        <p:spPr>
          <a:xfrm rot="10800000">
            <a:off x="13791227" y="3911600"/>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71" name="CuadroTexto 70">
                <a:extLst>
                  <a:ext uri="{FF2B5EF4-FFF2-40B4-BE49-F238E27FC236}">
                    <a16:creationId xmlns:a16="http://schemas.microsoft.com/office/drawing/2014/main" id="{FD443CE6-9B06-8FA2-C561-62B0CD0A2FD3}"/>
                  </a:ext>
                </a:extLst>
              </p:cNvPr>
              <p:cNvSpPr txBox="1"/>
              <p:nvPr/>
            </p:nvSpPr>
            <p:spPr>
              <a:xfrm>
                <a:off x="14175042" y="4434732"/>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1</m:t>
                          </m:r>
                        </m:sub>
                      </m:sSub>
                    </m:oMath>
                  </m:oMathPara>
                </a14:m>
                <a:endParaRPr lang="es-ES" dirty="0"/>
              </a:p>
            </p:txBody>
          </p:sp>
        </mc:Choice>
        <mc:Fallback xmlns="">
          <p:sp>
            <p:nvSpPr>
              <p:cNvPr id="71" name="CuadroTexto 70">
                <a:extLst>
                  <a:ext uri="{FF2B5EF4-FFF2-40B4-BE49-F238E27FC236}">
                    <a16:creationId xmlns:a16="http://schemas.microsoft.com/office/drawing/2014/main" id="{FD443CE6-9B06-8FA2-C561-62B0CD0A2FD3}"/>
                  </a:ext>
                </a:extLst>
              </p:cNvPr>
              <p:cNvSpPr txBox="1">
                <a:spLocks noRot="1" noChangeAspect="1" noMove="1" noResize="1" noEditPoints="1" noAdjustHandles="1" noChangeArrowheads="1" noChangeShapeType="1" noTextEdit="1"/>
              </p:cNvSpPr>
              <p:nvPr/>
            </p:nvSpPr>
            <p:spPr>
              <a:xfrm>
                <a:off x="14175042" y="4434732"/>
                <a:ext cx="2095500" cy="507831"/>
              </a:xfrm>
              <a:prstGeom prst="rect">
                <a:avLst/>
              </a:prstGeom>
              <a:blipFill>
                <a:blip r:embed="rId11"/>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2" name="CuadroTexto 71">
                <a:extLst>
                  <a:ext uri="{FF2B5EF4-FFF2-40B4-BE49-F238E27FC236}">
                    <a16:creationId xmlns:a16="http://schemas.microsoft.com/office/drawing/2014/main" id="{697F384F-38BE-7EFE-371E-0FC1FB0655E6}"/>
                  </a:ext>
                </a:extLst>
              </p:cNvPr>
              <p:cNvSpPr txBox="1"/>
              <p:nvPr/>
            </p:nvSpPr>
            <p:spPr>
              <a:xfrm>
                <a:off x="14175042" y="5261110"/>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2</m:t>
                          </m:r>
                        </m:sub>
                      </m:sSub>
                    </m:oMath>
                  </m:oMathPara>
                </a14:m>
                <a:endParaRPr lang="es-ES" dirty="0"/>
              </a:p>
            </p:txBody>
          </p:sp>
        </mc:Choice>
        <mc:Fallback xmlns="">
          <p:sp>
            <p:nvSpPr>
              <p:cNvPr id="72" name="CuadroTexto 71">
                <a:extLst>
                  <a:ext uri="{FF2B5EF4-FFF2-40B4-BE49-F238E27FC236}">
                    <a16:creationId xmlns:a16="http://schemas.microsoft.com/office/drawing/2014/main" id="{697F384F-38BE-7EFE-371E-0FC1FB0655E6}"/>
                  </a:ext>
                </a:extLst>
              </p:cNvPr>
              <p:cNvSpPr txBox="1">
                <a:spLocks noRot="1" noChangeAspect="1" noMove="1" noResize="1" noEditPoints="1" noAdjustHandles="1" noChangeArrowheads="1" noChangeShapeType="1" noTextEdit="1"/>
              </p:cNvSpPr>
              <p:nvPr/>
            </p:nvSpPr>
            <p:spPr>
              <a:xfrm>
                <a:off x="14175042" y="5261110"/>
                <a:ext cx="2095500" cy="507831"/>
              </a:xfrm>
              <a:prstGeom prst="rect">
                <a:avLst/>
              </a:prstGeom>
              <a:blipFill>
                <a:blip r:embed="rId12"/>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3" name="CuadroTexto 72">
                <a:extLst>
                  <a:ext uri="{FF2B5EF4-FFF2-40B4-BE49-F238E27FC236}">
                    <a16:creationId xmlns:a16="http://schemas.microsoft.com/office/drawing/2014/main" id="{79FCDDFD-C3A2-80D1-DD43-DE3CFC16351A}"/>
                  </a:ext>
                </a:extLst>
              </p:cNvPr>
              <p:cNvSpPr txBox="1"/>
              <p:nvPr/>
            </p:nvSpPr>
            <p:spPr>
              <a:xfrm>
                <a:off x="14175042" y="6119683"/>
                <a:ext cx="2095500" cy="50783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bar>
                            <m:barPr>
                              <m:pos m:val="top"/>
                              <m:ctrlPr>
                                <a:rPr lang="en-US" b="1" i="1" smtClean="0">
                                  <a:latin typeface="Cambria Math" panose="02040503050406030204" pitchFamily="18" charset="0"/>
                                </a:rPr>
                              </m:ctrlPr>
                            </m:barPr>
                            <m:e>
                              <m:r>
                                <a:rPr lang="es-ES" b="1" i="1" smtClean="0">
                                  <a:latin typeface="Cambria Math" panose="02040503050406030204" pitchFamily="18" charset="0"/>
                                </a:rPr>
                                <m:t>𝒙</m:t>
                              </m:r>
                            </m:e>
                          </m:bar>
                        </m:e>
                        <m:sub>
                          <m:r>
                            <a:rPr lang="es-ES" b="0" i="1" smtClean="0">
                              <a:latin typeface="Cambria Math" panose="02040503050406030204" pitchFamily="18" charset="0"/>
                            </a:rPr>
                            <m:t>3</m:t>
                          </m:r>
                        </m:sub>
                      </m:sSub>
                    </m:oMath>
                  </m:oMathPara>
                </a14:m>
                <a:endParaRPr lang="es-ES" dirty="0"/>
              </a:p>
            </p:txBody>
          </p:sp>
        </mc:Choice>
        <mc:Fallback xmlns="">
          <p:sp>
            <p:nvSpPr>
              <p:cNvPr id="73" name="CuadroTexto 72">
                <a:extLst>
                  <a:ext uri="{FF2B5EF4-FFF2-40B4-BE49-F238E27FC236}">
                    <a16:creationId xmlns:a16="http://schemas.microsoft.com/office/drawing/2014/main" id="{79FCDDFD-C3A2-80D1-DD43-DE3CFC16351A}"/>
                  </a:ext>
                </a:extLst>
              </p:cNvPr>
              <p:cNvSpPr txBox="1">
                <a:spLocks noRot="1" noChangeAspect="1" noMove="1" noResize="1" noEditPoints="1" noAdjustHandles="1" noChangeArrowheads="1" noChangeShapeType="1" noTextEdit="1"/>
              </p:cNvSpPr>
              <p:nvPr/>
            </p:nvSpPr>
            <p:spPr>
              <a:xfrm>
                <a:off x="14175042" y="6119683"/>
                <a:ext cx="2095500" cy="507831"/>
              </a:xfrm>
              <a:prstGeom prst="rect">
                <a:avLst/>
              </a:prstGeom>
              <a:blipFill>
                <a:blip r:embed="rId13"/>
                <a:stretch>
                  <a:fillRect/>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4" name="CuadroTexto 73">
                <a:extLst>
                  <a:ext uri="{FF2B5EF4-FFF2-40B4-BE49-F238E27FC236}">
                    <a16:creationId xmlns:a16="http://schemas.microsoft.com/office/drawing/2014/main" id="{C11B1D0B-1FAF-CF80-C3C1-54697577527E}"/>
                  </a:ext>
                </a:extLst>
              </p:cNvPr>
              <p:cNvSpPr txBox="1"/>
              <p:nvPr/>
            </p:nvSpPr>
            <p:spPr>
              <a:xfrm>
                <a:off x="14175042" y="6947188"/>
                <a:ext cx="2095500" cy="55983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s-ES" b="1" i="1">
                              <a:latin typeface="Cambria Math" panose="02040503050406030204" pitchFamily="18" charset="0"/>
                            </a:rPr>
                            <m:t>𝒙</m:t>
                          </m:r>
                        </m:e>
                        <m:sub>
                          <m:sSub>
                            <m:sSubPr>
                              <m:ctrlPr>
                                <a:rPr lang="es-ES" i="1" smtClean="0">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7</m:t>
                              </m:r>
                            </m:sub>
                          </m:sSub>
                        </m:sub>
                      </m:sSub>
                    </m:oMath>
                  </m:oMathPara>
                </a14:m>
                <a:endParaRPr lang="es-ES" dirty="0"/>
              </a:p>
            </p:txBody>
          </p:sp>
        </mc:Choice>
        <mc:Fallback xmlns="">
          <p:sp>
            <p:nvSpPr>
              <p:cNvPr id="74" name="CuadroTexto 73">
                <a:extLst>
                  <a:ext uri="{FF2B5EF4-FFF2-40B4-BE49-F238E27FC236}">
                    <a16:creationId xmlns:a16="http://schemas.microsoft.com/office/drawing/2014/main" id="{C11B1D0B-1FAF-CF80-C3C1-54697577527E}"/>
                  </a:ext>
                </a:extLst>
              </p:cNvPr>
              <p:cNvSpPr txBox="1">
                <a:spLocks noRot="1" noChangeAspect="1" noMove="1" noResize="1" noEditPoints="1" noAdjustHandles="1" noChangeArrowheads="1" noChangeShapeType="1" noTextEdit="1"/>
              </p:cNvSpPr>
              <p:nvPr/>
            </p:nvSpPr>
            <p:spPr>
              <a:xfrm>
                <a:off x="14175042" y="6947188"/>
                <a:ext cx="2095500" cy="559833"/>
              </a:xfrm>
              <a:prstGeom prst="rect">
                <a:avLst/>
              </a:prstGeom>
              <a:blipFill>
                <a:blip r:embed="rId14"/>
                <a:stretch>
                  <a:fillRect/>
                </a:stretch>
              </a:blipFill>
            </p:spPr>
            <p:txBody>
              <a:bodyPr/>
              <a:lstStyle/>
              <a:p>
                <a:r>
                  <a:rPr lang="es-ES">
                    <a:noFill/>
                  </a:rPr>
                  <a:t> </a:t>
                </a:r>
              </a:p>
            </p:txBody>
          </p:sp>
        </mc:Fallback>
      </mc:AlternateContent>
      <p:sp>
        <p:nvSpPr>
          <p:cNvPr id="75" name="Abrir corchete 74">
            <a:extLst>
              <a:ext uri="{FF2B5EF4-FFF2-40B4-BE49-F238E27FC236}">
                <a16:creationId xmlns:a16="http://schemas.microsoft.com/office/drawing/2014/main" id="{E0F47356-920C-3BCE-BD21-628BA66CAC3F}"/>
              </a:ext>
            </a:extLst>
          </p:cNvPr>
          <p:cNvSpPr/>
          <p:nvPr/>
        </p:nvSpPr>
        <p:spPr>
          <a:xfrm>
            <a:off x="14730666"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6" name="Abrir corchete 75">
            <a:extLst>
              <a:ext uri="{FF2B5EF4-FFF2-40B4-BE49-F238E27FC236}">
                <a16:creationId xmlns:a16="http://schemas.microsoft.com/office/drawing/2014/main" id="{A0ABBE6C-2196-54CF-AEB8-DAB2A8742614}"/>
              </a:ext>
            </a:extLst>
          </p:cNvPr>
          <p:cNvSpPr/>
          <p:nvPr/>
        </p:nvSpPr>
        <p:spPr>
          <a:xfrm rot="10800000">
            <a:off x="15376779" y="3941906"/>
            <a:ext cx="247649" cy="4025900"/>
          </a:xfrm>
          <a:prstGeom prst="leftBracket">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77" name="Flecha: hacia abajo 76">
            <a:extLst>
              <a:ext uri="{FF2B5EF4-FFF2-40B4-BE49-F238E27FC236}">
                <a16:creationId xmlns:a16="http://schemas.microsoft.com/office/drawing/2014/main" id="{9B2BB311-890F-3857-C1FA-6CEF58B5A541}"/>
              </a:ext>
            </a:extLst>
          </p:cNvPr>
          <p:cNvSpPr/>
          <p:nvPr/>
        </p:nvSpPr>
        <p:spPr>
          <a:xfrm>
            <a:off x="11819732"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8" name="Flecha: hacia abajo 77">
            <a:extLst>
              <a:ext uri="{FF2B5EF4-FFF2-40B4-BE49-F238E27FC236}">
                <a16:creationId xmlns:a16="http://schemas.microsoft.com/office/drawing/2014/main" id="{59ED04C8-BEFE-65C2-E54B-1CF0EC733379}"/>
              </a:ext>
            </a:extLst>
          </p:cNvPr>
          <p:cNvSpPr/>
          <p:nvPr/>
        </p:nvSpPr>
        <p:spPr>
          <a:xfrm>
            <a:off x="13499126"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9" name="Flecha: hacia abajo 78">
            <a:extLst>
              <a:ext uri="{FF2B5EF4-FFF2-40B4-BE49-F238E27FC236}">
                <a16:creationId xmlns:a16="http://schemas.microsoft.com/office/drawing/2014/main" id="{E4FEAB5D-F853-5659-F36D-27FCB88E6E5E}"/>
              </a:ext>
            </a:extLst>
          </p:cNvPr>
          <p:cNvSpPr/>
          <p:nvPr/>
        </p:nvSpPr>
        <p:spPr>
          <a:xfrm>
            <a:off x="15085474" y="8110847"/>
            <a:ext cx="274636" cy="355600"/>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mc:AlternateContent xmlns:mc="http://schemas.openxmlformats.org/markup-compatibility/2006" xmlns:a14="http://schemas.microsoft.com/office/drawing/2010/main">
        <mc:Choice Requires="a14">
          <p:sp>
            <p:nvSpPr>
              <p:cNvPr id="80" name="CuadroTexto 79">
                <a:extLst>
                  <a:ext uri="{FF2B5EF4-FFF2-40B4-BE49-F238E27FC236}">
                    <a16:creationId xmlns:a16="http://schemas.microsoft.com/office/drawing/2014/main" id="{12DB61A9-AC9E-1981-AC11-D0953CB23BE0}"/>
                  </a:ext>
                </a:extLst>
              </p:cNvPr>
              <p:cNvSpPr txBox="1"/>
              <p:nvPr/>
            </p:nvSpPr>
            <p:spPr>
              <a:xfrm>
                <a:off x="11692334"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1</m:t>
                              </m:r>
                            </m:sub>
                          </m:sSub>
                        </m:sub>
                      </m:sSub>
                    </m:oMath>
                  </m:oMathPara>
                </a14:m>
                <a:endParaRPr lang="es-ES" dirty="0"/>
              </a:p>
            </p:txBody>
          </p:sp>
        </mc:Choice>
        <mc:Fallback xmlns="">
          <p:sp>
            <p:nvSpPr>
              <p:cNvPr id="80" name="CuadroTexto 79">
                <a:extLst>
                  <a:ext uri="{FF2B5EF4-FFF2-40B4-BE49-F238E27FC236}">
                    <a16:creationId xmlns:a16="http://schemas.microsoft.com/office/drawing/2014/main" id="{12DB61A9-AC9E-1981-AC11-D0953CB23BE0}"/>
                  </a:ext>
                </a:extLst>
              </p:cNvPr>
              <p:cNvSpPr txBox="1">
                <a:spLocks noRot="1" noChangeAspect="1" noMove="1" noResize="1" noEditPoints="1" noAdjustHandles="1" noChangeArrowheads="1" noChangeShapeType="1" noTextEdit="1"/>
              </p:cNvSpPr>
              <p:nvPr/>
            </p:nvSpPr>
            <p:spPr>
              <a:xfrm>
                <a:off x="11692334" y="8639207"/>
                <a:ext cx="529432" cy="559833"/>
              </a:xfrm>
              <a:prstGeom prst="rect">
                <a:avLst/>
              </a:prstGeom>
              <a:blipFill>
                <a:blip r:embed="rId15"/>
                <a:stretch>
                  <a:fillRect/>
                </a:stretch>
              </a:blipFill>
            </p:spPr>
            <p:txBody>
              <a:bodyPr/>
              <a:lstStyle/>
              <a:p>
                <a:r>
                  <a:rPr lang="es-ES">
                    <a:noFill/>
                  </a:rPr>
                  <a:t> </a:t>
                </a:r>
              </a:p>
            </p:txBody>
          </p:sp>
        </mc:Fallback>
      </mc:AlternateContent>
      <mc:AlternateContent xmlns:mc="http://schemas.openxmlformats.org/markup-compatibility/2006">
        <mc:Choice xmlns:a14="http://schemas.microsoft.com/office/drawing/2010/main" Requires="a14">
          <p:sp>
            <p:nvSpPr>
              <p:cNvPr id="81" name="CuadroTexto 80">
                <a:extLst>
                  <a:ext uri="{FF2B5EF4-FFF2-40B4-BE49-F238E27FC236}">
                    <a16:creationId xmlns:a16="http://schemas.microsoft.com/office/drawing/2014/main" id="{2011CD9B-81F5-F18A-1889-C102AF14442E}"/>
                  </a:ext>
                </a:extLst>
              </p:cNvPr>
              <p:cNvSpPr txBox="1"/>
              <p:nvPr/>
            </p:nvSpPr>
            <p:spPr>
              <a:xfrm>
                <a:off x="13371728"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𝑘</m:t>
                              </m:r>
                            </m:sub>
                          </m:sSub>
                        </m:sub>
                      </m:sSub>
                    </m:oMath>
                  </m:oMathPara>
                </a14:m>
                <a:endParaRPr lang="es-ES" dirty="0"/>
              </a:p>
            </p:txBody>
          </p:sp>
        </mc:Choice>
        <mc:Fallback>
          <p:sp>
            <p:nvSpPr>
              <p:cNvPr id="81" name="CuadroTexto 80">
                <a:extLst>
                  <a:ext uri="{FF2B5EF4-FFF2-40B4-BE49-F238E27FC236}">
                    <a16:creationId xmlns:a16="http://schemas.microsoft.com/office/drawing/2014/main" id="{2011CD9B-81F5-F18A-1889-C102AF14442E}"/>
                  </a:ext>
                </a:extLst>
              </p:cNvPr>
              <p:cNvSpPr txBox="1">
                <a:spLocks noRot="1" noChangeAspect="1" noMove="1" noResize="1" noEditPoints="1" noAdjustHandles="1" noChangeArrowheads="1" noChangeShapeType="1" noTextEdit="1"/>
              </p:cNvSpPr>
              <p:nvPr/>
            </p:nvSpPr>
            <p:spPr>
              <a:xfrm>
                <a:off x="13371728" y="8639207"/>
                <a:ext cx="529432" cy="559833"/>
              </a:xfrm>
              <a:prstGeom prst="rect">
                <a:avLst/>
              </a:prstGeom>
              <a:blipFill>
                <a:blip r:embed="rId16"/>
                <a:stretch>
                  <a:fillRect r="-1163"/>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82" name="CuadroTexto 81">
                <a:extLst>
                  <a:ext uri="{FF2B5EF4-FFF2-40B4-BE49-F238E27FC236}">
                    <a16:creationId xmlns:a16="http://schemas.microsoft.com/office/drawing/2014/main" id="{5CAFBD0C-5F11-7ED3-204D-F13C256A88FF}"/>
                  </a:ext>
                </a:extLst>
              </p:cNvPr>
              <p:cNvSpPr txBox="1"/>
              <p:nvPr/>
            </p:nvSpPr>
            <p:spPr>
              <a:xfrm>
                <a:off x="14971171" y="8639207"/>
                <a:ext cx="529432" cy="55983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acc>
                            <m:accPr>
                              <m:chr m:val="̂"/>
                              <m:ctrlPr>
                                <a:rPr lang="en-US" i="1">
                                  <a:latin typeface="Cambria Math" panose="02040503050406030204" pitchFamily="18" charset="0"/>
                                </a:rPr>
                              </m:ctrlPr>
                            </m:accPr>
                            <m:e>
                              <m:r>
                                <a:rPr lang="es-ES" i="1">
                                  <a:latin typeface="Cambria Math" panose="02040503050406030204" pitchFamily="18" charset="0"/>
                                </a:rPr>
                                <m:t>𝑦</m:t>
                              </m:r>
                            </m:e>
                          </m:acc>
                        </m:e>
                        <m:sub>
                          <m:sSub>
                            <m:sSubPr>
                              <m:ctrlPr>
                                <a:rPr lang="es-ES" i="1">
                                  <a:latin typeface="Cambria Math" panose="02040503050406030204" pitchFamily="18" charset="0"/>
                                </a:rPr>
                              </m:ctrlPr>
                            </m:sSubPr>
                            <m:e>
                              <m:r>
                                <a:rPr lang="es-ES" b="0" i="1" smtClean="0">
                                  <a:latin typeface="Cambria Math" panose="02040503050406030204" pitchFamily="18" charset="0"/>
                                </a:rPr>
                                <m:t>4</m:t>
                              </m:r>
                            </m:e>
                            <m:sub>
                              <m:r>
                                <a:rPr lang="es-ES" b="0" i="1" smtClean="0">
                                  <a:latin typeface="Cambria Math" panose="02040503050406030204" pitchFamily="18" charset="0"/>
                                </a:rPr>
                                <m:t>7</m:t>
                              </m:r>
                            </m:sub>
                          </m:sSub>
                        </m:sub>
                      </m:sSub>
                    </m:oMath>
                  </m:oMathPara>
                </a14:m>
                <a:endParaRPr lang="es-ES" dirty="0"/>
              </a:p>
            </p:txBody>
          </p:sp>
        </mc:Choice>
        <mc:Fallback xmlns="">
          <p:sp>
            <p:nvSpPr>
              <p:cNvPr id="82" name="CuadroTexto 81">
                <a:extLst>
                  <a:ext uri="{FF2B5EF4-FFF2-40B4-BE49-F238E27FC236}">
                    <a16:creationId xmlns:a16="http://schemas.microsoft.com/office/drawing/2014/main" id="{5CAFBD0C-5F11-7ED3-204D-F13C256A88FF}"/>
                  </a:ext>
                </a:extLst>
              </p:cNvPr>
              <p:cNvSpPr txBox="1">
                <a:spLocks noRot="1" noChangeAspect="1" noMove="1" noResize="1" noEditPoints="1" noAdjustHandles="1" noChangeArrowheads="1" noChangeShapeType="1" noTextEdit="1"/>
              </p:cNvSpPr>
              <p:nvPr/>
            </p:nvSpPr>
            <p:spPr>
              <a:xfrm>
                <a:off x="14971171" y="8639207"/>
                <a:ext cx="529432" cy="559833"/>
              </a:xfrm>
              <a:prstGeom prst="rect">
                <a:avLst/>
              </a:prstGeom>
              <a:blipFill>
                <a:blip r:embed="rId17"/>
                <a:stretch>
                  <a:fillRect/>
                </a:stretch>
              </a:blipFill>
            </p:spPr>
            <p:txBody>
              <a:bodyPr/>
              <a:lstStyle/>
              <a:p>
                <a:r>
                  <a:rPr lang="es-ES">
                    <a:noFill/>
                  </a:rPr>
                  <a:t> </a:t>
                </a:r>
              </a:p>
            </p:txBody>
          </p:sp>
        </mc:Fallback>
      </mc:AlternateContent>
      <p:sp>
        <p:nvSpPr>
          <p:cNvPr id="83" name="Elipse 82">
            <a:extLst>
              <a:ext uri="{FF2B5EF4-FFF2-40B4-BE49-F238E27FC236}">
                <a16:creationId xmlns:a16="http://schemas.microsoft.com/office/drawing/2014/main" id="{728DBC37-A3B4-F210-A90E-83220D415D3B}"/>
              </a:ext>
            </a:extLst>
          </p:cNvPr>
          <p:cNvSpPr/>
          <p:nvPr/>
        </p:nvSpPr>
        <p:spPr>
          <a:xfrm>
            <a:off x="10966344" y="6840871"/>
            <a:ext cx="5252424" cy="83454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7" name="Marcador de pie de página 3">
            <a:extLst>
              <a:ext uri="{FF2B5EF4-FFF2-40B4-BE49-F238E27FC236}">
                <a16:creationId xmlns:a16="http://schemas.microsoft.com/office/drawing/2014/main" id="{1D3952FA-CB04-A4A5-E50F-EA56DC623FE5}"/>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733141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0527DC-8679-3232-05A2-D833CF4C99C7}"/>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8EBA8C84-1FA8-DB98-A230-8172079B8CBB}"/>
              </a:ext>
            </a:extLst>
          </p:cNvPr>
          <p:cNvSpPr>
            <a:spLocks noGrp="1"/>
          </p:cNvSpPr>
          <p:nvPr>
            <p:ph type="title"/>
          </p:nvPr>
        </p:nvSpPr>
        <p:spPr/>
        <p:txBody>
          <a:bodyPr/>
          <a:lstStyle/>
          <a:p>
            <a:r>
              <a:rPr lang="en-GB" dirty="0"/>
              <a:t>Single input - output example</a:t>
            </a:r>
          </a:p>
        </p:txBody>
      </p:sp>
      <p:sp>
        <p:nvSpPr>
          <p:cNvPr id="5" name="Marcador de número de diapositiva 4">
            <a:extLst>
              <a:ext uri="{FF2B5EF4-FFF2-40B4-BE49-F238E27FC236}">
                <a16:creationId xmlns:a16="http://schemas.microsoft.com/office/drawing/2014/main" id="{403EB491-FA7D-F943-16C7-AE5136E2B8B2}"/>
              </a:ext>
            </a:extLst>
          </p:cNvPr>
          <p:cNvSpPr>
            <a:spLocks noGrp="1"/>
          </p:cNvSpPr>
          <p:nvPr>
            <p:ph type="sldNum" sz="quarter" idx="12"/>
          </p:nvPr>
        </p:nvSpPr>
        <p:spPr/>
        <p:txBody>
          <a:bodyPr/>
          <a:lstStyle/>
          <a:p>
            <a:fld id="{DBFF9636-A71C-488A-89F8-02E08556F10C}" type="slidenum">
              <a:rPr lang="es-ES" smtClean="0"/>
              <a:pPr/>
              <a:t>16</a:t>
            </a:fld>
            <a:endParaRPr lang="es-ES" dirty="0"/>
          </a:p>
        </p:txBody>
      </p:sp>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BB776E37-0C79-17C0-21B5-D56B24B4E113}"/>
                  </a:ext>
                </a:extLst>
              </p:cNvPr>
              <p:cNvSpPr>
                <a:spLocks noGrp="1"/>
              </p:cNvSpPr>
              <p:nvPr>
                <p:ph idx="1"/>
              </p:nvPr>
            </p:nvSpPr>
            <p:spPr>
              <a:xfrm>
                <a:off x="831520" y="3097269"/>
                <a:ext cx="16595985" cy="5850074"/>
              </a:xfrm>
            </p:spPr>
            <p:txBody>
              <a:bodyPr>
                <a:normAutofit lnSpcReduction="10000"/>
              </a:bodyPr>
              <a:lstStyle/>
              <a:p>
                <a:r>
                  <a:rPr lang="en-US" dirty="0"/>
                  <a:t>Sensitivity measure of variable importance</a:t>
                </a:r>
              </a:p>
              <a:p>
                <a:r>
                  <a:rPr lang="es-ES" dirty="0" err="1"/>
                  <a:t>Average</a:t>
                </a:r>
                <a:r>
                  <a:rPr lang="es-ES" dirty="0"/>
                  <a:t> Absolute </a:t>
                </a:r>
                <a:r>
                  <a:rPr lang="es-ES" dirty="0" err="1"/>
                  <a:t>Desviation</a:t>
                </a:r>
                <a:r>
                  <a:rPr lang="es-ES" dirty="0"/>
                  <a:t> (AAD)</a:t>
                </a:r>
              </a:p>
              <a:p>
                <a:pPr>
                  <a:spcBef>
                    <a:spcPts val="0"/>
                  </a:spcBef>
                </a:pPr>
                <a:endParaRPr lang="es-ES" i="1" dirty="0">
                  <a:latin typeface="Cambria Math" panose="02040503050406030204" pitchFamily="18" charset="0"/>
                </a:endParaRPr>
              </a:p>
              <a:p>
                <a:pPr marL="0" indent="0">
                  <a:spcBef>
                    <a:spcPts val="3000"/>
                  </a:spcBef>
                  <a:buNone/>
                </a:pPr>
                <a14:m>
                  <m:oMathPara xmlns:m="http://schemas.openxmlformats.org/officeDocument/2006/math">
                    <m:oMathParaPr>
                      <m:jc m:val="centerGroup"/>
                    </m:oMathParaPr>
                    <m:oMath xmlns:m="http://schemas.openxmlformats.org/officeDocument/2006/math">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ea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𝑗</m:t>
                              </m:r>
                              <m:r>
                                <a:rPr lang="es-ES" i="1">
                                  <a:latin typeface="Cambria Math" panose="02040503050406030204" pitchFamily="18" charset="0"/>
                                </a:rPr>
                                <m:t>=1</m:t>
                              </m:r>
                            </m:sub>
                            <m:sup>
                              <m:r>
                                <a:rPr lang="es-ES" i="1">
                                  <a:latin typeface="Cambria Math" panose="02040503050406030204" pitchFamily="18" charset="0"/>
                                </a:rPr>
                                <m:t>𝐿</m:t>
                              </m:r>
                            </m:sup>
                            <m:e>
                              <m:d>
                                <m:dPr>
                                  <m:begChr m:val="|"/>
                                  <m:endChr m:val="|"/>
                                  <m:ctrlPr>
                                    <a:rPr lang="es-ES" i="1">
                                      <a:latin typeface="Cambria Math" panose="02040503050406030204" pitchFamily="18" charset="0"/>
                                    </a:rPr>
                                  </m:ctrlPr>
                                </m:dPr>
                                <m:e>
                                  <m:sSub>
                                    <m:sSubPr>
                                      <m:ctrlPr>
                                        <a:rPr lang="es-ES" i="1">
                                          <a:latin typeface="Cambria Math" panose="02040503050406030204" pitchFamily="18" charset="0"/>
                                        </a:rPr>
                                      </m:ctrlPr>
                                    </m:sSubPr>
                                    <m:e>
                                      <m:acc>
                                        <m:accPr>
                                          <m:chr m:val="̂"/>
                                          <m:ctrlPr>
                                            <a:rPr lang="es-ES" b="1" i="1">
                                              <a:latin typeface="Cambria Math" panose="02040503050406030204" pitchFamily="18" charset="0"/>
                                            </a:rPr>
                                          </m:ctrlPr>
                                        </m:accPr>
                                        <m:e>
                                          <m:r>
                                            <a:rPr lang="es-ES" b="1" i="1">
                                              <a:latin typeface="Cambria Math" panose="02040503050406030204" pitchFamily="18" charset="0"/>
                                            </a:rPr>
                                            <m:t>𝒚</m:t>
                                          </m:r>
                                        </m:e>
                                      </m:acc>
                                    </m:e>
                                    <m:sub>
                                      <m:sSub>
                                        <m:sSubPr>
                                          <m:ctrlPr>
                                            <a:rPr lang="es-ES" i="1">
                                              <a:latin typeface="Cambria Math" panose="02040503050406030204" pitchFamily="18" charset="0"/>
                                            </a:rPr>
                                          </m:ctrlPr>
                                        </m:sSubPr>
                                        <m:e>
                                          <m:r>
                                            <a:rPr lang="es-ES" i="1">
                                              <a:latin typeface="Cambria Math" panose="02040503050406030204" pitchFamily="18" charset="0"/>
                                            </a:rPr>
                                            <m:t>𝑎</m:t>
                                          </m:r>
                                        </m:e>
                                        <m:sub>
                                          <m:r>
                                            <a:rPr lang="es-ES" i="1">
                                              <a:latin typeface="Cambria Math" panose="02040503050406030204" pitchFamily="18" charset="0"/>
                                            </a:rPr>
                                            <m:t>𝑗</m:t>
                                          </m:r>
                                        </m:sub>
                                      </m:sSub>
                                    </m:sub>
                                  </m:sSub>
                                  <m:r>
                                    <a:rPr lang="es-ES" i="1">
                                      <a:latin typeface="Cambria Math" panose="02040503050406030204" pitchFamily="18" charset="0"/>
                                    </a:rPr>
                                    <m:t>−</m:t>
                                  </m:r>
                                  <m:sSub>
                                    <m:sSubPr>
                                      <m:ctrlPr>
                                        <a:rPr lang="es-ES" i="1">
                                          <a:latin typeface="Cambria Math" panose="02040503050406030204" pitchFamily="18" charset="0"/>
                                        </a:rPr>
                                      </m:ctrlPr>
                                    </m:sSubPr>
                                    <m:e>
                                      <m:acc>
                                        <m:accPr>
                                          <m:chr m:val="̃"/>
                                          <m:ctrlPr>
                                            <a:rPr lang="es-ES" b="1" i="1">
                                              <a:latin typeface="Cambria Math" panose="02040503050406030204" pitchFamily="18" charset="0"/>
                                            </a:rPr>
                                          </m:ctrlPr>
                                        </m:accPr>
                                        <m:e>
                                          <m:r>
                                            <a:rPr lang="es-ES" b="1" i="1">
                                              <a:latin typeface="Cambria Math" panose="02040503050406030204" pitchFamily="18" charset="0"/>
                                            </a:rPr>
                                            <m:t>𝒚</m:t>
                                          </m:r>
                                        </m:e>
                                      </m:acc>
                                    </m:e>
                                    <m:sub>
                                      <m:r>
                                        <a:rPr lang="es-ES" i="1">
                                          <a:latin typeface="Cambria Math" panose="02040503050406030204" pitchFamily="18" charset="0"/>
                                        </a:rPr>
                                        <m:t>𝑎</m:t>
                                      </m:r>
                                    </m:sub>
                                  </m:sSub>
                                </m:e>
                              </m:d>
                            </m:e>
                          </m:nary>
                        </m:num>
                        <m:den>
                          <m:r>
                            <a:rPr lang="es-ES" i="1">
                              <a:latin typeface="Cambria Math" panose="02040503050406030204" pitchFamily="18" charset="0"/>
                            </a:rPr>
                            <m:t>𝐿</m:t>
                          </m:r>
                        </m:den>
                      </m:f>
                    </m:oMath>
                  </m:oMathPara>
                </a14:m>
                <a:endParaRPr lang="en-GB" dirty="0"/>
              </a:p>
              <a:p>
                <a:r>
                  <a:rPr lang="es-ES" dirty="0"/>
                  <a:t>Relative </a:t>
                </a:r>
                <a:r>
                  <a:rPr lang="es-ES" dirty="0" err="1"/>
                  <a:t>importance</a:t>
                </a:r>
                <a:endParaRPr lang="es-ES" dirty="0"/>
              </a:p>
              <a:p>
                <a:pPr marL="0" indent="0">
                  <a:buNone/>
                </a:pPr>
                <a14:m>
                  <m:oMathPara xmlns:m="http://schemas.openxmlformats.org/officeDocument/2006/math">
                    <m:oMathParaPr>
                      <m:jc m:val="center"/>
                    </m:oMathParaPr>
                    <m:oMath xmlns:m="http://schemas.openxmlformats.org/officeDocument/2006/math">
                      <m:sSub>
                        <m:sSubPr>
                          <m:ctrlPr>
                            <a:rPr lang="es-ES" i="1">
                              <a:latin typeface="Cambria Math" panose="02040503050406030204" pitchFamily="18" charset="0"/>
                            </a:rPr>
                          </m:ctrlPr>
                        </m:sSubPr>
                        <m:e>
                          <m:r>
                            <a:rPr lang="es-ES" b="0" i="1" smtClean="0">
                              <a:latin typeface="Cambria Math" panose="02040503050406030204" pitchFamily="18" charset="0"/>
                            </a:rPr>
                            <m:t>𝑆𝐴</m:t>
                          </m:r>
                        </m:e>
                        <m:sub>
                          <m:r>
                            <a:rPr lang="es-ES" i="1">
                              <a:latin typeface="Cambria Math" panose="02040503050406030204" pitchFamily="18" charset="0"/>
                            </a:rPr>
                            <m:t>𝑎</m:t>
                          </m:r>
                        </m:sub>
                      </m:sSub>
                      <m:r>
                        <a:rPr lang="es-ES" i="1">
                          <a:latin typeface="Cambria Math" panose="02040503050406030204" pitchFamily="18" charset="0"/>
                        </a:rPr>
                        <m:t>=</m:t>
                      </m:r>
                      <m:f>
                        <m:fPr>
                          <m:type m:val="lin"/>
                          <m:ctrlPr>
                            <a:rPr lang="es-ES" i="1">
                              <a:latin typeface="Cambria Math" panose="02040503050406030204" pitchFamily="18" charset="0"/>
                            </a:rPr>
                          </m:ctrlPr>
                        </m:fPr>
                        <m:num>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ea typeface="Cambria Math" panose="02040503050406030204" pitchFamily="18" charset="0"/>
                                </a:rPr>
                                <m:t>𝑎</m:t>
                              </m:r>
                            </m:sub>
                          </m:sSub>
                        </m:num>
                        <m:den>
                          <m:nary>
                            <m:naryPr>
                              <m:chr m:val="∑"/>
                              <m:ctrlPr>
                                <a:rPr lang="es-ES" i="1">
                                  <a:latin typeface="Cambria Math" panose="02040503050406030204" pitchFamily="18" charset="0"/>
                                </a:rPr>
                              </m:ctrlPr>
                            </m:naryPr>
                            <m:sub>
                              <m:r>
                                <m:rPr>
                                  <m:brk m:alnAt="23"/>
                                </m:rPr>
                                <a:rPr lang="es-ES" i="1">
                                  <a:latin typeface="Cambria Math" panose="02040503050406030204" pitchFamily="18" charset="0"/>
                                </a:rPr>
                                <m:t>𝑖</m:t>
                              </m:r>
                              <m:r>
                                <a:rPr lang="es-ES" i="1">
                                  <a:latin typeface="Cambria Math" panose="02040503050406030204" pitchFamily="18" charset="0"/>
                                </a:rPr>
                                <m:t>=1</m:t>
                              </m:r>
                            </m:sub>
                            <m:sup>
                              <m:r>
                                <a:rPr lang="es-ES" i="1">
                                  <a:latin typeface="Cambria Math" panose="02040503050406030204" pitchFamily="18" charset="0"/>
                                </a:rPr>
                                <m:t>𝑀</m:t>
                              </m:r>
                            </m:sup>
                            <m:e>
                              <m:sSub>
                                <m:sSubPr>
                                  <m:ctrlPr>
                                    <a:rPr lang="es-ES" i="1">
                                      <a:latin typeface="Cambria Math" panose="02040503050406030204" pitchFamily="18" charset="0"/>
                                      <a:ea typeface="Cambria Math" panose="02040503050406030204" pitchFamily="18" charset="0"/>
                                    </a:rPr>
                                  </m:ctrlPr>
                                </m:sSubPr>
                                <m:e>
                                  <m:r>
                                    <a:rPr lang="es-ES" i="1">
                                      <a:latin typeface="Cambria Math" panose="02040503050406030204" pitchFamily="18" charset="0"/>
                                      <a:ea typeface="Cambria Math" panose="02040503050406030204" pitchFamily="18" charset="0"/>
                                    </a:rPr>
                                    <m:t>𝜍</m:t>
                                  </m:r>
                                </m:e>
                                <m:sub>
                                  <m:r>
                                    <a:rPr lang="es-ES" i="1">
                                      <a:latin typeface="Cambria Math" panose="02040503050406030204" pitchFamily="18" charset="0"/>
                                      <a:ea typeface="Cambria Math" panose="02040503050406030204" pitchFamily="18" charset="0"/>
                                    </a:rPr>
                                    <m:t>𝑖</m:t>
                                  </m:r>
                                </m:sub>
                              </m:sSub>
                            </m:e>
                          </m:nary>
                        </m:den>
                      </m:f>
                    </m:oMath>
                  </m:oMathPara>
                </a14:m>
                <a:endParaRPr lang="es-ES" dirty="0"/>
              </a:p>
              <a:p>
                <a:pPr marL="0" indent="0">
                  <a:buNone/>
                </a:pPr>
                <a:endParaRPr lang="en-GB" dirty="0"/>
              </a:p>
              <a:p>
                <a:pPr marL="0" indent="0">
                  <a:buNone/>
                </a:pPr>
                <a:endParaRPr lang="en-GB" dirty="0"/>
              </a:p>
            </p:txBody>
          </p:sp>
        </mc:Choice>
        <mc:Fallback xmlns="">
          <p:sp>
            <p:nvSpPr>
              <p:cNvPr id="3" name="Marcador de contenido 2">
                <a:extLst>
                  <a:ext uri="{FF2B5EF4-FFF2-40B4-BE49-F238E27FC236}">
                    <a16:creationId xmlns:a16="http://schemas.microsoft.com/office/drawing/2014/main" id="{BB776E37-0C79-17C0-21B5-D56B24B4E113}"/>
                  </a:ext>
                </a:extLst>
              </p:cNvPr>
              <p:cNvSpPr>
                <a:spLocks noGrp="1" noRot="1" noChangeAspect="1" noMove="1" noResize="1" noEditPoints="1" noAdjustHandles="1" noChangeArrowheads="1" noChangeShapeType="1" noTextEdit="1"/>
              </p:cNvSpPr>
              <p:nvPr>
                <p:ph idx="1"/>
              </p:nvPr>
            </p:nvSpPr>
            <p:spPr>
              <a:xfrm>
                <a:off x="831520" y="3097269"/>
                <a:ext cx="16595985" cy="5850074"/>
              </a:xfrm>
              <a:blipFill>
                <a:blip r:embed="rId3"/>
                <a:stretch>
                  <a:fillRect l="-1285" t="-4167"/>
                </a:stretch>
              </a:blipFill>
            </p:spPr>
            <p:txBody>
              <a:bodyPr/>
              <a:lstStyle/>
              <a:p>
                <a:r>
                  <a:rPr lang="es-ES">
                    <a:noFill/>
                  </a:rPr>
                  <a:t> </a:t>
                </a:r>
              </a:p>
            </p:txBody>
          </p:sp>
        </mc:Fallback>
      </mc:AlternateContent>
      <mc:AlternateContent xmlns:mc="http://schemas.openxmlformats.org/markup-compatibility/2006" xmlns:a14="http://schemas.microsoft.com/office/drawing/2010/main">
        <mc:Choice Requires="a14">
          <p:sp>
            <p:nvSpPr>
              <p:cNvPr id="7" name="CuadroTexto 6">
                <a:extLst>
                  <a:ext uri="{FF2B5EF4-FFF2-40B4-BE49-F238E27FC236}">
                    <a16:creationId xmlns:a16="http://schemas.microsoft.com/office/drawing/2014/main" id="{B4612936-C6A5-1FE0-F0D2-ED8701EC91E1}"/>
                  </a:ext>
                </a:extLst>
              </p:cNvPr>
              <p:cNvSpPr txBox="1"/>
              <p:nvPr/>
            </p:nvSpPr>
            <p:spPr>
              <a:xfrm>
                <a:off x="12585700" y="6988922"/>
                <a:ext cx="4537005" cy="1958421"/>
              </a:xfrm>
              <a:prstGeom prst="rect">
                <a:avLst/>
              </a:prstGeom>
              <a:noFill/>
              <a:ln>
                <a:solidFill>
                  <a:schemeClr val="accent2">
                    <a:lumMod val="50000"/>
                  </a:schemeClr>
                </a:solidFill>
              </a:ln>
            </p:spPr>
            <p:txBody>
              <a:bodyPr wrap="square">
                <a:spAutoFit/>
              </a:bodyPr>
              <a:lstStyle/>
              <a:p>
                <a:pPr marR="0" lvl="0" algn="l" defTabSz="1371600" rtl="0" eaLnBrk="1" fontAlgn="auto" latinLnBrk="0" hangingPunct="1">
                  <a:lnSpc>
                    <a:spcPct val="90000"/>
                  </a:lnSpc>
                  <a:spcBef>
                    <a:spcPts val="1500"/>
                  </a:spcBef>
                  <a:spcAft>
                    <a:spcPts val="0"/>
                  </a:spcAft>
                  <a:buClr>
                    <a:srgbClr val="636B6F"/>
                  </a:buClr>
                  <a:buSzTx/>
                  <a:tabLst/>
                  <a:defRPr/>
                </a:pPr>
                <a:r>
                  <a:rPr kumimoji="0" lang="en-US" sz="4400" b="0" i="0" u="none" strike="noStrike" kern="1200" cap="none" spc="0" normalizeH="0" baseline="0" noProof="0" dirty="0">
                    <a:ln>
                      <a:noFill/>
                    </a:ln>
                    <a:solidFill>
                      <a:prstClr val="black"/>
                    </a:solidFill>
                    <a:effectLst/>
                    <a:uLnTx/>
                    <a:uFillTx/>
                    <a:latin typeface="DIN" pitchFamily="50" charset="0"/>
                    <a:ea typeface="+mn-ea"/>
                    <a:cs typeface="+mn-cs"/>
                  </a:rPr>
                  <a:t>SA results:</a:t>
                </a:r>
              </a:p>
              <a:p>
                <a:pPr marL="1028700" marR="0" lvl="1" indent="-342900" algn="l" defTabSz="1371600" rtl="0" eaLnBrk="1" fontAlgn="auto" latinLnBrk="0" hangingPunct="1">
                  <a:lnSpc>
                    <a:spcPct val="90000"/>
                  </a:lnSpc>
                  <a:spcBef>
                    <a:spcPts val="750"/>
                  </a:spcBef>
                  <a:spcAft>
                    <a:spcPts val="0"/>
                  </a:spcAft>
                  <a:buClr>
                    <a:srgbClr val="636B6F"/>
                  </a:buClr>
                  <a:buSzTx/>
                  <a:buFont typeface="Arial" panose="020B0604020202020204" pitchFamily="34" charset="0"/>
                  <a:buChar char="•"/>
                  <a:tabLst/>
                  <a:defRPr/>
                </a:pPr>
                <a14:m>
                  <m:oMath xmlns:m="http://schemas.openxmlformats.org/officeDocument/2006/math">
                    <m:sSub>
                      <m:sSubPr>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𝑆𝐴</m:t>
                        </m:r>
                      </m:e>
                      <m: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𝑥</m:t>
                        </m:r>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1</m:t>
                        </m:r>
                      </m:sub>
                    </m:s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=0.333</m:t>
                    </m:r>
                  </m:oMath>
                </a14:m>
                <a:endParaRPr kumimoji="0" lang="es-ES" sz="3600" b="0" i="0" u="none" strike="noStrike" kern="1200" cap="none" spc="0" normalizeH="0" baseline="0" noProof="0" dirty="0">
                  <a:ln>
                    <a:noFill/>
                  </a:ln>
                  <a:solidFill>
                    <a:prstClr val="black"/>
                  </a:solidFill>
                  <a:effectLst/>
                  <a:uLnTx/>
                  <a:uFillTx/>
                  <a:latin typeface="DIN" pitchFamily="50" charset="0"/>
                  <a:ea typeface="+mn-ea"/>
                  <a:cs typeface="+mn-cs"/>
                </a:endParaRPr>
              </a:p>
              <a:p>
                <a:pPr marL="1028700" marR="0" lvl="1" indent="-342900" algn="l" defTabSz="1371600" rtl="0" eaLnBrk="1" fontAlgn="auto" latinLnBrk="0" hangingPunct="1">
                  <a:lnSpc>
                    <a:spcPct val="90000"/>
                  </a:lnSpc>
                  <a:spcBef>
                    <a:spcPts val="750"/>
                  </a:spcBef>
                  <a:spcAft>
                    <a:spcPts val="0"/>
                  </a:spcAft>
                  <a:buClr>
                    <a:srgbClr val="636B6F"/>
                  </a:buClr>
                  <a:buSzTx/>
                  <a:buFont typeface="Arial" panose="020B0604020202020204" pitchFamily="34" charset="0"/>
                  <a:buChar char="•"/>
                  <a:tabLst/>
                  <a:defRPr/>
                </a:pPr>
                <a14:m>
                  <m:oMath xmlns:m="http://schemas.openxmlformats.org/officeDocument/2006/math">
                    <m:sSub>
                      <m:sSubPr>
                        <m:ctrlPr>
                          <a:rPr kumimoji="0" lang="en-U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sSubPr>
                      <m:e>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𝑆𝐴</m:t>
                        </m:r>
                      </m:e>
                      <m: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𝑦</m:t>
                        </m:r>
                      </m:sub>
                    </m:sSub>
                    <m:r>
                      <a:rPr kumimoji="0" lang="es-ES" sz="36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=0.667</m:t>
                    </m:r>
                  </m:oMath>
                </a14:m>
                <a:endParaRPr kumimoji="0" lang="en-US" sz="3600" b="0" i="0" u="none" strike="noStrike" kern="1200" cap="none" spc="0" normalizeH="0" baseline="0" noProof="0" dirty="0">
                  <a:ln>
                    <a:noFill/>
                  </a:ln>
                  <a:solidFill>
                    <a:prstClr val="black"/>
                  </a:solidFill>
                  <a:effectLst/>
                  <a:uLnTx/>
                  <a:uFillTx/>
                  <a:latin typeface="DIN" pitchFamily="50" charset="0"/>
                  <a:ea typeface="+mn-ea"/>
                  <a:cs typeface="+mn-cs"/>
                </a:endParaRPr>
              </a:p>
            </p:txBody>
          </p:sp>
        </mc:Choice>
        <mc:Fallback xmlns="">
          <p:sp>
            <p:nvSpPr>
              <p:cNvPr id="7" name="CuadroTexto 6">
                <a:extLst>
                  <a:ext uri="{FF2B5EF4-FFF2-40B4-BE49-F238E27FC236}">
                    <a16:creationId xmlns:a16="http://schemas.microsoft.com/office/drawing/2014/main" id="{B4612936-C6A5-1FE0-F0D2-ED8701EC91E1}"/>
                  </a:ext>
                </a:extLst>
              </p:cNvPr>
              <p:cNvSpPr txBox="1">
                <a:spLocks noRot="1" noChangeAspect="1" noMove="1" noResize="1" noEditPoints="1" noAdjustHandles="1" noChangeArrowheads="1" noChangeShapeType="1" noTextEdit="1"/>
              </p:cNvSpPr>
              <p:nvPr/>
            </p:nvSpPr>
            <p:spPr>
              <a:xfrm>
                <a:off x="12585700" y="6988922"/>
                <a:ext cx="4537005" cy="1958421"/>
              </a:xfrm>
              <a:prstGeom prst="rect">
                <a:avLst/>
              </a:prstGeom>
              <a:blipFill>
                <a:blip r:embed="rId4"/>
                <a:stretch>
                  <a:fillRect l="-5362" t="-9259"/>
                </a:stretch>
              </a:blipFill>
              <a:ln>
                <a:solidFill>
                  <a:schemeClr val="accent2">
                    <a:lumMod val="50000"/>
                  </a:schemeClr>
                </a:solidFill>
              </a:ln>
            </p:spPr>
            <p:txBody>
              <a:bodyPr/>
              <a:lstStyle/>
              <a:p>
                <a:r>
                  <a:rPr lang="es-ES">
                    <a:noFill/>
                  </a:rPr>
                  <a:t> </a:t>
                </a:r>
              </a:p>
            </p:txBody>
          </p:sp>
        </mc:Fallback>
      </mc:AlternateContent>
      <p:sp>
        <p:nvSpPr>
          <p:cNvPr id="6" name="Marcador de pie de página 3">
            <a:extLst>
              <a:ext uri="{FF2B5EF4-FFF2-40B4-BE49-F238E27FC236}">
                <a16:creationId xmlns:a16="http://schemas.microsoft.com/office/drawing/2014/main" id="{D3F2816A-3AB9-9A9C-3562-B64228979AD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120016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91436C-C1AA-76D2-81D8-928B346517D6}"/>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5C558045-97D6-A50E-613D-1B0FC9CD7D19}"/>
                  </a:ext>
                </a:extLst>
              </p:cNvPr>
              <p:cNvSpPr>
                <a:spLocks noGrp="1"/>
              </p:cNvSpPr>
              <p:nvPr>
                <p:ph sz="half" idx="1"/>
              </p:nvPr>
            </p:nvSpPr>
            <p:spPr>
              <a:xfrm>
                <a:off x="1257300" y="2738860"/>
                <a:ext cx="7772400" cy="6528015"/>
              </a:xfrm>
            </p:spPr>
            <p:txBody>
              <a:bodyPr>
                <a:normAutofit lnSpcReduction="10000"/>
              </a:bodyPr>
              <a:lstStyle/>
              <a:p>
                <a:r>
                  <a:rPr lang="en-US" dirty="0"/>
                  <a:t>Measure technical inefficiency using counterfactual analysis.</a:t>
                </a:r>
              </a:p>
              <a:p>
                <a:pPr marL="685800" lvl="1" indent="0">
                  <a:buNone/>
                </a:pPr>
                <a:endParaRPr lang="en-US" sz="3400" dirty="0"/>
              </a:p>
              <a:p>
                <a:r>
                  <a:rPr lang="en-US" dirty="0"/>
                  <a:t>Define a directional vector:</a:t>
                </a:r>
                <a:endParaRPr lang="en-GB" dirty="0"/>
              </a:p>
              <a:p>
                <a:pPr lvl="1"/>
                <a14:m>
                  <m:oMath xmlns:m="http://schemas.openxmlformats.org/officeDocument/2006/math">
                    <m:d>
                      <m:dPr>
                        <m:ctrlPr>
                          <a:rPr lang="en-GB" i="1" dirty="0" smtClean="0">
                            <a:latin typeface="Cambria Math" panose="02040503050406030204" pitchFamily="18" charset="0"/>
                          </a:rPr>
                        </m:ctrlPr>
                      </m:dPr>
                      <m:e>
                        <m:sSub>
                          <m:sSubPr>
                            <m:ctrlPr>
                              <a:rPr lang="en-GB" i="1" dirty="0" smtClean="0">
                                <a:latin typeface="Cambria Math" panose="02040503050406030204" pitchFamily="18" charset="0"/>
                              </a:rPr>
                            </m:ctrlPr>
                          </m:sSubPr>
                          <m:e>
                            <m:r>
                              <a:rPr lang="es-ES" b="1" i="1" dirty="0" smtClean="0">
                                <a:latin typeface="Cambria Math" panose="02040503050406030204" pitchFamily="18" charset="0"/>
                              </a:rPr>
                              <m:t>𝒈</m:t>
                            </m:r>
                          </m:e>
                          <m:sub>
                            <m:r>
                              <a:rPr lang="es-ES" b="0" i="1" dirty="0" smtClean="0">
                                <a:latin typeface="Cambria Math" panose="02040503050406030204" pitchFamily="18" charset="0"/>
                              </a:rPr>
                              <m:t>𝑥</m:t>
                            </m:r>
                          </m:sub>
                        </m:sSub>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a:rPr lang="es-ES" b="1" i="1" dirty="0" smtClean="0">
                                <a:latin typeface="Cambria Math" panose="02040503050406030204" pitchFamily="18" charset="0"/>
                              </a:rPr>
                              <m:t>𝒈</m:t>
                            </m:r>
                          </m:e>
                          <m:sub>
                            <m:r>
                              <a:rPr lang="es-ES" b="0" i="1" dirty="0" smtClean="0">
                                <a:latin typeface="Cambria Math" panose="02040503050406030204" pitchFamily="18" charset="0"/>
                              </a:rPr>
                              <m:t>𝑦</m:t>
                            </m:r>
                          </m:sub>
                        </m:sSub>
                      </m:e>
                    </m:d>
                    <m:r>
                      <a:rPr lang="es-ES" b="0" i="1" dirty="0" smtClean="0">
                        <a:latin typeface="Cambria Math" panose="02040503050406030204" pitchFamily="18" charset="0"/>
                      </a:rPr>
                      <m:t>=</m:t>
                    </m:r>
                    <m:d>
                      <m:dPr>
                        <m:ctrlPr>
                          <a:rPr lang="es-ES" b="0" i="1" dirty="0" smtClean="0">
                            <a:latin typeface="Cambria Math" panose="02040503050406030204" pitchFamily="18" charset="0"/>
                          </a:rPr>
                        </m:ctrlPr>
                      </m:dPr>
                      <m:e>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𝑆𝐴</m:t>
                            </m:r>
                          </m:e>
                          <m:sub>
                            <m:r>
                              <a:rPr lang="es-ES" b="0" i="1" dirty="0" smtClean="0">
                                <a:latin typeface="Cambria Math" panose="02040503050406030204" pitchFamily="18" charset="0"/>
                              </a:rPr>
                              <m:t>𝑥</m:t>
                            </m:r>
                          </m:sub>
                        </m:sSub>
                        <m:r>
                          <a:rPr lang="es-ES" b="0" i="1" dirty="0" smtClean="0">
                            <a:latin typeface="Cambria Math" panose="02040503050406030204" pitchFamily="18" charset="0"/>
                            <a:ea typeface="Cambria Math" panose="02040503050406030204" pitchFamily="18" charset="0"/>
                          </a:rPr>
                          <m:t>∙</m:t>
                        </m:r>
                        <m:acc>
                          <m:accPr>
                            <m:chr m:val="̅"/>
                            <m:ctrlPr>
                              <a:rPr lang="es-ES" b="0" i="1" dirty="0" smtClean="0">
                                <a:latin typeface="Cambria Math" panose="02040503050406030204" pitchFamily="18" charset="0"/>
                                <a:ea typeface="Cambria Math" panose="02040503050406030204" pitchFamily="18" charset="0"/>
                              </a:rPr>
                            </m:ctrlPr>
                          </m:accPr>
                          <m:e>
                            <m:r>
                              <a:rPr lang="es-ES" b="0" i="1" dirty="0" smtClean="0">
                                <a:latin typeface="Cambria Math" panose="02040503050406030204" pitchFamily="18" charset="0"/>
                                <a:ea typeface="Cambria Math" panose="02040503050406030204" pitchFamily="18" charset="0"/>
                              </a:rPr>
                              <m:t>𝑥</m:t>
                            </m:r>
                          </m:e>
                        </m:acc>
                        <m:r>
                          <a:rPr lang="es-ES" b="0" i="1" dirty="0" smtClean="0">
                            <a:latin typeface="Cambria Math" panose="02040503050406030204" pitchFamily="18" charset="0"/>
                          </a:rPr>
                          <m:t>,</m:t>
                        </m:r>
                        <m:sSub>
                          <m:sSubPr>
                            <m:ctrlPr>
                              <a:rPr lang="es-ES" b="0" i="1" dirty="0" smtClean="0">
                                <a:latin typeface="Cambria Math" panose="02040503050406030204" pitchFamily="18" charset="0"/>
                              </a:rPr>
                            </m:ctrlPr>
                          </m:sSubPr>
                          <m:e>
                            <m:r>
                              <a:rPr lang="es-ES" b="0" i="1" dirty="0" smtClean="0">
                                <a:latin typeface="Cambria Math" panose="02040503050406030204" pitchFamily="18" charset="0"/>
                              </a:rPr>
                              <m:t>𝑆𝐴</m:t>
                            </m:r>
                          </m:e>
                          <m:sub>
                            <m:r>
                              <a:rPr lang="es-ES" b="0" i="1" dirty="0" smtClean="0">
                                <a:latin typeface="Cambria Math" panose="02040503050406030204" pitchFamily="18" charset="0"/>
                              </a:rPr>
                              <m:t>𝑦</m:t>
                            </m:r>
                          </m:sub>
                        </m:sSub>
                        <m:r>
                          <a:rPr lang="es-ES" b="0" i="1" dirty="0" smtClean="0">
                            <a:latin typeface="Cambria Math" panose="02040503050406030204" pitchFamily="18" charset="0"/>
                            <a:ea typeface="Cambria Math" panose="02040503050406030204" pitchFamily="18" charset="0"/>
                          </a:rPr>
                          <m:t>∙</m:t>
                        </m:r>
                        <m:acc>
                          <m:accPr>
                            <m:chr m:val="̅"/>
                            <m:ctrlPr>
                              <a:rPr lang="es-ES" b="0" i="1" dirty="0" smtClean="0">
                                <a:latin typeface="Cambria Math" panose="02040503050406030204" pitchFamily="18" charset="0"/>
                                <a:ea typeface="Cambria Math" panose="02040503050406030204" pitchFamily="18" charset="0"/>
                              </a:rPr>
                            </m:ctrlPr>
                          </m:accPr>
                          <m:e>
                            <m:r>
                              <a:rPr lang="es-ES" b="0" i="1" dirty="0" smtClean="0">
                                <a:latin typeface="Cambria Math" panose="02040503050406030204" pitchFamily="18" charset="0"/>
                                <a:ea typeface="Cambria Math" panose="02040503050406030204" pitchFamily="18" charset="0"/>
                              </a:rPr>
                              <m:t>𝑦</m:t>
                            </m:r>
                          </m:e>
                        </m:acc>
                      </m:e>
                    </m:d>
                  </m:oMath>
                </a14:m>
                <a:endParaRPr lang="en-GB" dirty="0"/>
              </a:p>
              <a:p>
                <a:endParaRPr lang="en-GB" dirty="0"/>
              </a:p>
              <a:p>
                <a14:m>
                  <m:oMath xmlns:m="http://schemas.openxmlformats.org/officeDocument/2006/math">
                    <m:r>
                      <a:rPr lang="en-US" i="1">
                        <a:latin typeface="Cambria Math" panose="02040503050406030204" pitchFamily="18" charset="0"/>
                        <a:ea typeface="Cambria Math" panose="02040503050406030204" pitchFamily="18" charset="0"/>
                      </a:rPr>
                      <m:t>𝛽</m:t>
                    </m:r>
                  </m:oMath>
                </a14:m>
                <a:r>
                  <a:rPr lang="en-US" dirty="0"/>
                  <a:t> takes values within a predefined grid.</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sSup>
                        <m:sSupPr>
                          <m:ctrlPr>
                            <a:rPr lang="en-GB" sz="3600" i="1">
                              <a:latin typeface="Cambria Math" panose="02040503050406030204" pitchFamily="18" charset="0"/>
                            </a:rPr>
                          </m:ctrlPr>
                        </m:sSupPr>
                        <m:e>
                          <m:r>
                            <m:rPr>
                              <m:sty m:val="p"/>
                            </m:rPr>
                            <a:rPr lang="el-GR" sz="3600" i="1">
                              <a:latin typeface="Cambria Math" panose="02040503050406030204" pitchFamily="18" charset="0"/>
                              <a:ea typeface="Cambria Math" panose="02040503050406030204" pitchFamily="18" charset="0"/>
                            </a:rPr>
                            <m:t>Γ</m:t>
                          </m:r>
                        </m:e>
                        <m:sup>
                          <m:r>
                            <a:rPr lang="es-ES" sz="3600" i="1">
                              <a:latin typeface="Cambria Math" panose="02040503050406030204" pitchFamily="18" charset="0"/>
                            </a:rPr>
                            <m:t>∗</m:t>
                          </m:r>
                        </m:sup>
                      </m:sSup>
                      <m:d>
                        <m:dPr>
                          <m:ctrlPr>
                            <a:rPr lang="en-GB" sz="3600" i="1">
                              <a:latin typeface="Cambria Math" panose="02040503050406030204" pitchFamily="18" charset="0"/>
                            </a:rPr>
                          </m:ctrlPr>
                        </m:dPr>
                        <m:e>
                          <m:sSub>
                            <m:sSubPr>
                              <m:ctrlPr>
                                <a:rPr lang="en-GB" sz="3600" i="1">
                                  <a:latin typeface="Cambria Math" panose="02040503050406030204" pitchFamily="18" charset="0"/>
                                </a:rPr>
                              </m:ctrlPr>
                            </m:sSubPr>
                            <m:e>
                              <m:r>
                                <a:rPr lang="es-ES" sz="3600" b="1" i="1">
                                  <a:latin typeface="Cambria Math" panose="02040503050406030204" pitchFamily="18" charset="0"/>
                                </a:rPr>
                                <m:t>𝒙</m:t>
                              </m:r>
                            </m:e>
                            <m:sub>
                              <m:r>
                                <a:rPr lang="en-GB" sz="3600" i="1">
                                  <a:latin typeface="Cambria Math" panose="02040503050406030204" pitchFamily="18" charset="0"/>
                                  <a:ea typeface="Cambria Math" panose="02040503050406030204" pitchFamily="18" charset="0"/>
                                </a:rPr>
                                <m:t>∘</m:t>
                              </m:r>
                            </m:sub>
                          </m:sSub>
                          <m:r>
                            <a:rPr lang="es-ES" sz="3600" i="1">
                              <a:latin typeface="Cambria Math" panose="02040503050406030204" pitchFamily="18" charset="0"/>
                            </a:rPr>
                            <m:t>−</m:t>
                          </m:r>
                          <m:r>
                            <a:rPr lang="es-ES" sz="3600" i="1">
                              <a:latin typeface="Cambria Math" panose="02040503050406030204" pitchFamily="18" charset="0"/>
                              <a:ea typeface="Cambria Math" panose="02040503050406030204" pitchFamily="18" charset="0"/>
                            </a:rPr>
                            <m:t>𝛽</m:t>
                          </m:r>
                          <m:sSup>
                            <m:sSupPr>
                              <m:ctrlPr>
                                <a:rPr lang="es-ES" sz="3600" i="1">
                                  <a:latin typeface="Cambria Math" panose="02040503050406030204" pitchFamily="18" charset="0"/>
                                  <a:ea typeface="Cambria Math" panose="02040503050406030204" pitchFamily="18" charset="0"/>
                                </a:rPr>
                              </m:ctrlPr>
                            </m:sSupPr>
                            <m:e>
                              <m:r>
                                <a:rPr lang="es-ES" sz="3600" b="1" i="1">
                                  <a:latin typeface="Cambria Math" panose="02040503050406030204" pitchFamily="18" charset="0"/>
                                  <a:ea typeface="Cambria Math" panose="02040503050406030204" pitchFamily="18" charset="0"/>
                                </a:rPr>
                                <m:t>𝒈</m:t>
                              </m:r>
                            </m:e>
                            <m:sup>
                              <m:r>
                                <a:rPr lang="es-ES" sz="3600" i="1">
                                  <a:latin typeface="Cambria Math" panose="02040503050406030204" pitchFamily="18" charset="0"/>
                                  <a:ea typeface="Cambria Math" panose="02040503050406030204" pitchFamily="18" charset="0"/>
                                </a:rPr>
                                <m:t>𝑥</m:t>
                              </m:r>
                            </m:sup>
                          </m:sSup>
                          <m:r>
                            <a:rPr lang="es-ES" sz="3600" i="1">
                              <a:latin typeface="Cambria Math" panose="02040503050406030204" pitchFamily="18" charset="0"/>
                              <a:ea typeface="Cambria Math" panose="02040503050406030204" pitchFamily="18" charset="0"/>
                            </a:rPr>
                            <m:t>,</m:t>
                          </m:r>
                          <m:sSub>
                            <m:sSubPr>
                              <m:ctrlPr>
                                <a:rPr lang="en-GB" sz="3600" i="1">
                                  <a:latin typeface="Cambria Math" panose="02040503050406030204" pitchFamily="18" charset="0"/>
                                </a:rPr>
                              </m:ctrlPr>
                            </m:sSubPr>
                            <m:e>
                              <m:r>
                                <a:rPr lang="es-ES" sz="3600" b="1" i="1">
                                  <a:latin typeface="Cambria Math" panose="02040503050406030204" pitchFamily="18" charset="0"/>
                                </a:rPr>
                                <m:t>𝒚</m:t>
                              </m:r>
                            </m:e>
                            <m:sub>
                              <m:r>
                                <a:rPr lang="en-GB" sz="3600" i="1">
                                  <a:latin typeface="Cambria Math" panose="02040503050406030204" pitchFamily="18" charset="0"/>
                                  <a:ea typeface="Cambria Math" panose="02040503050406030204" pitchFamily="18" charset="0"/>
                                </a:rPr>
                                <m:t>∘</m:t>
                              </m:r>
                            </m:sub>
                          </m:sSub>
                          <m:r>
                            <a:rPr lang="es-ES" sz="3600" i="1">
                              <a:latin typeface="Cambria Math" panose="02040503050406030204" pitchFamily="18" charset="0"/>
                              <a:ea typeface="Cambria Math" panose="02040503050406030204" pitchFamily="18" charset="0"/>
                            </a:rPr>
                            <m:t>+</m:t>
                          </m:r>
                          <m:r>
                            <a:rPr lang="es-ES" sz="3600" i="1">
                              <a:latin typeface="Cambria Math" panose="02040503050406030204" pitchFamily="18" charset="0"/>
                              <a:ea typeface="Cambria Math" panose="02040503050406030204" pitchFamily="18" charset="0"/>
                            </a:rPr>
                            <m:t>𝛽</m:t>
                          </m:r>
                          <m:sSup>
                            <m:sSupPr>
                              <m:ctrlPr>
                                <a:rPr lang="es-ES" sz="3600" i="1">
                                  <a:latin typeface="Cambria Math" panose="02040503050406030204" pitchFamily="18" charset="0"/>
                                  <a:ea typeface="Cambria Math" panose="02040503050406030204" pitchFamily="18" charset="0"/>
                                </a:rPr>
                              </m:ctrlPr>
                            </m:sSupPr>
                            <m:e>
                              <m:r>
                                <a:rPr lang="es-ES" sz="3600" b="1" i="1">
                                  <a:latin typeface="Cambria Math" panose="02040503050406030204" pitchFamily="18" charset="0"/>
                                  <a:ea typeface="Cambria Math" panose="02040503050406030204" pitchFamily="18" charset="0"/>
                                </a:rPr>
                                <m:t>𝒈</m:t>
                              </m:r>
                            </m:e>
                            <m:sup>
                              <m:r>
                                <a:rPr lang="es-ES" sz="3600" i="1">
                                  <a:latin typeface="Cambria Math" panose="02040503050406030204" pitchFamily="18" charset="0"/>
                                  <a:ea typeface="Cambria Math" panose="02040503050406030204" pitchFamily="18" charset="0"/>
                                </a:rPr>
                                <m:t>𝑦</m:t>
                              </m:r>
                            </m:sup>
                          </m:sSup>
                          <m:r>
                            <m:rPr>
                              <m:nor/>
                            </m:rPr>
                            <a:rPr lang="en-GB" sz="3600" dirty="0"/>
                            <m:t> </m:t>
                          </m:r>
                          <m:r>
                            <a:rPr lang="es-ES" sz="3600" i="1">
                              <a:latin typeface="Cambria Math" panose="02040503050406030204" pitchFamily="18" charset="0"/>
                            </a:rPr>
                            <m:t>;</m:t>
                          </m:r>
                          <m:sSup>
                            <m:sSupPr>
                              <m:ctrlPr>
                                <a:rPr lang="es-ES" sz="3600" i="1">
                                  <a:latin typeface="Cambria Math" panose="02040503050406030204" pitchFamily="18" charset="0"/>
                                </a:rPr>
                              </m:ctrlPr>
                            </m:sSupPr>
                            <m:e>
                              <m:r>
                                <a:rPr lang="es-ES" sz="3600" i="1">
                                  <a:latin typeface="Cambria Math" panose="02040503050406030204" pitchFamily="18" charset="0"/>
                                  <a:ea typeface="Cambria Math" panose="02040503050406030204" pitchFamily="18" charset="0"/>
                                </a:rPr>
                                <m:t>𝜋</m:t>
                              </m:r>
                            </m:e>
                            <m:sup>
                              <m:r>
                                <a:rPr lang="es-ES" sz="3600" i="1">
                                  <a:latin typeface="Cambria Math" panose="02040503050406030204" pitchFamily="18" charset="0"/>
                                </a:rPr>
                                <m:t>∗</m:t>
                              </m:r>
                            </m:sup>
                          </m:sSup>
                          <m:d>
                            <m:dPr>
                              <m:ctrlPr>
                                <a:rPr lang="es-ES" sz="3600" i="1">
                                  <a:latin typeface="Cambria Math" panose="02040503050406030204" pitchFamily="18" charset="0"/>
                                </a:rPr>
                              </m:ctrlPr>
                            </m:dPr>
                            <m:e>
                              <m:sSup>
                                <m:sSupPr>
                                  <m:ctrlPr>
                                    <a:rPr lang="es-ES" sz="3600" i="1">
                                      <a:latin typeface="Cambria Math" panose="02040503050406030204" pitchFamily="18" charset="0"/>
                                    </a:rPr>
                                  </m:ctrlPr>
                                </m:sSupPr>
                                <m:e>
                                  <m:r>
                                    <a:rPr lang="es-ES" sz="3600" i="1">
                                      <a:latin typeface="Cambria Math" panose="02040503050406030204" pitchFamily="18" charset="0"/>
                                      <a:ea typeface="Cambria Math" panose="02040503050406030204" pitchFamily="18" charset="0"/>
                                    </a:rPr>
                                    <m:t>𝛾</m:t>
                                  </m:r>
                                </m:e>
                                <m:sup>
                                  <m:r>
                                    <a:rPr lang="es-ES" sz="3600" i="1">
                                      <a:latin typeface="Cambria Math" panose="02040503050406030204" pitchFamily="18" charset="0"/>
                                    </a:rPr>
                                    <m:t>∗</m:t>
                                  </m:r>
                                </m:sup>
                              </m:sSup>
                              <m:r>
                                <a:rPr lang="es-ES" sz="3600" i="1">
                                  <a:latin typeface="Cambria Math" panose="02040503050406030204" pitchFamily="18" charset="0"/>
                                </a:rPr>
                                <m:t>,</m:t>
                              </m:r>
                              <m:sSup>
                                <m:sSupPr>
                                  <m:ctrlPr>
                                    <a:rPr lang="es-ES" sz="3600" i="1">
                                      <a:latin typeface="Cambria Math" panose="02040503050406030204" pitchFamily="18" charset="0"/>
                                    </a:rPr>
                                  </m:ctrlPr>
                                </m:sSupPr>
                                <m:e>
                                  <m:r>
                                    <a:rPr lang="es-ES" sz="3600" i="1">
                                      <a:latin typeface="Cambria Math" panose="02040503050406030204" pitchFamily="18" charset="0"/>
                                      <a:ea typeface="Cambria Math" panose="02040503050406030204" pitchFamily="18" charset="0"/>
                                    </a:rPr>
                                    <m:t>𝛼</m:t>
                                  </m:r>
                                </m:e>
                                <m:sup>
                                  <m:r>
                                    <a:rPr lang="es-ES" sz="3600" i="1">
                                      <a:latin typeface="Cambria Math" panose="02040503050406030204" pitchFamily="18" charset="0"/>
                                    </a:rPr>
                                    <m:t>∗</m:t>
                                  </m:r>
                                </m:sup>
                              </m:sSup>
                            </m:e>
                          </m:d>
                        </m:e>
                      </m:d>
                    </m:oMath>
                  </m:oMathPara>
                </a14:m>
                <a:endParaRPr lang="en-GB" dirty="0"/>
              </a:p>
            </p:txBody>
          </p:sp>
        </mc:Choice>
        <mc:Fallback xmlns="">
          <p:sp>
            <p:nvSpPr>
              <p:cNvPr id="3" name="Marcador de contenido 2">
                <a:extLst>
                  <a:ext uri="{FF2B5EF4-FFF2-40B4-BE49-F238E27FC236}">
                    <a16:creationId xmlns:a16="http://schemas.microsoft.com/office/drawing/2014/main" id="{5C558045-97D6-A50E-613D-1B0FC9CD7D19}"/>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745" t="-3735" r="-4471"/>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EEA5131A-63F1-BD6D-C805-1FFF57043404}"/>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F27205AB-10ED-877F-F366-E90EFCE5B17A}"/>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17</a:t>
            </a:fld>
            <a:endParaRPr lang="es-ES"/>
          </a:p>
        </p:txBody>
      </p:sp>
      <p:pic>
        <p:nvPicPr>
          <p:cNvPr id="4" name="Imagen 3">
            <a:extLst>
              <a:ext uri="{FF2B5EF4-FFF2-40B4-BE49-F238E27FC236}">
                <a16:creationId xmlns:a16="http://schemas.microsoft.com/office/drawing/2014/main" id="{BFEF8E29-5BED-DCE2-CCBE-5D97D5D6DAA1}"/>
              </a:ext>
            </a:extLst>
          </p:cNvPr>
          <p:cNvPicPr>
            <a:picLocks noChangeAspect="1"/>
          </p:cNvPicPr>
          <p:nvPr/>
        </p:nvPicPr>
        <p:blipFill>
          <a:blip r:embed="rId4"/>
          <a:stretch>
            <a:fillRect/>
          </a:stretch>
        </p:blipFill>
        <p:spPr>
          <a:xfrm>
            <a:off x="9029700" y="3451963"/>
            <a:ext cx="8499010" cy="5101808"/>
          </a:xfrm>
          <a:prstGeom prst="rect">
            <a:avLst/>
          </a:prstGeom>
        </p:spPr>
      </p:pic>
      <p:pic>
        <p:nvPicPr>
          <p:cNvPr id="8" name="Imagen 7">
            <a:extLst>
              <a:ext uri="{FF2B5EF4-FFF2-40B4-BE49-F238E27FC236}">
                <a16:creationId xmlns:a16="http://schemas.microsoft.com/office/drawing/2014/main" id="{3299C089-581D-3AC4-4B6D-D44D6E14510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025328" y="3451963"/>
            <a:ext cx="8503382" cy="5101808"/>
          </a:xfrm>
          <a:prstGeom prst="rect">
            <a:avLst/>
          </a:prstGeom>
          <a:noFill/>
          <a:ln>
            <a:noFill/>
          </a:ln>
        </p:spPr>
      </p:pic>
    </p:spTree>
    <p:extLst>
      <p:ext uri="{BB962C8B-B14F-4D97-AF65-F5344CB8AC3E}">
        <p14:creationId xmlns:p14="http://schemas.microsoft.com/office/powerpoint/2010/main" val="3795387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53FF93-E932-F762-7184-3C295820A880}"/>
            </a:ext>
          </a:extLst>
        </p:cNvPr>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Marcador de contenido 2">
                <a:extLst>
                  <a:ext uri="{FF2B5EF4-FFF2-40B4-BE49-F238E27FC236}">
                    <a16:creationId xmlns:a16="http://schemas.microsoft.com/office/drawing/2014/main" id="{0E57CF2C-0DA6-45C9-3C63-E2A827BAB80E}"/>
                  </a:ext>
                </a:extLst>
              </p:cNvPr>
              <p:cNvSpPr>
                <a:spLocks noGrp="1"/>
              </p:cNvSpPr>
              <p:nvPr>
                <p:ph sz="half" idx="1"/>
              </p:nvPr>
            </p:nvSpPr>
            <p:spPr>
              <a:xfrm>
                <a:off x="1257300" y="2738860"/>
                <a:ext cx="7772400" cy="6528015"/>
              </a:xfrm>
            </p:spPr>
            <p:txBody>
              <a:bodyPr>
                <a:normAutofit/>
              </a:bodyPr>
              <a:lstStyle/>
              <a:p>
                <a:pPr>
                  <a:spcAft>
                    <a:spcPts val="2400"/>
                  </a:spcAft>
                </a:pPr>
                <a:r>
                  <a:rPr lang="en-US" dirty="0"/>
                  <a:t>Measuretechnical inefficiency using counterfactual analysis.</a:t>
                </a:r>
              </a:p>
              <a:p>
                <a:pPr>
                  <a:spcBef>
                    <a:spcPts val="2400"/>
                  </a:spcBef>
                </a:pPr>
                <a:r>
                  <a:rPr lang="en-US" dirty="0"/>
                  <a:t>Efficiency confidence level </a:t>
                </a:r>
                <a14:m>
                  <m:oMath xmlns:m="http://schemas.openxmlformats.org/officeDocument/2006/math">
                    <m:d>
                      <m:dPr>
                        <m:ctrlPr>
                          <a:rPr lang="en-US" i="1" smtClean="0">
                            <a:latin typeface="Cambria Math" panose="02040503050406030204" pitchFamily="18" charset="0"/>
                          </a:rPr>
                        </m:ctrlPr>
                      </m:dPr>
                      <m:e>
                        <m:acc>
                          <m:accPr>
                            <m:chr m:val="̅"/>
                            <m:ctrlPr>
                              <a:rPr lang="en-US" i="1" smtClean="0">
                                <a:latin typeface="Cambria Math" panose="02040503050406030204" pitchFamily="18" charset="0"/>
                              </a:rPr>
                            </m:ctrlPr>
                          </m:accPr>
                          <m:e>
                            <m:r>
                              <a:rPr lang="es-ES" b="0" i="1" smtClean="0">
                                <a:latin typeface="Cambria Math" panose="02040503050406030204" pitchFamily="18" charset="0"/>
                              </a:rPr>
                              <m:t>𝑝</m:t>
                            </m:r>
                          </m:e>
                        </m:acc>
                        <m:r>
                          <a:rPr lang="es-ES" b="0" i="1" smtClean="0">
                            <a:latin typeface="Cambria Math" panose="02040503050406030204" pitchFamily="18" charset="0"/>
                          </a:rPr>
                          <m:t>=0.75</m:t>
                        </m:r>
                      </m:e>
                    </m:d>
                  </m:oMath>
                </a14:m>
                <a:r>
                  <a:rPr lang="en-US" dirty="0"/>
                  <a:t>.</a:t>
                </a:r>
              </a:p>
              <a:p>
                <a:endParaRPr lang="en-US" dirty="0"/>
              </a:p>
              <a:p>
                <a:pPr marL="0" indent="0">
                  <a:buNone/>
                </a:pPr>
                <a:endParaRPr lang="en-US" dirty="0"/>
              </a:p>
              <a:p>
                <a:pPr marL="0" indent="0">
                  <a:buNone/>
                </a:pPr>
                <a:endParaRPr lang="en-GB" dirty="0"/>
              </a:p>
            </p:txBody>
          </p:sp>
        </mc:Choice>
        <mc:Fallback xmlns="">
          <p:sp>
            <p:nvSpPr>
              <p:cNvPr id="3" name="Marcador de contenido 2">
                <a:extLst>
                  <a:ext uri="{FF2B5EF4-FFF2-40B4-BE49-F238E27FC236}">
                    <a16:creationId xmlns:a16="http://schemas.microsoft.com/office/drawing/2014/main" id="{0E57CF2C-0DA6-45C9-3C63-E2A827BAB80E}"/>
                  </a:ext>
                </a:extLst>
              </p:cNvPr>
              <p:cNvSpPr>
                <a:spLocks noGrp="1" noRot="1" noChangeAspect="1" noMove="1" noResize="1" noEditPoints="1" noAdjustHandles="1" noChangeArrowheads="1" noChangeShapeType="1" noTextEdit="1"/>
              </p:cNvSpPr>
              <p:nvPr>
                <p:ph sz="half" idx="1"/>
              </p:nvPr>
            </p:nvSpPr>
            <p:spPr>
              <a:xfrm>
                <a:off x="1257300" y="2738860"/>
                <a:ext cx="7772400" cy="6528015"/>
              </a:xfrm>
              <a:blipFill>
                <a:blip r:embed="rId3"/>
                <a:stretch>
                  <a:fillRect l="-2745" t="-2801" r="-2824"/>
                </a:stretch>
              </a:blipFill>
            </p:spPr>
            <p:txBody>
              <a:bodyPr/>
              <a:lstStyle/>
              <a:p>
                <a:r>
                  <a:rPr lang="es-ES">
                    <a:noFill/>
                  </a:rPr>
                  <a:t> </a:t>
                </a:r>
              </a:p>
            </p:txBody>
          </p:sp>
        </mc:Fallback>
      </mc:AlternateContent>
      <p:sp>
        <p:nvSpPr>
          <p:cNvPr id="2" name="Título 1">
            <a:extLst>
              <a:ext uri="{FF2B5EF4-FFF2-40B4-BE49-F238E27FC236}">
                <a16:creationId xmlns:a16="http://schemas.microsoft.com/office/drawing/2014/main" id="{4A3B5D67-15C0-6443-C18E-8B621B2CFC9B}"/>
              </a:ext>
            </a:extLst>
          </p:cNvPr>
          <p:cNvSpPr>
            <a:spLocks noGrp="1"/>
          </p:cNvSpPr>
          <p:nvPr>
            <p:ph type="title"/>
          </p:nvPr>
        </p:nvSpPr>
        <p:spPr>
          <a:xfrm>
            <a:off x="1257300" y="547773"/>
            <a:ext cx="15773400" cy="1988651"/>
          </a:xfrm>
        </p:spPr>
        <p:txBody>
          <a:bodyPr anchor="ctr">
            <a:normAutofit/>
          </a:bodyPr>
          <a:lstStyle/>
          <a:p>
            <a:r>
              <a:rPr lang="en-GB" dirty="0"/>
              <a:t>Single input - output example</a:t>
            </a:r>
          </a:p>
        </p:txBody>
      </p:sp>
      <p:sp>
        <p:nvSpPr>
          <p:cNvPr id="5" name="Marcador de número de diapositiva 4">
            <a:extLst>
              <a:ext uri="{FF2B5EF4-FFF2-40B4-BE49-F238E27FC236}">
                <a16:creationId xmlns:a16="http://schemas.microsoft.com/office/drawing/2014/main" id="{BBB70437-2C78-3E92-F73C-7C989013694E}"/>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18</a:t>
            </a:fld>
            <a:endParaRPr lang="es-ES"/>
          </a:p>
        </p:txBody>
      </p:sp>
      <p:pic>
        <p:nvPicPr>
          <p:cNvPr id="4" name="Imagen 3">
            <a:extLst>
              <a:ext uri="{FF2B5EF4-FFF2-40B4-BE49-F238E27FC236}">
                <a16:creationId xmlns:a16="http://schemas.microsoft.com/office/drawing/2014/main" id="{2471AD76-EE86-5C4D-7116-C6B2BF6E4CFD}"/>
              </a:ext>
            </a:extLst>
          </p:cNvPr>
          <p:cNvPicPr>
            <a:picLocks noChangeAspect="1"/>
          </p:cNvPicPr>
          <p:nvPr/>
        </p:nvPicPr>
        <p:blipFill>
          <a:blip r:embed="rId4"/>
          <a:stretch>
            <a:fillRect/>
          </a:stretch>
        </p:blipFill>
        <p:spPr>
          <a:xfrm>
            <a:off x="9029700" y="3451963"/>
            <a:ext cx="8499010" cy="5101808"/>
          </a:xfrm>
          <a:prstGeom prst="rect">
            <a:avLst/>
          </a:prstGeom>
        </p:spPr>
      </p:pic>
      <p:pic>
        <p:nvPicPr>
          <p:cNvPr id="8" name="Imagen 7">
            <a:extLst>
              <a:ext uri="{FF2B5EF4-FFF2-40B4-BE49-F238E27FC236}">
                <a16:creationId xmlns:a16="http://schemas.microsoft.com/office/drawing/2014/main" id="{5D5F608F-DD2A-82C2-A700-EC79E2DC01C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bwMode="auto">
          <a:xfrm>
            <a:off x="9025328" y="3451963"/>
            <a:ext cx="8503382" cy="5101808"/>
          </a:xfrm>
          <a:prstGeom prst="rect">
            <a:avLst/>
          </a:prstGeom>
          <a:noFill/>
          <a:ln>
            <a:noFill/>
          </a:ln>
        </p:spPr>
      </p:pic>
      <mc:AlternateContent xmlns:mc="http://schemas.openxmlformats.org/markup-compatibility/2006" xmlns:a14="http://schemas.microsoft.com/office/drawing/2010/main">
        <mc:Choice Requires="a14">
          <p:graphicFrame>
            <p:nvGraphicFramePr>
              <p:cNvPr id="11" name="Tabla 10">
                <a:extLst>
                  <a:ext uri="{FF2B5EF4-FFF2-40B4-BE49-F238E27FC236}">
                    <a16:creationId xmlns:a16="http://schemas.microsoft.com/office/drawing/2014/main" id="{26020E2F-5BBF-87A7-C756-FDD0C10FD796}"/>
                  </a:ext>
                </a:extLst>
              </p:cNvPr>
              <p:cNvGraphicFramePr>
                <a:graphicFrameLocks noGrp="1"/>
              </p:cNvGraphicFramePr>
              <p:nvPr>
                <p:extLst>
                  <p:ext uri="{D42A27DB-BD31-4B8C-83A1-F6EECF244321}">
                    <p14:modId xmlns:p14="http://schemas.microsoft.com/office/powerpoint/2010/main" val="3876611045"/>
                  </p:ext>
                </p:extLst>
              </p:nvPr>
            </p:nvGraphicFramePr>
            <p:xfrm>
              <a:off x="1648768" y="6208456"/>
              <a:ext cx="6985092" cy="1718733"/>
            </p:xfrm>
            <a:graphic>
              <a:graphicData uri="http://schemas.openxmlformats.org/drawingml/2006/table">
                <a:tbl>
                  <a:tblPr firstRow="1" bandRow="1">
                    <a:tableStyleId>{9D7B26C5-4107-4FEC-AEDC-1716B250A1EF}</a:tableStyleId>
                  </a:tblPr>
                  <a:tblGrid>
                    <a:gridCol w="2328364">
                      <a:extLst>
                        <a:ext uri="{9D8B030D-6E8A-4147-A177-3AD203B41FA5}">
                          <a16:colId xmlns:a16="http://schemas.microsoft.com/office/drawing/2014/main" val="3943066496"/>
                        </a:ext>
                      </a:extLst>
                    </a:gridCol>
                    <a:gridCol w="2328364">
                      <a:extLst>
                        <a:ext uri="{9D8B030D-6E8A-4147-A177-3AD203B41FA5}">
                          <a16:colId xmlns:a16="http://schemas.microsoft.com/office/drawing/2014/main" val="465688363"/>
                        </a:ext>
                      </a:extLst>
                    </a:gridCol>
                    <a:gridCol w="2328364">
                      <a:extLst>
                        <a:ext uri="{9D8B030D-6E8A-4147-A177-3AD203B41FA5}">
                          <a16:colId xmlns:a16="http://schemas.microsoft.com/office/drawing/2014/main" val="3387116903"/>
                        </a:ext>
                      </a:extLst>
                    </a:gridCol>
                  </a:tblGrid>
                  <a:tr h="572911">
                    <a:tc>
                      <a:txBody>
                        <a:bodyPr/>
                        <a:lstStyle/>
                        <a:p>
                          <a:pPr/>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ea typeface="Cambria Math" panose="02040503050406030204" pitchFamily="18" charset="0"/>
                                  </a:rPr>
                                  <m:t>𝛽</m:t>
                                </m:r>
                              </m:oMath>
                            </m:oMathPara>
                          </a14:m>
                          <a:endParaRPr lang="es-ES" dirty="0"/>
                        </a:p>
                      </a:txBody>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572911">
                    <a:tc>
                      <a:txBody>
                        <a:bodyPr/>
                        <a:lstStyle/>
                        <a:p>
                          <a:r>
                            <a:rPr lang="es-ES" dirty="0"/>
                            <a:t>0</a:t>
                          </a:r>
                        </a:p>
                      </a:txBody>
                      <a:tcPr/>
                    </a:tc>
                    <a:tc>
                      <a:txBody>
                        <a:bodyPr/>
                        <a:lstStyle/>
                        <a:p>
                          <a:pPr algn="ctr"/>
                          <a:r>
                            <a:rPr lang="es-ES" dirty="0"/>
                            <a:t>4.49</a:t>
                          </a:r>
                        </a:p>
                      </a:txBody>
                      <a:tcPr/>
                    </a:tc>
                    <a:tc>
                      <a:txBody>
                        <a:bodyPr/>
                        <a:lstStyle/>
                        <a:p>
                          <a:pPr algn="ctr"/>
                          <a:r>
                            <a:rPr lang="es-ES" dirty="0"/>
                            <a:t>6.36</a:t>
                          </a:r>
                        </a:p>
                      </a:txBody>
                      <a:tcPr/>
                    </a:tc>
                    <a:extLst>
                      <a:ext uri="{0D108BD9-81ED-4DB2-BD59-A6C34878D82A}">
                        <a16:rowId xmlns:a16="http://schemas.microsoft.com/office/drawing/2014/main" val="1438970243"/>
                      </a:ext>
                    </a:extLst>
                  </a:tr>
                  <a:tr h="572911">
                    <a:tc>
                      <a:txBody>
                        <a:bodyPr/>
                        <a:lstStyle/>
                        <a:p>
                          <a:r>
                            <a:rPr lang="es-ES" dirty="0"/>
                            <a:t>0.17</a:t>
                          </a:r>
                        </a:p>
                      </a:txBody>
                      <a:tcPr/>
                    </a:tc>
                    <a:tc>
                      <a:txBody>
                        <a:bodyPr/>
                        <a:lstStyle/>
                        <a:p>
                          <a:pPr algn="ctr"/>
                          <a:r>
                            <a:rPr lang="es-ES" dirty="0"/>
                            <a:t>4.17 </a:t>
                          </a:r>
                        </a:p>
                      </a:txBody>
                      <a:tcPr/>
                    </a:tc>
                    <a:tc>
                      <a:txBody>
                        <a:bodyPr/>
                        <a:lstStyle/>
                        <a:p>
                          <a:pPr algn="ctr"/>
                          <a:r>
                            <a:rPr lang="en-US" sz="2700" kern="1200" dirty="0">
                              <a:solidFill>
                                <a:schemeClr val="tx1"/>
                              </a:solidFill>
                              <a:effectLst/>
                              <a:latin typeface="+mn-lt"/>
                              <a:ea typeface="+mn-ea"/>
                              <a:cs typeface="+mn-cs"/>
                            </a:rPr>
                            <a:t>7.03</a:t>
                          </a:r>
                          <a:endParaRPr lang="es-ES" dirty="0"/>
                        </a:p>
                      </a:txBody>
                      <a:tcPr/>
                    </a:tc>
                    <a:extLst>
                      <a:ext uri="{0D108BD9-81ED-4DB2-BD59-A6C34878D82A}">
                        <a16:rowId xmlns:a16="http://schemas.microsoft.com/office/drawing/2014/main" val="601093408"/>
                      </a:ext>
                    </a:extLst>
                  </a:tr>
                </a:tbl>
              </a:graphicData>
            </a:graphic>
          </p:graphicFrame>
        </mc:Choice>
        <mc:Fallback xmlns="">
          <p:graphicFrame>
            <p:nvGraphicFramePr>
              <p:cNvPr id="11" name="Tabla 10">
                <a:extLst>
                  <a:ext uri="{FF2B5EF4-FFF2-40B4-BE49-F238E27FC236}">
                    <a16:creationId xmlns:a16="http://schemas.microsoft.com/office/drawing/2014/main" id="{26020E2F-5BBF-87A7-C756-FDD0C10FD796}"/>
                  </a:ext>
                </a:extLst>
              </p:cNvPr>
              <p:cNvGraphicFramePr>
                <a:graphicFrameLocks noGrp="1"/>
              </p:cNvGraphicFramePr>
              <p:nvPr>
                <p:extLst>
                  <p:ext uri="{D42A27DB-BD31-4B8C-83A1-F6EECF244321}">
                    <p14:modId xmlns:p14="http://schemas.microsoft.com/office/powerpoint/2010/main" val="3876611045"/>
                  </p:ext>
                </p:extLst>
              </p:nvPr>
            </p:nvGraphicFramePr>
            <p:xfrm>
              <a:off x="1648768" y="6208456"/>
              <a:ext cx="6985092" cy="1718733"/>
            </p:xfrm>
            <a:graphic>
              <a:graphicData uri="http://schemas.openxmlformats.org/drawingml/2006/table">
                <a:tbl>
                  <a:tblPr firstRow="1" bandRow="1">
                    <a:tableStyleId>{9D7B26C5-4107-4FEC-AEDC-1716B250A1EF}</a:tableStyleId>
                  </a:tblPr>
                  <a:tblGrid>
                    <a:gridCol w="2328364">
                      <a:extLst>
                        <a:ext uri="{9D8B030D-6E8A-4147-A177-3AD203B41FA5}">
                          <a16:colId xmlns:a16="http://schemas.microsoft.com/office/drawing/2014/main" val="3943066496"/>
                        </a:ext>
                      </a:extLst>
                    </a:gridCol>
                    <a:gridCol w="2328364">
                      <a:extLst>
                        <a:ext uri="{9D8B030D-6E8A-4147-A177-3AD203B41FA5}">
                          <a16:colId xmlns:a16="http://schemas.microsoft.com/office/drawing/2014/main" val="465688363"/>
                        </a:ext>
                      </a:extLst>
                    </a:gridCol>
                    <a:gridCol w="2328364">
                      <a:extLst>
                        <a:ext uri="{9D8B030D-6E8A-4147-A177-3AD203B41FA5}">
                          <a16:colId xmlns:a16="http://schemas.microsoft.com/office/drawing/2014/main" val="3387116903"/>
                        </a:ext>
                      </a:extLst>
                    </a:gridCol>
                  </a:tblGrid>
                  <a:tr h="572911">
                    <a:tc>
                      <a:txBody>
                        <a:bodyPr/>
                        <a:lstStyle/>
                        <a:p>
                          <a:endParaRPr lang="es-ES"/>
                        </a:p>
                      </a:txBody>
                      <a:tcPr>
                        <a:blipFill>
                          <a:blip r:embed="rId6"/>
                          <a:stretch>
                            <a:fillRect t="-8511" r="-200524" b="-217021"/>
                          </a:stretch>
                        </a:blipFill>
                      </a:tcPr>
                    </a:tc>
                    <a:tc>
                      <a:txBody>
                        <a:bodyPr/>
                        <a:lstStyle/>
                        <a:p>
                          <a:pPr algn="ctr"/>
                          <a:r>
                            <a:rPr lang="es-ES" dirty="0"/>
                            <a:t>x1</a:t>
                          </a:r>
                        </a:p>
                      </a:txBody>
                      <a:tcPr/>
                    </a:tc>
                    <a:tc>
                      <a:txBody>
                        <a:bodyPr/>
                        <a:lstStyle/>
                        <a:p>
                          <a:pPr algn="ctr"/>
                          <a:r>
                            <a:rPr lang="es-ES" dirty="0"/>
                            <a:t>y</a:t>
                          </a:r>
                        </a:p>
                      </a:txBody>
                      <a:tcPr/>
                    </a:tc>
                    <a:extLst>
                      <a:ext uri="{0D108BD9-81ED-4DB2-BD59-A6C34878D82A}">
                        <a16:rowId xmlns:a16="http://schemas.microsoft.com/office/drawing/2014/main" val="2368775951"/>
                      </a:ext>
                    </a:extLst>
                  </a:tr>
                  <a:tr h="572911">
                    <a:tc>
                      <a:txBody>
                        <a:bodyPr/>
                        <a:lstStyle/>
                        <a:p>
                          <a:r>
                            <a:rPr lang="es-ES" dirty="0"/>
                            <a:t>0</a:t>
                          </a:r>
                        </a:p>
                      </a:txBody>
                      <a:tcPr/>
                    </a:tc>
                    <a:tc>
                      <a:txBody>
                        <a:bodyPr/>
                        <a:lstStyle/>
                        <a:p>
                          <a:pPr algn="ctr"/>
                          <a:r>
                            <a:rPr lang="es-ES" dirty="0"/>
                            <a:t>4.49</a:t>
                          </a:r>
                        </a:p>
                      </a:txBody>
                      <a:tcPr/>
                    </a:tc>
                    <a:tc>
                      <a:txBody>
                        <a:bodyPr/>
                        <a:lstStyle/>
                        <a:p>
                          <a:pPr algn="ctr"/>
                          <a:r>
                            <a:rPr lang="es-ES" dirty="0"/>
                            <a:t>6.36</a:t>
                          </a:r>
                        </a:p>
                      </a:txBody>
                      <a:tcPr/>
                    </a:tc>
                    <a:extLst>
                      <a:ext uri="{0D108BD9-81ED-4DB2-BD59-A6C34878D82A}">
                        <a16:rowId xmlns:a16="http://schemas.microsoft.com/office/drawing/2014/main" val="1438970243"/>
                      </a:ext>
                    </a:extLst>
                  </a:tr>
                  <a:tr h="572911">
                    <a:tc>
                      <a:txBody>
                        <a:bodyPr/>
                        <a:lstStyle/>
                        <a:p>
                          <a:r>
                            <a:rPr lang="es-ES" dirty="0"/>
                            <a:t>0.17</a:t>
                          </a:r>
                        </a:p>
                      </a:txBody>
                      <a:tcPr/>
                    </a:tc>
                    <a:tc>
                      <a:txBody>
                        <a:bodyPr/>
                        <a:lstStyle/>
                        <a:p>
                          <a:pPr algn="ctr"/>
                          <a:r>
                            <a:rPr lang="es-ES" dirty="0"/>
                            <a:t>4.17 </a:t>
                          </a:r>
                        </a:p>
                      </a:txBody>
                      <a:tcPr/>
                    </a:tc>
                    <a:tc>
                      <a:txBody>
                        <a:bodyPr/>
                        <a:lstStyle/>
                        <a:p>
                          <a:pPr algn="ctr"/>
                          <a:r>
                            <a:rPr lang="en-US" sz="2700" kern="1200" dirty="0">
                              <a:solidFill>
                                <a:schemeClr val="tx1"/>
                              </a:solidFill>
                              <a:effectLst/>
                              <a:latin typeface="+mn-lt"/>
                              <a:ea typeface="+mn-ea"/>
                              <a:cs typeface="+mn-cs"/>
                            </a:rPr>
                            <a:t>7.03</a:t>
                          </a:r>
                          <a:endParaRPr lang="es-ES" dirty="0"/>
                        </a:p>
                      </a:txBody>
                      <a:tcPr/>
                    </a:tc>
                    <a:extLst>
                      <a:ext uri="{0D108BD9-81ED-4DB2-BD59-A6C34878D82A}">
                        <a16:rowId xmlns:a16="http://schemas.microsoft.com/office/drawing/2014/main" val="601093408"/>
                      </a:ext>
                    </a:extLst>
                  </a:tr>
                </a:tbl>
              </a:graphicData>
            </a:graphic>
          </p:graphicFrame>
        </mc:Fallback>
      </mc:AlternateContent>
    </p:spTree>
    <p:extLst>
      <p:ext uri="{BB962C8B-B14F-4D97-AF65-F5344CB8AC3E}">
        <p14:creationId xmlns:p14="http://schemas.microsoft.com/office/powerpoint/2010/main" val="3237989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F7626E3-0388-9608-3847-B8CEC112678B}"/>
              </a:ext>
            </a:extLst>
          </p:cNvPr>
          <p:cNvSpPr>
            <a:spLocks noGrp="1"/>
          </p:cNvSpPr>
          <p:nvPr>
            <p:ph type="ctrTitle"/>
          </p:nvPr>
        </p:nvSpPr>
        <p:spPr/>
        <p:txBody>
          <a:bodyPr/>
          <a:lstStyle/>
          <a:p>
            <a:r>
              <a:rPr lang="en-US" sz="8800" b="1" dirty="0">
                <a:effectLst/>
                <a:latin typeface="Times New Roman" panose="02020603050405020304" pitchFamily="18" charset="0"/>
                <a:ea typeface="Aptos" panose="020B0004020202020204" pitchFamily="34" charset="0"/>
              </a:rPr>
              <a:t>An empirical application</a:t>
            </a:r>
            <a:endParaRPr lang="en-GB" dirty="0"/>
          </a:p>
        </p:txBody>
      </p:sp>
      <p:sp>
        <p:nvSpPr>
          <p:cNvPr id="3" name="Subtítulo 2">
            <a:extLst>
              <a:ext uri="{FF2B5EF4-FFF2-40B4-BE49-F238E27FC236}">
                <a16:creationId xmlns:a16="http://schemas.microsoft.com/office/drawing/2014/main" id="{36619A00-8555-1F56-5114-7E37288780D1}"/>
              </a:ext>
            </a:extLst>
          </p:cNvPr>
          <p:cNvSpPr>
            <a:spLocks noGrp="1"/>
          </p:cNvSpPr>
          <p:nvPr>
            <p:ph type="subTitle" idx="1"/>
          </p:nvPr>
        </p:nvSpPr>
        <p:spPr/>
        <p:txBody>
          <a:bodyPr/>
          <a:lstStyle/>
          <a:p>
            <a:r>
              <a:rPr lang="en-US" dirty="0">
                <a:latin typeface="Times New Roman" panose="02020603050405020304" pitchFamily="18" charset="0"/>
                <a:cs typeface="Times New Roman" panose="02020603050405020304" pitchFamily="18" charset="0"/>
              </a:rPr>
              <a:t>Efficiency Assessment of the Valencian Food Industry</a:t>
            </a:r>
            <a:endParaRPr lang="en-GB" dirty="0">
              <a:latin typeface="Times New Roman" panose="02020603050405020304" pitchFamily="18"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2EC2EDA7-1224-188B-553C-E559B86C96D4}"/>
              </a:ext>
            </a:extLst>
          </p:cNvPr>
          <p:cNvSpPr>
            <a:spLocks noGrp="1"/>
          </p:cNvSpPr>
          <p:nvPr>
            <p:ph type="sldNum" sz="quarter" idx="12"/>
          </p:nvPr>
        </p:nvSpPr>
        <p:spPr/>
        <p:txBody>
          <a:bodyPr/>
          <a:lstStyle/>
          <a:p>
            <a:fld id="{DBFF9636-A71C-488A-89F8-02E08556F10C}" type="slidenum">
              <a:rPr lang="es-ES" smtClean="0"/>
              <a:pPr/>
              <a:t>19</a:t>
            </a:fld>
            <a:endParaRPr lang="es-ES" dirty="0"/>
          </a:p>
        </p:txBody>
      </p:sp>
      <p:sp>
        <p:nvSpPr>
          <p:cNvPr id="6" name="Marcador de pie de página 3">
            <a:extLst>
              <a:ext uri="{FF2B5EF4-FFF2-40B4-BE49-F238E27FC236}">
                <a16:creationId xmlns:a16="http://schemas.microsoft.com/office/drawing/2014/main" id="{7516C686-7305-3BA8-C8D5-0E6514E7CFC8}"/>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07116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FE94856-9D9C-4ED9-90BF-F310B65BA2C7}"/>
              </a:ext>
            </a:extLst>
          </p:cNvPr>
          <p:cNvSpPr>
            <a:spLocks noGrp="1"/>
          </p:cNvSpPr>
          <p:nvPr>
            <p:ph type="title"/>
          </p:nvPr>
        </p:nvSpPr>
        <p:spPr/>
        <p:txBody>
          <a:bodyPr/>
          <a:lstStyle/>
          <a:p>
            <a:r>
              <a:rPr lang="en-AU" dirty="0"/>
              <a:t>Index</a:t>
            </a:r>
          </a:p>
        </p:txBody>
      </p:sp>
      <p:sp>
        <p:nvSpPr>
          <p:cNvPr id="3" name="Marcador de contenido 2">
            <a:extLst>
              <a:ext uri="{FF2B5EF4-FFF2-40B4-BE49-F238E27FC236}">
                <a16:creationId xmlns:a16="http://schemas.microsoft.com/office/drawing/2014/main" id="{92AD0A21-745E-4A0B-93F3-9909AF99A29B}"/>
              </a:ext>
            </a:extLst>
          </p:cNvPr>
          <p:cNvSpPr>
            <a:spLocks noGrp="1"/>
          </p:cNvSpPr>
          <p:nvPr>
            <p:ph idx="1"/>
          </p:nvPr>
        </p:nvSpPr>
        <p:spPr/>
        <p:txBody>
          <a:bodyPr anchor="ctr">
            <a:normAutofit/>
          </a:bodyPr>
          <a:lstStyle/>
          <a:p>
            <a:pPr>
              <a:lnSpc>
                <a:spcPct val="150000"/>
              </a:lnSpc>
              <a:spcBef>
                <a:spcPts val="1200"/>
              </a:spcBef>
              <a:spcAft>
                <a:spcPts val="1200"/>
              </a:spcAft>
            </a:pPr>
            <a:r>
              <a:rPr lang="en-AU" sz="4800" dirty="0"/>
              <a:t>Introduction</a:t>
            </a:r>
          </a:p>
          <a:p>
            <a:pPr>
              <a:lnSpc>
                <a:spcPct val="150000"/>
              </a:lnSpc>
              <a:spcBef>
                <a:spcPts val="1200"/>
              </a:spcBef>
              <a:spcAft>
                <a:spcPts val="1200"/>
              </a:spcAft>
            </a:pPr>
            <a:r>
              <a:rPr lang="en-AU" sz="4800" dirty="0"/>
              <a:t>Methodology</a:t>
            </a:r>
          </a:p>
          <a:p>
            <a:pPr>
              <a:lnSpc>
                <a:spcPct val="150000"/>
              </a:lnSpc>
              <a:spcBef>
                <a:spcPts val="1200"/>
              </a:spcBef>
              <a:spcAft>
                <a:spcPts val="1200"/>
              </a:spcAft>
            </a:pPr>
            <a:r>
              <a:rPr lang="en-AU" sz="4800" dirty="0"/>
              <a:t>An empirical application</a:t>
            </a:r>
          </a:p>
          <a:p>
            <a:pPr>
              <a:lnSpc>
                <a:spcPct val="150000"/>
              </a:lnSpc>
              <a:spcBef>
                <a:spcPts val="1200"/>
              </a:spcBef>
              <a:spcAft>
                <a:spcPts val="1200"/>
              </a:spcAft>
            </a:pPr>
            <a:r>
              <a:rPr lang="en-AU" sz="4800" dirty="0"/>
              <a:t>Conclusions</a:t>
            </a:r>
          </a:p>
        </p:txBody>
      </p:sp>
      <p:sp>
        <p:nvSpPr>
          <p:cNvPr id="4" name="Marcador de pie de página 3">
            <a:extLst>
              <a:ext uri="{FF2B5EF4-FFF2-40B4-BE49-F238E27FC236}">
                <a16:creationId xmlns:a16="http://schemas.microsoft.com/office/drawing/2014/main" id="{5F27C00A-ACDC-4E4A-984A-BDB61556F009}"/>
              </a:ext>
            </a:extLst>
          </p:cNvPr>
          <p:cNvSpPr>
            <a:spLocks noGrp="1"/>
          </p:cNvSpPr>
          <p:nvPr>
            <p:ph type="ftr" sz="quarter" idx="11"/>
          </p:nvPr>
        </p:nvSpPr>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5" name="Marcador de número de diapositiva 4">
            <a:extLst>
              <a:ext uri="{FF2B5EF4-FFF2-40B4-BE49-F238E27FC236}">
                <a16:creationId xmlns:a16="http://schemas.microsoft.com/office/drawing/2014/main" id="{C9FC0917-D875-4A91-9E78-00B68053351E}"/>
              </a:ext>
            </a:extLst>
          </p:cNvPr>
          <p:cNvSpPr>
            <a:spLocks noGrp="1"/>
          </p:cNvSpPr>
          <p:nvPr>
            <p:ph type="sldNum" sz="quarter" idx="12"/>
          </p:nvPr>
        </p:nvSpPr>
        <p:spPr/>
        <p:txBody>
          <a:bodyPr/>
          <a:lstStyle/>
          <a:p>
            <a:fld id="{DBFF9636-A71C-488A-89F8-02E08556F10C}" type="slidenum">
              <a:rPr lang="es-ES" smtClean="0"/>
              <a:pPr/>
              <a:t>2</a:t>
            </a:fld>
            <a:endParaRPr lang="es-ES" dirty="0"/>
          </a:p>
        </p:txBody>
      </p:sp>
    </p:spTree>
    <p:extLst>
      <p:ext uri="{BB962C8B-B14F-4D97-AF65-F5344CB8AC3E}">
        <p14:creationId xmlns:p14="http://schemas.microsoft.com/office/powerpoint/2010/main" val="3928377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DA03B8B-503C-2AD5-0C58-C6F2AD68497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0C3F2C01-39A2-4C46-9D03-67A37C26B66E}"/>
              </a:ext>
            </a:extLst>
          </p:cNvPr>
          <p:cNvSpPr>
            <a:spLocks noGrp="1"/>
          </p:cNvSpPr>
          <p:nvPr>
            <p:ph type="sldNum" sz="quarter" idx="12"/>
          </p:nvPr>
        </p:nvSpPr>
        <p:spPr/>
        <p:txBody>
          <a:bodyPr/>
          <a:lstStyle/>
          <a:p>
            <a:fld id="{DBFF9636-A71C-488A-89F8-02E08556F10C}" type="slidenum">
              <a:rPr lang="es-ES" smtClean="0"/>
              <a:pPr/>
              <a:t>20</a:t>
            </a:fld>
            <a:endParaRPr lang="es-ES" dirty="0"/>
          </a:p>
        </p:txBody>
      </p:sp>
      <p:sp>
        <p:nvSpPr>
          <p:cNvPr id="3" name="Marcador de contenido 2">
            <a:extLst>
              <a:ext uri="{FF2B5EF4-FFF2-40B4-BE49-F238E27FC236}">
                <a16:creationId xmlns:a16="http://schemas.microsoft.com/office/drawing/2014/main" id="{6DFA8D77-6114-5058-4500-99FF53E70859}"/>
              </a:ext>
            </a:extLst>
          </p:cNvPr>
          <p:cNvSpPr>
            <a:spLocks noGrp="1"/>
          </p:cNvSpPr>
          <p:nvPr>
            <p:ph idx="1"/>
          </p:nvPr>
        </p:nvSpPr>
        <p:spPr>
          <a:xfrm>
            <a:off x="831520" y="3097269"/>
            <a:ext cx="16595985" cy="5850074"/>
          </a:xfrm>
        </p:spPr>
        <p:txBody>
          <a:bodyPr>
            <a:normAutofit/>
          </a:bodyPr>
          <a:lstStyle/>
          <a:p>
            <a:r>
              <a:rPr lang="es-ES" dirty="0"/>
              <a:t>A </a:t>
            </a:r>
            <a:r>
              <a:rPr lang="es-ES" dirty="0" err="1"/>
              <a:t>dataset</a:t>
            </a:r>
            <a:r>
              <a:rPr lang="es-ES" dirty="0"/>
              <a:t> </a:t>
            </a:r>
            <a:r>
              <a:rPr lang="es-ES" dirty="0" err="1"/>
              <a:t>obtained</a:t>
            </a:r>
            <a:r>
              <a:rPr lang="es-ES" dirty="0"/>
              <a:t> </a:t>
            </a:r>
            <a:r>
              <a:rPr lang="es-ES" dirty="0" err="1"/>
              <a:t>from</a:t>
            </a:r>
            <a:r>
              <a:rPr lang="es-ES" dirty="0"/>
              <a:t> </a:t>
            </a:r>
            <a:r>
              <a:rPr lang="es-ES" dirty="0" err="1"/>
              <a:t>Iberian</a:t>
            </a:r>
            <a:r>
              <a:rPr lang="es-ES" dirty="0"/>
              <a:t> Balance </a:t>
            </a:r>
            <a:r>
              <a:rPr lang="es-ES" dirty="0" err="1"/>
              <a:t>Sheet</a:t>
            </a:r>
            <a:r>
              <a:rPr lang="es-ES" dirty="0"/>
              <a:t> </a:t>
            </a:r>
            <a:r>
              <a:rPr lang="es-ES" dirty="0" err="1"/>
              <a:t>Analysis</a:t>
            </a:r>
            <a:r>
              <a:rPr lang="es-ES" dirty="0"/>
              <a:t> </a:t>
            </a:r>
            <a:r>
              <a:rPr lang="es-ES" dirty="0" err="1"/>
              <a:t>System</a:t>
            </a:r>
            <a:r>
              <a:rPr lang="es-ES" dirty="0"/>
              <a:t> (SABI).</a:t>
            </a:r>
          </a:p>
          <a:p>
            <a:r>
              <a:rPr lang="en-US" dirty="0"/>
              <a:t>The dataset utilized encompasses data from the year 2023, comprising records from 97 food industry companies located in the Valencian Community, each with more than 50 employers.</a:t>
            </a:r>
          </a:p>
          <a:p>
            <a:r>
              <a:rPr lang="en-GB" dirty="0"/>
              <a:t>Input variables: Total assets, </a:t>
            </a:r>
            <a:r>
              <a:rPr lang="en-US" dirty="0"/>
              <a:t>number of employees, tangible fixed assets and personnel expenses</a:t>
            </a:r>
            <a:r>
              <a:rPr lang="en-GB" dirty="0"/>
              <a:t>.</a:t>
            </a:r>
          </a:p>
          <a:p>
            <a:r>
              <a:rPr lang="en-GB" dirty="0"/>
              <a:t>Output variable: </a:t>
            </a:r>
            <a:r>
              <a:rPr lang="en-US" dirty="0"/>
              <a:t>Operating income</a:t>
            </a:r>
            <a:r>
              <a:rPr lang="en-GB" dirty="0"/>
              <a:t>.</a:t>
            </a:r>
          </a:p>
        </p:txBody>
      </p:sp>
      <p:sp>
        <p:nvSpPr>
          <p:cNvPr id="7" name="Marcador de pie de página 3">
            <a:extLst>
              <a:ext uri="{FF2B5EF4-FFF2-40B4-BE49-F238E27FC236}">
                <a16:creationId xmlns:a16="http://schemas.microsoft.com/office/drawing/2014/main" id="{B799DF3C-1C68-ED62-380A-58EC1175C06C}"/>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8424337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B6C5F-98FE-B0CB-9E09-33DE5ABBEFF8}"/>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4ED1386-7CA3-3674-9E64-CA3675BC98FF}"/>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2B5B8A64-0463-38AA-5A06-13F308515F29}"/>
              </a:ext>
            </a:extLst>
          </p:cNvPr>
          <p:cNvSpPr>
            <a:spLocks noGrp="1"/>
          </p:cNvSpPr>
          <p:nvPr>
            <p:ph type="sldNum" sz="quarter" idx="12"/>
          </p:nvPr>
        </p:nvSpPr>
        <p:spPr/>
        <p:txBody>
          <a:bodyPr/>
          <a:lstStyle/>
          <a:p>
            <a:fld id="{DBFF9636-A71C-488A-89F8-02E08556F10C}" type="slidenum">
              <a:rPr lang="es-ES" smtClean="0"/>
              <a:pPr/>
              <a:t>21</a:t>
            </a:fld>
            <a:endParaRPr lang="es-ES" dirty="0"/>
          </a:p>
        </p:txBody>
      </p:sp>
      <p:sp>
        <p:nvSpPr>
          <p:cNvPr id="3" name="Marcador de contenido 2">
            <a:extLst>
              <a:ext uri="{FF2B5EF4-FFF2-40B4-BE49-F238E27FC236}">
                <a16:creationId xmlns:a16="http://schemas.microsoft.com/office/drawing/2014/main" id="{F55AB683-8616-0B38-FDCD-C90F1440F6A5}"/>
              </a:ext>
            </a:extLst>
          </p:cNvPr>
          <p:cNvSpPr>
            <a:spLocks noGrp="1"/>
          </p:cNvSpPr>
          <p:nvPr>
            <p:ph idx="1"/>
          </p:nvPr>
        </p:nvSpPr>
        <p:spPr>
          <a:xfrm>
            <a:off x="831520" y="3097269"/>
            <a:ext cx="16595985" cy="5850074"/>
          </a:xfrm>
        </p:spPr>
        <p:txBody>
          <a:bodyPr>
            <a:normAutofit/>
          </a:bodyPr>
          <a:lstStyle/>
          <a:p>
            <a:r>
              <a:rPr lang="en-GB" dirty="0"/>
              <a:t>Step 1: </a:t>
            </a:r>
            <a:r>
              <a:rPr lang="en-US" dirty="0"/>
              <a:t>Data labeling process.</a:t>
            </a:r>
          </a:p>
          <a:p>
            <a:pPr lvl="1"/>
            <a:r>
              <a:rPr lang="en-US" dirty="0"/>
              <a:t>15 DMUs are efficient (15,46%)</a:t>
            </a:r>
          </a:p>
          <a:p>
            <a:pPr lvl="1"/>
            <a:endParaRPr lang="en-US" dirty="0"/>
          </a:p>
          <a:p>
            <a:r>
              <a:rPr lang="en-GB" dirty="0"/>
              <a:t>Step 2: </a:t>
            </a:r>
            <a:r>
              <a:rPr lang="en-US" dirty="0"/>
              <a:t>Class balancing phase</a:t>
            </a:r>
            <a:r>
              <a:rPr lang="en-GB" dirty="0"/>
              <a:t>.</a:t>
            </a:r>
          </a:p>
          <a:p>
            <a:endParaRPr lang="en-GB" dirty="0"/>
          </a:p>
          <a:p>
            <a:endParaRPr lang="en-GB" dirty="0"/>
          </a:p>
          <a:p>
            <a:r>
              <a:rPr lang="en-GB" dirty="0"/>
              <a:t>Step 3: 6 NNs are </a:t>
            </a:r>
            <a:r>
              <a:rPr lang="es-ES" dirty="0"/>
              <a:t>fine-</a:t>
            </a:r>
            <a:r>
              <a:rPr lang="es-ES" dirty="0" err="1"/>
              <a:t>tuned</a:t>
            </a:r>
            <a:r>
              <a:rPr lang="en-GB" dirty="0"/>
              <a:t> </a:t>
            </a:r>
          </a:p>
          <a:p>
            <a:pPr lvl="1"/>
            <a:endParaRPr lang="en-GB" dirty="0"/>
          </a:p>
        </p:txBody>
      </p:sp>
      <p:sp>
        <p:nvSpPr>
          <p:cNvPr id="7" name="Marcador de pie de página 3">
            <a:extLst>
              <a:ext uri="{FF2B5EF4-FFF2-40B4-BE49-F238E27FC236}">
                <a16:creationId xmlns:a16="http://schemas.microsoft.com/office/drawing/2014/main" id="{85BE3DC8-2450-0C71-A5F7-7B7EA521A211}"/>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graphicFrame>
        <p:nvGraphicFramePr>
          <p:cNvPr id="6" name="Objeto 5">
            <a:extLst>
              <a:ext uri="{FF2B5EF4-FFF2-40B4-BE49-F238E27FC236}">
                <a16:creationId xmlns:a16="http://schemas.microsoft.com/office/drawing/2014/main" id="{E78257E2-75AF-96CA-7CD1-EF3B5412AB01}"/>
              </a:ext>
            </a:extLst>
          </p:cNvPr>
          <p:cNvGraphicFramePr>
            <a:graphicFrameLocks noChangeAspect="1"/>
          </p:cNvGraphicFramePr>
          <p:nvPr>
            <p:extLst>
              <p:ext uri="{D42A27DB-BD31-4B8C-83A1-F6EECF244321}">
                <p14:modId xmlns:p14="http://schemas.microsoft.com/office/powerpoint/2010/main" val="3254756415"/>
              </p:ext>
            </p:extLst>
          </p:nvPr>
        </p:nvGraphicFramePr>
        <p:xfrm>
          <a:off x="9618799" y="7503212"/>
          <a:ext cx="5726392" cy="559218"/>
        </p:xfrm>
        <a:graphic>
          <a:graphicData uri="http://schemas.openxmlformats.org/presentationml/2006/ole">
            <mc:AlternateContent xmlns:mc="http://schemas.openxmlformats.org/markup-compatibility/2006">
              <mc:Choice xmlns:v="urn:schemas-microsoft-com:vml" Requires="v">
                <p:oleObj r:id="rId2" imgW="2425700" imgH="228600" progId="Equation.DSMT4">
                  <p:embed/>
                </p:oleObj>
              </mc:Choice>
              <mc:Fallback>
                <p:oleObj r:id="rId2" imgW="2425700" imgH="228600" progId="Equation.DSMT4">
                  <p:embed/>
                  <p:pic>
                    <p:nvPicPr>
                      <p:cNvPr id="9" name="Objeto 8">
                        <a:extLst>
                          <a:ext uri="{FF2B5EF4-FFF2-40B4-BE49-F238E27FC236}">
                            <a16:creationId xmlns:a16="http://schemas.microsoft.com/office/drawing/2014/main" id="{710E324F-B228-175D-6667-F26BA44A011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618799" y="7503212"/>
                        <a:ext cx="5726392" cy="559218"/>
                      </a:xfrm>
                      <a:prstGeom prst="rect">
                        <a:avLst/>
                      </a:prstGeom>
                      <a:noFill/>
                    </p:spPr>
                  </p:pic>
                </p:oleObj>
              </mc:Fallback>
            </mc:AlternateContent>
          </a:graphicData>
        </a:graphic>
      </p:graphicFrame>
      <p:graphicFrame>
        <p:nvGraphicFramePr>
          <p:cNvPr id="8" name="Objeto 7">
            <a:extLst>
              <a:ext uri="{FF2B5EF4-FFF2-40B4-BE49-F238E27FC236}">
                <a16:creationId xmlns:a16="http://schemas.microsoft.com/office/drawing/2014/main" id="{E2C00D36-A7ED-A1CB-6FC6-30AA31057B71}"/>
              </a:ext>
            </a:extLst>
          </p:cNvPr>
          <p:cNvGraphicFramePr>
            <a:graphicFrameLocks noChangeAspect="1"/>
          </p:cNvGraphicFramePr>
          <p:nvPr>
            <p:extLst>
              <p:ext uri="{D42A27DB-BD31-4B8C-83A1-F6EECF244321}">
                <p14:modId xmlns:p14="http://schemas.microsoft.com/office/powerpoint/2010/main" val="1235455381"/>
              </p:ext>
            </p:extLst>
          </p:nvPr>
        </p:nvGraphicFramePr>
        <p:xfrm>
          <a:off x="9618799" y="6507117"/>
          <a:ext cx="5173397" cy="659204"/>
        </p:xfrm>
        <a:graphic>
          <a:graphicData uri="http://schemas.openxmlformats.org/presentationml/2006/ole">
            <mc:AlternateContent xmlns:mc="http://schemas.openxmlformats.org/markup-compatibility/2006">
              <mc:Choice xmlns:v="urn:schemas-microsoft-com:vml" Requires="v">
                <p:oleObj r:id="rId4" imgW="2070100" imgH="228600" progId="Equation.DSMT4">
                  <p:embed/>
                </p:oleObj>
              </mc:Choice>
              <mc:Fallback>
                <p:oleObj r:id="rId4" imgW="2070100" imgH="228600" progId="Equation.DSMT4">
                  <p:embed/>
                  <p:pic>
                    <p:nvPicPr>
                      <p:cNvPr id="11" name="Objeto 10">
                        <a:extLst>
                          <a:ext uri="{FF2B5EF4-FFF2-40B4-BE49-F238E27FC236}">
                            <a16:creationId xmlns:a16="http://schemas.microsoft.com/office/drawing/2014/main" id="{6F353C4D-2A76-3D75-9C25-9EF43BCDF3D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618799" y="6507117"/>
                        <a:ext cx="5173397" cy="659204"/>
                      </a:xfrm>
                      <a:prstGeom prst="rect">
                        <a:avLst/>
                      </a:prstGeom>
                      <a:noFill/>
                    </p:spPr>
                  </p:pic>
                </p:oleObj>
              </mc:Fallback>
            </mc:AlternateContent>
          </a:graphicData>
        </a:graphic>
      </p:graphicFrame>
      <p:graphicFrame>
        <p:nvGraphicFramePr>
          <p:cNvPr id="9" name="Objeto 8">
            <a:extLst>
              <a:ext uri="{FF2B5EF4-FFF2-40B4-BE49-F238E27FC236}">
                <a16:creationId xmlns:a16="http://schemas.microsoft.com/office/drawing/2014/main" id="{FE813A48-456E-FDA4-2765-7229CB35B9F3}"/>
              </a:ext>
            </a:extLst>
          </p:cNvPr>
          <p:cNvGraphicFramePr>
            <a:graphicFrameLocks noChangeAspect="1"/>
          </p:cNvGraphicFramePr>
          <p:nvPr>
            <p:extLst>
              <p:ext uri="{D42A27DB-BD31-4B8C-83A1-F6EECF244321}">
                <p14:modId xmlns:p14="http://schemas.microsoft.com/office/powerpoint/2010/main" val="1157790201"/>
              </p:ext>
            </p:extLst>
          </p:nvPr>
        </p:nvGraphicFramePr>
        <p:xfrm>
          <a:off x="9618799" y="8399321"/>
          <a:ext cx="2907934" cy="559218"/>
        </p:xfrm>
        <a:graphic>
          <a:graphicData uri="http://schemas.openxmlformats.org/presentationml/2006/ole">
            <mc:AlternateContent xmlns:mc="http://schemas.openxmlformats.org/markup-compatibility/2006">
              <mc:Choice xmlns:v="urn:schemas-microsoft-com:vml" Requires="v">
                <p:oleObj r:id="rId6" imgW="1244600" imgH="228600" progId="Equation.DSMT4">
                  <p:embed/>
                </p:oleObj>
              </mc:Choice>
              <mc:Fallback>
                <p:oleObj r:id="rId6" imgW="1244600" imgH="228600" progId="Equation.DSMT4">
                  <p:embed/>
                  <p:pic>
                    <p:nvPicPr>
                      <p:cNvPr id="13" name="Objeto 12">
                        <a:extLst>
                          <a:ext uri="{FF2B5EF4-FFF2-40B4-BE49-F238E27FC236}">
                            <a16:creationId xmlns:a16="http://schemas.microsoft.com/office/drawing/2014/main" id="{C1491A3F-F0A2-27AD-0DDF-87D39F711AE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18799" y="8399321"/>
                        <a:ext cx="2907934" cy="559218"/>
                      </a:xfrm>
                      <a:prstGeom prst="rect">
                        <a:avLst/>
                      </a:prstGeom>
                      <a:noFill/>
                    </p:spPr>
                  </p:pic>
                </p:oleObj>
              </mc:Fallback>
            </mc:AlternateContent>
          </a:graphicData>
        </a:graphic>
      </p:graphicFrame>
      <p:sp>
        <p:nvSpPr>
          <p:cNvPr id="10" name="Abrir llave 9">
            <a:extLst>
              <a:ext uri="{FF2B5EF4-FFF2-40B4-BE49-F238E27FC236}">
                <a16:creationId xmlns:a16="http://schemas.microsoft.com/office/drawing/2014/main" id="{21FE358A-F687-ADD9-B4F9-19BE65DD653C}"/>
              </a:ext>
            </a:extLst>
          </p:cNvPr>
          <p:cNvSpPr/>
          <p:nvPr/>
        </p:nvSpPr>
        <p:spPr>
          <a:xfrm>
            <a:off x="8909121" y="6358088"/>
            <a:ext cx="469757" cy="278167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Tree>
    <p:extLst>
      <p:ext uri="{BB962C8B-B14F-4D97-AF65-F5344CB8AC3E}">
        <p14:creationId xmlns:p14="http://schemas.microsoft.com/office/powerpoint/2010/main" val="28065625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B218BE-D69D-7EEE-5EF8-42A1F48448FD}"/>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6BFC242-6A73-FC0D-7D0C-C323583A4277}"/>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4A62F077-0052-CC78-044C-81068E5550EC}"/>
              </a:ext>
            </a:extLst>
          </p:cNvPr>
          <p:cNvSpPr>
            <a:spLocks noGrp="1"/>
          </p:cNvSpPr>
          <p:nvPr>
            <p:ph type="sldNum" sz="quarter" idx="12"/>
          </p:nvPr>
        </p:nvSpPr>
        <p:spPr/>
        <p:txBody>
          <a:bodyPr/>
          <a:lstStyle/>
          <a:p>
            <a:fld id="{DBFF9636-A71C-488A-89F8-02E08556F10C}" type="slidenum">
              <a:rPr lang="es-ES" smtClean="0"/>
              <a:pPr/>
              <a:t>22</a:t>
            </a:fld>
            <a:endParaRPr lang="es-ES" dirty="0"/>
          </a:p>
        </p:txBody>
      </p:sp>
      <p:graphicFrame>
        <p:nvGraphicFramePr>
          <p:cNvPr id="18" name="Marcador de contenido 17">
            <a:extLst>
              <a:ext uri="{FF2B5EF4-FFF2-40B4-BE49-F238E27FC236}">
                <a16:creationId xmlns:a16="http://schemas.microsoft.com/office/drawing/2014/main" id="{D9E5E571-59EE-9369-DAF0-94650548FD7B}"/>
              </a:ext>
            </a:extLst>
          </p:cNvPr>
          <p:cNvGraphicFramePr>
            <a:graphicFrameLocks noGrp="1"/>
          </p:cNvGraphicFramePr>
          <p:nvPr>
            <p:ph idx="1"/>
            <p:extLst>
              <p:ext uri="{D42A27DB-BD31-4B8C-83A1-F6EECF244321}">
                <p14:modId xmlns:p14="http://schemas.microsoft.com/office/powerpoint/2010/main" val="2151978793"/>
              </p:ext>
            </p:extLst>
          </p:nvPr>
        </p:nvGraphicFramePr>
        <p:xfrm>
          <a:off x="1257300" y="2628900"/>
          <a:ext cx="15773400" cy="6019800"/>
        </p:xfrm>
        <a:graphic>
          <a:graphicData uri="http://schemas.openxmlformats.org/drawingml/2006/table">
            <a:tbl>
              <a:tblPr firstRow="1" firstCol="1" bandRow="1"/>
              <a:tblGrid>
                <a:gridCol w="2554720">
                  <a:extLst>
                    <a:ext uri="{9D8B030D-6E8A-4147-A177-3AD203B41FA5}">
                      <a16:colId xmlns:a16="http://schemas.microsoft.com/office/drawing/2014/main" val="417698037"/>
                    </a:ext>
                  </a:extLst>
                </a:gridCol>
                <a:gridCol w="3883264">
                  <a:extLst>
                    <a:ext uri="{9D8B030D-6E8A-4147-A177-3AD203B41FA5}">
                      <a16:colId xmlns:a16="http://schemas.microsoft.com/office/drawing/2014/main" val="3749237291"/>
                    </a:ext>
                  </a:extLst>
                </a:gridCol>
                <a:gridCol w="2812864">
                  <a:extLst>
                    <a:ext uri="{9D8B030D-6E8A-4147-A177-3AD203B41FA5}">
                      <a16:colId xmlns:a16="http://schemas.microsoft.com/office/drawing/2014/main" val="216490335"/>
                    </a:ext>
                  </a:extLst>
                </a:gridCol>
                <a:gridCol w="3155570">
                  <a:extLst>
                    <a:ext uri="{9D8B030D-6E8A-4147-A177-3AD203B41FA5}">
                      <a16:colId xmlns:a16="http://schemas.microsoft.com/office/drawing/2014/main" val="1430764930"/>
                    </a:ext>
                  </a:extLst>
                </a:gridCol>
                <a:gridCol w="3366982">
                  <a:extLst>
                    <a:ext uri="{9D8B030D-6E8A-4147-A177-3AD203B41FA5}">
                      <a16:colId xmlns:a16="http://schemas.microsoft.com/office/drawing/2014/main" val="1550533877"/>
                    </a:ext>
                  </a:extLst>
                </a:gridCol>
              </a:tblGrid>
              <a:tr h="921321">
                <a:tc gridSpan="5">
                  <a:txBody>
                    <a:bodyPr/>
                    <a:lstStyle/>
                    <a:p>
                      <a:pPr algn="ctr">
                        <a:lnSpc>
                          <a:spcPct val="15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Performance using observed dataset</a:t>
                      </a: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noFill/>
                  </a:tcPr>
                </a:tc>
                <a:tc hMerge="1">
                  <a:txBody>
                    <a:bodyPr/>
                    <a:lstStyle/>
                    <a:p>
                      <a:endParaRPr lang="es-ES"/>
                    </a:p>
                  </a:txBody>
                  <a:tcPr/>
                </a:tc>
                <a:tc hMerge="1">
                  <a:txBody>
                    <a:bodyPr/>
                    <a:lstStyle/>
                    <a:p>
                      <a:endParaRPr lang="es-ES"/>
                    </a:p>
                  </a:txBody>
                  <a:tcPr/>
                </a:tc>
                <a:tc hMerge="1">
                  <a:txBody>
                    <a:bodyPr/>
                    <a:lstStyle/>
                    <a:p>
                      <a:endParaRPr lang="es-ES"/>
                    </a:p>
                  </a:txBody>
                  <a:tcPr/>
                </a:tc>
                <a:tc hMerge="1">
                  <a:txBody>
                    <a:bodyPr/>
                    <a:lstStyle/>
                    <a:p>
                      <a:endParaRPr lang="es-ES"/>
                    </a:p>
                  </a:txBody>
                  <a:tcPr/>
                </a:tc>
                <a:extLst>
                  <a:ext uri="{0D108BD9-81ED-4DB2-BD59-A6C34878D82A}">
                    <a16:rowId xmlns:a16="http://schemas.microsoft.com/office/drawing/2014/main" val="727746778"/>
                  </a:ext>
                </a:extLst>
              </a:tr>
              <a:tr h="826461">
                <a:tc>
                  <a:txBody>
                    <a:bodyPr/>
                    <a:lstStyle/>
                    <a:p>
                      <a:pPr algn="ctr">
                        <a:lnSpc>
                          <a:spcPct val="110000"/>
                        </a:lnSpc>
                        <a:spcAft>
                          <a:spcPts val="800"/>
                        </a:spcAft>
                        <a:buNone/>
                      </a:pPr>
                      <a:endPar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Balanced accuracy</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F1-Score</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Precision</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Sensitivity</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126542239"/>
                  </a:ext>
                </a:extLst>
              </a:tr>
              <a:tr h="712003">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0.40</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988315548"/>
                  </a:ext>
                </a:extLst>
              </a:tr>
              <a:tr h="712003">
                <a:tc>
                  <a:txBody>
                    <a:bodyPr/>
                    <a:lstStyle/>
                    <a:p>
                      <a:pPr algn="ctr">
                        <a:lnSpc>
                          <a:spcPct val="110000"/>
                        </a:lnSpc>
                        <a:spcAft>
                          <a:spcPts val="800"/>
                        </a:spcAft>
                        <a:buNone/>
                      </a:pPr>
                      <a:r>
                        <a:rPr lang="en-US" sz="3200" kern="100" dirty="0">
                          <a:effectLst/>
                          <a:latin typeface="Times New Roman" panose="02020603050405020304" pitchFamily="18" charset="0"/>
                          <a:ea typeface="Aptos" panose="020B0004020202020204" pitchFamily="34" charset="0"/>
                          <a:cs typeface="Times New Roman" panose="02020603050405020304" pitchFamily="18" charset="0"/>
                        </a:rPr>
                        <a:t>0.1543</a:t>
                      </a:r>
                      <a:r>
                        <a:rPr lang="en-US" sz="3200" kern="100" baseline="30000" dirty="0">
                          <a:effectLst/>
                          <a:latin typeface="Times New Roman" panose="02020603050405020304" pitchFamily="18" charset="0"/>
                          <a:ea typeface="Aptos" panose="020B0004020202020204" pitchFamily="34" charset="0"/>
                          <a:cs typeface="Times New Roman" panose="02020603050405020304" pitchFamily="18" charset="0"/>
                        </a:rPr>
                        <a:t>*</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2889039134"/>
                  </a:ext>
                </a:extLst>
              </a:tr>
              <a:tr h="712003">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0.93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3477809554"/>
                  </a:ext>
                </a:extLst>
              </a:tr>
              <a:tr h="712003">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2923294490"/>
                  </a:ext>
                </a:extLst>
              </a:tr>
              <a:tr h="712003">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0.35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a:noFill/>
                    </a:lnB>
                    <a:noFill/>
                  </a:tcPr>
                </a:tc>
                <a:extLst>
                  <a:ext uri="{0D108BD9-81ED-4DB2-BD59-A6C34878D82A}">
                    <a16:rowId xmlns:a16="http://schemas.microsoft.com/office/drawing/2014/main" val="2457409050"/>
                  </a:ext>
                </a:extLst>
              </a:tr>
              <a:tr h="712003">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0.25</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0.82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b">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9633446"/>
                  </a:ext>
                </a:extLst>
              </a:tr>
            </a:tbl>
          </a:graphicData>
        </a:graphic>
      </p:graphicFrame>
      <p:sp>
        <p:nvSpPr>
          <p:cNvPr id="20" name="Rectangle 6">
            <a:extLst>
              <a:ext uri="{FF2B5EF4-FFF2-40B4-BE49-F238E27FC236}">
                <a16:creationId xmlns:a16="http://schemas.microsoft.com/office/drawing/2014/main" id="{704E7EC0-8BC4-3683-8ABC-536ECC9CA9D2}"/>
              </a:ext>
            </a:extLst>
          </p:cNvPr>
          <p:cNvSpPr>
            <a:spLocks noChangeArrowheads="1"/>
          </p:cNvSpPr>
          <p:nvPr/>
        </p:nvSpPr>
        <p:spPr bwMode="auto">
          <a:xfrm>
            <a:off x="2108199" y="4038599"/>
            <a:ext cx="55992889"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1" name="Objeto 20">
            <a:extLst>
              <a:ext uri="{FF2B5EF4-FFF2-40B4-BE49-F238E27FC236}">
                <a16:creationId xmlns:a16="http://schemas.microsoft.com/office/drawing/2014/main" id="{9D34813E-DA68-ECB3-6906-C6B4444AF47F}"/>
              </a:ext>
            </a:extLst>
          </p:cNvPr>
          <p:cNvGraphicFramePr>
            <a:graphicFrameLocks noChangeAspect="1"/>
          </p:cNvGraphicFramePr>
          <p:nvPr>
            <p:extLst>
              <p:ext uri="{D42A27DB-BD31-4B8C-83A1-F6EECF244321}">
                <p14:modId xmlns:p14="http://schemas.microsoft.com/office/powerpoint/2010/main" val="1024509136"/>
              </p:ext>
            </p:extLst>
          </p:nvPr>
        </p:nvGraphicFramePr>
        <p:xfrm>
          <a:off x="2108199" y="3606799"/>
          <a:ext cx="787400" cy="641585"/>
        </p:xfrm>
        <a:graphic>
          <a:graphicData uri="http://schemas.openxmlformats.org/presentationml/2006/ole">
            <mc:AlternateContent xmlns:mc="http://schemas.openxmlformats.org/markup-compatibility/2006">
              <mc:Choice xmlns:v="urn:schemas-microsoft-com:vml" Requires="v">
                <p:oleObj r:id="rId2" imgW="266469" imgH="203024" progId="Equation.DSMT4">
                  <p:embed/>
                </p:oleObj>
              </mc:Choice>
              <mc:Fallback>
                <p:oleObj r:id="rId2" imgW="266469" imgH="203024" progId="Equation.DSMT4">
                  <p:embed/>
                  <p:pic>
                    <p:nvPicPr>
                      <p:cNvPr id="0"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8199" y="3606799"/>
                        <a:ext cx="787400" cy="641585"/>
                      </a:xfrm>
                      <a:prstGeom prst="rect">
                        <a:avLst/>
                      </a:prstGeom>
                      <a:noFill/>
                    </p:spPr>
                  </p:pic>
                </p:oleObj>
              </mc:Fallback>
            </mc:AlternateContent>
          </a:graphicData>
        </a:graphic>
      </p:graphicFrame>
      <p:pic>
        <p:nvPicPr>
          <p:cNvPr id="5121" name="Picture 1">
            <a:extLst>
              <a:ext uri="{FF2B5EF4-FFF2-40B4-BE49-F238E27FC236}">
                <a16:creationId xmlns:a16="http://schemas.microsoft.com/office/drawing/2014/main" id="{B979A5AB-2FF5-9CDD-98B0-0D123967896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71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E55C5FB7-437D-0B94-64D9-ACCF38C367D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7175" cy="209550"/>
          </a:xfrm>
          <a:prstGeom prst="rect">
            <a:avLst/>
          </a:prstGeom>
          <a:noFill/>
          <a:extLst>
            <a:ext uri="{909E8E84-426E-40DD-AFC4-6F175D3DCCD1}">
              <a14:hiddenFill xmlns:a14="http://schemas.microsoft.com/office/drawing/2010/main">
                <a:solidFill>
                  <a:srgbClr val="FFFFFF"/>
                </a:solidFill>
              </a14:hiddenFill>
            </a:ext>
          </a:extLst>
        </p:spPr>
      </p:pic>
      <p:pic>
        <p:nvPicPr>
          <p:cNvPr id="5123" name="Picture 3">
            <a:extLst>
              <a:ext uri="{FF2B5EF4-FFF2-40B4-BE49-F238E27FC236}">
                <a16:creationId xmlns:a16="http://schemas.microsoft.com/office/drawing/2014/main" id="{D13B93F3-AD48-72B4-AE77-37ED1DB042B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257175" cy="20955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6BAE8989-2E9F-A7ED-E711-07A15AF41CAA}"/>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5806856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53401-D624-E746-1A6E-537B9EC4F60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8440F5A-221F-DB0C-9B6B-9E6598BD1D52}"/>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0C6F2602-22FF-C266-60C2-D08D5C38CF0B}"/>
              </a:ext>
            </a:extLst>
          </p:cNvPr>
          <p:cNvSpPr>
            <a:spLocks noGrp="1"/>
          </p:cNvSpPr>
          <p:nvPr>
            <p:ph type="sldNum" sz="quarter" idx="12"/>
          </p:nvPr>
        </p:nvSpPr>
        <p:spPr/>
        <p:txBody>
          <a:bodyPr/>
          <a:lstStyle/>
          <a:p>
            <a:fld id="{DBFF9636-A71C-488A-89F8-02E08556F10C}" type="slidenum">
              <a:rPr lang="es-ES" smtClean="0"/>
              <a:pPr/>
              <a:t>23</a:t>
            </a:fld>
            <a:endParaRPr lang="es-ES" dirty="0"/>
          </a:p>
        </p:txBody>
      </p:sp>
      <p:sp>
        <p:nvSpPr>
          <p:cNvPr id="3" name="Marcador de contenido 2">
            <a:extLst>
              <a:ext uri="{FF2B5EF4-FFF2-40B4-BE49-F238E27FC236}">
                <a16:creationId xmlns:a16="http://schemas.microsoft.com/office/drawing/2014/main" id="{4E47B785-1AA7-6750-5BD2-40017EADCD2D}"/>
              </a:ext>
            </a:extLst>
          </p:cNvPr>
          <p:cNvSpPr>
            <a:spLocks noGrp="1"/>
          </p:cNvSpPr>
          <p:nvPr>
            <p:ph idx="1"/>
          </p:nvPr>
        </p:nvSpPr>
        <p:spPr>
          <a:xfrm>
            <a:off x="831520" y="3097269"/>
            <a:ext cx="16595985" cy="5850074"/>
          </a:xfrm>
        </p:spPr>
        <p:txBody>
          <a:bodyPr>
            <a:normAutofit/>
          </a:bodyPr>
          <a:lstStyle/>
          <a:p>
            <a:r>
              <a:rPr lang="en-GB" dirty="0"/>
              <a:t>Hyperparameters </a:t>
            </a:r>
          </a:p>
        </p:txBody>
      </p:sp>
      <p:sp>
        <p:nvSpPr>
          <p:cNvPr id="6" name="Rectangle 2">
            <a:extLst>
              <a:ext uri="{FF2B5EF4-FFF2-40B4-BE49-F238E27FC236}">
                <a16:creationId xmlns:a16="http://schemas.microsoft.com/office/drawing/2014/main" id="{0A59572D-71AD-EB85-6ACA-9EA0A249BB10}"/>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75C17D40-1A1F-79C2-896F-9A49A26049DB}"/>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9" name="Objeto 8">
            <a:extLst>
              <a:ext uri="{FF2B5EF4-FFF2-40B4-BE49-F238E27FC236}">
                <a16:creationId xmlns:a16="http://schemas.microsoft.com/office/drawing/2014/main" id="{710E324F-B228-175D-6667-F26BA44A011F}"/>
              </a:ext>
            </a:extLst>
          </p:cNvPr>
          <p:cNvGraphicFramePr>
            <a:graphicFrameLocks noChangeAspect="1"/>
          </p:cNvGraphicFramePr>
          <p:nvPr>
            <p:extLst>
              <p:ext uri="{D42A27DB-BD31-4B8C-83A1-F6EECF244321}">
                <p14:modId xmlns:p14="http://schemas.microsoft.com/office/powerpoint/2010/main" val="2038167658"/>
              </p:ext>
            </p:extLst>
          </p:nvPr>
        </p:nvGraphicFramePr>
        <p:xfrm>
          <a:off x="1893609" y="5742697"/>
          <a:ext cx="5726392" cy="559218"/>
        </p:xfrm>
        <a:graphic>
          <a:graphicData uri="http://schemas.openxmlformats.org/presentationml/2006/ole">
            <mc:AlternateContent xmlns:mc="http://schemas.openxmlformats.org/markup-compatibility/2006">
              <mc:Choice xmlns:v="urn:schemas-microsoft-com:vml" Requires="v">
                <p:oleObj r:id="rId2" imgW="2425700" imgH="228600" progId="Equation.DSMT4">
                  <p:embed/>
                </p:oleObj>
              </mc:Choice>
              <mc:Fallback>
                <p:oleObj r:id="rId2" imgW="2425700" imgH="228600" progId="Equation.DSMT4">
                  <p:embed/>
                  <p:pic>
                    <p:nvPicPr>
                      <p:cNvPr id="0" name="Object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3609" y="5742697"/>
                        <a:ext cx="5726392" cy="559218"/>
                      </a:xfrm>
                      <a:prstGeom prst="rect">
                        <a:avLst/>
                      </a:prstGeom>
                      <a:noFill/>
                    </p:spPr>
                  </p:pic>
                </p:oleObj>
              </mc:Fallback>
            </mc:AlternateContent>
          </a:graphicData>
        </a:graphic>
      </p:graphicFrame>
      <p:sp>
        <p:nvSpPr>
          <p:cNvPr id="10" name="Rectangle 6">
            <a:extLst>
              <a:ext uri="{FF2B5EF4-FFF2-40B4-BE49-F238E27FC236}">
                <a16:creationId xmlns:a16="http://schemas.microsoft.com/office/drawing/2014/main" id="{9DA3E69D-A4F7-2C11-3BFA-62ABE848C14E}"/>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1" name="Objeto 10">
            <a:extLst>
              <a:ext uri="{FF2B5EF4-FFF2-40B4-BE49-F238E27FC236}">
                <a16:creationId xmlns:a16="http://schemas.microsoft.com/office/drawing/2014/main" id="{6F353C4D-2A76-3D75-9C25-9EF43BCDF3D6}"/>
              </a:ext>
            </a:extLst>
          </p:cNvPr>
          <p:cNvGraphicFramePr>
            <a:graphicFrameLocks noChangeAspect="1"/>
          </p:cNvGraphicFramePr>
          <p:nvPr>
            <p:extLst>
              <p:ext uri="{D42A27DB-BD31-4B8C-83A1-F6EECF244321}">
                <p14:modId xmlns:p14="http://schemas.microsoft.com/office/powerpoint/2010/main" val="1546967062"/>
              </p:ext>
            </p:extLst>
          </p:nvPr>
        </p:nvGraphicFramePr>
        <p:xfrm>
          <a:off x="1257300" y="4556760"/>
          <a:ext cx="6362701" cy="729668"/>
        </p:xfrm>
        <a:graphic>
          <a:graphicData uri="http://schemas.openxmlformats.org/presentationml/2006/ole">
            <mc:AlternateContent xmlns:mc="http://schemas.openxmlformats.org/markup-compatibility/2006">
              <mc:Choice xmlns:v="urn:schemas-microsoft-com:vml" Requires="v">
                <p:oleObj r:id="rId4" imgW="2070100" imgH="228600" progId="Equation.DSMT4">
                  <p:embed/>
                </p:oleObj>
              </mc:Choice>
              <mc:Fallback>
                <p:oleObj r:id="rId4" imgW="2070100" imgH="228600" progId="Equation.DSMT4">
                  <p:embed/>
                  <p:pic>
                    <p:nvPicPr>
                      <p:cNvPr id="0" name="Object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7300" y="4556760"/>
                        <a:ext cx="6362701" cy="729668"/>
                      </a:xfrm>
                      <a:prstGeom prst="rect">
                        <a:avLst/>
                      </a:prstGeom>
                      <a:noFill/>
                    </p:spPr>
                  </p:pic>
                </p:oleObj>
              </mc:Fallback>
            </mc:AlternateContent>
          </a:graphicData>
        </a:graphic>
      </p:graphicFrame>
      <p:sp>
        <p:nvSpPr>
          <p:cNvPr id="12" name="Rectangle 8">
            <a:extLst>
              <a:ext uri="{FF2B5EF4-FFF2-40B4-BE49-F238E27FC236}">
                <a16:creationId xmlns:a16="http://schemas.microsoft.com/office/drawing/2014/main" id="{8A5936A1-9689-49E0-5B9D-F41322355CDE}"/>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3" name="Objeto 12">
            <a:extLst>
              <a:ext uri="{FF2B5EF4-FFF2-40B4-BE49-F238E27FC236}">
                <a16:creationId xmlns:a16="http://schemas.microsoft.com/office/drawing/2014/main" id="{C1491A3F-F0A2-27AD-0DDF-87D39F711AE5}"/>
              </a:ext>
            </a:extLst>
          </p:cNvPr>
          <p:cNvGraphicFramePr>
            <a:graphicFrameLocks noChangeAspect="1"/>
          </p:cNvGraphicFramePr>
          <p:nvPr>
            <p:extLst>
              <p:ext uri="{D42A27DB-BD31-4B8C-83A1-F6EECF244321}">
                <p14:modId xmlns:p14="http://schemas.microsoft.com/office/powerpoint/2010/main" val="605491199"/>
              </p:ext>
            </p:extLst>
          </p:nvPr>
        </p:nvGraphicFramePr>
        <p:xfrm>
          <a:off x="1893609" y="6638806"/>
          <a:ext cx="2907934" cy="559218"/>
        </p:xfrm>
        <a:graphic>
          <a:graphicData uri="http://schemas.openxmlformats.org/presentationml/2006/ole">
            <mc:AlternateContent xmlns:mc="http://schemas.openxmlformats.org/markup-compatibility/2006">
              <mc:Choice xmlns:v="urn:schemas-microsoft-com:vml" Requires="v">
                <p:oleObj r:id="rId6" imgW="1244600" imgH="228600" progId="Equation.DSMT4">
                  <p:embed/>
                </p:oleObj>
              </mc:Choice>
              <mc:Fallback>
                <p:oleObj r:id="rId6" imgW="124460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93609" y="6638806"/>
                        <a:ext cx="2907934" cy="559218"/>
                      </a:xfrm>
                      <a:prstGeom prst="rect">
                        <a:avLst/>
                      </a:prstGeom>
                      <a:noFill/>
                    </p:spPr>
                  </p:pic>
                </p:oleObj>
              </mc:Fallback>
            </mc:AlternateContent>
          </a:graphicData>
        </a:graphic>
      </p:graphicFrame>
      <p:sp>
        <p:nvSpPr>
          <p:cNvPr id="14" name="Cerrar llave 13">
            <a:extLst>
              <a:ext uri="{FF2B5EF4-FFF2-40B4-BE49-F238E27FC236}">
                <a16:creationId xmlns:a16="http://schemas.microsoft.com/office/drawing/2014/main" id="{03FBBC90-81C9-F64D-8F20-96DA0D24C078}"/>
              </a:ext>
            </a:extLst>
          </p:cNvPr>
          <p:cNvSpPr/>
          <p:nvPr/>
        </p:nvSpPr>
        <p:spPr>
          <a:xfrm>
            <a:off x="7416800" y="3888497"/>
            <a:ext cx="1879600" cy="39624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s-ES"/>
          </a:p>
        </p:txBody>
      </p:sp>
      <p:sp>
        <p:nvSpPr>
          <p:cNvPr id="15" name="Rectangle 10">
            <a:extLst>
              <a:ext uri="{FF2B5EF4-FFF2-40B4-BE49-F238E27FC236}">
                <a16:creationId xmlns:a16="http://schemas.microsoft.com/office/drawing/2014/main" id="{05C9D161-F819-9B73-4E50-7A461699FBA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graphicFrame>
        <p:nvGraphicFramePr>
          <p:cNvPr id="16" name="Objeto 15">
            <a:extLst>
              <a:ext uri="{FF2B5EF4-FFF2-40B4-BE49-F238E27FC236}">
                <a16:creationId xmlns:a16="http://schemas.microsoft.com/office/drawing/2014/main" id="{F47E3EC2-FC5E-388F-B589-BCB688D2190A}"/>
              </a:ext>
            </a:extLst>
          </p:cNvPr>
          <p:cNvGraphicFramePr>
            <a:graphicFrameLocks noChangeAspect="1"/>
          </p:cNvGraphicFramePr>
          <p:nvPr>
            <p:extLst>
              <p:ext uri="{D42A27DB-BD31-4B8C-83A1-F6EECF244321}">
                <p14:modId xmlns:p14="http://schemas.microsoft.com/office/powerpoint/2010/main" val="4157052166"/>
              </p:ext>
            </p:extLst>
          </p:nvPr>
        </p:nvGraphicFramePr>
        <p:xfrm>
          <a:off x="10235258" y="4314602"/>
          <a:ext cx="2188252" cy="811771"/>
        </p:xfrm>
        <a:graphic>
          <a:graphicData uri="http://schemas.openxmlformats.org/presentationml/2006/ole">
            <mc:AlternateContent xmlns:mc="http://schemas.openxmlformats.org/markup-compatibility/2006">
              <mc:Choice xmlns:v="urn:schemas-microsoft-com:vml" Requires="v">
                <p:oleObj r:id="rId8" imgW="583693" imgH="215713" progId="Equation.DSMT4">
                  <p:embed/>
                </p:oleObj>
              </mc:Choice>
              <mc:Fallback>
                <p:oleObj r:id="rId8" imgW="583693" imgH="215713" progId="Equation.DSMT4">
                  <p:embed/>
                  <p:pic>
                    <p:nvPicPr>
                      <p:cNvPr id="0" name="Object 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235258" y="4314602"/>
                        <a:ext cx="2188252" cy="811771"/>
                      </a:xfrm>
                      <a:prstGeom prst="rect">
                        <a:avLst/>
                      </a:prstGeom>
                      <a:noFill/>
                    </p:spPr>
                  </p:pic>
                </p:oleObj>
              </mc:Fallback>
            </mc:AlternateContent>
          </a:graphicData>
        </a:graphic>
      </p:graphicFrame>
      <p:sp>
        <p:nvSpPr>
          <p:cNvPr id="17" name="Rectangle 12">
            <a:extLst>
              <a:ext uri="{FF2B5EF4-FFF2-40B4-BE49-F238E27FC236}">
                <a16:creationId xmlns:a16="http://schemas.microsoft.com/office/drawing/2014/main" id="{A6A4757E-3CF5-F7F2-1385-1B6A68AF0B38}"/>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18" name="Objeto 17">
            <a:extLst>
              <a:ext uri="{FF2B5EF4-FFF2-40B4-BE49-F238E27FC236}">
                <a16:creationId xmlns:a16="http://schemas.microsoft.com/office/drawing/2014/main" id="{C8138407-D657-5CD5-982B-5E57CDCF4775}"/>
              </a:ext>
            </a:extLst>
          </p:cNvPr>
          <p:cNvGraphicFramePr>
            <a:graphicFrameLocks noChangeAspect="1"/>
          </p:cNvGraphicFramePr>
          <p:nvPr>
            <p:extLst>
              <p:ext uri="{D42A27DB-BD31-4B8C-83A1-F6EECF244321}">
                <p14:modId xmlns:p14="http://schemas.microsoft.com/office/powerpoint/2010/main" val="3292399215"/>
              </p:ext>
            </p:extLst>
          </p:nvPr>
        </p:nvGraphicFramePr>
        <p:xfrm>
          <a:off x="11679628" y="6561728"/>
          <a:ext cx="1487764" cy="712887"/>
        </p:xfrm>
        <a:graphic>
          <a:graphicData uri="http://schemas.openxmlformats.org/presentationml/2006/ole">
            <mc:AlternateContent xmlns:mc="http://schemas.openxmlformats.org/markup-compatibility/2006">
              <mc:Choice xmlns:v="urn:schemas-microsoft-com:vml" Requires="v">
                <p:oleObj r:id="rId10" imgW="457002" imgH="215806" progId="Equation.DSMT4">
                  <p:embed/>
                </p:oleObj>
              </mc:Choice>
              <mc:Fallback>
                <p:oleObj r:id="rId10" imgW="457002" imgH="215806"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679628" y="6561728"/>
                        <a:ext cx="1487764" cy="712887"/>
                      </a:xfrm>
                      <a:prstGeom prst="rect">
                        <a:avLst/>
                      </a:prstGeom>
                      <a:noFill/>
                    </p:spPr>
                  </p:pic>
                </p:oleObj>
              </mc:Fallback>
            </mc:AlternateContent>
          </a:graphicData>
        </a:graphic>
      </p:graphicFrame>
      <p:sp>
        <p:nvSpPr>
          <p:cNvPr id="19" name="Rectangle 14">
            <a:extLst>
              <a:ext uri="{FF2B5EF4-FFF2-40B4-BE49-F238E27FC236}">
                <a16:creationId xmlns:a16="http://schemas.microsoft.com/office/drawing/2014/main" id="{19607DD5-C874-D142-29D7-4D70FC1B24CC}"/>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0" name="Objeto 19">
            <a:extLst>
              <a:ext uri="{FF2B5EF4-FFF2-40B4-BE49-F238E27FC236}">
                <a16:creationId xmlns:a16="http://schemas.microsoft.com/office/drawing/2014/main" id="{FB80F404-81FB-7AAF-D15F-81BF0B3DB549}"/>
              </a:ext>
            </a:extLst>
          </p:cNvPr>
          <p:cNvGraphicFramePr>
            <a:graphicFrameLocks noChangeAspect="1"/>
          </p:cNvGraphicFramePr>
          <p:nvPr>
            <p:extLst>
              <p:ext uri="{D42A27DB-BD31-4B8C-83A1-F6EECF244321}">
                <p14:modId xmlns:p14="http://schemas.microsoft.com/office/powerpoint/2010/main" val="3436574655"/>
              </p:ext>
            </p:extLst>
          </p:nvPr>
        </p:nvGraphicFramePr>
        <p:xfrm>
          <a:off x="10979140" y="5627407"/>
          <a:ext cx="1501618" cy="543689"/>
        </p:xfrm>
        <a:graphic>
          <a:graphicData uri="http://schemas.openxmlformats.org/presentationml/2006/ole">
            <mc:AlternateContent xmlns:mc="http://schemas.openxmlformats.org/markup-compatibility/2006">
              <mc:Choice xmlns:v="urn:schemas-microsoft-com:vml" Requires="v">
                <p:oleObj r:id="rId12" imgW="558800" imgH="190500" progId="Equation.DSMT4">
                  <p:embed/>
                </p:oleObj>
              </mc:Choice>
              <mc:Fallback>
                <p:oleObj r:id="rId12" imgW="558800" imgH="190500" progId="Equation.DSMT4">
                  <p:embed/>
                  <p:pic>
                    <p:nvPicPr>
                      <p:cNvPr id="0" name="Object 13"/>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979140" y="5627407"/>
                        <a:ext cx="1501618" cy="543689"/>
                      </a:xfrm>
                      <a:prstGeom prst="rect">
                        <a:avLst/>
                      </a:prstGeom>
                      <a:noFill/>
                    </p:spPr>
                  </p:pic>
                </p:oleObj>
              </mc:Fallback>
            </mc:AlternateContent>
          </a:graphicData>
        </a:graphic>
      </p:graphicFrame>
      <p:cxnSp>
        <p:nvCxnSpPr>
          <p:cNvPr id="23" name="Conector recto de flecha 22">
            <a:extLst>
              <a:ext uri="{FF2B5EF4-FFF2-40B4-BE49-F238E27FC236}">
                <a16:creationId xmlns:a16="http://schemas.microsoft.com/office/drawing/2014/main" id="{3CA9171B-0AAF-98F2-FA68-78106F172BAC}"/>
              </a:ext>
            </a:extLst>
          </p:cNvPr>
          <p:cNvCxnSpPr/>
          <p:nvPr/>
        </p:nvCxnSpPr>
        <p:spPr>
          <a:xfrm>
            <a:off x="7785100" y="4921594"/>
            <a:ext cx="21336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Conector recto de flecha 23">
            <a:extLst>
              <a:ext uri="{FF2B5EF4-FFF2-40B4-BE49-F238E27FC236}">
                <a16:creationId xmlns:a16="http://schemas.microsoft.com/office/drawing/2014/main" id="{95190CC9-B714-89DE-9187-F9781EAFCC48}"/>
              </a:ext>
            </a:extLst>
          </p:cNvPr>
          <p:cNvCxnSpPr>
            <a:cxnSpLocks/>
          </p:cNvCxnSpPr>
          <p:nvPr/>
        </p:nvCxnSpPr>
        <p:spPr>
          <a:xfrm>
            <a:off x="7785100" y="5986712"/>
            <a:ext cx="29591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Conector recto de flecha 26">
            <a:extLst>
              <a:ext uri="{FF2B5EF4-FFF2-40B4-BE49-F238E27FC236}">
                <a16:creationId xmlns:a16="http://schemas.microsoft.com/office/drawing/2014/main" id="{281437B4-E6B8-C505-D746-F2F5515C1278}"/>
              </a:ext>
            </a:extLst>
          </p:cNvPr>
          <p:cNvCxnSpPr>
            <a:cxnSpLocks/>
          </p:cNvCxnSpPr>
          <p:nvPr/>
        </p:nvCxnSpPr>
        <p:spPr>
          <a:xfrm>
            <a:off x="7785100" y="6941364"/>
            <a:ext cx="3708400"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 name="Marcador de pie de página 3">
            <a:extLst>
              <a:ext uri="{FF2B5EF4-FFF2-40B4-BE49-F238E27FC236}">
                <a16:creationId xmlns:a16="http://schemas.microsoft.com/office/drawing/2014/main" id="{2F2268B6-5500-0F29-E6AD-0FBFE4BB799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931441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fade">
                                      <p:cBhvr>
                                        <p:cTn id="7" dur="500"/>
                                        <p:tgtEl>
                                          <p:spTgt spid="23"/>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animEffect transition="in" filter="fade">
                                      <p:cBhvr>
                                        <p:cTn id="15" dur="500"/>
                                        <p:tgtEl>
                                          <p:spTgt spid="20"/>
                                        </p:tgtEl>
                                      </p:cBhvr>
                                    </p:animEffect>
                                  </p:childTnLst>
                                </p:cTn>
                              </p:par>
                              <p:par>
                                <p:cTn id="16" presetID="10" presetClass="entr" presetSubtype="0" fill="hold" nodeType="withEffect">
                                  <p:stCondLst>
                                    <p:cond delay="0"/>
                                  </p:stCondLst>
                                  <p:childTnLst>
                                    <p:set>
                                      <p:cBhvr>
                                        <p:cTn id="17" dur="1" fill="hold">
                                          <p:stCondLst>
                                            <p:cond delay="0"/>
                                          </p:stCondLst>
                                        </p:cTn>
                                        <p:tgtEl>
                                          <p:spTgt spid="24"/>
                                        </p:tgtEl>
                                        <p:attrNameLst>
                                          <p:attrName>style.visibility</p:attrName>
                                        </p:attrNameLst>
                                      </p:cBhvr>
                                      <p:to>
                                        <p:strVal val="visible"/>
                                      </p:to>
                                    </p:set>
                                    <p:animEffect transition="in" filter="fade">
                                      <p:cBhvr>
                                        <p:cTn id="18" dur="500"/>
                                        <p:tgtEl>
                                          <p:spTgt spid="2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7"/>
                                        </p:tgtEl>
                                        <p:attrNameLst>
                                          <p:attrName>style.visibility</p:attrName>
                                        </p:attrNameLst>
                                      </p:cBhvr>
                                      <p:to>
                                        <p:strVal val="visible"/>
                                      </p:to>
                                    </p:set>
                                    <p:animEffect transition="in" filter="fade">
                                      <p:cBhvr>
                                        <p:cTn id="23" dur="500"/>
                                        <p:tgtEl>
                                          <p:spTgt spid="27"/>
                                        </p:tgtEl>
                                      </p:cBhvr>
                                    </p:animEffect>
                                  </p:childTnLst>
                                </p:cTn>
                              </p:par>
                              <p:par>
                                <p:cTn id="24" presetID="10" presetClass="entr" presetSubtype="0" fill="hold" nodeType="withEffect">
                                  <p:stCondLst>
                                    <p:cond delay="0"/>
                                  </p:stCondLst>
                                  <p:childTnLst>
                                    <p:set>
                                      <p:cBhvr>
                                        <p:cTn id="25" dur="1" fill="hold">
                                          <p:stCondLst>
                                            <p:cond delay="0"/>
                                          </p:stCondLst>
                                        </p:cTn>
                                        <p:tgtEl>
                                          <p:spTgt spid="18"/>
                                        </p:tgtEl>
                                        <p:attrNameLst>
                                          <p:attrName>style.visibility</p:attrName>
                                        </p:attrNameLst>
                                      </p:cBhvr>
                                      <p:to>
                                        <p:strVal val="visible"/>
                                      </p:to>
                                    </p:set>
                                    <p:animEffect transition="in" filter="fade">
                                      <p:cBhvr>
                                        <p:cTn id="2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A62DC4-BE2C-C606-80F6-92C89FABF674}"/>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4263C9FF-F336-CCB0-E035-78B7DA9E320A}"/>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0FD67F10-C43D-32BC-95D6-25146ECAFD5E}"/>
              </a:ext>
            </a:extLst>
          </p:cNvPr>
          <p:cNvSpPr>
            <a:spLocks noGrp="1"/>
          </p:cNvSpPr>
          <p:nvPr>
            <p:ph type="sldNum" sz="quarter" idx="12"/>
          </p:nvPr>
        </p:nvSpPr>
        <p:spPr/>
        <p:txBody>
          <a:bodyPr/>
          <a:lstStyle/>
          <a:p>
            <a:fld id="{DBFF9636-A71C-488A-89F8-02E08556F10C}" type="slidenum">
              <a:rPr lang="es-ES" smtClean="0"/>
              <a:pPr/>
              <a:t>24</a:t>
            </a:fld>
            <a:endParaRPr lang="es-ES" dirty="0"/>
          </a:p>
        </p:txBody>
      </p:sp>
      <p:sp>
        <p:nvSpPr>
          <p:cNvPr id="6" name="Rectangle 2">
            <a:extLst>
              <a:ext uri="{FF2B5EF4-FFF2-40B4-BE49-F238E27FC236}">
                <a16:creationId xmlns:a16="http://schemas.microsoft.com/office/drawing/2014/main" id="{67582C9F-A88F-3D64-7A07-B486988D5F8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47A7BC6C-FB3E-9693-1B18-92AB255A027C}"/>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69F3E063-641E-A878-0C80-1430793BF1AB}"/>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D1D68B1D-D938-257C-9FCB-65EBF792FA3D}"/>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D73F2E14-514E-0DB2-2A1B-EFF7D523323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BAD17FE3-9795-D741-330F-8B143B0F7BC4}"/>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E1D77776-0076-BDDA-7CD2-688B214B1D76}"/>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22" name="Picture 3" descr="A graph with numbers and text&#10;&#10;AI-generated content may be incorrect.">
            <a:extLst>
              <a:ext uri="{FF2B5EF4-FFF2-40B4-BE49-F238E27FC236}">
                <a16:creationId xmlns:a16="http://schemas.microsoft.com/office/drawing/2014/main" id="{A11BB644-741A-8F4A-B74F-EBFBAC41845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899400" y="3249966"/>
            <a:ext cx="9131300" cy="5478780"/>
          </a:xfrm>
          <a:prstGeom prst="rect">
            <a:avLst/>
          </a:prstGeom>
        </p:spPr>
      </p:pic>
      <p:sp>
        <p:nvSpPr>
          <p:cNvPr id="26" name="CuadroTexto 25">
            <a:extLst>
              <a:ext uri="{FF2B5EF4-FFF2-40B4-BE49-F238E27FC236}">
                <a16:creationId xmlns:a16="http://schemas.microsoft.com/office/drawing/2014/main" id="{FC210E1A-3267-0C21-07B3-A66D758A7911}"/>
              </a:ext>
            </a:extLst>
          </p:cNvPr>
          <p:cNvSpPr txBox="1"/>
          <p:nvPr/>
        </p:nvSpPr>
        <p:spPr>
          <a:xfrm>
            <a:off x="1257300" y="3724166"/>
            <a:ext cx="6642100" cy="2677656"/>
          </a:xfrm>
          <a:prstGeom prst="rect">
            <a:avLst/>
          </a:prstGeom>
          <a:noFill/>
        </p:spPr>
        <p:txBody>
          <a:bodyPr wrap="square">
            <a:spAutoFit/>
          </a:bodyPr>
          <a:lstStyle/>
          <a:p>
            <a:pPr marL="457200" indent="-457200">
              <a:buFont typeface="Arial" panose="020B0604020202020204" pitchFamily="34" charset="0"/>
              <a:buChar char="•"/>
            </a:pPr>
            <a:r>
              <a:rPr lang="en-US" sz="2800" dirty="0">
                <a:effectLst/>
                <a:latin typeface="DIN" panose="020B0604020202020204" charset="0"/>
                <a:ea typeface="Aptos" panose="020B0004020202020204" pitchFamily="34" charset="0"/>
              </a:rPr>
              <a:t>14 DMUs are predicted to have a probability of efficiency exceeding 0.5, one less than initially labelled in the first step by standard DEA</a:t>
            </a:r>
            <a:r>
              <a:rPr lang="en-US" sz="2800" dirty="0">
                <a:latin typeface="DIN" panose="020B0604020202020204" charset="0"/>
                <a:ea typeface="Aptos" panose="020B0004020202020204" pitchFamily="34" charset="0"/>
              </a:rPr>
              <a:t>.</a:t>
            </a:r>
          </a:p>
          <a:p>
            <a:pPr marL="457200" indent="-457200">
              <a:buFont typeface="Arial" panose="020B0604020202020204" pitchFamily="34" charset="0"/>
              <a:buChar char="•"/>
            </a:pPr>
            <a:endParaRPr lang="en-US" sz="2800" dirty="0">
              <a:latin typeface="DIN" panose="020B0604020202020204" charset="0"/>
              <a:ea typeface="Aptos" panose="020B0004020202020204" pitchFamily="34" charset="0"/>
            </a:endParaRPr>
          </a:p>
          <a:p>
            <a:pPr marL="457200" indent="-457200">
              <a:buFont typeface="Arial" panose="020B0604020202020204" pitchFamily="34" charset="0"/>
              <a:buChar char="•"/>
            </a:pPr>
            <a:endParaRPr lang="en-US" sz="2800" dirty="0">
              <a:latin typeface="DIN" panose="020B0604020202020204" charset="0"/>
              <a:ea typeface="Aptos" panose="020B0004020202020204" pitchFamily="34" charset="0"/>
            </a:endParaRPr>
          </a:p>
        </p:txBody>
      </p:sp>
      <p:sp>
        <p:nvSpPr>
          <p:cNvPr id="29" name="CuadroTexto 28">
            <a:extLst>
              <a:ext uri="{FF2B5EF4-FFF2-40B4-BE49-F238E27FC236}">
                <a16:creationId xmlns:a16="http://schemas.microsoft.com/office/drawing/2014/main" id="{2B5AB84A-5E43-9942-122B-9C44C1BED944}"/>
              </a:ext>
            </a:extLst>
          </p:cNvPr>
          <p:cNvSpPr txBox="1"/>
          <p:nvPr/>
        </p:nvSpPr>
        <p:spPr>
          <a:xfrm>
            <a:off x="1257300" y="2709445"/>
            <a:ext cx="2957488" cy="738664"/>
          </a:xfrm>
          <a:prstGeom prst="rect">
            <a:avLst/>
          </a:prstGeom>
          <a:noFill/>
        </p:spPr>
        <p:txBody>
          <a:bodyPr wrap="square">
            <a:spAutoFit/>
          </a:bodyPr>
          <a:lstStyle/>
          <a:p>
            <a:r>
              <a:rPr lang="en-GB" sz="4200" dirty="0">
                <a:latin typeface="DIN" pitchFamily="50" charset="0"/>
              </a:rPr>
              <a:t>Results:</a:t>
            </a:r>
          </a:p>
        </p:txBody>
      </p:sp>
      <p:sp>
        <p:nvSpPr>
          <p:cNvPr id="3" name="Marcador de pie de página 3">
            <a:extLst>
              <a:ext uri="{FF2B5EF4-FFF2-40B4-BE49-F238E27FC236}">
                <a16:creationId xmlns:a16="http://schemas.microsoft.com/office/drawing/2014/main" id="{D409C4BA-6068-B966-93B2-370B1AD715D2}"/>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
        <p:nvSpPr>
          <p:cNvPr id="7" name="CuadroTexto 6">
            <a:extLst>
              <a:ext uri="{FF2B5EF4-FFF2-40B4-BE49-F238E27FC236}">
                <a16:creationId xmlns:a16="http://schemas.microsoft.com/office/drawing/2014/main" id="{806D1CA4-E426-A8FA-95C0-46CCB5361F23}"/>
              </a:ext>
            </a:extLst>
          </p:cNvPr>
          <p:cNvSpPr txBox="1"/>
          <p:nvPr/>
        </p:nvSpPr>
        <p:spPr>
          <a:xfrm>
            <a:off x="1253309" y="6199498"/>
            <a:ext cx="4782094" cy="1815882"/>
          </a:xfrm>
          <a:prstGeom prst="rect">
            <a:avLst/>
          </a:prstGeom>
          <a:noFill/>
        </p:spPr>
        <p:txBody>
          <a:bodyPr wrap="square">
            <a:spAutoFit/>
          </a:bodyPr>
          <a:lstStyle/>
          <a:p>
            <a:pPr marL="457200" indent="-457200">
              <a:buFont typeface="Arial" panose="020B0604020202020204" pitchFamily="34" charset="0"/>
              <a:buChar char="•"/>
            </a:pPr>
            <a:r>
              <a:rPr lang="en-US" sz="2800" dirty="0">
                <a:latin typeface="DIN" panose="020B0604020202020204" charset="0"/>
                <a:ea typeface="Aptos" panose="020B0004020202020204" pitchFamily="34" charset="0"/>
              </a:rPr>
              <a:t>Operating income is the most important variable and personnel expenses is not important.</a:t>
            </a:r>
            <a:endParaRPr lang="en-US" sz="2800" dirty="0">
              <a:latin typeface="DIN" panose="020B0604020202020204" charset="0"/>
            </a:endParaRPr>
          </a:p>
        </p:txBody>
      </p:sp>
    </p:spTree>
    <p:extLst>
      <p:ext uri="{BB962C8B-B14F-4D97-AF65-F5344CB8AC3E}">
        <p14:creationId xmlns:p14="http://schemas.microsoft.com/office/powerpoint/2010/main" val="2094075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DEBAEE-0D3D-BADD-0365-A066370B6AC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C4ED6F3E-13C6-DD83-E9C5-ADDFCCC44CE8}"/>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39B6B6FB-D4C1-9ABE-DEC1-76C857FDE75E}"/>
              </a:ext>
            </a:extLst>
          </p:cNvPr>
          <p:cNvSpPr>
            <a:spLocks noGrp="1"/>
          </p:cNvSpPr>
          <p:nvPr>
            <p:ph type="sldNum" sz="quarter" idx="12"/>
          </p:nvPr>
        </p:nvSpPr>
        <p:spPr/>
        <p:txBody>
          <a:bodyPr/>
          <a:lstStyle/>
          <a:p>
            <a:fld id="{DBFF9636-A71C-488A-89F8-02E08556F10C}" type="slidenum">
              <a:rPr lang="es-ES" smtClean="0"/>
              <a:pPr/>
              <a:t>25</a:t>
            </a:fld>
            <a:endParaRPr lang="es-ES" dirty="0"/>
          </a:p>
        </p:txBody>
      </p:sp>
      <p:sp>
        <p:nvSpPr>
          <p:cNvPr id="6" name="Rectangle 2">
            <a:extLst>
              <a:ext uri="{FF2B5EF4-FFF2-40B4-BE49-F238E27FC236}">
                <a16:creationId xmlns:a16="http://schemas.microsoft.com/office/drawing/2014/main" id="{03100936-8E7B-BC7B-85D7-2BCC4551DBBA}"/>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E2D5DB13-3ACA-15B4-D3D4-B308B75B4B48}"/>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AC78BCAC-2AE5-EBDA-E5E3-924268ECC285}"/>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B954B1E6-8446-DDB6-F05D-6CCB3C461A6A}"/>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0777F1CA-94CA-BBE9-88A6-69CBEE0D547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25CC79E7-F8C1-4307-C6C3-3508E5C0BCA4}"/>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C36B69F3-06D3-E1E6-B97F-946A8FB6D5C7}"/>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pic>
        <p:nvPicPr>
          <p:cNvPr id="20" name="Imagen 19">
            <a:extLst>
              <a:ext uri="{FF2B5EF4-FFF2-40B4-BE49-F238E27FC236}">
                <a16:creationId xmlns:a16="http://schemas.microsoft.com/office/drawing/2014/main" id="{4C718967-4E65-E258-1923-F22306939FD5}"/>
              </a:ext>
            </a:extLst>
          </p:cNvPr>
          <p:cNvPicPr>
            <a:picLocks noChangeAspect="1"/>
          </p:cNvPicPr>
          <p:nvPr/>
        </p:nvPicPr>
        <p:blipFill>
          <a:blip r:embed="rId2"/>
          <a:stretch>
            <a:fillRect/>
          </a:stretch>
        </p:blipFill>
        <p:spPr>
          <a:xfrm>
            <a:off x="4535455" y="2918063"/>
            <a:ext cx="9217089" cy="6605705"/>
          </a:xfrm>
          <a:prstGeom prst="rect">
            <a:avLst/>
          </a:prstGeom>
        </p:spPr>
      </p:pic>
      <mc:AlternateContent xmlns:mc="http://schemas.openxmlformats.org/markup-compatibility/2006" xmlns:a14="http://schemas.microsoft.com/office/drawing/2010/main">
        <mc:Choice Requires="a14">
          <p:sp>
            <p:nvSpPr>
              <p:cNvPr id="21" name="Rectangle 8">
                <a:extLst>
                  <a:ext uri="{FF2B5EF4-FFF2-40B4-BE49-F238E27FC236}">
                    <a16:creationId xmlns:a16="http://schemas.microsoft.com/office/drawing/2014/main" id="{4319E607-F4C7-6B6F-E42F-8FF9CB0DA1C7}"/>
                  </a:ext>
                </a:extLst>
              </p:cNvPr>
              <p:cNvSpPr>
                <a:spLocks noChangeArrowheads="1"/>
              </p:cNvSpPr>
              <p:nvPr/>
            </p:nvSpPr>
            <p:spPr bwMode="auto">
              <a:xfrm>
                <a:off x="831520" y="2771160"/>
                <a:ext cx="4832350" cy="8309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s-ES" sz="24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Efficiency profiles of firms 22, 26, 83, and 36 for </a:t>
                </a:r>
                <a14:m>
                  <m:oMath xmlns:m="http://schemas.openxmlformats.org/officeDocument/2006/math">
                    <m:acc>
                      <m:accPr>
                        <m:chr m:val="̅"/>
                        <m:ctrlPr>
                          <a:rPr kumimoji="0" lang="en-US" altLang="es-E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ctrlPr>
                      </m:accPr>
                      <m:e>
                        <m:r>
                          <a:rPr kumimoji="0" lang="es-ES" altLang="es-E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𝑝</m:t>
                        </m:r>
                      </m:e>
                    </m:acc>
                    <m:r>
                      <a:rPr kumimoji="0" lang="es-ES" altLang="es-ES" sz="2400" b="0" i="1" u="none" strike="noStrike" cap="none" normalizeH="0" baseline="0" smtClean="0">
                        <a:ln>
                          <a:noFill/>
                        </a:ln>
                        <a:solidFill>
                          <a:schemeClr val="tx1"/>
                        </a:solidFill>
                        <a:effectLst/>
                        <a:latin typeface="Cambria Math" panose="02040503050406030204" pitchFamily="18" charset="0"/>
                        <a:cs typeface="Times New Roman" panose="02020603050405020304" pitchFamily="18" charset="0"/>
                      </a:rPr>
                      <m:t>=0.85.</m:t>
                    </m:r>
                  </m:oMath>
                </a14:m>
                <a:r>
                  <a:rPr kumimoji="0" lang="en-US" altLang="es-ES" sz="2400" b="0" i="0" u="none" strike="noStrike" cap="none" normalizeH="0" baseline="0" dirty="0">
                    <a:ln>
                      <a:noFill/>
                    </a:ln>
                    <a:solidFill>
                      <a:schemeClr val="tx1"/>
                    </a:solidFill>
                    <a:effectLst/>
                    <a:latin typeface="Times New Roman" panose="02020603050405020304" pitchFamily="18" charset="0"/>
                    <a:ea typeface="Aptos" panose="020B0004020202020204" pitchFamily="34" charset="0"/>
                    <a:cs typeface="Times New Roman" panose="02020603050405020304" pitchFamily="18" charset="0"/>
                  </a:rPr>
                  <a:t> </a:t>
                </a:r>
                <a:endParaRPr kumimoji="0" lang="en-US" altLang="es-ES" sz="4000" b="0" i="0" u="none" strike="noStrike" cap="none" normalizeH="0" baseline="0" dirty="0">
                  <a:ln>
                    <a:noFill/>
                  </a:ln>
                  <a:solidFill>
                    <a:schemeClr val="tx1"/>
                  </a:solidFill>
                  <a:effectLst/>
                  <a:latin typeface="Arial" panose="020B0604020202020204" pitchFamily="34" charset="0"/>
                </a:endParaRPr>
              </a:p>
            </p:txBody>
          </p:sp>
        </mc:Choice>
        <mc:Fallback xmlns="">
          <p:sp>
            <p:nvSpPr>
              <p:cNvPr id="21" name="Rectangle 8">
                <a:extLst>
                  <a:ext uri="{FF2B5EF4-FFF2-40B4-BE49-F238E27FC236}">
                    <a16:creationId xmlns:a16="http://schemas.microsoft.com/office/drawing/2014/main" id="{4319E607-F4C7-6B6F-E42F-8FF9CB0DA1C7}"/>
                  </a:ext>
                </a:extLst>
              </p:cNvPr>
              <p:cNvSpPr>
                <a:spLocks noRot="1" noChangeAspect="1" noMove="1" noResize="1" noEditPoints="1" noAdjustHandles="1" noChangeArrowheads="1" noChangeShapeType="1" noTextEdit="1"/>
              </p:cNvSpPr>
              <p:nvPr/>
            </p:nvSpPr>
            <p:spPr bwMode="auto">
              <a:xfrm>
                <a:off x="831520" y="2771160"/>
                <a:ext cx="4832350" cy="830997"/>
              </a:xfrm>
              <a:prstGeom prst="rect">
                <a:avLst/>
              </a:prstGeom>
              <a:blipFill>
                <a:blip r:embed="rId4"/>
                <a:stretch>
                  <a:fillRect l="-1892" t="-5882" b="-1617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s-ES">
                    <a:noFill/>
                  </a:rPr>
                  <a:t> </a:t>
                </a:r>
              </a:p>
            </p:txBody>
          </p:sp>
        </mc:Fallback>
      </mc:AlternateContent>
      <p:graphicFrame>
        <p:nvGraphicFramePr>
          <p:cNvPr id="23" name="Objeto 22">
            <a:extLst>
              <a:ext uri="{FF2B5EF4-FFF2-40B4-BE49-F238E27FC236}">
                <a16:creationId xmlns:a16="http://schemas.microsoft.com/office/drawing/2014/main" id="{BD7059D6-81DB-4F07-45EB-C9A1803867FF}"/>
              </a:ext>
            </a:extLst>
          </p:cNvPr>
          <p:cNvGraphicFramePr>
            <a:graphicFrameLocks noChangeAspect="1"/>
          </p:cNvGraphicFramePr>
          <p:nvPr>
            <p:extLst>
              <p:ext uri="{D42A27DB-BD31-4B8C-83A1-F6EECF244321}">
                <p14:modId xmlns:p14="http://schemas.microsoft.com/office/powerpoint/2010/main" val="704170647"/>
              </p:ext>
            </p:extLst>
          </p:nvPr>
        </p:nvGraphicFramePr>
        <p:xfrm>
          <a:off x="939800" y="4556025"/>
          <a:ext cx="45719" cy="45719"/>
        </p:xfrm>
        <a:graphic>
          <a:graphicData uri="http://schemas.openxmlformats.org/presentationml/2006/ole">
            <mc:AlternateContent xmlns:mc="http://schemas.openxmlformats.org/markup-compatibility/2006">
              <mc:Choice xmlns:v="urn:schemas-microsoft-com:vml" Requires="v">
                <p:oleObj r:id="rId5" imgW="139639" imgH="190417" progId="Equation.DSMT4">
                  <p:embed/>
                </p:oleObj>
              </mc:Choice>
              <mc:Fallback>
                <p:oleObj r:id="rId5" imgW="139639" imgH="190417"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39800" y="4556025"/>
                        <a:ext cx="45719" cy="45719"/>
                      </a:xfrm>
                      <a:prstGeom prst="rect">
                        <a:avLst/>
                      </a:prstGeom>
                      <a:noFill/>
                    </p:spPr>
                  </p:pic>
                </p:oleObj>
              </mc:Fallback>
            </mc:AlternateContent>
          </a:graphicData>
        </a:graphic>
      </p:graphicFrame>
      <p:pic>
        <p:nvPicPr>
          <p:cNvPr id="8198" name="Picture 6">
            <a:extLst>
              <a:ext uri="{FF2B5EF4-FFF2-40B4-BE49-F238E27FC236}">
                <a16:creationId xmlns:a16="http://schemas.microsoft.com/office/drawing/2014/main" id="{5E0CAAD7-02C7-67E6-5CF9-EBF7E39A50A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a:extLst>
              <a:ext uri="{FF2B5EF4-FFF2-40B4-BE49-F238E27FC236}">
                <a16:creationId xmlns:a16="http://schemas.microsoft.com/office/drawing/2014/main" id="{0409A924-A2DC-EEE7-51CD-F7A315B152A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27847D43-6D29-AD5B-BC47-478D38649DC3}"/>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a:extLst>
              <a:ext uri="{FF2B5EF4-FFF2-40B4-BE49-F238E27FC236}">
                <a16:creationId xmlns:a16="http://schemas.microsoft.com/office/drawing/2014/main" id="{185A296B-97C8-D8B6-3E2B-329128BDEDDC}"/>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E4B1F02E-B18A-0B98-3AAC-8F79BCBF2B43}"/>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a:extLst>
              <a:ext uri="{FF2B5EF4-FFF2-40B4-BE49-F238E27FC236}">
                <a16:creationId xmlns:a16="http://schemas.microsoft.com/office/drawing/2014/main" id="{18F5244D-48A4-CFEE-EECB-85BC8B68838A}"/>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163E4D9F-BE94-2B9E-199A-38993A2A86E1}"/>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69892439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E4525-4B3D-DD70-9903-87EC68E3DD12}"/>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0CA03543-D6A6-A29F-A794-6FE9D7E8513A}"/>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D7034225-9D16-4DC0-94EE-DA172BA11BB6}"/>
              </a:ext>
            </a:extLst>
          </p:cNvPr>
          <p:cNvSpPr>
            <a:spLocks noGrp="1"/>
          </p:cNvSpPr>
          <p:nvPr>
            <p:ph type="sldNum" sz="quarter" idx="12"/>
          </p:nvPr>
        </p:nvSpPr>
        <p:spPr/>
        <p:txBody>
          <a:bodyPr/>
          <a:lstStyle/>
          <a:p>
            <a:fld id="{DBFF9636-A71C-488A-89F8-02E08556F10C}" type="slidenum">
              <a:rPr lang="es-ES" smtClean="0"/>
              <a:pPr/>
              <a:t>26</a:t>
            </a:fld>
            <a:endParaRPr lang="es-ES" dirty="0"/>
          </a:p>
        </p:txBody>
      </p:sp>
      <p:sp>
        <p:nvSpPr>
          <p:cNvPr id="6" name="Rectangle 2">
            <a:extLst>
              <a:ext uri="{FF2B5EF4-FFF2-40B4-BE49-F238E27FC236}">
                <a16:creationId xmlns:a16="http://schemas.microsoft.com/office/drawing/2014/main" id="{3B2BE70D-507F-C313-720D-E138BB988015}"/>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C32CE515-C6E1-EA10-9BE6-30715B17E090}"/>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57A0B6BB-DBEE-8F63-D453-54F89E6F0FF7}"/>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7A0D218C-592C-34CF-19C9-2484C60E1206}"/>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17A018FF-8205-6859-4539-18E6643BE8D9}"/>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AD267707-D3C8-9AA0-E649-226163A4EB88}"/>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92362934-8E7F-38BB-C714-9B08A81D740E}"/>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3" name="Objeto 22">
            <a:extLst>
              <a:ext uri="{FF2B5EF4-FFF2-40B4-BE49-F238E27FC236}">
                <a16:creationId xmlns:a16="http://schemas.microsoft.com/office/drawing/2014/main" id="{ACE23A71-CE19-3759-2EC4-C7DBF8F1CA5B}"/>
              </a:ext>
            </a:extLst>
          </p:cNvPr>
          <p:cNvGraphicFramePr>
            <a:graphicFrameLocks noChangeAspect="1"/>
          </p:cNvGraphicFramePr>
          <p:nvPr/>
        </p:nvGraphicFramePr>
        <p:xfrm>
          <a:off x="939800" y="4556025"/>
          <a:ext cx="45719" cy="45719"/>
        </p:xfrm>
        <a:graphic>
          <a:graphicData uri="http://schemas.openxmlformats.org/presentationml/2006/ole">
            <mc:AlternateContent xmlns:mc="http://schemas.openxmlformats.org/markup-compatibility/2006">
              <mc:Choice xmlns:v="urn:schemas-microsoft-com:vml" Requires="v">
                <p:oleObj spid="_x0000_s1031" r:id="rId3" imgW="139639" imgH="190417" progId="Equation.DSMT4">
                  <p:embed/>
                </p:oleObj>
              </mc:Choice>
              <mc:Fallback>
                <p:oleObj r:id="rId3" imgW="139639" imgH="190417" progId="Equation.DSMT4">
                  <p:embed/>
                  <p:pic>
                    <p:nvPicPr>
                      <p:cNvPr id="23" name="Objeto 22">
                        <a:extLst>
                          <a:ext uri="{FF2B5EF4-FFF2-40B4-BE49-F238E27FC236}">
                            <a16:creationId xmlns:a16="http://schemas.microsoft.com/office/drawing/2014/main" id="{BD7059D6-81DB-4F07-45EB-C9A18038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9800" y="4556025"/>
                        <a:ext cx="45719" cy="45719"/>
                      </a:xfrm>
                      <a:prstGeom prst="rect">
                        <a:avLst/>
                      </a:prstGeom>
                      <a:noFill/>
                    </p:spPr>
                  </p:pic>
                </p:oleObj>
              </mc:Fallback>
            </mc:AlternateContent>
          </a:graphicData>
        </a:graphic>
      </p:graphicFrame>
      <p:pic>
        <p:nvPicPr>
          <p:cNvPr id="8198" name="Picture 6">
            <a:extLst>
              <a:ext uri="{FF2B5EF4-FFF2-40B4-BE49-F238E27FC236}">
                <a16:creationId xmlns:a16="http://schemas.microsoft.com/office/drawing/2014/main" id="{3E122C9D-18E2-3844-07B1-31272B26B68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7" name="Picture 5">
            <a:extLst>
              <a:ext uri="{FF2B5EF4-FFF2-40B4-BE49-F238E27FC236}">
                <a16:creationId xmlns:a16="http://schemas.microsoft.com/office/drawing/2014/main" id="{8F2C8062-FB2C-C9BD-3A09-A7B3E7F5099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B4D24310-B684-451B-1F7D-6E98B92B8D1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5" name="Picture 3">
            <a:extLst>
              <a:ext uri="{FF2B5EF4-FFF2-40B4-BE49-F238E27FC236}">
                <a16:creationId xmlns:a16="http://schemas.microsoft.com/office/drawing/2014/main" id="{64ED8D79-97F9-1927-6174-F080A62CF9B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a:extLst>
              <a:ext uri="{FF2B5EF4-FFF2-40B4-BE49-F238E27FC236}">
                <a16:creationId xmlns:a16="http://schemas.microsoft.com/office/drawing/2014/main" id="{7EAC2EB1-A64B-723A-0082-2457A0444412}"/>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8193" name="Picture 1">
            <a:extLst>
              <a:ext uri="{FF2B5EF4-FFF2-40B4-BE49-F238E27FC236}">
                <a16:creationId xmlns:a16="http://schemas.microsoft.com/office/drawing/2014/main" id="{11BF5AD8-9BF7-2DAF-733B-2CA6F244E654}"/>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86678E4D-D793-6039-D278-93ECDDA73D14}"/>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pic>
        <p:nvPicPr>
          <p:cNvPr id="22" name="Imagen 21">
            <a:extLst>
              <a:ext uri="{FF2B5EF4-FFF2-40B4-BE49-F238E27FC236}">
                <a16:creationId xmlns:a16="http://schemas.microsoft.com/office/drawing/2014/main" id="{5393A373-5732-3822-C7F6-E716607D4263}"/>
              </a:ext>
            </a:extLst>
          </p:cNvPr>
          <p:cNvPicPr>
            <a:picLocks noChangeAspect="1"/>
          </p:cNvPicPr>
          <p:nvPr/>
        </p:nvPicPr>
        <p:blipFill>
          <a:blip r:embed="rId11"/>
          <a:stretch>
            <a:fillRect/>
          </a:stretch>
        </p:blipFill>
        <p:spPr>
          <a:xfrm>
            <a:off x="5055341" y="2713656"/>
            <a:ext cx="8177318" cy="6915283"/>
          </a:xfrm>
          <a:prstGeom prst="rect">
            <a:avLst/>
          </a:prstGeom>
        </p:spPr>
      </p:pic>
    </p:spTree>
    <p:extLst>
      <p:ext uri="{BB962C8B-B14F-4D97-AF65-F5344CB8AC3E}">
        <p14:creationId xmlns:p14="http://schemas.microsoft.com/office/powerpoint/2010/main" val="341693955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4B695-B438-E702-3F28-106CFC0F5639}"/>
            </a:ext>
          </a:extLst>
        </p:cNvPr>
        <p:cNvGrpSpPr/>
        <p:nvPr/>
      </p:nvGrpSpPr>
      <p:grpSpPr>
        <a:xfrm>
          <a:off x="0" y="0"/>
          <a:ext cx="0" cy="0"/>
          <a:chOff x="0" y="0"/>
          <a:chExt cx="0" cy="0"/>
        </a:xfrm>
      </p:grpSpPr>
      <p:sp>
        <p:nvSpPr>
          <p:cNvPr id="2" name="Título 1">
            <a:extLst>
              <a:ext uri="{FF2B5EF4-FFF2-40B4-BE49-F238E27FC236}">
                <a16:creationId xmlns:a16="http://schemas.microsoft.com/office/drawing/2014/main" id="{93DB9A62-D1AA-802B-0B83-472EC3469705}"/>
              </a:ext>
            </a:extLst>
          </p:cNvPr>
          <p:cNvSpPr>
            <a:spLocks noGrp="1"/>
          </p:cNvSpPr>
          <p:nvPr>
            <p:ph type="title"/>
          </p:nvPr>
        </p:nvSpPr>
        <p:spPr/>
        <p:txBody>
          <a:bodyPr/>
          <a:lstStyle/>
          <a:p>
            <a:r>
              <a:rPr lang="en-US" b="1" dirty="0">
                <a:latin typeface="Times New Roman" panose="02020603050405020304" pitchFamily="18" charset="0"/>
                <a:ea typeface="Aptos" panose="020B0004020202020204" pitchFamily="34" charset="0"/>
              </a:rPr>
              <a:t>The Efficiency Assessment of the Valencian Food Industry</a:t>
            </a:r>
            <a:endParaRPr lang="en-GB" dirty="0"/>
          </a:p>
        </p:txBody>
      </p:sp>
      <p:sp>
        <p:nvSpPr>
          <p:cNvPr id="5" name="Marcador de número de diapositiva 4">
            <a:extLst>
              <a:ext uri="{FF2B5EF4-FFF2-40B4-BE49-F238E27FC236}">
                <a16:creationId xmlns:a16="http://schemas.microsoft.com/office/drawing/2014/main" id="{D1F41ADD-2F55-0F10-023E-B8A5758431BF}"/>
              </a:ext>
            </a:extLst>
          </p:cNvPr>
          <p:cNvSpPr>
            <a:spLocks noGrp="1"/>
          </p:cNvSpPr>
          <p:nvPr>
            <p:ph type="sldNum" sz="quarter" idx="12"/>
          </p:nvPr>
        </p:nvSpPr>
        <p:spPr/>
        <p:txBody>
          <a:bodyPr/>
          <a:lstStyle/>
          <a:p>
            <a:fld id="{DBFF9636-A71C-488A-89F8-02E08556F10C}" type="slidenum">
              <a:rPr lang="es-ES" smtClean="0"/>
              <a:pPr/>
              <a:t>27</a:t>
            </a:fld>
            <a:endParaRPr lang="es-ES" dirty="0"/>
          </a:p>
        </p:txBody>
      </p:sp>
      <p:sp>
        <p:nvSpPr>
          <p:cNvPr id="6" name="Rectangle 2">
            <a:extLst>
              <a:ext uri="{FF2B5EF4-FFF2-40B4-BE49-F238E27FC236}">
                <a16:creationId xmlns:a16="http://schemas.microsoft.com/office/drawing/2014/main" id="{F051A2EC-3DFD-E5D7-556B-06C1924B9D8B}"/>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8" name="Rectangle 4">
            <a:extLst>
              <a:ext uri="{FF2B5EF4-FFF2-40B4-BE49-F238E27FC236}">
                <a16:creationId xmlns:a16="http://schemas.microsoft.com/office/drawing/2014/main" id="{FD5285C8-CC92-BDA1-A0B1-86C7A710E41D}"/>
              </a:ext>
            </a:extLst>
          </p:cNvPr>
          <p:cNvSpPr>
            <a:spLocks noChangeArrowheads="1"/>
          </p:cNvSpPr>
          <p:nvPr/>
        </p:nvSpPr>
        <p:spPr bwMode="auto">
          <a:xfrm>
            <a:off x="152400" y="15240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0" name="Rectangle 6">
            <a:extLst>
              <a:ext uri="{FF2B5EF4-FFF2-40B4-BE49-F238E27FC236}">
                <a16:creationId xmlns:a16="http://schemas.microsoft.com/office/drawing/2014/main" id="{2537139B-6298-D107-1566-88CEFB462479}"/>
              </a:ext>
            </a:extLst>
          </p:cNvPr>
          <p:cNvSpPr>
            <a:spLocks noChangeArrowheads="1"/>
          </p:cNvSpPr>
          <p:nvPr/>
        </p:nvSpPr>
        <p:spPr bwMode="auto">
          <a:xfrm>
            <a:off x="1536699" y="5103514"/>
            <a:ext cx="25817005"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2" name="Rectangle 8">
            <a:extLst>
              <a:ext uri="{FF2B5EF4-FFF2-40B4-BE49-F238E27FC236}">
                <a16:creationId xmlns:a16="http://schemas.microsoft.com/office/drawing/2014/main" id="{00437A7C-7B33-D03D-B281-97E9CA930F67}"/>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5" name="Rectangle 10">
            <a:extLst>
              <a:ext uri="{FF2B5EF4-FFF2-40B4-BE49-F238E27FC236}">
                <a16:creationId xmlns:a16="http://schemas.microsoft.com/office/drawing/2014/main" id="{9DCA1691-3BEB-E5C7-A31E-E72FBA9886EC}"/>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7" name="Rectangle 12">
            <a:extLst>
              <a:ext uri="{FF2B5EF4-FFF2-40B4-BE49-F238E27FC236}">
                <a16:creationId xmlns:a16="http://schemas.microsoft.com/office/drawing/2014/main" id="{2A3CC967-827F-5CBC-808B-0D5888F91CE9}"/>
              </a:ext>
            </a:extLst>
          </p:cNvPr>
          <p:cNvSpPr>
            <a:spLocks noChangeArrowheads="1"/>
          </p:cNvSpPr>
          <p:nvPr/>
        </p:nvSpPr>
        <p:spPr bwMode="auto">
          <a:xfrm>
            <a:off x="10235258" y="6485136"/>
            <a:ext cx="47168560"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sp>
        <p:nvSpPr>
          <p:cNvPr id="19" name="Rectangle 14">
            <a:extLst>
              <a:ext uri="{FF2B5EF4-FFF2-40B4-BE49-F238E27FC236}">
                <a16:creationId xmlns:a16="http://schemas.microsoft.com/office/drawing/2014/main" id="{E46371EB-CCCE-FB25-D85C-88DE66498F90}"/>
              </a:ext>
            </a:extLst>
          </p:cNvPr>
          <p:cNvSpPr>
            <a:spLocks noChangeArrowheads="1"/>
          </p:cNvSpPr>
          <p:nvPr/>
        </p:nvSpPr>
        <p:spPr bwMode="auto">
          <a:xfrm>
            <a:off x="10235258" y="5627407"/>
            <a:ext cx="31110621"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s-ES"/>
          </a:p>
        </p:txBody>
      </p:sp>
      <p:graphicFrame>
        <p:nvGraphicFramePr>
          <p:cNvPr id="23" name="Objeto 22">
            <a:extLst>
              <a:ext uri="{FF2B5EF4-FFF2-40B4-BE49-F238E27FC236}">
                <a16:creationId xmlns:a16="http://schemas.microsoft.com/office/drawing/2014/main" id="{70E09248-3CA0-5349-F087-D02129FDCAA6}"/>
              </a:ext>
            </a:extLst>
          </p:cNvPr>
          <p:cNvGraphicFramePr>
            <a:graphicFrameLocks noChangeAspect="1"/>
          </p:cNvGraphicFramePr>
          <p:nvPr/>
        </p:nvGraphicFramePr>
        <p:xfrm>
          <a:off x="939800" y="4556025"/>
          <a:ext cx="45719" cy="45719"/>
        </p:xfrm>
        <a:graphic>
          <a:graphicData uri="http://schemas.openxmlformats.org/presentationml/2006/ole">
            <mc:AlternateContent xmlns:mc="http://schemas.openxmlformats.org/markup-compatibility/2006">
              <mc:Choice xmlns:v="urn:schemas-microsoft-com:vml" Requires="v">
                <p:oleObj r:id="rId2" imgW="139639" imgH="190417" progId="Equation.DSMT4">
                  <p:embed/>
                </p:oleObj>
              </mc:Choice>
              <mc:Fallback>
                <p:oleObj r:id="rId2" imgW="139639" imgH="190417" progId="Equation.DSMT4">
                  <p:embed/>
                  <p:pic>
                    <p:nvPicPr>
                      <p:cNvPr id="23" name="Objeto 22">
                        <a:extLst>
                          <a:ext uri="{FF2B5EF4-FFF2-40B4-BE49-F238E27FC236}">
                            <a16:creationId xmlns:a16="http://schemas.microsoft.com/office/drawing/2014/main" id="{BD7059D6-81DB-4F07-45EB-C9A1803867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9800" y="4556025"/>
                        <a:ext cx="45719" cy="45719"/>
                      </a:xfrm>
                      <a:prstGeom prst="rect">
                        <a:avLst/>
                      </a:prstGeom>
                      <a:noFill/>
                    </p:spPr>
                  </p:pic>
                </p:oleObj>
              </mc:Fallback>
            </mc:AlternateContent>
          </a:graphicData>
        </a:graphic>
      </p:graphicFrame>
      <p:pic>
        <p:nvPicPr>
          <p:cNvPr id="9218" name="Object 6">
            <a:extLst>
              <a:ext uri="{FF2B5EF4-FFF2-40B4-BE49-F238E27FC236}">
                <a16:creationId xmlns:a16="http://schemas.microsoft.com/office/drawing/2014/main" id="{ECA20E5C-8F80-B0C7-36EF-0C7ACF874F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19" name="Object 5">
            <a:extLst>
              <a:ext uri="{FF2B5EF4-FFF2-40B4-BE49-F238E27FC236}">
                <a16:creationId xmlns:a16="http://schemas.microsoft.com/office/drawing/2014/main" id="{E50F1291-6189-BD98-FB78-528B7AED7BE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9220" name="Object 4">
            <a:extLst>
              <a:ext uri="{FF2B5EF4-FFF2-40B4-BE49-F238E27FC236}">
                <a16:creationId xmlns:a16="http://schemas.microsoft.com/office/drawing/2014/main" id="{DBF77DAA-469D-F422-2DAA-8F2E63346B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pic>
        <p:nvPicPr>
          <p:cNvPr id="9221" name="Object 3">
            <a:extLst>
              <a:ext uri="{FF2B5EF4-FFF2-40B4-BE49-F238E27FC236}">
                <a16:creationId xmlns:a16="http://schemas.microsoft.com/office/drawing/2014/main" id="{27126649-6E96-DEAD-C3A4-79E82F5CB4B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0"/>
            <a:ext cx="285750" cy="219075"/>
          </a:xfrm>
          <a:prstGeom prst="rect">
            <a:avLst/>
          </a:prstGeom>
          <a:noFill/>
          <a:extLst>
            <a:ext uri="{909E8E84-426E-40DD-AFC4-6F175D3DCCD1}">
              <a14:hiddenFill xmlns:a14="http://schemas.microsoft.com/office/drawing/2010/main">
                <a:solidFill>
                  <a:srgbClr val="FFFFFF"/>
                </a:solidFill>
              </a14:hiddenFill>
            </a:ext>
          </a:extLst>
        </p:spPr>
      </p:pic>
      <p:pic>
        <p:nvPicPr>
          <p:cNvPr id="9222" name="Object 2">
            <a:extLst>
              <a:ext uri="{FF2B5EF4-FFF2-40B4-BE49-F238E27FC236}">
                <a16:creationId xmlns:a16="http://schemas.microsoft.com/office/drawing/2014/main" id="{9B15EB97-5A55-66CF-E999-29767E981939}"/>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3" name="Object 1">
            <a:extLst>
              <a:ext uri="{FF2B5EF4-FFF2-40B4-BE49-F238E27FC236}">
                <a16:creationId xmlns:a16="http://schemas.microsoft.com/office/drawing/2014/main" id="{44EA5DBB-2C8A-E2C4-7760-C9F59382B37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0" y="0"/>
            <a:ext cx="180975" cy="219075"/>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4" name="Tabla 13">
            <a:extLst>
              <a:ext uri="{FF2B5EF4-FFF2-40B4-BE49-F238E27FC236}">
                <a16:creationId xmlns:a16="http://schemas.microsoft.com/office/drawing/2014/main" id="{AE8E35E9-31F9-8EE0-E14C-71DB442EDA28}"/>
              </a:ext>
            </a:extLst>
          </p:cNvPr>
          <p:cNvGraphicFramePr>
            <a:graphicFrameLocks noGrp="1"/>
          </p:cNvGraphicFramePr>
          <p:nvPr>
            <p:extLst>
              <p:ext uri="{D42A27DB-BD31-4B8C-83A1-F6EECF244321}">
                <p14:modId xmlns:p14="http://schemas.microsoft.com/office/powerpoint/2010/main" val="2660391558"/>
              </p:ext>
            </p:extLst>
          </p:nvPr>
        </p:nvGraphicFramePr>
        <p:xfrm>
          <a:off x="1303020" y="3543299"/>
          <a:ext cx="15123160" cy="5110480"/>
        </p:xfrm>
        <a:graphic>
          <a:graphicData uri="http://schemas.openxmlformats.org/drawingml/2006/table">
            <a:tbl>
              <a:tblPr firstRow="1" firstCol="1" bandRow="1"/>
              <a:tblGrid>
                <a:gridCol w="3072736">
                  <a:extLst>
                    <a:ext uri="{9D8B030D-6E8A-4147-A177-3AD203B41FA5}">
                      <a16:colId xmlns:a16="http://schemas.microsoft.com/office/drawing/2014/main" val="2797796135"/>
                    </a:ext>
                  </a:extLst>
                </a:gridCol>
                <a:gridCol w="1983423">
                  <a:extLst>
                    <a:ext uri="{9D8B030D-6E8A-4147-A177-3AD203B41FA5}">
                      <a16:colId xmlns:a16="http://schemas.microsoft.com/office/drawing/2014/main" val="3408349668"/>
                    </a:ext>
                  </a:extLst>
                </a:gridCol>
                <a:gridCol w="1343777">
                  <a:extLst>
                    <a:ext uri="{9D8B030D-6E8A-4147-A177-3AD203B41FA5}">
                      <a16:colId xmlns:a16="http://schemas.microsoft.com/office/drawing/2014/main" val="588645427"/>
                    </a:ext>
                  </a:extLst>
                </a:gridCol>
                <a:gridCol w="2122854">
                  <a:extLst>
                    <a:ext uri="{9D8B030D-6E8A-4147-A177-3AD203B41FA5}">
                      <a16:colId xmlns:a16="http://schemas.microsoft.com/office/drawing/2014/main" val="19202720"/>
                    </a:ext>
                  </a:extLst>
                </a:gridCol>
                <a:gridCol w="1460551">
                  <a:extLst>
                    <a:ext uri="{9D8B030D-6E8A-4147-A177-3AD203B41FA5}">
                      <a16:colId xmlns:a16="http://schemas.microsoft.com/office/drawing/2014/main" val="2115766864"/>
                    </a:ext>
                  </a:extLst>
                </a:gridCol>
                <a:gridCol w="2187343">
                  <a:extLst>
                    <a:ext uri="{9D8B030D-6E8A-4147-A177-3AD203B41FA5}">
                      <a16:colId xmlns:a16="http://schemas.microsoft.com/office/drawing/2014/main" val="1848772117"/>
                    </a:ext>
                  </a:extLst>
                </a:gridCol>
                <a:gridCol w="1415237">
                  <a:extLst>
                    <a:ext uri="{9D8B030D-6E8A-4147-A177-3AD203B41FA5}">
                      <a16:colId xmlns:a16="http://schemas.microsoft.com/office/drawing/2014/main" val="3062828362"/>
                    </a:ext>
                  </a:extLst>
                </a:gridCol>
                <a:gridCol w="1537239">
                  <a:extLst>
                    <a:ext uri="{9D8B030D-6E8A-4147-A177-3AD203B41FA5}">
                      <a16:colId xmlns:a16="http://schemas.microsoft.com/office/drawing/2014/main" val="3156642682"/>
                    </a:ext>
                  </a:extLst>
                </a:gridCol>
              </a:tblGrid>
              <a:tr h="636801">
                <a:tc>
                  <a:txBody>
                    <a:bodyPr/>
                    <a:lstStyle/>
                    <a:p>
                      <a:pPr algn="l">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Scenario</a:t>
                      </a:r>
                      <a:endParaRPr lang="es-ES"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Observed</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gridSpan="2">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0.75</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S"/>
                    </a:p>
                  </a:txBody>
                  <a:tcPr/>
                </a:tc>
                <a:tc gridSpan="2">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0.85</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S"/>
                    </a:p>
                  </a:txBody>
                  <a:tcPr/>
                </a:tc>
                <a:tc gridSpan="2">
                  <a:txBody>
                    <a:bodyPr/>
                    <a:lstStyle/>
                    <a:p>
                      <a:pPr algn="ctr">
                        <a:lnSpc>
                          <a:spcPct val="110000"/>
                        </a:lnSpc>
                        <a:spcAft>
                          <a:spcPts val="800"/>
                        </a:spcAft>
                        <a:buNone/>
                      </a:pPr>
                      <a:r>
                        <a:rPr lang="en-US" sz="3200" kern="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0.95</a:t>
                      </a:r>
                      <a:endParaRPr lang="en-GB" sz="3200" kern="100" dirty="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hMerge="1">
                  <a:txBody>
                    <a:bodyPr/>
                    <a:lstStyle/>
                    <a:p>
                      <a:endParaRPr lang="es-ES"/>
                    </a:p>
                  </a:txBody>
                  <a:tcPr/>
                </a:tc>
                <a:extLst>
                  <a:ext uri="{0D108BD9-81ED-4DB2-BD59-A6C34878D82A}">
                    <a16:rowId xmlns:a16="http://schemas.microsoft.com/office/drawing/2014/main" val="1804635423"/>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Total assets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41.03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35.72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35.18</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34.86</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solid"/>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693645892"/>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Employees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201.00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148.29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(-26%)</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142.90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(-29%)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139.70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(-30%)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a:noFill/>
                    </a:lnB>
                    <a:noFill/>
                  </a:tcPr>
                </a:tc>
                <a:extLst>
                  <a:ext uri="{0D108BD9-81ED-4DB2-BD59-A6C34878D82A}">
                    <a16:rowId xmlns:a16="http://schemas.microsoft.com/office/drawing/2014/main" val="1567471744"/>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Fixed assets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15.28</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13.51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13.33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13.22</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a:noFill/>
                    </a:lnB>
                    <a:noFill/>
                  </a:tcPr>
                </a:tc>
                <a:extLst>
                  <a:ext uri="{0D108BD9-81ED-4DB2-BD59-A6C34878D82A}">
                    <a16:rowId xmlns:a16="http://schemas.microsoft.com/office/drawing/2014/main" val="891616983"/>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Personnel expenses</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6.76</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6.75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a:noFill/>
                    </a:lnB>
                    <a:noFill/>
                  </a:tcPr>
                </a:tc>
                <a:extLst>
                  <a:ext uri="{0D108BD9-81ED-4DB2-BD59-A6C34878D82A}">
                    <a16:rowId xmlns:a16="http://schemas.microsoft.com/office/drawing/2014/main" val="1253746525"/>
                  </a:ext>
                </a:extLst>
              </a:tr>
              <a:tr h="636801">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Operating income</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62.31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95.05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98.39</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(58%)</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100.37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dash"/>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(61%)</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a:noFill/>
                    </a:lnT>
                    <a:lnB w="12700" cap="flat" cmpd="sng" algn="ctr">
                      <a:solidFill>
                        <a:srgbClr val="000000"/>
                      </a:solidFill>
                      <a:prstDash val="dash"/>
                      <a:round/>
                      <a:headEnd type="none" w="med" len="med"/>
                      <a:tailEnd type="none" w="med" len="med"/>
                    </a:lnB>
                    <a:noFill/>
                  </a:tcPr>
                </a:tc>
                <a:extLst>
                  <a:ext uri="{0D108BD9-81ED-4DB2-BD59-A6C34878D82A}">
                    <a16:rowId xmlns:a16="http://schemas.microsoft.com/office/drawing/2014/main" val="3100391878"/>
                  </a:ext>
                </a:extLst>
              </a:tr>
              <a:tr h="644837">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Probability </a:t>
                      </a:r>
                      <a:r>
                        <a:rPr lang="en-US" sz="2400" i="1"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p</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0.15</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0.67</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0.74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w="12700" cap="flat" cmpd="sng" algn="ctr">
                      <a:solidFill>
                        <a:srgbClr val="000000"/>
                      </a:solidFill>
                      <a:prstDash val="dash"/>
                      <a:round/>
                      <a:headEnd type="none" w="med" len="med"/>
                      <a:tailEnd type="none" w="med" len="med"/>
                    </a:lnT>
                    <a:lnB>
                      <a:noFill/>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a:noFill/>
                    </a:lnR>
                    <a:lnT w="12700" cap="flat" cmpd="sng" algn="ctr">
                      <a:solidFill>
                        <a:srgbClr val="000000"/>
                      </a:solidFill>
                      <a:prstDash val="dash"/>
                      <a:round/>
                      <a:headEnd type="none" w="med" len="med"/>
                      <a:tailEnd type="none" w="med" len="med"/>
                    </a:lnT>
                    <a:lnB>
                      <a:noFill/>
                    </a:lnB>
                    <a:noFill/>
                  </a:tcPr>
                </a:tc>
                <a:extLst>
                  <a:ext uri="{0D108BD9-81ED-4DB2-BD59-A6C34878D82A}">
                    <a16:rowId xmlns:a16="http://schemas.microsoft.com/office/drawing/2014/main" val="386770159"/>
                  </a:ext>
                </a:extLst>
              </a:tr>
              <a:tr h="644837">
                <a:tc>
                  <a:txBody>
                    <a:bodyPr/>
                    <a:lstStyle/>
                    <a:p>
                      <a:pPr algn="l">
                        <a:lnSpc>
                          <a:spcPct val="110000"/>
                        </a:lnSpc>
                        <a:spcAft>
                          <a:spcPts val="800"/>
                        </a:spcAft>
                        <a:buNone/>
                      </a:pPr>
                      <a:r>
                        <a:rPr lang="en-US" sz="24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Beta </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0.00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1.03</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1.14</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nSpc>
                          <a:spcPct val="107000"/>
                        </a:lnSpc>
                      </a:pPr>
                      <a:endParaRPr lang="es-ES" sz="3200" kern="100">
                        <a:effectLst/>
                        <a:latin typeface="Aptos" panose="020B0004020202020204" pitchFamily="34" charset="0"/>
                      </a:endParaRPr>
                    </a:p>
                  </a:txBody>
                  <a:tcPr marL="44450" marR="44450" marT="0" marB="0" anchor="ctr">
                    <a:lnL>
                      <a:noFill/>
                    </a:lnL>
                    <a:lnR w="12700" cap="flat" cmpd="sng" algn="ctr">
                      <a:solidFill>
                        <a:srgbClr val="000000"/>
                      </a:solidFill>
                      <a:prstDash val="solid"/>
                      <a:round/>
                      <a:headEnd type="none" w="med" len="med"/>
                      <a:tailEnd type="none" w="med" len="med"/>
                    </a:lnR>
                    <a:lnT>
                      <a:noFill/>
                    </a:lnT>
                    <a:lnB w="12700" cap="flat" cmpd="sng" algn="ctr">
                      <a:solidFill>
                        <a:srgbClr val="000000"/>
                      </a:solidFill>
                      <a:prstDash val="solid"/>
                      <a:round/>
                      <a:headEnd type="none" w="med" len="med"/>
                      <a:tailEnd type="none" w="med" len="med"/>
                    </a:lnB>
                    <a:noFill/>
                  </a:tcPr>
                </a:tc>
                <a:tc>
                  <a:txBody>
                    <a:bodyPr/>
                    <a:lstStyle/>
                    <a:p>
                      <a:pPr algn="ctr">
                        <a:lnSpc>
                          <a:spcPct val="110000"/>
                        </a:lnSpc>
                        <a:spcAft>
                          <a:spcPts val="800"/>
                        </a:spcAft>
                        <a:buNone/>
                      </a:pPr>
                      <a:r>
                        <a:rPr lang="en-US" sz="3200" kern="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1.20</a:t>
                      </a:r>
                      <a:endParaRPr lang="es-ES" sz="32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44450" marR="44450" marT="0" marB="0" anchor="ctr">
                    <a:lnL w="12700" cap="flat" cmpd="sng" algn="ctr">
                      <a:solidFill>
                        <a:srgbClr val="000000"/>
                      </a:solidFill>
                      <a:prstDash val="solid"/>
                      <a:round/>
                      <a:headEnd type="none" w="med" len="med"/>
                      <a:tailEnd type="none" w="med" len="med"/>
                    </a:lnL>
                    <a:lnR>
                      <a:noFill/>
                    </a:lnR>
                    <a:lnT>
                      <a:noFill/>
                    </a:lnT>
                    <a:lnB w="12700" cap="flat" cmpd="sng" algn="ctr">
                      <a:solidFill>
                        <a:srgbClr val="000000"/>
                      </a:solidFill>
                      <a:prstDash val="solid"/>
                      <a:round/>
                      <a:headEnd type="none" w="med" len="med"/>
                      <a:tailEnd type="none" w="med" len="med"/>
                    </a:lnB>
                    <a:noFill/>
                  </a:tcPr>
                </a:tc>
                <a:tc>
                  <a:txBody>
                    <a:bodyPr/>
                    <a:lstStyle/>
                    <a:p>
                      <a:pPr>
                        <a:lnSpc>
                          <a:spcPct val="107000"/>
                        </a:lnSpc>
                      </a:pPr>
                      <a:endParaRPr lang="es-ES" sz="3200" kern="100" dirty="0">
                        <a:effectLst/>
                        <a:latin typeface="Aptos" panose="020B0004020202020204" pitchFamily="34" charset="0"/>
                      </a:endParaRPr>
                    </a:p>
                  </a:txBody>
                  <a:tcPr marL="44450" marR="44450" marT="0" marB="0" anchor="ctr">
                    <a:lnL>
                      <a:noFill/>
                    </a:lnL>
                    <a:lnR>
                      <a:noFill/>
                    </a:lnR>
                    <a:lnT>
                      <a:noFill/>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15779451"/>
                  </a:ext>
                </a:extLst>
              </a:tr>
            </a:tbl>
          </a:graphicData>
        </a:graphic>
      </p:graphicFrame>
      <p:graphicFrame>
        <p:nvGraphicFramePr>
          <p:cNvPr id="16" name="Objeto 15">
            <a:extLst>
              <a:ext uri="{FF2B5EF4-FFF2-40B4-BE49-F238E27FC236}">
                <a16:creationId xmlns:a16="http://schemas.microsoft.com/office/drawing/2014/main" id="{EA0606C9-3C19-BE13-444B-D3440B27798F}"/>
              </a:ext>
            </a:extLst>
          </p:cNvPr>
          <p:cNvGraphicFramePr>
            <a:graphicFrameLocks noChangeAspect="1"/>
          </p:cNvGraphicFramePr>
          <p:nvPr>
            <p:extLst>
              <p:ext uri="{D42A27DB-BD31-4B8C-83A1-F6EECF244321}">
                <p14:modId xmlns:p14="http://schemas.microsoft.com/office/powerpoint/2010/main" val="1139758067"/>
              </p:ext>
            </p:extLst>
          </p:nvPr>
        </p:nvGraphicFramePr>
        <p:xfrm>
          <a:off x="13959801" y="3531141"/>
          <a:ext cx="430684" cy="646027"/>
        </p:xfrm>
        <a:graphic>
          <a:graphicData uri="http://schemas.openxmlformats.org/presentationml/2006/ole">
            <mc:AlternateContent xmlns:mc="http://schemas.openxmlformats.org/markup-compatibility/2006">
              <mc:Choice xmlns:v="urn:schemas-microsoft-com:vml" Requires="v">
                <p:oleObj r:id="rId10" imgW="139639" imgH="190417" progId="Equation.DSMT4">
                  <p:embed/>
                </p:oleObj>
              </mc:Choice>
              <mc:Fallback>
                <p:oleObj r:id="rId10" imgW="139639" imgH="190417" progId="Equation.DSMT4">
                  <p:embed/>
                  <p:pic>
                    <p:nvPicPr>
                      <p:cNvPr id="0" name="Object 16"/>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959801" y="3531141"/>
                        <a:ext cx="430684" cy="646027"/>
                      </a:xfrm>
                      <a:prstGeom prst="rect">
                        <a:avLst/>
                      </a:prstGeom>
                      <a:noFill/>
                    </p:spPr>
                  </p:pic>
                </p:oleObj>
              </mc:Fallback>
            </mc:AlternateContent>
          </a:graphicData>
        </a:graphic>
      </p:graphicFrame>
      <p:graphicFrame>
        <p:nvGraphicFramePr>
          <p:cNvPr id="18" name="Objeto 17">
            <a:extLst>
              <a:ext uri="{FF2B5EF4-FFF2-40B4-BE49-F238E27FC236}">
                <a16:creationId xmlns:a16="http://schemas.microsoft.com/office/drawing/2014/main" id="{33D57C73-6E53-9CA3-12A0-FD24A29BC04D}"/>
              </a:ext>
            </a:extLst>
          </p:cNvPr>
          <p:cNvGraphicFramePr>
            <a:graphicFrameLocks noChangeAspect="1"/>
          </p:cNvGraphicFramePr>
          <p:nvPr>
            <p:extLst>
              <p:ext uri="{D42A27DB-BD31-4B8C-83A1-F6EECF244321}">
                <p14:modId xmlns:p14="http://schemas.microsoft.com/office/powerpoint/2010/main" val="188268765"/>
              </p:ext>
            </p:extLst>
          </p:nvPr>
        </p:nvGraphicFramePr>
        <p:xfrm>
          <a:off x="10640253" y="3504483"/>
          <a:ext cx="448456" cy="672685"/>
        </p:xfrm>
        <a:graphic>
          <a:graphicData uri="http://schemas.openxmlformats.org/presentationml/2006/ole">
            <mc:AlternateContent xmlns:mc="http://schemas.openxmlformats.org/markup-compatibility/2006">
              <mc:Choice xmlns:v="urn:schemas-microsoft-com:vml" Requires="v">
                <p:oleObj r:id="rId12" imgW="139639" imgH="190417" progId="Equation.DSMT4">
                  <p:embed/>
                </p:oleObj>
              </mc:Choice>
              <mc:Fallback>
                <p:oleObj r:id="rId12" imgW="139639" imgH="190417"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0640253" y="3504483"/>
                        <a:ext cx="448456" cy="672685"/>
                      </a:xfrm>
                      <a:prstGeom prst="rect">
                        <a:avLst/>
                      </a:prstGeom>
                      <a:noFill/>
                    </p:spPr>
                  </p:pic>
                </p:oleObj>
              </mc:Fallback>
            </mc:AlternateContent>
          </a:graphicData>
        </a:graphic>
      </p:graphicFrame>
      <p:graphicFrame>
        <p:nvGraphicFramePr>
          <p:cNvPr id="22" name="Objeto 21">
            <a:extLst>
              <a:ext uri="{FF2B5EF4-FFF2-40B4-BE49-F238E27FC236}">
                <a16:creationId xmlns:a16="http://schemas.microsoft.com/office/drawing/2014/main" id="{FBF032CE-5105-0AC6-8432-0D8C8FCF75F5}"/>
              </a:ext>
            </a:extLst>
          </p:cNvPr>
          <p:cNvGraphicFramePr>
            <a:graphicFrameLocks noChangeAspect="1"/>
          </p:cNvGraphicFramePr>
          <p:nvPr>
            <p:extLst>
              <p:ext uri="{D42A27DB-BD31-4B8C-83A1-F6EECF244321}">
                <p14:modId xmlns:p14="http://schemas.microsoft.com/office/powerpoint/2010/main" val="881941743"/>
              </p:ext>
            </p:extLst>
          </p:nvPr>
        </p:nvGraphicFramePr>
        <p:xfrm>
          <a:off x="7105363" y="3515328"/>
          <a:ext cx="448456" cy="670496"/>
        </p:xfrm>
        <a:graphic>
          <a:graphicData uri="http://schemas.openxmlformats.org/presentationml/2006/ole">
            <mc:AlternateContent xmlns:mc="http://schemas.openxmlformats.org/markup-compatibility/2006">
              <mc:Choice xmlns:v="urn:schemas-microsoft-com:vml" Requires="v">
                <p:oleObj r:id="rId14" imgW="139639" imgH="190417" progId="Equation.DSMT4">
                  <p:embed/>
                </p:oleObj>
              </mc:Choice>
              <mc:Fallback>
                <p:oleObj r:id="rId14" imgW="139639" imgH="190417"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7105363" y="3515328"/>
                        <a:ext cx="448456" cy="670496"/>
                      </a:xfrm>
                      <a:prstGeom prst="rect">
                        <a:avLst/>
                      </a:prstGeom>
                      <a:noFill/>
                    </p:spPr>
                  </p:pic>
                </p:oleObj>
              </mc:Fallback>
            </mc:AlternateContent>
          </a:graphicData>
        </a:graphic>
      </p:graphicFrame>
      <p:graphicFrame>
        <p:nvGraphicFramePr>
          <p:cNvPr id="24" name="Objeto 23">
            <a:extLst>
              <a:ext uri="{FF2B5EF4-FFF2-40B4-BE49-F238E27FC236}">
                <a16:creationId xmlns:a16="http://schemas.microsoft.com/office/drawing/2014/main" id="{DE024A18-A379-9F8E-4FEC-749DA239AEEC}"/>
              </a:ext>
            </a:extLst>
          </p:cNvPr>
          <p:cNvGraphicFramePr>
            <a:graphicFrameLocks noChangeAspect="1"/>
          </p:cNvGraphicFramePr>
          <p:nvPr>
            <p:extLst>
              <p:ext uri="{D42A27DB-BD31-4B8C-83A1-F6EECF244321}">
                <p14:modId xmlns:p14="http://schemas.microsoft.com/office/powerpoint/2010/main" val="393256135"/>
              </p:ext>
            </p:extLst>
          </p:nvPr>
        </p:nvGraphicFramePr>
        <p:xfrm>
          <a:off x="1983348" y="8070934"/>
          <a:ext cx="395898" cy="483875"/>
        </p:xfrm>
        <a:graphic>
          <a:graphicData uri="http://schemas.openxmlformats.org/presentationml/2006/ole">
            <mc:AlternateContent xmlns:mc="http://schemas.openxmlformats.org/markup-compatibility/2006">
              <mc:Choice xmlns:v="urn:schemas-microsoft-com:vml" Requires="v">
                <p:oleObj r:id="rId16" imgW="177569" imgH="215619" progId="Equation.DSMT4">
                  <p:embed/>
                </p:oleObj>
              </mc:Choice>
              <mc:Fallback>
                <p:oleObj r:id="rId16" imgW="177569" imgH="215619" progId="Equation.DSMT4">
                  <p:embed/>
                  <p:pic>
                    <p:nvPicPr>
                      <p:cNvPr id="0" name="Object 1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983348" y="8070934"/>
                        <a:ext cx="395898" cy="483875"/>
                      </a:xfrm>
                      <a:prstGeom prst="rect">
                        <a:avLst/>
                      </a:prstGeom>
                      <a:noFill/>
                    </p:spPr>
                  </p:pic>
                </p:oleObj>
              </mc:Fallback>
            </mc:AlternateContent>
          </a:graphicData>
        </a:graphic>
      </p:graphicFrame>
      <p:sp>
        <p:nvSpPr>
          <p:cNvPr id="25" name="CuadroTexto 24">
            <a:extLst>
              <a:ext uri="{FF2B5EF4-FFF2-40B4-BE49-F238E27FC236}">
                <a16:creationId xmlns:a16="http://schemas.microsoft.com/office/drawing/2014/main" id="{9581F593-6B26-E4EE-FDA2-7E6A0DA2FF03}"/>
              </a:ext>
            </a:extLst>
          </p:cNvPr>
          <p:cNvSpPr txBox="1"/>
          <p:nvPr/>
        </p:nvSpPr>
        <p:spPr>
          <a:xfrm>
            <a:off x="1163212" y="2575240"/>
            <a:ext cx="14889481" cy="923330"/>
          </a:xfrm>
          <a:prstGeom prst="rect">
            <a:avLst/>
          </a:prstGeom>
          <a:noFill/>
        </p:spPr>
        <p:txBody>
          <a:bodyPr wrap="square" rtlCol="0">
            <a:spAutoFit/>
          </a:bodyPr>
          <a:lstStyle/>
          <a:p>
            <a:r>
              <a:rPr lang="en-US" dirty="0">
                <a:latin typeface="DIN" panose="020B0604020202020204" charset="0"/>
              </a:rPr>
              <a:t>Mean values of observed data and projections at different confidence levels, </a:t>
            </a:r>
            <a:r>
              <a:rPr lang="en-GB" dirty="0">
                <a:latin typeface="DIN" panose="020B0604020202020204" charset="0"/>
              </a:rPr>
              <a:t>with percentage changes from observed values shown in parentheses</a:t>
            </a:r>
            <a:r>
              <a:rPr lang="en-US" dirty="0">
                <a:latin typeface="DIN" panose="020B0604020202020204" charset="0"/>
              </a:rPr>
              <a:t>.</a:t>
            </a:r>
            <a:endParaRPr lang="es-ES" dirty="0">
              <a:latin typeface="DIN" panose="020B0604020202020204" charset="0"/>
            </a:endParaRPr>
          </a:p>
        </p:txBody>
      </p:sp>
      <p:pic>
        <p:nvPicPr>
          <p:cNvPr id="9228" name="Picture 12">
            <a:extLst>
              <a:ext uri="{FF2B5EF4-FFF2-40B4-BE49-F238E27FC236}">
                <a16:creationId xmlns:a16="http://schemas.microsoft.com/office/drawing/2014/main" id="{00E2D0AC-CEB9-D0B5-8EB8-D30EE2C423F3}"/>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7" name="Picture 11">
            <a:extLst>
              <a:ext uri="{FF2B5EF4-FFF2-40B4-BE49-F238E27FC236}">
                <a16:creationId xmlns:a16="http://schemas.microsoft.com/office/drawing/2014/main" id="{0600120D-8AA3-B7FA-9078-B0D51CD4A8D1}"/>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6" name="Picture 10">
            <a:extLst>
              <a:ext uri="{FF2B5EF4-FFF2-40B4-BE49-F238E27FC236}">
                <a16:creationId xmlns:a16="http://schemas.microsoft.com/office/drawing/2014/main" id="{9B089F87-879C-5CC2-F6B1-8C1DEC5A0D53}"/>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0" y="0"/>
            <a:ext cx="133350" cy="200025"/>
          </a:xfrm>
          <a:prstGeom prst="rect">
            <a:avLst/>
          </a:prstGeom>
          <a:noFill/>
          <a:extLst>
            <a:ext uri="{909E8E84-426E-40DD-AFC4-6F175D3DCCD1}">
              <a14:hiddenFill xmlns:a14="http://schemas.microsoft.com/office/drawing/2010/main">
                <a:solidFill>
                  <a:srgbClr val="FFFFFF"/>
                </a:solidFill>
              </a14:hiddenFill>
            </a:ext>
          </a:extLst>
        </p:spPr>
      </p:pic>
      <p:pic>
        <p:nvPicPr>
          <p:cNvPr id="9225" name="Picture 9">
            <a:extLst>
              <a:ext uri="{FF2B5EF4-FFF2-40B4-BE49-F238E27FC236}">
                <a16:creationId xmlns:a16="http://schemas.microsoft.com/office/drawing/2014/main" id="{335810D6-626F-E2EB-F47C-7F6329A1D3F1}"/>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0" y="0"/>
            <a:ext cx="171450" cy="209550"/>
          </a:xfrm>
          <a:prstGeom prst="rect">
            <a:avLst/>
          </a:prstGeom>
          <a:noFill/>
          <a:extLst>
            <a:ext uri="{909E8E84-426E-40DD-AFC4-6F175D3DCCD1}">
              <a14:hiddenFill xmlns:a14="http://schemas.microsoft.com/office/drawing/2010/main">
                <a:solidFill>
                  <a:srgbClr val="FFFFFF"/>
                </a:solidFill>
              </a14:hiddenFill>
            </a:ext>
          </a:extLst>
        </p:spPr>
      </p:pic>
      <p:sp>
        <p:nvSpPr>
          <p:cNvPr id="3" name="Marcador de pie de página 3">
            <a:extLst>
              <a:ext uri="{FF2B5EF4-FFF2-40B4-BE49-F238E27FC236}">
                <a16:creationId xmlns:a16="http://schemas.microsoft.com/office/drawing/2014/main" id="{B9F58AB9-87AA-BA80-DB0D-B62C05C176CF}"/>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2392084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6F7C6D-E0AF-490E-9E5A-F4C048143A84}"/>
              </a:ext>
            </a:extLst>
          </p:cNvPr>
          <p:cNvSpPr>
            <a:spLocks noGrp="1"/>
          </p:cNvSpPr>
          <p:nvPr>
            <p:ph type="ctrTitle"/>
          </p:nvPr>
        </p:nvSpPr>
        <p:spPr/>
        <p:txBody>
          <a:bodyPr/>
          <a:lstStyle/>
          <a:p>
            <a:r>
              <a:rPr lang="en-AU" dirty="0"/>
              <a:t>Conclusions</a:t>
            </a:r>
          </a:p>
        </p:txBody>
      </p:sp>
      <p:sp>
        <p:nvSpPr>
          <p:cNvPr id="3" name="Subtítulo 2">
            <a:extLst>
              <a:ext uri="{FF2B5EF4-FFF2-40B4-BE49-F238E27FC236}">
                <a16:creationId xmlns:a16="http://schemas.microsoft.com/office/drawing/2014/main" id="{0007DEAC-7696-4173-A148-816E4E3A13EC}"/>
              </a:ext>
            </a:extLst>
          </p:cNvPr>
          <p:cNvSpPr>
            <a:spLocks noGrp="1"/>
          </p:cNvSpPr>
          <p:nvPr>
            <p:ph type="subTitle" idx="1"/>
          </p:nvPr>
        </p:nvSpPr>
        <p:spPr/>
        <p:txBody>
          <a:bodyPr/>
          <a:lstStyle/>
          <a:p>
            <a:r>
              <a:rPr lang="en-AU" dirty="0"/>
              <a:t>…and future work</a:t>
            </a:r>
          </a:p>
        </p:txBody>
      </p:sp>
      <p:sp>
        <p:nvSpPr>
          <p:cNvPr id="5" name="Marcador de número de diapositiva 4">
            <a:extLst>
              <a:ext uri="{FF2B5EF4-FFF2-40B4-BE49-F238E27FC236}">
                <a16:creationId xmlns:a16="http://schemas.microsoft.com/office/drawing/2014/main" id="{5251A515-BDA9-4865-AD11-9A33425E6455}"/>
              </a:ext>
            </a:extLst>
          </p:cNvPr>
          <p:cNvSpPr>
            <a:spLocks noGrp="1"/>
          </p:cNvSpPr>
          <p:nvPr>
            <p:ph type="sldNum" sz="quarter" idx="12"/>
          </p:nvPr>
        </p:nvSpPr>
        <p:spPr/>
        <p:txBody>
          <a:bodyPr/>
          <a:lstStyle/>
          <a:p>
            <a:fld id="{DBFF9636-A71C-488A-89F8-02E08556F10C}" type="slidenum">
              <a:rPr lang="es-ES" smtClean="0"/>
              <a:pPr/>
              <a:t>28</a:t>
            </a:fld>
            <a:endParaRPr lang="es-ES" dirty="0"/>
          </a:p>
        </p:txBody>
      </p:sp>
      <p:sp>
        <p:nvSpPr>
          <p:cNvPr id="4" name="Marcador de pie de página 3">
            <a:extLst>
              <a:ext uri="{FF2B5EF4-FFF2-40B4-BE49-F238E27FC236}">
                <a16:creationId xmlns:a16="http://schemas.microsoft.com/office/drawing/2014/main" id="{D079B340-F63B-EC8F-B1B8-721187801916}"/>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415014249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54F64B-6833-45E8-996B-E75CA3ABD804}"/>
              </a:ext>
            </a:extLst>
          </p:cNvPr>
          <p:cNvSpPr>
            <a:spLocks noGrp="1"/>
          </p:cNvSpPr>
          <p:nvPr>
            <p:ph type="title"/>
          </p:nvPr>
        </p:nvSpPr>
        <p:spPr/>
        <p:txBody>
          <a:bodyPr/>
          <a:lstStyle/>
          <a:p>
            <a:r>
              <a:rPr lang="en-AU" dirty="0"/>
              <a:t>Conclusions and future work</a:t>
            </a:r>
          </a:p>
        </p:txBody>
      </p:sp>
      <p:sp>
        <p:nvSpPr>
          <p:cNvPr id="5" name="Marcador de número de diapositiva 4">
            <a:extLst>
              <a:ext uri="{FF2B5EF4-FFF2-40B4-BE49-F238E27FC236}">
                <a16:creationId xmlns:a16="http://schemas.microsoft.com/office/drawing/2014/main" id="{B4307C04-D33D-4B58-9ABE-280610EF93C3}"/>
              </a:ext>
            </a:extLst>
          </p:cNvPr>
          <p:cNvSpPr>
            <a:spLocks noGrp="1"/>
          </p:cNvSpPr>
          <p:nvPr>
            <p:ph type="sldNum" sz="quarter" idx="12"/>
          </p:nvPr>
        </p:nvSpPr>
        <p:spPr/>
        <p:txBody>
          <a:bodyPr/>
          <a:lstStyle/>
          <a:p>
            <a:fld id="{DBFF9636-A71C-488A-89F8-02E08556F10C}" type="slidenum">
              <a:rPr lang="es-ES" smtClean="0"/>
              <a:pPr/>
              <a:t>29</a:t>
            </a:fld>
            <a:endParaRPr lang="es-ES" dirty="0"/>
          </a:p>
        </p:txBody>
      </p:sp>
      <p:sp>
        <p:nvSpPr>
          <p:cNvPr id="13" name="Marcador de contenido 2">
            <a:extLst>
              <a:ext uri="{FF2B5EF4-FFF2-40B4-BE49-F238E27FC236}">
                <a16:creationId xmlns:a16="http://schemas.microsoft.com/office/drawing/2014/main" id="{30D806A7-4CE4-4BDE-8B99-809F5475C089}"/>
              </a:ext>
            </a:extLst>
          </p:cNvPr>
          <p:cNvSpPr txBox="1">
            <a:spLocks/>
          </p:cNvSpPr>
          <p:nvPr/>
        </p:nvSpPr>
        <p:spPr>
          <a:xfrm>
            <a:off x="1083458" y="3309108"/>
            <a:ext cx="16859768" cy="5969803"/>
          </a:xfrm>
          <a:prstGeom prst="rect">
            <a:avLst/>
          </a:prstGeom>
        </p:spPr>
        <p:txBody>
          <a:bodyPr vert="horz" lIns="91440" tIns="45720" rIns="91440" bIns="45720" rtlCol="0">
            <a:normAutofit/>
          </a:bodyPr>
          <a:lstStyle>
            <a:lvl1pPr marL="342900" indent="-342900" algn="l" defTabSz="1371600" rtl="0" eaLnBrk="1" latinLnBrk="0" hangingPunct="1">
              <a:lnSpc>
                <a:spcPct val="90000"/>
              </a:lnSpc>
              <a:spcBef>
                <a:spcPts val="1500"/>
              </a:spcBef>
              <a:buClr>
                <a:srgbClr val="636B6F"/>
              </a:buClr>
              <a:buFont typeface="Arial" panose="020B0604020202020204" pitchFamily="34" charset="0"/>
              <a:buChar char="•"/>
              <a:defRPr sz="4200" kern="1200">
                <a:solidFill>
                  <a:schemeClr val="tx1"/>
                </a:solidFill>
                <a:latin typeface="DIN" pitchFamily="50" charset="0"/>
                <a:ea typeface="+mn-ea"/>
                <a:cs typeface="+mn-cs"/>
              </a:defRPr>
            </a:lvl1pPr>
            <a:lvl2pPr marL="1028700" indent="-342900" algn="l" defTabSz="1371600" rtl="0" eaLnBrk="1" latinLnBrk="0" hangingPunct="1">
              <a:lnSpc>
                <a:spcPct val="90000"/>
              </a:lnSpc>
              <a:spcBef>
                <a:spcPts val="750"/>
              </a:spcBef>
              <a:buClr>
                <a:srgbClr val="636B6F"/>
              </a:buClr>
              <a:buFont typeface="Arial" panose="020B0604020202020204" pitchFamily="34" charset="0"/>
              <a:buChar char="•"/>
              <a:defRPr sz="3600" kern="1200">
                <a:solidFill>
                  <a:schemeClr val="tx1"/>
                </a:solidFill>
                <a:latin typeface="DIN" pitchFamily="50" charset="0"/>
                <a:ea typeface="+mn-ea"/>
                <a:cs typeface="+mn-cs"/>
              </a:defRPr>
            </a:lvl2pPr>
            <a:lvl3pPr marL="1714500" indent="-342900" algn="l" defTabSz="1371600" rtl="0" eaLnBrk="1" latinLnBrk="0" hangingPunct="1">
              <a:lnSpc>
                <a:spcPct val="90000"/>
              </a:lnSpc>
              <a:spcBef>
                <a:spcPts val="750"/>
              </a:spcBef>
              <a:buClr>
                <a:srgbClr val="636B6F"/>
              </a:buClr>
              <a:buFont typeface="Arial" panose="020B0604020202020204" pitchFamily="34" charset="0"/>
              <a:buChar char="•"/>
              <a:defRPr sz="3000" kern="1200">
                <a:solidFill>
                  <a:schemeClr val="tx1"/>
                </a:solidFill>
                <a:latin typeface="DIN" pitchFamily="50" charset="0"/>
                <a:ea typeface="+mn-ea"/>
                <a:cs typeface="+mn-cs"/>
              </a:defRPr>
            </a:lvl3pPr>
            <a:lvl4pPr marL="24003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4pPr>
            <a:lvl5pPr marL="3086100" indent="-342900" algn="l" defTabSz="1371600" rtl="0" eaLnBrk="1" latinLnBrk="0" hangingPunct="1">
              <a:lnSpc>
                <a:spcPct val="90000"/>
              </a:lnSpc>
              <a:spcBef>
                <a:spcPts val="750"/>
              </a:spcBef>
              <a:buClr>
                <a:srgbClr val="636B6F"/>
              </a:buClr>
              <a:buFont typeface="Arial" panose="020B0604020202020204" pitchFamily="34" charset="0"/>
              <a:buChar char="•"/>
              <a:defRPr sz="2700" kern="1200">
                <a:solidFill>
                  <a:schemeClr val="tx1"/>
                </a:solidFill>
                <a:latin typeface="DIN" pitchFamily="50" charset="0"/>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a:lstStyle>
          <a:p>
            <a:pPr>
              <a:buClr>
                <a:srgbClr val="6A7276"/>
              </a:buClr>
            </a:pPr>
            <a:r>
              <a:rPr lang="en-GB" dirty="0"/>
              <a:t>Improved Accuracy and Robustness.</a:t>
            </a:r>
          </a:p>
          <a:p>
            <a:pPr>
              <a:buClr>
                <a:srgbClr val="6A7276"/>
              </a:buClr>
            </a:pPr>
            <a:r>
              <a:rPr lang="en-GB" dirty="0"/>
              <a:t>Enhanced Interpretability.</a:t>
            </a:r>
          </a:p>
          <a:p>
            <a:pPr>
              <a:buClr>
                <a:srgbClr val="6A7276"/>
              </a:buClr>
            </a:pPr>
            <a:r>
              <a:rPr lang="en-GB" dirty="0"/>
              <a:t>Flexibility and Customization.</a:t>
            </a:r>
          </a:p>
          <a:p>
            <a:pPr>
              <a:buClr>
                <a:srgbClr val="6A7276"/>
              </a:buClr>
            </a:pPr>
            <a:r>
              <a:rPr lang="en-US" dirty="0"/>
              <a:t>Exploration of other machine learning techniques.</a:t>
            </a:r>
          </a:p>
          <a:p>
            <a:pPr>
              <a:buClr>
                <a:srgbClr val="6A7276"/>
              </a:buClr>
            </a:pPr>
            <a:r>
              <a:rPr lang="en-US" dirty="0"/>
              <a:t>The application of our integrated ML-DEA model to other domains.</a:t>
            </a:r>
            <a:endParaRPr lang="en-GB" dirty="0"/>
          </a:p>
          <a:p>
            <a:pPr>
              <a:buClr>
                <a:srgbClr val="6A7276"/>
              </a:buClr>
            </a:pPr>
            <a:r>
              <a:rPr lang="en-US" dirty="0"/>
              <a:t>Development of more sophisticated counterfactual methods within the ML-DEA framework. </a:t>
            </a:r>
            <a:endParaRPr lang="en-GB" dirty="0"/>
          </a:p>
        </p:txBody>
      </p:sp>
      <p:sp>
        <p:nvSpPr>
          <p:cNvPr id="4" name="Marcador de pie de página 3">
            <a:extLst>
              <a:ext uri="{FF2B5EF4-FFF2-40B4-BE49-F238E27FC236}">
                <a16:creationId xmlns:a16="http://schemas.microsoft.com/office/drawing/2014/main" id="{5F545E12-6A1C-FA98-2D3E-35E7BF34154F}"/>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2833659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C2E5771-2858-4C53-BC4D-99C854852A21}"/>
              </a:ext>
            </a:extLst>
          </p:cNvPr>
          <p:cNvSpPr>
            <a:spLocks noGrp="1"/>
          </p:cNvSpPr>
          <p:nvPr>
            <p:ph type="ctrTitle"/>
          </p:nvPr>
        </p:nvSpPr>
        <p:spPr/>
        <p:txBody>
          <a:bodyPr/>
          <a:lstStyle/>
          <a:p>
            <a:r>
              <a:rPr lang="en-GB" dirty="0"/>
              <a:t>Introduction</a:t>
            </a:r>
          </a:p>
        </p:txBody>
      </p:sp>
      <p:sp>
        <p:nvSpPr>
          <p:cNvPr id="3" name="Subtítulo 2">
            <a:extLst>
              <a:ext uri="{FF2B5EF4-FFF2-40B4-BE49-F238E27FC236}">
                <a16:creationId xmlns:a16="http://schemas.microsoft.com/office/drawing/2014/main" id="{53E1ED9C-83A8-46D1-8BC2-EB59C8F9CAC5}"/>
              </a:ext>
            </a:extLst>
          </p:cNvPr>
          <p:cNvSpPr>
            <a:spLocks noGrp="1"/>
          </p:cNvSpPr>
          <p:nvPr>
            <p:ph type="subTitle" idx="1"/>
          </p:nvPr>
        </p:nvSpPr>
        <p:spPr/>
        <p:txBody>
          <a:bodyPr/>
          <a:lstStyle/>
          <a:p>
            <a:r>
              <a:rPr lang="en-GB" dirty="0"/>
              <a:t>XAI, DEA y ML</a:t>
            </a:r>
          </a:p>
        </p:txBody>
      </p:sp>
      <p:sp>
        <p:nvSpPr>
          <p:cNvPr id="5" name="Marcador de número de diapositiva 4">
            <a:extLst>
              <a:ext uri="{FF2B5EF4-FFF2-40B4-BE49-F238E27FC236}">
                <a16:creationId xmlns:a16="http://schemas.microsoft.com/office/drawing/2014/main" id="{0E8AE3DB-0025-48B5-B3B4-DC55498EB70D}"/>
              </a:ext>
            </a:extLst>
          </p:cNvPr>
          <p:cNvSpPr>
            <a:spLocks noGrp="1"/>
          </p:cNvSpPr>
          <p:nvPr>
            <p:ph type="sldNum" sz="quarter" idx="12"/>
          </p:nvPr>
        </p:nvSpPr>
        <p:spPr/>
        <p:txBody>
          <a:bodyPr/>
          <a:lstStyle/>
          <a:p>
            <a:fld id="{DBFF9636-A71C-488A-89F8-02E08556F10C}" type="slidenum">
              <a:rPr lang="es-ES" smtClean="0"/>
              <a:pPr/>
              <a:t>3</a:t>
            </a:fld>
            <a:endParaRPr lang="es-ES" dirty="0"/>
          </a:p>
        </p:txBody>
      </p:sp>
      <p:sp>
        <p:nvSpPr>
          <p:cNvPr id="7" name="Marcador de pie de página 3">
            <a:extLst>
              <a:ext uri="{FF2B5EF4-FFF2-40B4-BE49-F238E27FC236}">
                <a16:creationId xmlns:a16="http://schemas.microsoft.com/office/drawing/2014/main" id="{D0546011-D23F-8390-F785-E7EF7E0C73BF}"/>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354597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ítulo 1">
            <a:extLst>
              <a:ext uri="{FF2B5EF4-FFF2-40B4-BE49-F238E27FC236}">
                <a16:creationId xmlns:a16="http://schemas.microsoft.com/office/drawing/2014/main" id="{EAB85B73-6579-804A-2DFB-B0CE725B3A4D}"/>
              </a:ext>
            </a:extLst>
          </p:cNvPr>
          <p:cNvSpPr>
            <a:spLocks noGrp="1"/>
          </p:cNvSpPr>
          <p:nvPr>
            <p:ph type="subTitle" idx="1"/>
          </p:nvPr>
        </p:nvSpPr>
        <p:spPr/>
        <p:txBody>
          <a:bodyPr/>
          <a:lstStyle/>
          <a:p>
            <a:pPr algn="ctr" fontAlgn="base"/>
            <a:r>
              <a:rPr lang="es-ES" b="0" i="0" dirty="0">
                <a:solidFill>
                  <a:srgbClr val="FFFFFF"/>
                </a:solidFill>
                <a:effectLst/>
                <a:latin typeface="DIN" panose="020B0604020202020204" charset="0"/>
              </a:rPr>
              <a:t>XLI Congreso Nacional de Estadística e Investigación Operativa</a:t>
            </a:r>
          </a:p>
          <a:p>
            <a:r>
              <a:rPr lang="es-ES" sz="2200" dirty="0"/>
              <a:t>Proyecto PID2022-136383NB-I00 financiado por MCIN/AEI /10.13039/501100011033 /10.13039/501100011033 y por FEDER, UE </a:t>
            </a:r>
            <a:endParaRPr lang="es-ES" sz="2200" dirty="0">
              <a:solidFill>
                <a:schemeClr val="bg2">
                  <a:lumMod val="90000"/>
                </a:schemeClr>
              </a:solidFill>
            </a:endParaRPr>
          </a:p>
        </p:txBody>
      </p:sp>
      <p:sp>
        <p:nvSpPr>
          <p:cNvPr id="3" name="Marcador de texto 2">
            <a:extLst>
              <a:ext uri="{FF2B5EF4-FFF2-40B4-BE49-F238E27FC236}">
                <a16:creationId xmlns:a16="http://schemas.microsoft.com/office/drawing/2014/main" id="{BE03DE9B-4FDB-3174-3EBA-7DFB23FCE318}"/>
              </a:ext>
            </a:extLst>
          </p:cNvPr>
          <p:cNvSpPr>
            <a:spLocks noGrp="1"/>
          </p:cNvSpPr>
          <p:nvPr>
            <p:ph type="body" sz="quarter" idx="10"/>
          </p:nvPr>
        </p:nvSpPr>
        <p:spPr/>
        <p:txBody>
          <a:bodyPr/>
          <a:lstStyle/>
          <a:p>
            <a:r>
              <a:rPr lang="en-GB" dirty="0"/>
              <a:t>Thanks for your attention!</a:t>
            </a:r>
          </a:p>
        </p:txBody>
      </p:sp>
      <p:pic>
        <p:nvPicPr>
          <p:cNvPr id="4" name="Imagen 3" descr="Imagen que contiene Interfaz de usuario gráfica&#10;&#10;Descripción generada automáticamente">
            <a:extLst>
              <a:ext uri="{FF2B5EF4-FFF2-40B4-BE49-F238E27FC236}">
                <a16:creationId xmlns:a16="http://schemas.microsoft.com/office/drawing/2014/main" id="{5D44F6E7-EF60-E842-42CA-1EEEA472D97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475613" y="9003563"/>
            <a:ext cx="4839913" cy="937997"/>
          </a:xfrm>
          <a:prstGeom prst="rect">
            <a:avLst/>
          </a:prstGeom>
        </p:spPr>
      </p:pic>
    </p:spTree>
    <p:extLst>
      <p:ext uri="{BB962C8B-B14F-4D97-AF65-F5344CB8AC3E}">
        <p14:creationId xmlns:p14="http://schemas.microsoft.com/office/powerpoint/2010/main" val="33204828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Data Envelopment Analysis (DEA) is one of the main techniques to measure efficiency</a:t>
            </a:r>
            <a:r>
              <a:rPr lang="en-GB" dirty="0"/>
              <a:t>.</a:t>
            </a:r>
          </a:p>
          <a:p>
            <a:r>
              <a:rPr lang="en-US" dirty="0"/>
              <a:t>Traditional DEA approaches may encounter limitations in capturing the intricate patterns and structures inherent in complex datasets.</a:t>
            </a:r>
          </a:p>
          <a:p>
            <a:r>
              <a:rPr lang="en-US" dirty="0"/>
              <a:t>Potential overfitting:</a:t>
            </a:r>
            <a:r>
              <a:rPr lang="en-GB" dirty="0"/>
              <a:t> </a:t>
            </a:r>
            <a:r>
              <a:rPr lang="en-US" dirty="0"/>
              <a:t>Dealing with high-dimensional datasets or when the number of DMUs is relatively small compared to the number of inputs and outputs</a:t>
            </a:r>
          </a:p>
          <a:p>
            <a:r>
              <a:rPr lang="en-US" dirty="0"/>
              <a:t>Traditional DEA is deterministic in nature.</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4</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Marcador de pie de página 3">
            <a:extLst>
              <a:ext uri="{FF2B5EF4-FFF2-40B4-BE49-F238E27FC236}">
                <a16:creationId xmlns:a16="http://schemas.microsoft.com/office/drawing/2014/main" id="{1BF405CF-9C46-6F19-235E-27102FDE2A21}"/>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1226981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GB" dirty="0"/>
              <a:t>We propose Machine Learning techniques </a:t>
            </a:r>
            <a:r>
              <a:rPr lang="en-US" dirty="0"/>
              <a:t>to enhance the capabilities of DEA.</a:t>
            </a:r>
            <a:endParaRPr lang="en-GB" dirty="0"/>
          </a:p>
          <a:p>
            <a:endParaRPr lang="en-US" dirty="0"/>
          </a:p>
          <a:p>
            <a:r>
              <a:rPr lang="en-US" dirty="0"/>
              <a:t>Two predominant streams of research:</a:t>
            </a:r>
          </a:p>
          <a:p>
            <a:endParaRPr lang="en-US" dirty="0"/>
          </a:p>
          <a:p>
            <a:pPr lvl="1"/>
            <a:r>
              <a:rPr lang="en-US" dirty="0"/>
              <a:t>Adapting existing ML techniques to satisfy shape constraints</a:t>
            </a:r>
          </a:p>
          <a:p>
            <a:pPr lvl="1"/>
            <a:r>
              <a:rPr lang="en-US" dirty="0"/>
              <a:t>A two-stage approach to integrate DEA with ML techniques: 1. Determine efficiency score; 2. Apply a ML technique based on REGRESSION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5</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Marcador de pie de página 3">
            <a:extLst>
              <a:ext uri="{FF2B5EF4-FFF2-40B4-BE49-F238E27FC236}">
                <a16:creationId xmlns:a16="http://schemas.microsoft.com/office/drawing/2014/main" id="{A249EA10-A7A4-1E97-0539-202D66DEA783}"/>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3370441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2993880"/>
            <a:ext cx="16595985" cy="5850074"/>
          </a:xfrm>
        </p:spPr>
        <p:txBody>
          <a:bodyPr>
            <a:normAutofit/>
          </a:bodyPr>
          <a:lstStyle/>
          <a:p>
            <a:r>
              <a:rPr lang="es-ES" dirty="0" err="1"/>
              <a:t>Types</a:t>
            </a:r>
            <a:r>
              <a:rPr lang="es-ES" dirty="0"/>
              <a:t> </a:t>
            </a:r>
            <a:r>
              <a:rPr lang="es-ES" dirty="0" err="1"/>
              <a:t>of</a:t>
            </a:r>
            <a:r>
              <a:rPr lang="es-ES" dirty="0"/>
              <a:t> machine </a:t>
            </a:r>
            <a:r>
              <a:rPr lang="es-ES" dirty="0" err="1"/>
              <a:t>learning</a:t>
            </a:r>
            <a:r>
              <a:rPr lang="es-ES" dirty="0"/>
              <a:t>:</a:t>
            </a:r>
          </a:p>
          <a:p>
            <a:pPr marL="0" indent="0" algn="ctr">
              <a:buNone/>
            </a:pPr>
            <a:r>
              <a:rPr lang="es-ES" dirty="0" err="1"/>
              <a:t>Supervised</a:t>
            </a:r>
            <a:r>
              <a:rPr lang="es-ES" dirty="0"/>
              <a:t> </a:t>
            </a:r>
            <a:r>
              <a:rPr lang="es-ES" dirty="0" err="1"/>
              <a:t>Learning</a:t>
            </a:r>
            <a:r>
              <a:rPr lang="es-ES" dirty="0"/>
              <a:t>			</a:t>
            </a:r>
            <a:r>
              <a:rPr lang="es-ES" dirty="0" err="1"/>
              <a:t>Unsupervised</a:t>
            </a:r>
            <a:r>
              <a:rPr lang="es-ES" dirty="0"/>
              <a:t> </a:t>
            </a:r>
            <a:r>
              <a:rPr lang="es-ES" dirty="0" err="1"/>
              <a:t>Learning</a:t>
            </a:r>
            <a:r>
              <a:rPr lang="es-ES" dirty="0"/>
              <a:t> </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6</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pic>
        <p:nvPicPr>
          <p:cNvPr id="8" name="Imagen 7" descr="Gráfico, Gráfico de dispersión&#10;&#10;Descripción generada automáticamente">
            <a:extLst>
              <a:ext uri="{FF2B5EF4-FFF2-40B4-BE49-F238E27FC236}">
                <a16:creationId xmlns:a16="http://schemas.microsoft.com/office/drawing/2014/main" id="{C0225E17-1CA2-D2C8-1E9C-29C9BAB9023B}"/>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257300" y="4436837"/>
            <a:ext cx="7380747" cy="4942342"/>
          </a:xfrm>
          <a:prstGeom prst="rect">
            <a:avLst/>
          </a:prstGeom>
        </p:spPr>
      </p:pic>
      <p:pic>
        <p:nvPicPr>
          <p:cNvPr id="10" name="Imagen 9" descr="Gráfico, Gráfico de dispersión&#10;&#10;Descripción generada automáticamente">
            <a:extLst>
              <a:ext uri="{FF2B5EF4-FFF2-40B4-BE49-F238E27FC236}">
                <a16:creationId xmlns:a16="http://schemas.microsoft.com/office/drawing/2014/main" id="{D8F0629C-2A7E-C704-828C-D2E9C7963E75}"/>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9649953" y="4436837"/>
            <a:ext cx="7537957" cy="4407117"/>
          </a:xfrm>
          <a:prstGeom prst="rect">
            <a:avLst/>
          </a:prstGeom>
        </p:spPr>
      </p:pic>
      <p:sp>
        <p:nvSpPr>
          <p:cNvPr id="7" name="Marcador de pie de página 3">
            <a:extLst>
              <a:ext uri="{FF2B5EF4-FFF2-40B4-BE49-F238E27FC236}">
                <a16:creationId xmlns:a16="http://schemas.microsoft.com/office/drawing/2014/main" id="{8161F8BC-AC7E-8FC4-9FDA-F06446867DA1}"/>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803283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a:xfrm>
            <a:off x="1257300" y="547773"/>
            <a:ext cx="15773400" cy="1988651"/>
          </a:xfrm>
        </p:spPr>
        <p:txBody>
          <a:bodyPr anchor="ctr">
            <a:normAutofit/>
          </a:bodyPr>
          <a:lstStyle/>
          <a:p>
            <a:r>
              <a:rPr lang="en-AU" dirty="0"/>
              <a:t>Introduction</a:t>
            </a:r>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a:xfrm>
            <a:off x="264428" y="9628939"/>
            <a:ext cx="1134184" cy="547772"/>
          </a:xfrm>
        </p:spPr>
        <p:txBody>
          <a:bodyPr anchor="ctr">
            <a:normAutofit/>
          </a:bodyPr>
          <a:lstStyle/>
          <a:p>
            <a:pPr>
              <a:spcAft>
                <a:spcPts val="600"/>
              </a:spcAft>
            </a:pPr>
            <a:fld id="{DBFF9636-A71C-488A-89F8-02E08556F10C}" type="slidenum">
              <a:rPr lang="es-ES" smtClean="0"/>
              <a:pPr>
                <a:spcAft>
                  <a:spcPts val="600"/>
                </a:spcAft>
              </a:pPr>
              <a:t>7</a:t>
            </a:fld>
            <a:endParaRPr lang="es-ES"/>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16" name="Marcador de contenido 2">
            <a:extLst>
              <a:ext uri="{FF2B5EF4-FFF2-40B4-BE49-F238E27FC236}">
                <a16:creationId xmlns:a16="http://schemas.microsoft.com/office/drawing/2014/main" id="{6BED3FB9-4FD3-12F9-6FFE-ACF0F320D934}"/>
              </a:ext>
            </a:extLst>
          </p:cNvPr>
          <p:cNvSpPr>
            <a:spLocks noGrp="1"/>
          </p:cNvSpPr>
          <p:nvPr>
            <p:ph idx="1"/>
          </p:nvPr>
        </p:nvSpPr>
        <p:spPr>
          <a:xfrm>
            <a:off x="423111" y="2763628"/>
            <a:ext cx="9042165" cy="6170642"/>
          </a:xfrm>
        </p:spPr>
        <p:txBody>
          <a:bodyPr>
            <a:normAutofit lnSpcReduction="10000"/>
          </a:bodyPr>
          <a:lstStyle/>
          <a:p>
            <a:pPr>
              <a:lnSpc>
                <a:spcPct val="150000"/>
              </a:lnSpc>
            </a:pPr>
            <a:r>
              <a:rPr lang="es-ES" dirty="0"/>
              <a:t>Neuronal Network.</a:t>
            </a:r>
          </a:p>
          <a:p>
            <a:pPr lvl="1">
              <a:lnSpc>
                <a:spcPct val="150000"/>
              </a:lnSpc>
            </a:pPr>
            <a:r>
              <a:rPr lang="en-US" dirty="0"/>
              <a:t>Iterative process known as backpropagation.</a:t>
            </a:r>
          </a:p>
          <a:p>
            <a:pPr lvl="1">
              <a:lnSpc>
                <a:spcPct val="150000"/>
              </a:lnSpc>
            </a:pPr>
            <a:r>
              <a:rPr lang="es-ES" dirty="0"/>
              <a:t> </a:t>
            </a:r>
            <a:r>
              <a:rPr lang="es-ES" dirty="0" err="1"/>
              <a:t>Hypermarameters</a:t>
            </a:r>
            <a:r>
              <a:rPr lang="es-ES" dirty="0"/>
              <a:t> determine </a:t>
            </a:r>
            <a:r>
              <a:rPr lang="es-ES" dirty="0" err="1"/>
              <a:t>network</a:t>
            </a:r>
            <a:r>
              <a:rPr lang="es-ES" dirty="0"/>
              <a:t> </a:t>
            </a:r>
            <a:r>
              <a:rPr lang="es-ES" dirty="0" err="1"/>
              <a:t>structure</a:t>
            </a:r>
            <a:r>
              <a:rPr lang="es-ES" dirty="0"/>
              <a:t>.</a:t>
            </a:r>
          </a:p>
          <a:p>
            <a:pPr lvl="1">
              <a:lnSpc>
                <a:spcPct val="150000"/>
              </a:lnSpc>
            </a:pPr>
            <a:r>
              <a:rPr lang="en-US" dirty="0"/>
              <a:t>Variables that determine how the network is trained.</a:t>
            </a:r>
            <a:endParaRPr lang="es-ES" dirty="0"/>
          </a:p>
          <a:p>
            <a:endParaRPr lang="en-GB" dirty="0"/>
          </a:p>
        </p:txBody>
      </p:sp>
      <p:pic>
        <p:nvPicPr>
          <p:cNvPr id="8" name="Imagen 7">
            <a:extLst>
              <a:ext uri="{FF2B5EF4-FFF2-40B4-BE49-F238E27FC236}">
                <a16:creationId xmlns:a16="http://schemas.microsoft.com/office/drawing/2014/main" id="{F4A18BBD-2F83-A618-5A8E-15EDB89DB93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1059" y="3455388"/>
            <a:ext cx="9072997" cy="4936969"/>
          </a:xfrm>
          <a:prstGeom prst="rect">
            <a:avLst/>
          </a:prstGeom>
        </p:spPr>
      </p:pic>
      <p:sp>
        <p:nvSpPr>
          <p:cNvPr id="3" name="Marcador de pie de página 3">
            <a:extLst>
              <a:ext uri="{FF2B5EF4-FFF2-40B4-BE49-F238E27FC236}">
                <a16:creationId xmlns:a16="http://schemas.microsoft.com/office/drawing/2014/main" id="{70D7108E-E326-56F5-B132-330CCD2AD995}"/>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6416038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750DB4-7407-420E-84B6-A10D2F3B9D3E}"/>
              </a:ext>
            </a:extLst>
          </p:cNvPr>
          <p:cNvSpPr>
            <a:spLocks noGrp="1"/>
          </p:cNvSpPr>
          <p:nvPr>
            <p:ph type="title"/>
          </p:nvPr>
        </p:nvSpPr>
        <p:spPr/>
        <p:txBody>
          <a:bodyPr/>
          <a:lstStyle/>
          <a:p>
            <a:r>
              <a:rPr lang="en-AU" dirty="0"/>
              <a:t>Introduction</a:t>
            </a:r>
          </a:p>
        </p:txBody>
      </p:sp>
      <p:sp>
        <p:nvSpPr>
          <p:cNvPr id="3" name="Marcador de contenido 2">
            <a:extLst>
              <a:ext uri="{FF2B5EF4-FFF2-40B4-BE49-F238E27FC236}">
                <a16:creationId xmlns:a16="http://schemas.microsoft.com/office/drawing/2014/main" id="{F2F9E890-B6DE-48DE-8F6A-A85504366140}"/>
              </a:ext>
            </a:extLst>
          </p:cNvPr>
          <p:cNvSpPr>
            <a:spLocks noGrp="1"/>
          </p:cNvSpPr>
          <p:nvPr>
            <p:ph idx="1"/>
          </p:nvPr>
        </p:nvSpPr>
        <p:spPr>
          <a:xfrm>
            <a:off x="1257300" y="3382494"/>
            <a:ext cx="16595985" cy="5850074"/>
          </a:xfrm>
        </p:spPr>
        <p:txBody>
          <a:bodyPr>
            <a:normAutofit/>
          </a:bodyPr>
          <a:lstStyle/>
          <a:p>
            <a:r>
              <a:rPr lang="en-US" dirty="0"/>
              <a:t>The efficiency score will be calculated using an </a:t>
            </a:r>
            <a:r>
              <a:rPr lang="en-US" dirty="0" err="1"/>
              <a:t>eXplainable</a:t>
            </a:r>
            <a:r>
              <a:rPr lang="en-US" dirty="0"/>
              <a:t> Artificial Intelligence (XAI) method based on the use of a counterfactual.</a:t>
            </a:r>
          </a:p>
          <a:p>
            <a:r>
              <a:rPr lang="en-US" dirty="0"/>
              <a:t>Technical inefficiency will be defined for an inefficient DMU as the minimum changes required in inputs and outputs.</a:t>
            </a:r>
          </a:p>
          <a:p>
            <a:r>
              <a:rPr lang="en-US" dirty="0"/>
              <a:t>Objective: change from the inefficient label to the efficient label.</a:t>
            </a:r>
          </a:p>
          <a:p>
            <a:r>
              <a:rPr lang="en-US" dirty="0"/>
              <a:t>By incorporating advanced machine learning algorithms, we seek to provide more robust and accurate assessments of variable importance.</a:t>
            </a:r>
            <a:endParaRPr lang="en-GB" dirty="0"/>
          </a:p>
        </p:txBody>
      </p:sp>
      <p:sp>
        <p:nvSpPr>
          <p:cNvPr id="5" name="Marcador de número de diapositiva 4">
            <a:extLst>
              <a:ext uri="{FF2B5EF4-FFF2-40B4-BE49-F238E27FC236}">
                <a16:creationId xmlns:a16="http://schemas.microsoft.com/office/drawing/2014/main" id="{D760CE8D-9EC8-4E3A-9555-8CAAD8E66448}"/>
              </a:ext>
            </a:extLst>
          </p:cNvPr>
          <p:cNvSpPr>
            <a:spLocks noGrp="1"/>
          </p:cNvSpPr>
          <p:nvPr>
            <p:ph type="sldNum" sz="quarter" idx="12"/>
          </p:nvPr>
        </p:nvSpPr>
        <p:spPr/>
        <p:txBody>
          <a:bodyPr/>
          <a:lstStyle/>
          <a:p>
            <a:fld id="{DBFF9636-A71C-488A-89F8-02E08556F10C}" type="slidenum">
              <a:rPr lang="es-ES" smtClean="0"/>
              <a:pPr/>
              <a:t>8</a:t>
            </a:fld>
            <a:endParaRPr lang="es-ES" dirty="0"/>
          </a:p>
        </p:txBody>
      </p:sp>
      <p:sp>
        <p:nvSpPr>
          <p:cNvPr id="6" name="Rectangle 2">
            <a:extLst>
              <a:ext uri="{FF2B5EF4-FFF2-40B4-BE49-F238E27FC236}">
                <a16:creationId xmlns:a16="http://schemas.microsoft.com/office/drawing/2014/main" id="{D42C99F7-B18C-5766-7C71-09326CDDA514}"/>
              </a:ext>
            </a:extLst>
          </p:cNvPr>
          <p:cNvSpPr>
            <a:spLocks noChangeArrowheads="1"/>
          </p:cNvSpPr>
          <p:nvPr/>
        </p:nvSpPr>
        <p:spPr bwMode="auto">
          <a:xfrm>
            <a:off x="0" y="0"/>
            <a:ext cx="18288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s-ES"/>
          </a:p>
        </p:txBody>
      </p:sp>
      <p:sp>
        <p:nvSpPr>
          <p:cNvPr id="7" name="Marcador de pie de página 3">
            <a:extLst>
              <a:ext uri="{FF2B5EF4-FFF2-40B4-BE49-F238E27FC236}">
                <a16:creationId xmlns:a16="http://schemas.microsoft.com/office/drawing/2014/main" id="{056BDF52-9D84-430B-2696-8810D5FA42AB}"/>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2883611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689CA8-E0FB-B1B4-82B6-48FE8BB6C9EF}"/>
              </a:ext>
            </a:extLst>
          </p:cNvPr>
          <p:cNvSpPr>
            <a:spLocks noGrp="1"/>
          </p:cNvSpPr>
          <p:nvPr>
            <p:ph type="ctrTitle"/>
          </p:nvPr>
        </p:nvSpPr>
        <p:spPr/>
        <p:txBody>
          <a:bodyPr/>
          <a:lstStyle/>
          <a:p>
            <a:r>
              <a:rPr lang="en-GB" dirty="0"/>
              <a:t>Methodology</a:t>
            </a:r>
          </a:p>
        </p:txBody>
      </p:sp>
      <p:sp>
        <p:nvSpPr>
          <p:cNvPr id="3" name="Subtítulo 2">
            <a:extLst>
              <a:ext uri="{FF2B5EF4-FFF2-40B4-BE49-F238E27FC236}">
                <a16:creationId xmlns:a16="http://schemas.microsoft.com/office/drawing/2014/main" id="{EC9EC8A6-CC12-FC4C-481E-FE2514D5FF5A}"/>
              </a:ext>
            </a:extLst>
          </p:cNvPr>
          <p:cNvSpPr>
            <a:spLocks noGrp="1"/>
          </p:cNvSpPr>
          <p:nvPr>
            <p:ph type="subTitle" idx="1"/>
          </p:nvPr>
        </p:nvSpPr>
        <p:spPr/>
        <p:txBody>
          <a:bodyPr/>
          <a:lstStyle/>
          <a:p>
            <a:r>
              <a:rPr lang="en-GB" dirty="0"/>
              <a:t>Single input - output example</a:t>
            </a:r>
          </a:p>
        </p:txBody>
      </p:sp>
      <p:sp>
        <p:nvSpPr>
          <p:cNvPr id="5" name="Marcador de número de diapositiva 4">
            <a:extLst>
              <a:ext uri="{FF2B5EF4-FFF2-40B4-BE49-F238E27FC236}">
                <a16:creationId xmlns:a16="http://schemas.microsoft.com/office/drawing/2014/main" id="{0A211459-F8C1-7C82-00F8-90AE29AF5C35}"/>
              </a:ext>
            </a:extLst>
          </p:cNvPr>
          <p:cNvSpPr>
            <a:spLocks noGrp="1"/>
          </p:cNvSpPr>
          <p:nvPr>
            <p:ph type="sldNum" sz="quarter" idx="12"/>
          </p:nvPr>
        </p:nvSpPr>
        <p:spPr/>
        <p:txBody>
          <a:bodyPr/>
          <a:lstStyle/>
          <a:p>
            <a:fld id="{DBFF9636-A71C-488A-89F8-02E08556F10C}" type="slidenum">
              <a:rPr lang="es-ES" smtClean="0"/>
              <a:pPr/>
              <a:t>9</a:t>
            </a:fld>
            <a:endParaRPr lang="es-ES" dirty="0"/>
          </a:p>
        </p:txBody>
      </p:sp>
      <p:sp>
        <p:nvSpPr>
          <p:cNvPr id="6" name="Marcador de pie de página 3">
            <a:extLst>
              <a:ext uri="{FF2B5EF4-FFF2-40B4-BE49-F238E27FC236}">
                <a16:creationId xmlns:a16="http://schemas.microsoft.com/office/drawing/2014/main" id="{94E258A6-E634-D4EA-A0CF-17C519E82F80}"/>
              </a:ext>
            </a:extLst>
          </p:cNvPr>
          <p:cNvSpPr>
            <a:spLocks noGrp="1"/>
          </p:cNvSpPr>
          <p:nvPr>
            <p:ph type="ftr" sz="quarter" idx="11"/>
          </p:nvPr>
        </p:nvSpPr>
        <p:spPr>
          <a:xfrm>
            <a:off x="1653085" y="9628939"/>
            <a:ext cx="13031905" cy="547772"/>
          </a:xfrm>
        </p:spPr>
        <p:txBody>
          <a:bodyPr/>
          <a:lstStyle/>
          <a:p>
            <a:pPr algn="ctr">
              <a:lnSpc>
                <a:spcPct val="150000"/>
              </a:lnSpc>
              <a:spcAft>
                <a:spcPts val="800"/>
              </a:spcAft>
            </a:pPr>
            <a:r>
              <a:rPr lang="en-US" dirty="0"/>
              <a:t>Explainable Artificial Intelligence for Probabilistic Efficiency Analysis</a:t>
            </a:r>
            <a:endParaRPr lang="es-ES" sz="1600" kern="100" dirty="0">
              <a:effectLst/>
              <a:latin typeface="Times New Roman" panose="02020603050405020304" pitchFamily="18" charset="0"/>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67347591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35824</TotalTime>
  <Words>2210</Words>
  <Application>Microsoft Office PowerPoint</Application>
  <PresentationFormat>Personalizado</PresentationFormat>
  <Paragraphs>340</Paragraphs>
  <Slides>30</Slides>
  <Notes>15</Notes>
  <HiddenSlides>0</HiddenSlides>
  <MMClips>0</MMClips>
  <ScaleCrop>false</ScaleCrop>
  <HeadingPairs>
    <vt:vector size="8" baseType="variant">
      <vt:variant>
        <vt:lpstr>Fuentes usadas</vt:lpstr>
      </vt:variant>
      <vt:variant>
        <vt:i4>8</vt:i4>
      </vt:variant>
      <vt:variant>
        <vt:lpstr>Tema</vt:lpstr>
      </vt:variant>
      <vt:variant>
        <vt:i4>1</vt:i4>
      </vt:variant>
      <vt:variant>
        <vt:lpstr>Servidores OLE incrustados</vt:lpstr>
      </vt:variant>
      <vt:variant>
        <vt:i4>2</vt:i4>
      </vt:variant>
      <vt:variant>
        <vt:lpstr>Títulos de diapositiva</vt:lpstr>
      </vt:variant>
      <vt:variant>
        <vt:i4>30</vt:i4>
      </vt:variant>
    </vt:vector>
  </HeadingPairs>
  <TitlesOfParts>
    <vt:vector size="41" baseType="lpstr">
      <vt:lpstr>Arial</vt:lpstr>
      <vt:lpstr>Calibri</vt:lpstr>
      <vt:lpstr>DIN</vt:lpstr>
      <vt:lpstr>Times New Roman</vt:lpstr>
      <vt:lpstr>Candara</vt:lpstr>
      <vt:lpstr>Cambria Math</vt:lpstr>
      <vt:lpstr>Aptos</vt:lpstr>
      <vt:lpstr>Wingdings</vt:lpstr>
      <vt:lpstr>Tema de Office</vt:lpstr>
      <vt:lpstr>Equation</vt:lpstr>
      <vt:lpstr>MathType 7.0 Equation</vt:lpstr>
      <vt:lpstr>Inteligencia Artificial Explicable para el análisis de eficiencia probabilístico</vt:lpstr>
      <vt:lpstr>Index</vt:lpstr>
      <vt:lpstr>Introduction</vt:lpstr>
      <vt:lpstr>Introduction</vt:lpstr>
      <vt:lpstr>Introduction</vt:lpstr>
      <vt:lpstr>Introduction</vt:lpstr>
      <vt:lpstr>Introduction</vt:lpstr>
      <vt:lpstr>Introduction</vt:lpstr>
      <vt:lpstr>Methodology</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Single input - output example</vt:lpstr>
      <vt:lpstr>An empirical application</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The Efficiency Assessment of the Valencian Food Industry</vt:lpstr>
      <vt:lpstr>Conclusions</vt:lpstr>
      <vt:lpstr>Conclusions and future work</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Carlos Ramos</dc:creator>
  <cp:lastModifiedBy>Gonzalez Moyano, Ricardo</cp:lastModifiedBy>
  <cp:revision>160</cp:revision>
  <dcterms:created xsi:type="dcterms:W3CDTF">2018-02-01T08:35:13Z</dcterms:created>
  <dcterms:modified xsi:type="dcterms:W3CDTF">2025-06-09T22:29:52Z</dcterms:modified>
</cp:coreProperties>
</file>