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6"/>
  </p:notesMasterIdLst>
  <p:sldIdLst>
    <p:sldId id="303" r:id="rId2"/>
    <p:sldId id="263" r:id="rId3"/>
    <p:sldId id="375" r:id="rId4"/>
    <p:sldId id="373" r:id="rId5"/>
    <p:sldId id="258" r:id="rId6"/>
    <p:sldId id="257" r:id="rId7"/>
    <p:sldId id="378" r:id="rId8"/>
    <p:sldId id="376" r:id="rId9"/>
    <p:sldId id="333" r:id="rId10"/>
    <p:sldId id="338" r:id="rId11"/>
    <p:sldId id="339" r:id="rId12"/>
    <p:sldId id="342" r:id="rId13"/>
    <p:sldId id="321" r:id="rId14"/>
    <p:sldId id="280" r:id="rId15"/>
    <p:sldId id="318" r:id="rId16"/>
    <p:sldId id="324" r:id="rId17"/>
    <p:sldId id="327" r:id="rId18"/>
    <p:sldId id="328" r:id="rId19"/>
    <p:sldId id="350" r:id="rId20"/>
    <p:sldId id="362" r:id="rId21"/>
    <p:sldId id="345" r:id="rId22"/>
    <p:sldId id="364" r:id="rId23"/>
    <p:sldId id="306" r:id="rId24"/>
    <p:sldId id="317" r:id="rId25"/>
    <p:sldId id="372" r:id="rId26"/>
    <p:sldId id="365" r:id="rId27"/>
    <p:sldId id="366" r:id="rId28"/>
    <p:sldId id="367" r:id="rId29"/>
    <p:sldId id="369" r:id="rId30"/>
    <p:sldId id="371" r:id="rId31"/>
    <p:sldId id="370" r:id="rId32"/>
    <p:sldId id="299" r:id="rId33"/>
    <p:sldId id="300" r:id="rId34"/>
    <p:sldId id="308" r:id="rId35"/>
  </p:sldIdLst>
  <p:sldSz cx="18288000" cy="10288588"/>
  <p:notesSz cx="6858000" cy="9144000"/>
  <p:embeddedFontLst>
    <p:embeddedFont>
      <p:font typeface="Cambria Math" panose="02040503050406030204" pitchFamily="18" charset="0"/>
      <p:regular r:id="rId37"/>
    </p:embeddedFont>
    <p:embeddedFont>
      <p:font typeface="Candara" panose="020E0502030303020204" pitchFamily="34" charset="0"/>
      <p:regular r:id="rId38"/>
      <p:bold r:id="rId39"/>
      <p:italic r:id="rId40"/>
      <p:boldItalic r:id="rId41"/>
    </p:embeddedFont>
    <p:embeddedFont>
      <p:font typeface="DIN" panose="020B0604020202020204" charset="0"/>
      <p:regular r:id="rId42"/>
      <p:bold r:id="rId43"/>
      <p:italic r:id="rId44"/>
      <p:boldItalic r:id="rId4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04141-7AC0-4C22-ABF2-A6D9189D77BA}" v="692" dt="2025-06-05T13:12:43.37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6357" autoAdjust="0"/>
  </p:normalViewPr>
  <p:slideViewPr>
    <p:cSldViewPr snapToGrid="0">
      <p:cViewPr>
        <p:scale>
          <a:sx n="52" d="100"/>
          <a:sy n="52" d="100"/>
        </p:scale>
        <p:origin x="864" y="603"/>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06/10/2025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599F-F793-D50F-105A-6B8D224955C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958367-2CA0-0378-1552-28D2CFC724F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FBD6096-06DF-FD70-3530-90801156C53C}"/>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1BE7D720-08CC-3F32-AF39-DAAA3D6F3F62}"/>
              </a:ext>
            </a:extLst>
          </p:cNvPr>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3915752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745F0-3FA0-88B8-24FD-C2B018E177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04F0A14-4D52-6902-06A9-EA3D32E4A3C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43509E-2673-91E2-39A2-8C21ACDC9463}"/>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9CD33ED6-A77B-77C0-C9BC-AEDCABAD7805}"/>
              </a:ext>
            </a:extLst>
          </p:cNvPr>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1675492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C775-6BC3-E87E-442C-6406B2A393B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B09FF3-2A68-FB28-AD26-DF3E722D8A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E42727-0DBB-0554-B863-C99F9F4A1BF7}"/>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6BBF48D5-53A2-58E3-5CF2-F8F350876D8E}"/>
              </a:ext>
            </a:extLst>
          </p:cNvPr>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2058366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679F9-10DC-F4E3-0653-AB9A6FB9E7B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BFD7183-3A31-610B-2752-6B18635CA0B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C746B4-BC0E-D10E-94C5-98A63DE9353E}"/>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a:extLst>
              <a:ext uri="{FF2B5EF4-FFF2-40B4-BE49-F238E27FC236}">
                <a16:creationId xmlns:a16="http://schemas.microsoft.com/office/drawing/2014/main" id="{F1F85F4B-79FC-C576-62BE-EB54DA7FC52A}"/>
              </a:ext>
            </a:extLst>
          </p:cNvPr>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448185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2016B-8F6E-51EE-B750-1FAB8AB45B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778F3C4-C668-5A0B-2717-6E7C01DE96B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5499711-9821-3855-3D08-A400DA869CFD}"/>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E70482F3-702C-02ED-EACB-5C7E2E8A3523}"/>
              </a:ext>
            </a:extLst>
          </p:cNvPr>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2194357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54261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png"/><Relationship Id="rId7"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42.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8.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12.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47.wmf"/><Relationship Id="rId5" Type="http://schemas.openxmlformats.org/officeDocument/2006/relationships/image" Target="../media/image42.wmf"/><Relationship Id="rId10" Type="http://schemas.openxmlformats.org/officeDocument/2006/relationships/oleObject" Target="../embeddings/oleObject11.bin"/><Relationship Id="rId4" Type="http://schemas.openxmlformats.org/officeDocument/2006/relationships/oleObject" Target="../embeddings/oleObject7.bin"/><Relationship Id="rId9" Type="http://schemas.openxmlformats.org/officeDocument/2006/relationships/image" Target="../media/image46.wmf"/></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3.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50.emf"/><Relationship Id="rId1" Type="http://schemas.openxmlformats.org/officeDocument/2006/relationships/slideLayout" Target="../slideLayouts/slideLayout2.xml"/><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oleObject" Target="../embeddings/oleObject13.bin"/><Relationship Id="rId10" Type="http://schemas.openxmlformats.org/officeDocument/2006/relationships/image" Target="../media/image55.wmf"/><Relationship Id="rId4" Type="http://schemas.openxmlformats.org/officeDocument/2006/relationships/image" Target="../media/image60.png"/><Relationship Id="rId9" Type="http://schemas.openxmlformats.org/officeDocument/2006/relationships/image" Target="../media/image5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1.wmf"/><Relationship Id="rId3" Type="http://schemas.openxmlformats.org/officeDocument/2006/relationships/image" Target="../media/image51.wmf"/><Relationship Id="rId7" Type="http://schemas.openxmlformats.org/officeDocument/2006/relationships/image" Target="../media/image55.wmf"/><Relationship Id="rId12" Type="http://schemas.openxmlformats.org/officeDocument/2006/relationships/image" Target="../media/image60.wmf"/><Relationship Id="rId2" Type="http://schemas.openxmlformats.org/officeDocument/2006/relationships/oleObject" Target="../embeddings/oleObject13.bin"/><Relationship Id="rId16" Type="http://schemas.openxmlformats.org/officeDocument/2006/relationships/image" Target="../media/image64.wmf"/><Relationship Id="rId1" Type="http://schemas.openxmlformats.org/officeDocument/2006/relationships/slideLayout" Target="../slideLayouts/slideLayout2.xml"/><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5" Type="http://schemas.openxmlformats.org/officeDocument/2006/relationships/image" Target="../media/image63.wmf"/><Relationship Id="rId10" Type="http://schemas.openxmlformats.org/officeDocument/2006/relationships/image" Target="../media/image58.e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image" Target="../media/image62.wmf"/></Relationships>
</file>

<file path=ppt/slides/_rels/slide31.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6.wmf"/><Relationship Id="rId18" Type="http://schemas.openxmlformats.org/officeDocument/2006/relationships/image" Target="../media/image69.wmf"/><Relationship Id="rId3" Type="http://schemas.openxmlformats.org/officeDocument/2006/relationships/image" Target="../media/image51.wmf"/><Relationship Id="rId21" Type="http://schemas.openxmlformats.org/officeDocument/2006/relationships/image" Target="../media/image72.wmf"/><Relationship Id="rId7" Type="http://schemas.openxmlformats.org/officeDocument/2006/relationships/image" Target="../media/image55.wmf"/><Relationship Id="rId12" Type="http://schemas.openxmlformats.org/officeDocument/2006/relationships/oleObject" Target="../embeddings/oleObject15.bin"/><Relationship Id="rId17" Type="http://schemas.openxmlformats.org/officeDocument/2006/relationships/image" Target="../media/image68.wmf"/><Relationship Id="rId2" Type="http://schemas.openxmlformats.org/officeDocument/2006/relationships/oleObject" Target="../embeddings/oleObject13.bin"/><Relationship Id="rId16" Type="http://schemas.openxmlformats.org/officeDocument/2006/relationships/oleObject" Target="../embeddings/oleObject17.bin"/><Relationship Id="rId20" Type="http://schemas.openxmlformats.org/officeDocument/2006/relationships/image" Target="../media/image71.wmf"/><Relationship Id="rId1" Type="http://schemas.openxmlformats.org/officeDocument/2006/relationships/slideLayout" Target="../slideLayouts/slideLayout2.xml"/><Relationship Id="rId6" Type="http://schemas.openxmlformats.org/officeDocument/2006/relationships/image" Target="../media/image54.wmf"/><Relationship Id="rId11" Type="http://schemas.openxmlformats.org/officeDocument/2006/relationships/image" Target="../media/image65.wmf"/><Relationship Id="rId5" Type="http://schemas.openxmlformats.org/officeDocument/2006/relationships/image" Target="../media/image53.wmf"/><Relationship Id="rId15" Type="http://schemas.openxmlformats.org/officeDocument/2006/relationships/image" Target="../media/image67.wmf"/><Relationship Id="rId10" Type="http://schemas.openxmlformats.org/officeDocument/2006/relationships/oleObject" Target="../embeddings/oleObject14.bin"/><Relationship Id="rId19" Type="http://schemas.openxmlformats.org/officeDocument/2006/relationships/image" Target="../media/image70.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n-US" sz="2400" dirty="0"/>
              <a:t>Project PID2022-136383NB-I00 funded by MCIN/AEI /10.13039/501100011033 and by FEDER, EU</a:t>
            </a:r>
            <a:endParaRPr lang="es-ES" sz="24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n-US" sz="6000" b="1" kern="100" dirty="0">
                <a:effectLst/>
                <a:latin typeface="Times New Roman" panose="02020603050405020304" pitchFamily="18" charset="0"/>
                <a:ea typeface="Aptos" panose="020B0004020202020204" pitchFamily="34" charset="0"/>
                <a:cs typeface="Times New Roman" panose="02020603050405020304" pitchFamily="18" charset="0"/>
              </a:rPr>
              <a:t>Probability-based Technical Efficiency Analysis through Machine Learning</a:t>
            </a:r>
            <a:endParaRPr lang="en-GB" sz="72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Authors:</a:t>
            </a:r>
            <a:r>
              <a:rPr lang="es-ES" dirty="0"/>
              <a:t> Ricardo González, José Luis </a:t>
            </a:r>
            <a:r>
              <a:rPr lang="es-ES" dirty="0" err="1"/>
              <a:t>Zofío</a:t>
            </a:r>
            <a:r>
              <a:rPr lang="es-ES" dirty="0"/>
              <a:t>, Juan Aparicio and Víctor España.</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09" y="9045127"/>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
        <p:nvSpPr>
          <p:cNvPr id="7" name="Marcador de pie de página 3">
            <a:extLst>
              <a:ext uri="{FF2B5EF4-FFF2-40B4-BE49-F238E27FC236}">
                <a16:creationId xmlns:a16="http://schemas.microsoft.com/office/drawing/2014/main" id="{8161F8BC-AC7E-8FC4-9FDA-F06446867DA1}"/>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8032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11</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8" name="Imagen 7">
            <a:extLst>
              <a:ext uri="{FF2B5EF4-FFF2-40B4-BE49-F238E27FC236}">
                <a16:creationId xmlns:a16="http://schemas.microsoft.com/office/drawing/2014/main" id="{F4A18BBD-2F83-A618-5A8E-15EDB89DB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1059" y="3455388"/>
            <a:ext cx="9072997" cy="4936969"/>
          </a:xfrm>
          <a:prstGeom prst="rect">
            <a:avLst/>
          </a:prstGeom>
        </p:spPr>
      </p:pic>
      <p:sp>
        <p:nvSpPr>
          <p:cNvPr id="3" name="Marcador de pie de página 3">
            <a:extLst>
              <a:ext uri="{FF2B5EF4-FFF2-40B4-BE49-F238E27FC236}">
                <a16:creationId xmlns:a16="http://schemas.microsoft.com/office/drawing/2014/main" id="{70D7108E-E326-56F5-B132-330CCD2AD995}"/>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056BDF52-9D84-430B-2696-8810D5FA42AB}"/>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8361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13</a:t>
            </a:fld>
            <a:endParaRPr lang="es-ES" dirty="0"/>
          </a:p>
        </p:txBody>
      </p:sp>
      <p:sp>
        <p:nvSpPr>
          <p:cNvPr id="6" name="Marcador de pie de página 3">
            <a:extLst>
              <a:ext uri="{FF2B5EF4-FFF2-40B4-BE49-F238E27FC236}">
                <a16:creationId xmlns:a16="http://schemas.microsoft.com/office/drawing/2014/main" id="{94E258A6-E634-D4EA-A0CF-17C519E82F80}"/>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734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a:t>
                </a:r>
                <a14:m>
                  <m:oMath xmlns:m="http://schemas.openxmlformats.org/officeDocument/2006/math">
                    <m:r>
                      <a:rPr lang="es-ES" b="0" i="1" smtClean="0">
                        <a:latin typeface="Cambria Math" panose="02040503050406030204" pitchFamily="18" charset="0"/>
                      </a:rPr>
                      <m:t>𝐷</m:t>
                    </m:r>
                  </m:oMath>
                </a14:m>
                <a:r>
                  <a:rPr lang="en-GB" dirty="0"/>
                  <a:t>,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𝑗</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𝑗</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𝑗</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b="0" i="1" smtClean="0">
                            <a:latin typeface="Cambria Math" panose="02040503050406030204" pitchFamily="18" charset="0"/>
                          </a:rPr>
                          <m:t>𝑗</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
        <p:nvSpPr>
          <p:cNvPr id="6" name="Marcador de pie de página 3">
            <a:extLst>
              <a:ext uri="{FF2B5EF4-FFF2-40B4-BE49-F238E27FC236}">
                <a16:creationId xmlns:a16="http://schemas.microsoft.com/office/drawing/2014/main" id="{1C55EA6D-6134-9B68-9E6D-CB601AFD22F2}"/>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graphicFrame>
        <p:nvGraphicFramePr>
          <p:cNvPr id="11" name="Objeto 10">
            <a:extLst>
              <a:ext uri="{FF2B5EF4-FFF2-40B4-BE49-F238E27FC236}">
                <a16:creationId xmlns:a16="http://schemas.microsoft.com/office/drawing/2014/main" id="{0CD7949C-1CAA-430B-2F58-8B0CB9B1011F}"/>
              </a:ext>
            </a:extLst>
          </p:cNvPr>
          <p:cNvGraphicFramePr>
            <a:graphicFrameLocks noChangeAspect="1"/>
          </p:cNvGraphicFramePr>
          <p:nvPr>
            <p:extLst>
              <p:ext uri="{D42A27DB-BD31-4B8C-83A1-F6EECF244321}">
                <p14:modId xmlns:p14="http://schemas.microsoft.com/office/powerpoint/2010/main" val="2047502340"/>
              </p:ext>
            </p:extLst>
          </p:nvPr>
        </p:nvGraphicFramePr>
        <p:xfrm>
          <a:off x="7666647" y="8195164"/>
          <a:ext cx="2954706" cy="1007731"/>
        </p:xfrm>
        <a:graphic>
          <a:graphicData uri="http://schemas.openxmlformats.org/presentationml/2006/ole">
            <mc:AlternateContent xmlns:mc="http://schemas.openxmlformats.org/markup-compatibility/2006">
              <mc:Choice xmlns:v="urn:schemas-microsoft-com:vml" Requires="v">
                <p:oleObj name="Equation" r:id="rId4" imgW="952087" imgH="330057" progId="Equation.DSMT4">
                  <p:embed/>
                </p:oleObj>
              </mc:Choice>
              <mc:Fallback>
                <p:oleObj name="Equation" r:id="rId4" imgW="952087" imgH="330057" progId="Equation.DSMT4">
                  <p:embed/>
                  <p:pic>
                    <p:nvPicPr>
                      <p:cNvPr id="11" name="Objeto 10">
                        <a:extLst>
                          <a:ext uri="{FF2B5EF4-FFF2-40B4-BE49-F238E27FC236}">
                            <a16:creationId xmlns:a16="http://schemas.microsoft.com/office/drawing/2014/main" id="{0CD7949C-1CAA-430B-2F58-8B0CB9B10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6647" y="8195164"/>
                        <a:ext cx="2954706" cy="1007731"/>
                      </a:xfrm>
                      <a:prstGeom prst="rect">
                        <a:avLst/>
                      </a:prstGeom>
                      <a:noFill/>
                    </p:spPr>
                  </p:pic>
                </p:oleObj>
              </mc:Fallback>
            </mc:AlternateContent>
          </a:graphicData>
        </a:graphic>
      </p:graphicFrame>
    </p:spTree>
    <p:extLst>
      <p:ext uri="{BB962C8B-B14F-4D97-AF65-F5344CB8AC3E}">
        <p14:creationId xmlns:p14="http://schemas.microsoft.com/office/powerpoint/2010/main" val="359121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pie de página 3">
            <a:extLst>
              <a:ext uri="{FF2B5EF4-FFF2-40B4-BE49-F238E27FC236}">
                <a16:creationId xmlns:a16="http://schemas.microsoft.com/office/drawing/2014/main" id="{6CF92BD6-06E5-B29C-64EB-5A9937B52FF5}"/>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dirty="0"/>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1" y="3201974"/>
            <a:ext cx="7550278" cy="5762144"/>
          </a:xfrm>
        </p:spPr>
        <p:txBody>
          <a:bodyPr>
            <a:normAutofit/>
          </a:bodyPr>
          <a:lstStyle/>
          <a:p>
            <a:r>
              <a:rPr lang="en-GB" dirty="0"/>
              <a:t>Step 1: </a:t>
            </a:r>
            <a:r>
              <a:rPr lang="en-US" dirty="0"/>
              <a:t>Data labeling process.</a:t>
            </a:r>
          </a:p>
          <a:p>
            <a:endParaRPr lang="en-GB" dirty="0"/>
          </a:p>
          <a:p>
            <a:r>
              <a:rPr lang="en-GB" dirty="0"/>
              <a:t>Utilize the additive DEA model (Charnes et al., 1985) to partition the set of DMUs in two categories.</a:t>
            </a:r>
          </a:p>
          <a:p>
            <a:endParaRPr lang="en-GB" dirty="0"/>
          </a:p>
          <a:p>
            <a:endParaRPr lang="en-GB" dirty="0"/>
          </a:p>
          <a:p>
            <a:endParaRPr lang="en-GB" dirty="0"/>
          </a:p>
        </p:txBody>
      </p:sp>
      <p:pic>
        <p:nvPicPr>
          <p:cNvPr id="4" name="Imagen 3">
            <a:extLst>
              <a:ext uri="{FF2B5EF4-FFF2-40B4-BE49-F238E27FC236}">
                <a16:creationId xmlns:a16="http://schemas.microsoft.com/office/drawing/2014/main" id="{90C3958F-E298-D982-5A95-39C858901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047364" y="3464281"/>
            <a:ext cx="8619083" cy="5170832"/>
          </a:xfrm>
          <a:prstGeom prst="rect">
            <a:avLst/>
          </a:prstGeom>
          <a:noFill/>
          <a:ln>
            <a:noFill/>
          </a:ln>
        </p:spPr>
      </p:pic>
      <p:sp>
        <p:nvSpPr>
          <p:cNvPr id="6" name="Marcador de pie de página 3">
            <a:extLst>
              <a:ext uri="{FF2B5EF4-FFF2-40B4-BE49-F238E27FC236}">
                <a16:creationId xmlns:a16="http://schemas.microsoft.com/office/drawing/2014/main" id="{45AE302C-45B4-113B-4E3C-24C4E9C2230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8F166B5-B364-AA22-1421-39A0C504850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9" name="Rectangle 4">
            <a:extLst>
              <a:ext uri="{FF2B5EF4-FFF2-40B4-BE49-F238E27FC236}">
                <a16:creationId xmlns:a16="http://schemas.microsoft.com/office/drawing/2014/main" id="{BA40E628-B506-B76D-3930-014761B9919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4" name="Rectangle 8">
            <a:extLst>
              <a:ext uri="{FF2B5EF4-FFF2-40B4-BE49-F238E27FC236}">
                <a16:creationId xmlns:a16="http://schemas.microsoft.com/office/drawing/2014/main" id="{DE6E712A-2798-845E-C866-35988722C2B2}"/>
              </a:ext>
            </a:extLst>
          </p:cNvPr>
          <p:cNvSpPr>
            <a:spLocks noChangeArrowheads="1"/>
          </p:cNvSpPr>
          <p:nvPr/>
        </p:nvSpPr>
        <p:spPr bwMode="auto">
          <a:xfrm>
            <a:off x="3597638" y="7863121"/>
            <a:ext cx="374640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5" name="Objeto 14">
            <a:extLst>
              <a:ext uri="{FF2B5EF4-FFF2-40B4-BE49-F238E27FC236}">
                <a16:creationId xmlns:a16="http://schemas.microsoft.com/office/drawing/2014/main" id="{4C109D59-6618-3ACC-5124-C3FF911424A5}"/>
              </a:ext>
            </a:extLst>
          </p:cNvPr>
          <p:cNvGraphicFramePr>
            <a:graphicFrameLocks noChangeAspect="1"/>
          </p:cNvGraphicFramePr>
          <p:nvPr>
            <p:extLst>
              <p:ext uri="{D42A27DB-BD31-4B8C-83A1-F6EECF244321}">
                <p14:modId xmlns:p14="http://schemas.microsoft.com/office/powerpoint/2010/main" val="3168465585"/>
              </p:ext>
            </p:extLst>
          </p:nvPr>
        </p:nvGraphicFramePr>
        <p:xfrm>
          <a:off x="3919924" y="8373451"/>
          <a:ext cx="2225031" cy="590667"/>
        </p:xfrm>
        <a:graphic>
          <a:graphicData uri="http://schemas.openxmlformats.org/presentationml/2006/ole">
            <mc:AlternateContent xmlns:mc="http://schemas.openxmlformats.org/markup-compatibility/2006">
              <mc:Choice xmlns:v="urn:schemas-microsoft-com:vml" Requires="v">
                <p:oleObj name="Equation" r:id="rId4" imgW="609336" imgH="152334" progId="Equation.DSMT4">
                  <p:embed/>
                </p:oleObj>
              </mc:Choice>
              <mc:Fallback>
                <p:oleObj name="Equation" r:id="rId4" imgW="609336" imgH="152334"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9924" y="8373451"/>
                        <a:ext cx="2225031" cy="590667"/>
                      </a:xfrm>
                      <a:prstGeom prst="rect">
                        <a:avLst/>
                      </a:prstGeom>
                      <a:noFill/>
                    </p:spPr>
                  </p:pic>
                </p:oleObj>
              </mc:Fallback>
            </mc:AlternateContent>
          </a:graphicData>
        </a:graphic>
      </p:graphicFrame>
    </p:spTree>
    <p:extLst>
      <p:ext uri="{BB962C8B-B14F-4D97-AF65-F5344CB8AC3E}">
        <p14:creationId xmlns:p14="http://schemas.microsoft.com/office/powerpoint/2010/main" val="105991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8246464" cy="6528015"/>
              </a:xfrm>
            </p:spPr>
            <p:txBody>
              <a:bodyPr>
                <a:normAutofit/>
              </a:bodyPr>
              <a:lstStyle/>
              <a:p>
                <a:r>
                  <a:rPr lang="en-GB" dirty="0"/>
                  <a:t>Step 2: </a:t>
                </a:r>
                <a:r>
                  <a:rPr lang="en-US" dirty="0"/>
                  <a:t>Class balancing phase:</a:t>
                </a:r>
                <a:r>
                  <a:rPr lang="en-GB" dirty="0"/>
                  <a:t> Synthetic data generation.</a:t>
                </a:r>
              </a:p>
              <a:p>
                <a:endParaRPr lang="en-GB" dirty="0"/>
              </a:p>
              <a:p>
                <a:pPr marL="0" indent="0">
                  <a:spcBef>
                    <a:spcPts val="0"/>
                  </a:spcBef>
                  <a:buNone/>
                </a:pPr>
                <a:endParaRPr lang="en-GB" dirty="0"/>
              </a:p>
              <a:p>
                <a:r>
                  <a:rPr lang="en-GB" dirty="0"/>
                  <a:t>Imbalance level desired.</a:t>
                </a:r>
              </a:p>
              <a:p>
                <a:pPr marL="0" indent="0">
                  <a:spcBef>
                    <a:spcPts val="0"/>
                  </a:spcBef>
                  <a:buNone/>
                </a:pPr>
                <a:endParaRPr lang="en-GB" dirty="0"/>
              </a:p>
              <a:p>
                <a:pPr marL="0" indent="0">
                  <a:spcBef>
                    <a:spcPts val="0"/>
                  </a:spcBef>
                  <a:buNone/>
                </a:pPr>
                <a:endParaRPr lang="en-GB" dirty="0"/>
              </a:p>
              <a:p>
                <a:pPr>
                  <a:spcAft>
                    <a:spcPts val="1200"/>
                  </a:spcAft>
                </a:pPr>
                <a:r>
                  <a:rPr lang="en-GB" dirty="0"/>
                  <a:t>Best imbalance performance:</a:t>
                </a:r>
              </a:p>
              <a:p>
                <a:pPr marL="0" indent="0">
                  <a:spcBef>
                    <a:spcPts val="2400"/>
                  </a:spcBef>
                  <a:buNone/>
                </a:pPr>
                <a14:m>
                  <m:oMathPara xmlns:m="http://schemas.openxmlformats.org/officeDocument/2006/math">
                    <m:oMathParaPr>
                      <m:jc m:val="centerGroup"/>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oMath>
                  </m:oMathPara>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3095809"/>
                <a:ext cx="8246464" cy="6528015"/>
              </a:xfrm>
              <a:blipFill>
                <a:blip r:embed="rId3"/>
                <a:stretch>
                  <a:fillRect l="-2587" t="-289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pic>
        <p:nvPicPr>
          <p:cNvPr id="4" name="Imagen 3">
            <a:extLst>
              <a:ext uri="{FF2B5EF4-FFF2-40B4-BE49-F238E27FC236}">
                <a16:creationId xmlns:a16="http://schemas.microsoft.com/office/drawing/2014/main" id="{D144F3A9-A477-DDCD-7FAC-BA8EB18E86A2}"/>
              </a:ext>
            </a:extLst>
          </p:cNvPr>
          <p:cNvPicPr>
            <a:picLocks noChangeAspect="1"/>
          </p:cNvPicPr>
          <p:nvPr/>
        </p:nvPicPr>
        <p:blipFill>
          <a:blip r:embed="rId4"/>
          <a:stretch>
            <a:fillRect/>
          </a:stretch>
        </p:blipFill>
        <p:spPr>
          <a:xfrm>
            <a:off x="9063789" y="3450273"/>
            <a:ext cx="8597262" cy="5160350"/>
          </a:xfrm>
          <a:prstGeom prst="rect">
            <a:avLst/>
          </a:prstGeom>
        </p:spPr>
      </p:pic>
      <p:sp>
        <p:nvSpPr>
          <p:cNvPr id="9" name="Rectangle 2">
            <a:extLst>
              <a:ext uri="{FF2B5EF4-FFF2-40B4-BE49-F238E27FC236}">
                <a16:creationId xmlns:a16="http://schemas.microsoft.com/office/drawing/2014/main" id="{170DB3EE-1D30-4128-72BB-C6C031CCDFAD}"/>
              </a:ext>
            </a:extLst>
          </p:cNvPr>
          <p:cNvSpPr>
            <a:spLocks noChangeArrowheads="1"/>
          </p:cNvSpPr>
          <p:nvPr/>
        </p:nvSpPr>
        <p:spPr bwMode="auto">
          <a:xfrm>
            <a:off x="2781299" y="4367127"/>
            <a:ext cx="313704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0" name="Objeto 9">
            <a:extLst>
              <a:ext uri="{FF2B5EF4-FFF2-40B4-BE49-F238E27FC236}">
                <a16:creationId xmlns:a16="http://schemas.microsoft.com/office/drawing/2014/main" id="{B3A20E5C-CAE5-F104-6BB8-1B6FF6BB51D5}"/>
              </a:ext>
            </a:extLst>
          </p:cNvPr>
          <p:cNvGraphicFramePr>
            <a:graphicFrameLocks noChangeAspect="1"/>
          </p:cNvGraphicFramePr>
          <p:nvPr>
            <p:extLst>
              <p:ext uri="{D42A27DB-BD31-4B8C-83A1-F6EECF244321}">
                <p14:modId xmlns:p14="http://schemas.microsoft.com/office/powerpoint/2010/main" val="1341678321"/>
              </p:ext>
            </p:extLst>
          </p:nvPr>
        </p:nvGraphicFramePr>
        <p:xfrm>
          <a:off x="2435679" y="6700835"/>
          <a:ext cx="4521200" cy="635000"/>
        </p:xfrm>
        <a:graphic>
          <a:graphicData uri="http://schemas.openxmlformats.org/presentationml/2006/ole">
            <mc:AlternateContent xmlns:mc="http://schemas.openxmlformats.org/markup-compatibility/2006">
              <mc:Choice xmlns:v="urn:schemas-microsoft-com:vml" Requires="v">
                <p:oleObj r:id="rId5" imgW="1701800" imgH="228600" progId="Equation.DSMT4">
                  <p:embed/>
                </p:oleObj>
              </mc:Choice>
              <mc:Fallback>
                <p:oleObj r:id="rId5" imgW="1701800" imgH="228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679" y="6700835"/>
                        <a:ext cx="4521200" cy="635000"/>
                      </a:xfrm>
                      <a:prstGeom prst="rect">
                        <a:avLst/>
                      </a:prstGeom>
                      <a:noFill/>
                    </p:spPr>
                  </p:pic>
                </p:oleObj>
              </mc:Fallback>
            </mc:AlternateContent>
          </a:graphicData>
        </a:graphic>
      </p:graphicFrame>
      <p:sp>
        <p:nvSpPr>
          <p:cNvPr id="6" name="Marcador de pie de página 3">
            <a:extLst>
              <a:ext uri="{FF2B5EF4-FFF2-40B4-BE49-F238E27FC236}">
                <a16:creationId xmlns:a16="http://schemas.microsoft.com/office/drawing/2014/main" id="{4872DB81-67B9-DBF1-2569-754F5F4E939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DE548D27-4C5C-5DBD-3328-FFFF2DEAF5D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Objeto 10">
            <a:extLst>
              <a:ext uri="{FF2B5EF4-FFF2-40B4-BE49-F238E27FC236}">
                <a16:creationId xmlns:a16="http://schemas.microsoft.com/office/drawing/2014/main" id="{648CE05A-4F92-16B1-D349-AAEABB48F711}"/>
              </a:ext>
            </a:extLst>
          </p:cNvPr>
          <p:cNvGraphicFramePr>
            <a:graphicFrameLocks noChangeAspect="1"/>
          </p:cNvGraphicFramePr>
          <p:nvPr>
            <p:extLst>
              <p:ext uri="{D42A27DB-BD31-4B8C-83A1-F6EECF244321}">
                <p14:modId xmlns:p14="http://schemas.microsoft.com/office/powerpoint/2010/main" val="1150902397"/>
              </p:ext>
            </p:extLst>
          </p:nvPr>
        </p:nvGraphicFramePr>
        <p:xfrm>
          <a:off x="2526596" y="4650702"/>
          <a:ext cx="4339366" cy="643058"/>
        </p:xfrm>
        <a:graphic>
          <a:graphicData uri="http://schemas.openxmlformats.org/presentationml/2006/ole">
            <mc:AlternateContent xmlns:mc="http://schemas.openxmlformats.org/markup-compatibility/2006">
              <mc:Choice xmlns:v="urn:schemas-microsoft-com:vml" Requires="v">
                <p:oleObj name="Equation" r:id="rId7" imgW="1358900" imgH="190500" progId="Equation.DSMT4">
                  <p:embed/>
                </p:oleObj>
              </mc:Choice>
              <mc:Fallback>
                <p:oleObj name="Equation" r:id="rId7" imgW="1358900" imgH="1905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596" y="4650702"/>
                        <a:ext cx="4339366" cy="643058"/>
                      </a:xfrm>
                      <a:prstGeom prst="rect">
                        <a:avLst/>
                      </a:prstGeom>
                      <a:noFill/>
                    </p:spPr>
                  </p:pic>
                </p:oleObj>
              </mc:Fallback>
            </mc:AlternateContent>
          </a:graphicData>
        </a:graphic>
      </p:graphicFrame>
    </p:spTree>
    <p:extLst>
      <p:ext uri="{BB962C8B-B14F-4D97-AF65-F5344CB8AC3E}">
        <p14:creationId xmlns:p14="http://schemas.microsoft.com/office/powerpoint/2010/main" val="219780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Γ</m:t>
                          </m:r>
                        </m:e>
                        <m:sup>
                          <m:r>
                            <a:rPr lang="es-ES" i="1">
                              <a:latin typeface="Cambria Math" panose="02040503050406030204" pitchFamily="18" charset="0"/>
                            </a:rPr>
                            <m:t>∗</m:t>
                          </m:r>
                        </m:sup>
                      </m:sSup>
                      <m:d>
                        <m:dPr>
                          <m:ctrlPr>
                            <a:rPr lang="en-GB"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e>
                      </m:d>
                    </m:oMath>
                  </m:oMathPara>
                </a14:m>
                <a:endParaRPr lang="en-GB" dirty="0"/>
              </a:p>
              <a:p>
                <a:pPr marL="0" indent="0">
                  <a:buNone/>
                </a:pPr>
                <a:endParaRPr lang="en-GB" dirty="0"/>
              </a:p>
              <a:p>
                <a:r>
                  <a:rPr lang="en-GB" dirty="0"/>
                  <a:t>Final regions are defined.</a:t>
                </a:r>
              </a:p>
              <a:p>
                <a:endParaRPr lang="en-GB" dirty="0"/>
              </a:p>
              <a:p>
                <a:pPr marL="0" indent="0">
                  <a:buNone/>
                </a:pPr>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pic>
        <p:nvPicPr>
          <p:cNvPr id="4" name="Imagen 3">
            <a:extLst>
              <a:ext uri="{FF2B5EF4-FFF2-40B4-BE49-F238E27FC236}">
                <a16:creationId xmlns:a16="http://schemas.microsoft.com/office/drawing/2014/main" id="{A24347C8-EA72-D970-B6AF-13B619E1297F}"/>
              </a:ext>
            </a:extLst>
          </p:cNvPr>
          <p:cNvPicPr>
            <a:picLocks noChangeAspect="1"/>
          </p:cNvPicPr>
          <p:nvPr/>
        </p:nvPicPr>
        <p:blipFill>
          <a:blip r:embed="rId4"/>
          <a:stretch>
            <a:fillRect/>
          </a:stretch>
        </p:blipFill>
        <p:spPr>
          <a:xfrm>
            <a:off x="9029700" y="3451963"/>
            <a:ext cx="8499010" cy="5101808"/>
          </a:xfrm>
          <a:prstGeom prst="rect">
            <a:avLst/>
          </a:prstGeom>
        </p:spPr>
      </p:pic>
      <p:sp>
        <p:nvSpPr>
          <p:cNvPr id="7" name="Marcador de pie de página 3">
            <a:extLst>
              <a:ext uri="{FF2B5EF4-FFF2-40B4-BE49-F238E27FC236}">
                <a16:creationId xmlns:a16="http://schemas.microsoft.com/office/drawing/2014/main" id="{00CF4864-D14E-F785-80A8-921F4B6232A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n-GB" dirty="0"/>
              <a:t>Single input - output example</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variables: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𝑚</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𝑠</m:t>
                                </m:r>
                              </m:e>
                            </m:d>
                          </m:e>
                        </m:d>
                      </m:e>
                    </m:d>
                  </m:oMath>
                </a14:m>
                <a:r>
                  <a:rPr lang="es-ES" dirty="0"/>
                  <a:t>.</a:t>
                </a:r>
              </a:p>
              <a:p>
                <a:r>
                  <a:rPr lang="en-US" dirty="0"/>
                  <a:t>For each variable, </a:t>
                </a:r>
                <a14:m>
                  <m:oMath xmlns:m="http://schemas.openxmlformats.org/officeDocument/2006/math">
                    <m:r>
                      <a:rPr lang="es-ES" b="0" i="1" smtClean="0">
                        <a:latin typeface="Cambria Math" panose="02040503050406030204" pitchFamily="18" charset="0"/>
                      </a:rPr>
                      <m:t>𝐿</m:t>
                    </m:r>
                  </m:oMath>
                </a14:m>
                <a:r>
                  <a:rPr lang="en-US" dirty="0"/>
                  <a:t> varaibles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𝑘</m:t>
                                    </m:r>
                                  </m:sub>
                                </m:sSub>
                              </m:sub>
                            </m:sSub>
                            <m:r>
                              <a:rPr lang="es-ES" i="1">
                                <a:latin typeface="Cambria Math" panose="02040503050406030204" pitchFamily="18" charset="0"/>
                              </a:rPr>
                              <m:t>:</m:t>
                            </m:r>
                            <m:r>
                              <a:rPr lang="es-ES" b="0" i="1" smtClean="0">
                                <a:latin typeface="Cambria Math" panose="02040503050406030204" pitchFamily="18" charset="0"/>
                              </a:rPr>
                              <m:t>𝑘</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7 </a:t>
            </a:r>
            <a:r>
              <a:rPr lang="es-ES" sz="2000" dirty="0" err="1">
                <a:latin typeface="DIN" pitchFamily="50" charset="0"/>
              </a:rPr>
              <a:t>Levels</a:t>
            </a:r>
            <a:endParaRPr lang="es-ES" sz="3600" dirty="0">
              <a:latin typeface="DIN" pitchFamily="50" charset="0"/>
            </a:endParaRPr>
          </a:p>
        </p:txBody>
      </p:sp>
      <mc:AlternateContent xmlns:mc="http://schemas.openxmlformats.org/markup-compatibility/2006" xmlns:a14="http://schemas.microsoft.com/office/drawing/2010/main">
        <mc:Choice Requires="a14">
          <p:sp>
            <p:nvSpPr>
              <p:cNvPr id="57" name="CuadroTexto 56">
                <a:extLst>
                  <a:ext uri="{FF2B5EF4-FFF2-40B4-BE49-F238E27FC236}">
                    <a16:creationId xmlns:a16="http://schemas.microsoft.com/office/drawing/2014/main" id="{59C0190A-1F01-DCA4-5669-E5E3C23F9FE9}"/>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57" name="CuadroTexto 56">
                <a:extLst>
                  <a:ext uri="{FF2B5EF4-FFF2-40B4-BE49-F238E27FC236}">
                    <a16:creationId xmlns:a16="http://schemas.microsoft.com/office/drawing/2014/main" id="{59C0190A-1F01-DCA4-5669-E5E3C23F9FE9}"/>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AD4F0B22-8915-EDBD-9957-925A38D47FC5}"/>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58" name="CuadroTexto 57">
                <a:extLst>
                  <a:ext uri="{FF2B5EF4-FFF2-40B4-BE49-F238E27FC236}">
                    <a16:creationId xmlns:a16="http://schemas.microsoft.com/office/drawing/2014/main" id="{AD4F0B22-8915-EDBD-9957-925A38D47FC5}"/>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9" name="CuadroTexto 58">
                <a:extLst>
                  <a:ext uri="{FF2B5EF4-FFF2-40B4-BE49-F238E27FC236}">
                    <a16:creationId xmlns:a16="http://schemas.microsoft.com/office/drawing/2014/main" id="{005F43F2-5771-14A4-C834-2257CAE3E427}"/>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59" name="CuadroTexto 58">
                <a:extLst>
                  <a:ext uri="{FF2B5EF4-FFF2-40B4-BE49-F238E27FC236}">
                    <a16:creationId xmlns:a16="http://schemas.microsoft.com/office/drawing/2014/main" id="{005F43F2-5771-14A4-C834-2257CAE3E427}"/>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F94D66DA-C4FA-C441-C37B-51CD58E4C650}"/>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F94D66DA-C4FA-C441-C37B-51CD58E4C650}"/>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61" name="Abrir corchete 60">
            <a:extLst>
              <a:ext uri="{FF2B5EF4-FFF2-40B4-BE49-F238E27FC236}">
                <a16:creationId xmlns:a16="http://schemas.microsoft.com/office/drawing/2014/main" id="{303D601F-A515-02EA-D7C2-8777234AF131}"/>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2" name="CuadroTexto 61">
            <a:extLst>
              <a:ext uri="{FF2B5EF4-FFF2-40B4-BE49-F238E27FC236}">
                <a16:creationId xmlns:a16="http://schemas.microsoft.com/office/drawing/2014/main" id="{C1AD87C2-C41B-1057-E592-A36274573B44}"/>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63" name="Abrir corchete 62">
            <a:extLst>
              <a:ext uri="{FF2B5EF4-FFF2-40B4-BE49-F238E27FC236}">
                <a16:creationId xmlns:a16="http://schemas.microsoft.com/office/drawing/2014/main" id="{C8B6D52F-15A8-C308-0C2F-0FBCA42FCF0C}"/>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E0E27540-92B1-4F1E-A274-43C33C334245}"/>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64" name="CuadroTexto 63">
                <a:extLst>
                  <a:ext uri="{FF2B5EF4-FFF2-40B4-BE49-F238E27FC236}">
                    <a16:creationId xmlns:a16="http://schemas.microsoft.com/office/drawing/2014/main" id="{E0E27540-92B1-4F1E-A274-43C33C334245}"/>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ACC42BDD-7F8A-355F-3904-7FB650B1932E}"/>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65" name="CuadroTexto 64">
                <a:extLst>
                  <a:ext uri="{FF2B5EF4-FFF2-40B4-BE49-F238E27FC236}">
                    <a16:creationId xmlns:a16="http://schemas.microsoft.com/office/drawing/2014/main" id="{ACC42BDD-7F8A-355F-3904-7FB650B1932E}"/>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6" name="CuadroTexto 65">
                <a:extLst>
                  <a:ext uri="{FF2B5EF4-FFF2-40B4-BE49-F238E27FC236}">
                    <a16:creationId xmlns:a16="http://schemas.microsoft.com/office/drawing/2014/main" id="{78298606-3FF7-927C-A2A4-0164465C0053}"/>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66" name="CuadroTexto 65">
                <a:extLst>
                  <a:ext uri="{FF2B5EF4-FFF2-40B4-BE49-F238E27FC236}">
                    <a16:creationId xmlns:a16="http://schemas.microsoft.com/office/drawing/2014/main" id="{78298606-3FF7-927C-A2A4-0164465C0053}"/>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C1E4A039-6E6D-81EC-2590-83BDA34626D0}"/>
                  </a:ext>
                </a:extLst>
              </p:cNvPr>
              <p:cNvSpPr txBox="1"/>
              <p:nvPr/>
            </p:nvSpPr>
            <p:spPr>
              <a:xfrm>
                <a:off x="1258949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𝑘</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C1E4A039-6E6D-81EC-2590-83BDA34626D0}"/>
                  </a:ext>
                </a:extLst>
              </p:cNvPr>
              <p:cNvSpPr txBox="1">
                <a:spLocks noRot="1" noChangeAspect="1" noMove="1" noResize="1" noEditPoints="1" noAdjustHandles="1" noChangeArrowheads="1" noChangeShapeType="1" noTextEdit="1"/>
              </p:cNvSpPr>
              <p:nvPr/>
            </p:nvSpPr>
            <p:spPr>
              <a:xfrm>
                <a:off x="12589490" y="6916882"/>
                <a:ext cx="2095500" cy="559833"/>
              </a:xfrm>
              <a:prstGeom prst="rect">
                <a:avLst/>
              </a:prstGeom>
              <a:blipFill>
                <a:blip r:embed="rId10"/>
                <a:stretch>
                  <a:fillRect/>
                </a:stretch>
              </a:blipFill>
            </p:spPr>
            <p:txBody>
              <a:bodyPr/>
              <a:lstStyle/>
              <a:p>
                <a:r>
                  <a:rPr lang="es-ES">
                    <a:noFill/>
                  </a:rPr>
                  <a:t> </a:t>
                </a:r>
              </a:p>
            </p:txBody>
          </p:sp>
        </mc:Fallback>
      </mc:AlternateContent>
      <p:sp>
        <p:nvSpPr>
          <p:cNvPr id="68" name="Abrir corchete 67">
            <a:extLst>
              <a:ext uri="{FF2B5EF4-FFF2-40B4-BE49-F238E27FC236}">
                <a16:creationId xmlns:a16="http://schemas.microsoft.com/office/drawing/2014/main" id="{F8A1516B-AF8F-3197-B9F2-8278C234B4AA}"/>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9" name="CuadroTexto 68">
            <a:extLst>
              <a:ext uri="{FF2B5EF4-FFF2-40B4-BE49-F238E27FC236}">
                <a16:creationId xmlns:a16="http://schemas.microsoft.com/office/drawing/2014/main" id="{D6A4F41A-7D42-D357-9FBD-B9FEF7598A71}"/>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70" name="Abrir corchete 69">
            <a:extLst>
              <a:ext uri="{FF2B5EF4-FFF2-40B4-BE49-F238E27FC236}">
                <a16:creationId xmlns:a16="http://schemas.microsoft.com/office/drawing/2014/main" id="{6D8FB450-B8A0-2479-CCBD-2A5B503F646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1" name="CuadroTexto 70">
                <a:extLst>
                  <a:ext uri="{FF2B5EF4-FFF2-40B4-BE49-F238E27FC236}">
                    <a16:creationId xmlns:a16="http://schemas.microsoft.com/office/drawing/2014/main" id="{FD443CE6-9B06-8FA2-C561-62B0CD0A2FD3}"/>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71" name="CuadroTexto 70">
                <a:extLst>
                  <a:ext uri="{FF2B5EF4-FFF2-40B4-BE49-F238E27FC236}">
                    <a16:creationId xmlns:a16="http://schemas.microsoft.com/office/drawing/2014/main" id="{FD443CE6-9B06-8FA2-C561-62B0CD0A2FD3}"/>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2" name="CuadroTexto 71">
                <a:extLst>
                  <a:ext uri="{FF2B5EF4-FFF2-40B4-BE49-F238E27FC236}">
                    <a16:creationId xmlns:a16="http://schemas.microsoft.com/office/drawing/2014/main" id="{697F384F-38BE-7EFE-371E-0FC1FB0655E6}"/>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72" name="CuadroTexto 71">
                <a:extLst>
                  <a:ext uri="{FF2B5EF4-FFF2-40B4-BE49-F238E27FC236}">
                    <a16:creationId xmlns:a16="http://schemas.microsoft.com/office/drawing/2014/main" id="{697F384F-38BE-7EFE-371E-0FC1FB0655E6}"/>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3" name="CuadroTexto 72">
                <a:extLst>
                  <a:ext uri="{FF2B5EF4-FFF2-40B4-BE49-F238E27FC236}">
                    <a16:creationId xmlns:a16="http://schemas.microsoft.com/office/drawing/2014/main" id="{79FCDDFD-C3A2-80D1-DD43-DE3CFC16351A}"/>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73" name="CuadroTexto 72">
                <a:extLst>
                  <a:ext uri="{FF2B5EF4-FFF2-40B4-BE49-F238E27FC236}">
                    <a16:creationId xmlns:a16="http://schemas.microsoft.com/office/drawing/2014/main" id="{79FCDDFD-C3A2-80D1-DD43-DE3CFC16351A}"/>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4" name="CuadroTexto 73">
                <a:extLst>
                  <a:ext uri="{FF2B5EF4-FFF2-40B4-BE49-F238E27FC236}">
                    <a16:creationId xmlns:a16="http://schemas.microsoft.com/office/drawing/2014/main" id="{C11B1D0B-1FAF-CF80-C3C1-54697577527E}"/>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xmlns="">
          <p:sp>
            <p:nvSpPr>
              <p:cNvPr id="74" name="CuadroTexto 73">
                <a:extLst>
                  <a:ext uri="{FF2B5EF4-FFF2-40B4-BE49-F238E27FC236}">
                    <a16:creationId xmlns:a16="http://schemas.microsoft.com/office/drawing/2014/main" id="{C11B1D0B-1FAF-CF80-C3C1-54697577527E}"/>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75" name="Abrir corchete 74">
            <a:extLst>
              <a:ext uri="{FF2B5EF4-FFF2-40B4-BE49-F238E27FC236}">
                <a16:creationId xmlns:a16="http://schemas.microsoft.com/office/drawing/2014/main" id="{E0F47356-920C-3BCE-BD21-628BA66CAC3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6" name="Abrir corchete 75">
            <a:extLst>
              <a:ext uri="{FF2B5EF4-FFF2-40B4-BE49-F238E27FC236}">
                <a16:creationId xmlns:a16="http://schemas.microsoft.com/office/drawing/2014/main" id="{A0ABBE6C-2196-54CF-AEB8-DAB2A8742614}"/>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7" name="Flecha: hacia abajo 76">
            <a:extLst>
              <a:ext uri="{FF2B5EF4-FFF2-40B4-BE49-F238E27FC236}">
                <a16:creationId xmlns:a16="http://schemas.microsoft.com/office/drawing/2014/main" id="{9B2BB311-890F-3857-C1FA-6CEF58B5A541}"/>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Flecha: hacia abajo 77">
            <a:extLst>
              <a:ext uri="{FF2B5EF4-FFF2-40B4-BE49-F238E27FC236}">
                <a16:creationId xmlns:a16="http://schemas.microsoft.com/office/drawing/2014/main" id="{59ED04C8-BEFE-65C2-E54B-1CF0EC73337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Flecha: hacia abajo 78">
            <a:extLst>
              <a:ext uri="{FF2B5EF4-FFF2-40B4-BE49-F238E27FC236}">
                <a16:creationId xmlns:a16="http://schemas.microsoft.com/office/drawing/2014/main" id="{E4FEAB5D-F853-5659-F36D-27FCB88E6E5E}"/>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80" name="CuadroTexto 79">
                <a:extLst>
                  <a:ext uri="{FF2B5EF4-FFF2-40B4-BE49-F238E27FC236}">
                    <a16:creationId xmlns:a16="http://schemas.microsoft.com/office/drawing/2014/main" id="{12DB61A9-AC9E-1981-AC11-D0953CB23BE0}"/>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80" name="CuadroTexto 79">
                <a:extLst>
                  <a:ext uri="{FF2B5EF4-FFF2-40B4-BE49-F238E27FC236}">
                    <a16:creationId xmlns:a16="http://schemas.microsoft.com/office/drawing/2014/main" id="{12DB61A9-AC9E-1981-AC11-D0953CB23BE0}"/>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1" name="CuadroTexto 80">
                <a:extLst>
                  <a:ext uri="{FF2B5EF4-FFF2-40B4-BE49-F238E27FC236}">
                    <a16:creationId xmlns:a16="http://schemas.microsoft.com/office/drawing/2014/main" id="{2011CD9B-81F5-F18A-1889-C102AF14442E}"/>
                  </a:ext>
                </a:extLst>
              </p:cNvPr>
              <p:cNvSpPr txBox="1"/>
              <p:nvPr/>
            </p:nvSpPr>
            <p:spPr>
              <a:xfrm>
                <a:off x="13371728"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𝑘</m:t>
                              </m:r>
                            </m:sub>
                          </m:sSub>
                        </m:sub>
                      </m:sSub>
                    </m:oMath>
                  </m:oMathPara>
                </a14:m>
                <a:endParaRPr lang="es-ES" dirty="0"/>
              </a:p>
            </p:txBody>
          </p:sp>
        </mc:Choice>
        <mc:Fallback xmlns="">
          <p:sp>
            <p:nvSpPr>
              <p:cNvPr id="81" name="CuadroTexto 80">
                <a:extLst>
                  <a:ext uri="{FF2B5EF4-FFF2-40B4-BE49-F238E27FC236}">
                    <a16:creationId xmlns:a16="http://schemas.microsoft.com/office/drawing/2014/main" id="{2011CD9B-81F5-F18A-1889-C102AF14442E}"/>
                  </a:ext>
                </a:extLst>
              </p:cNvPr>
              <p:cNvSpPr txBox="1">
                <a:spLocks noRot="1" noChangeAspect="1" noMove="1" noResize="1" noEditPoints="1" noAdjustHandles="1" noChangeArrowheads="1" noChangeShapeType="1" noTextEdit="1"/>
              </p:cNvSpPr>
              <p:nvPr/>
            </p:nvSpPr>
            <p:spPr>
              <a:xfrm>
                <a:off x="13371728" y="8639207"/>
                <a:ext cx="529432" cy="559833"/>
              </a:xfrm>
              <a:prstGeom prst="rect">
                <a:avLst/>
              </a:prstGeom>
              <a:blipFill>
                <a:blip r:embed="rId16"/>
                <a:stretch>
                  <a:fillRect r="-116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2" name="CuadroTexto 81">
                <a:extLst>
                  <a:ext uri="{FF2B5EF4-FFF2-40B4-BE49-F238E27FC236}">
                    <a16:creationId xmlns:a16="http://schemas.microsoft.com/office/drawing/2014/main" id="{5CAFBD0C-5F11-7ED3-204D-F13C256A88FF}"/>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xmlns="">
          <p:sp>
            <p:nvSpPr>
              <p:cNvPr id="82" name="CuadroTexto 81">
                <a:extLst>
                  <a:ext uri="{FF2B5EF4-FFF2-40B4-BE49-F238E27FC236}">
                    <a16:creationId xmlns:a16="http://schemas.microsoft.com/office/drawing/2014/main" id="{5CAFBD0C-5F11-7ED3-204D-F13C256A88FF}"/>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
        <p:nvSpPr>
          <p:cNvPr id="83" name="Elipse 82">
            <a:extLst>
              <a:ext uri="{FF2B5EF4-FFF2-40B4-BE49-F238E27FC236}">
                <a16:creationId xmlns:a16="http://schemas.microsoft.com/office/drawing/2014/main" id="{728DBC37-A3B4-F210-A90E-83220D415D3B}"/>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pie de página 3">
            <a:extLst>
              <a:ext uri="{FF2B5EF4-FFF2-40B4-BE49-F238E27FC236}">
                <a16:creationId xmlns:a16="http://schemas.microsoft.com/office/drawing/2014/main" id="{1D3952FA-CB04-A4A5-E50F-EA56DC623FE5}"/>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331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About me</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fontScale="92500" lnSpcReduction="10000"/>
          </a:bodyPr>
          <a:lstStyle/>
          <a:p>
            <a:pPr>
              <a:lnSpc>
                <a:spcPct val="150000"/>
              </a:lnSpc>
              <a:spcBef>
                <a:spcPts val="1200"/>
              </a:spcBef>
              <a:spcAft>
                <a:spcPts val="1200"/>
              </a:spcAft>
            </a:pPr>
            <a:r>
              <a:rPr lang="en-US" sz="4800" dirty="0"/>
              <a:t>Bachelor’s degree in Economics.</a:t>
            </a:r>
          </a:p>
          <a:p>
            <a:pPr>
              <a:lnSpc>
                <a:spcPct val="150000"/>
              </a:lnSpc>
              <a:spcBef>
                <a:spcPts val="1200"/>
              </a:spcBef>
              <a:spcAft>
                <a:spcPts val="1200"/>
              </a:spcAft>
            </a:pPr>
            <a:r>
              <a:rPr lang="en-US" sz="4800" dirty="0"/>
              <a:t>Master’s degree in:</a:t>
            </a:r>
          </a:p>
          <a:p>
            <a:pPr lvl="1">
              <a:lnSpc>
                <a:spcPct val="150000"/>
              </a:lnSpc>
              <a:spcBef>
                <a:spcPts val="1200"/>
              </a:spcBef>
              <a:spcAft>
                <a:spcPts val="1200"/>
              </a:spcAft>
            </a:pPr>
            <a:r>
              <a:rPr lang="en-US" sz="4200" dirty="0"/>
              <a:t>Master's in Business Intelligence.</a:t>
            </a:r>
          </a:p>
          <a:p>
            <a:pPr lvl="1">
              <a:lnSpc>
                <a:spcPct val="150000"/>
              </a:lnSpc>
              <a:spcBef>
                <a:spcPts val="1200"/>
              </a:spcBef>
              <a:spcAft>
                <a:spcPts val="1200"/>
              </a:spcAft>
            </a:pPr>
            <a:r>
              <a:rPr lang="en-US" sz="4200" dirty="0"/>
              <a:t>Master's in Computational Statistics and Data Science for Decision Making.</a:t>
            </a:r>
          </a:p>
          <a:p>
            <a:pPr>
              <a:lnSpc>
                <a:spcPct val="150000"/>
              </a:lnSpc>
              <a:spcBef>
                <a:spcPts val="1200"/>
              </a:spcBef>
              <a:spcAft>
                <a:spcPts val="1200"/>
              </a:spcAft>
            </a:pPr>
            <a:r>
              <a:rPr lang="en-AU" sz="4800" dirty="0"/>
              <a:t>PhD student al Miguel Hernandez University of Elche.</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527DC-8679-3232-05A2-D833CF4C99C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BA8C84-1FA8-DB98-A230-8172079B8CBB}"/>
              </a:ext>
            </a:extLst>
          </p:cNvPr>
          <p:cNvSpPr>
            <a:spLocks noGrp="1"/>
          </p:cNvSpPr>
          <p:nvPr>
            <p:ph type="title"/>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403EB491-FA7D-F943-16C7-AE5136E2B8B2}"/>
              </a:ext>
            </a:extLst>
          </p:cNvPr>
          <p:cNvSpPr>
            <a:spLocks noGrp="1"/>
          </p:cNvSpPr>
          <p:nvPr>
            <p:ph type="sldNum" sz="quarter" idx="12"/>
          </p:nvPr>
        </p:nvSpPr>
        <p:spPr/>
        <p:txBody>
          <a:bodyPr/>
          <a:lstStyle/>
          <a:p>
            <a:fld id="{DBFF9636-A71C-488A-89F8-02E08556F10C}" type="slidenum">
              <a:rPr lang="es-ES" smtClean="0"/>
              <a:pPr/>
              <a:t>20</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B776E37-0C79-17C0-21B5-D56B24B4E113}"/>
                  </a:ext>
                </a:extLst>
              </p:cNvPr>
              <p:cNvSpPr>
                <a:spLocks noGrp="1"/>
              </p:cNvSpPr>
              <p:nvPr>
                <p:ph idx="1"/>
              </p:nvPr>
            </p:nvSpPr>
            <p:spPr>
              <a:xfrm>
                <a:off x="831520" y="3097269"/>
                <a:ext cx="16595985" cy="5850074"/>
              </a:xfrm>
            </p:spPr>
            <p:txBody>
              <a:bodyPr>
                <a:normAutofit lnSpcReduction="10000"/>
              </a:bodyPr>
              <a:lstStyle/>
              <a:p>
                <a:r>
                  <a:rPr lang="en-US" dirty="0"/>
                  <a:t>Sensitivity measure of variable importance</a:t>
                </a:r>
              </a:p>
              <a:p>
                <a:r>
                  <a:rPr lang="es-ES" dirty="0" err="1"/>
                  <a:t>Average</a:t>
                </a:r>
                <a:r>
                  <a:rPr lang="es-ES" dirty="0"/>
                  <a:t> Absolute </a:t>
                </a:r>
                <a:r>
                  <a:rPr lang="es-ES" dirty="0" err="1"/>
                  <a:t>Desviation</a:t>
                </a:r>
                <a:r>
                  <a:rPr lang="es-ES" dirty="0"/>
                  <a:t> (AAD)</a:t>
                </a:r>
              </a:p>
              <a:p>
                <a:pPr>
                  <a:spcBef>
                    <a:spcPts val="0"/>
                  </a:spcBef>
                </a:pPr>
                <a:endParaRPr lang="es-ES" i="1" dirty="0">
                  <a:latin typeface="Cambria Math" panose="02040503050406030204" pitchFamily="18" charset="0"/>
                </a:endParaRPr>
              </a:p>
              <a:p>
                <a:pPr marL="0" indent="0">
                  <a:spcBef>
                    <a:spcPts val="3000"/>
                  </a:spcBef>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𝑗</m:t>
                              </m:r>
                              <m:r>
                                <a:rPr lang="es-ES" i="1">
                                  <a:latin typeface="Cambria Math" panose="02040503050406030204" pitchFamily="18" charset="0"/>
                                </a:rPr>
                                <m:t>=1</m:t>
                              </m:r>
                            </m:sub>
                            <m:sup>
                              <m:r>
                                <a:rPr lang="es-ES" i="1">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r>
                                        <a:rPr lang="es-ES" i="1">
                                          <a:latin typeface="Cambria Math" panose="02040503050406030204" pitchFamily="18" charset="0"/>
                                        </a:rPr>
                                        <m:t>𝑎</m:t>
                                      </m:r>
                                    </m:sub>
                                  </m:sSub>
                                </m:e>
                              </m:d>
                            </m:e>
                          </m:nary>
                        </m:num>
                        <m:den>
                          <m:r>
                            <a:rPr lang="es-ES" i="1">
                              <a:latin typeface="Cambria Math" panose="02040503050406030204" pitchFamily="18" charset="0"/>
                            </a:rPr>
                            <m:t>𝐿</m:t>
                          </m:r>
                        </m:den>
                      </m:f>
                    </m:oMath>
                  </m:oMathPara>
                </a14:m>
                <a:endParaRPr lang="en-GB" dirty="0"/>
              </a:p>
              <a:p>
                <a:r>
                  <a:rPr lang="es-ES" dirty="0"/>
                  <a:t>Relative </a:t>
                </a:r>
                <a:r>
                  <a:rPr lang="es-ES" dirty="0" err="1"/>
                  <a:t>importance</a:t>
                </a:r>
                <a:endParaRPr lang="es-ES" dirty="0"/>
              </a:p>
              <a:p>
                <a:pPr marL="0" indent="0">
                  <a:buNone/>
                </a:pPr>
                <a14:m>
                  <m:oMathPara xmlns:m="http://schemas.openxmlformats.org/officeDocument/2006/math">
                    <m:oMathParaPr>
                      <m:jc m:val="center"/>
                    </m:oMathParaPr>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𝑆𝐴</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𝑖</m:t>
                                  </m:r>
                                </m:sub>
                              </m:sSub>
                            </m:e>
                          </m:nary>
                        </m:den>
                      </m:f>
                    </m:oMath>
                  </m:oMathPara>
                </a14:m>
                <a:endParaRPr lang="es-ES" dirty="0"/>
              </a:p>
              <a:p>
                <a:pPr marL="0" indent="0">
                  <a:buNone/>
                </a:pPr>
                <a:endParaRPr lang="en-GB" dirty="0"/>
              </a:p>
              <a:p>
                <a:pPr marL="0" indent="0">
                  <a:buNone/>
                </a:pPr>
                <a:endParaRPr lang="en-GB" dirty="0"/>
              </a:p>
            </p:txBody>
          </p:sp>
        </mc:Choice>
        <mc:Fallback xmlns="">
          <p:sp>
            <p:nvSpPr>
              <p:cNvPr id="3" name="Marcador de contenido 2">
                <a:extLst>
                  <a:ext uri="{FF2B5EF4-FFF2-40B4-BE49-F238E27FC236}">
                    <a16:creationId xmlns:a16="http://schemas.microsoft.com/office/drawing/2014/main" id="{BB776E37-0C79-17C0-21B5-D56B24B4E113}"/>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4612936-C6A5-1FE0-F0D2-ED8701EC91E1}"/>
                  </a:ext>
                </a:extLst>
              </p:cNvPr>
              <p:cNvSpPr txBox="1"/>
              <p:nvPr/>
            </p:nvSpPr>
            <p:spPr>
              <a:xfrm>
                <a:off x="12585700" y="6988922"/>
                <a:ext cx="4537005" cy="1958421"/>
              </a:xfrm>
              <a:prstGeom prst="rect">
                <a:avLst/>
              </a:prstGeom>
              <a:noFill/>
              <a:ln>
                <a:solidFill>
                  <a:schemeClr val="accent2">
                    <a:lumMod val="50000"/>
                  </a:schemeClr>
                </a:solidFill>
              </a:ln>
            </p:spPr>
            <p:txBody>
              <a:bodyPr wrap="square">
                <a:spAutoFit/>
              </a:bodyPr>
              <a:lstStyle/>
              <a:p>
                <a:pPr marR="0" lvl="0" algn="l" defTabSz="1371600" rtl="0" eaLnBrk="1" fontAlgn="auto" latinLnBrk="0" hangingPunct="1">
                  <a:lnSpc>
                    <a:spcPct val="90000"/>
                  </a:lnSpc>
                  <a:spcBef>
                    <a:spcPts val="1500"/>
                  </a:spcBef>
                  <a:spcAft>
                    <a:spcPts val="0"/>
                  </a:spcAft>
                  <a:buClr>
                    <a:srgbClr val="636B6F"/>
                  </a:buClr>
                  <a:buSzTx/>
                  <a:tabLst/>
                  <a:defRPr/>
                </a:pPr>
                <a:r>
                  <a:rPr kumimoji="0" lang="en-US" sz="4400" b="0" i="0" u="none" strike="noStrike" kern="1200" cap="none" spc="0" normalizeH="0" baseline="0" noProof="0" dirty="0">
                    <a:ln>
                      <a:noFill/>
                    </a:ln>
                    <a:solidFill>
                      <a:prstClr val="black"/>
                    </a:solidFill>
                    <a:effectLst/>
                    <a:uLnTx/>
                    <a:uFillTx/>
                    <a:latin typeface="DIN" pitchFamily="50" charset="0"/>
                    <a:ea typeface="+mn-ea"/>
                    <a:cs typeface="+mn-cs"/>
                  </a:rPr>
                  <a:t>SA results:</a:t>
                </a: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=0.333</m:t>
                    </m:r>
                  </m:oMath>
                </a14:m>
                <a:endParaRPr kumimoji="0" lang="es-ES" sz="3600" b="0" i="0" u="none" strike="noStrike" kern="1200" cap="none" spc="0" normalizeH="0" baseline="0" noProof="0" dirty="0">
                  <a:ln>
                    <a:noFill/>
                  </a:ln>
                  <a:solidFill>
                    <a:prstClr val="black"/>
                  </a:solidFill>
                  <a:effectLst/>
                  <a:uLnTx/>
                  <a:uFillTx/>
                  <a:latin typeface="DIN" pitchFamily="50" charset="0"/>
                  <a:ea typeface="+mn-ea"/>
                  <a:cs typeface="+mn-cs"/>
                </a:endParaRP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=0.667</m:t>
                    </m:r>
                  </m:oMath>
                </a14:m>
                <a:endParaRPr kumimoji="0" lang="en-US" sz="3600" b="0" i="0" u="none" strike="noStrike" kern="1200" cap="none" spc="0" normalizeH="0" baseline="0" noProof="0" dirty="0">
                  <a:ln>
                    <a:noFill/>
                  </a:ln>
                  <a:solidFill>
                    <a:prstClr val="black"/>
                  </a:solidFill>
                  <a:effectLst/>
                  <a:uLnTx/>
                  <a:uFillTx/>
                  <a:latin typeface="DIN" pitchFamily="50" charset="0"/>
                  <a:ea typeface="+mn-ea"/>
                  <a:cs typeface="+mn-cs"/>
                </a:endParaRPr>
              </a:p>
            </p:txBody>
          </p:sp>
        </mc:Choice>
        <mc:Fallback xmlns="">
          <p:sp>
            <p:nvSpPr>
              <p:cNvPr id="7" name="CuadroTexto 6">
                <a:extLst>
                  <a:ext uri="{FF2B5EF4-FFF2-40B4-BE49-F238E27FC236}">
                    <a16:creationId xmlns:a16="http://schemas.microsoft.com/office/drawing/2014/main" id="{B4612936-C6A5-1FE0-F0D2-ED8701EC91E1}"/>
                  </a:ext>
                </a:extLst>
              </p:cNvPr>
              <p:cNvSpPr txBox="1">
                <a:spLocks noRot="1" noChangeAspect="1" noMove="1" noResize="1" noEditPoints="1" noAdjustHandles="1" noChangeArrowheads="1" noChangeShapeType="1" noTextEdit="1"/>
              </p:cNvSpPr>
              <p:nvPr/>
            </p:nvSpPr>
            <p:spPr>
              <a:xfrm>
                <a:off x="12585700" y="6988922"/>
                <a:ext cx="4537005" cy="1958421"/>
              </a:xfrm>
              <a:prstGeom prst="rect">
                <a:avLst/>
              </a:prstGeom>
              <a:blipFill>
                <a:blip r:embed="rId4"/>
                <a:stretch>
                  <a:fillRect l="-5362" t="-9259"/>
                </a:stretch>
              </a:blipFill>
              <a:ln>
                <a:solidFill>
                  <a:schemeClr val="accent2">
                    <a:lumMod val="50000"/>
                  </a:schemeClr>
                </a:solidFill>
              </a:ln>
            </p:spPr>
            <p:txBody>
              <a:bodyPr/>
              <a:lstStyle/>
              <a:p>
                <a:r>
                  <a:rPr lang="es-ES">
                    <a:noFill/>
                  </a:rPr>
                  <a:t> </a:t>
                </a:r>
              </a:p>
            </p:txBody>
          </p:sp>
        </mc:Fallback>
      </mc:AlternateContent>
      <p:sp>
        <p:nvSpPr>
          <p:cNvPr id="6" name="Marcador de pie de página 3">
            <a:extLst>
              <a:ext uri="{FF2B5EF4-FFF2-40B4-BE49-F238E27FC236}">
                <a16:creationId xmlns:a16="http://schemas.microsoft.com/office/drawing/2014/main" id="{D3F2816A-3AB9-9A9C-3562-B64228979AD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120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1436C-C1AA-76D2-81D8-928B346517D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C558045-97D6-A50E-613D-1B0FC9CD7D19}"/>
                  </a:ext>
                </a:extLst>
              </p:cNvPr>
              <p:cNvSpPr>
                <a:spLocks noGrp="1"/>
              </p:cNvSpPr>
              <p:nvPr>
                <p:ph sz="half" idx="1"/>
              </p:nvPr>
            </p:nvSpPr>
            <p:spPr>
              <a:xfrm>
                <a:off x="1257300" y="2738860"/>
                <a:ext cx="7772400" cy="6528015"/>
              </a:xfrm>
            </p:spPr>
            <p:txBody>
              <a:bodyPr>
                <a:normAutofit lnSpcReduction="10000"/>
              </a:bodyPr>
              <a:lstStyle/>
              <a:p>
                <a:r>
                  <a:rPr lang="en-US" dirty="0"/>
                  <a:t>Measure technical inefficiency using counterfactual analysis.</a:t>
                </a:r>
              </a:p>
              <a:p>
                <a:pPr marL="685800" lvl="1" indent="0">
                  <a:buNone/>
                </a:pPr>
                <a:endParaRPr lang="en-US" sz="3400" dirty="0"/>
              </a:p>
              <a:p>
                <a:r>
                  <a:rPr lang="en-US" dirty="0"/>
                  <a:t>Define a directional vector:</a:t>
                </a:r>
                <a:endParaRPr lang="en-GB" dirty="0"/>
              </a:p>
              <a:p>
                <a:pPr lvl="1"/>
                <a14:m>
                  <m:oMath xmlns:m="http://schemas.openxmlformats.org/officeDocument/2006/math">
                    <m:d>
                      <m:dPr>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𝑥</m:t>
                            </m:r>
                          </m:sub>
                        </m:sSub>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𝑦</m:t>
                            </m:r>
                          </m:sub>
                        </m:sSub>
                      </m:e>
                    </m:d>
                    <m:r>
                      <a:rPr lang="es-ES" b="0" i="1" dirty="0" smtClean="0">
                        <a:latin typeface="Cambria Math" panose="02040503050406030204" pitchFamily="18" charset="0"/>
                      </a:rPr>
                      <m:t>=</m:t>
                    </m:r>
                    <m:d>
                      <m:dPr>
                        <m:ctrlPr>
                          <a:rPr lang="es-ES" b="0" i="1" dirty="0" smtClean="0">
                            <a:latin typeface="Cambria Math" panose="02040503050406030204" pitchFamily="18" charset="0"/>
                          </a:rPr>
                        </m:ctrlPr>
                      </m:dPr>
                      <m:e>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𝑥</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𝑥</m:t>
                            </m:r>
                          </m:e>
                        </m:acc>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𝑦</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𝑦</m:t>
                            </m:r>
                          </m:e>
                        </m:acc>
                      </m:e>
                    </m:d>
                  </m:oMath>
                </a14:m>
                <a:endParaRPr lang="en-GB" dirty="0"/>
              </a:p>
              <a:p>
                <a:endParaRPr lang="en-GB" dirty="0"/>
              </a:p>
              <a:p>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takes values within a predefined grid.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sz="3600" i="1">
                              <a:latin typeface="Cambria Math" panose="02040503050406030204" pitchFamily="18" charset="0"/>
                            </a:rPr>
                          </m:ctrlPr>
                        </m:sSupPr>
                        <m:e>
                          <m:r>
                            <m:rPr>
                              <m:sty m:val="p"/>
                            </m:rPr>
                            <a:rPr lang="el-GR" sz="3600" i="1">
                              <a:latin typeface="Cambria Math" panose="02040503050406030204" pitchFamily="18" charset="0"/>
                              <a:ea typeface="Cambria Math" panose="02040503050406030204" pitchFamily="18" charset="0"/>
                            </a:rPr>
                            <m:t>Γ</m:t>
                          </m:r>
                        </m:e>
                        <m:sup>
                          <m:r>
                            <a:rPr lang="es-ES" sz="3600" i="1">
                              <a:latin typeface="Cambria Math" panose="02040503050406030204" pitchFamily="18" charset="0"/>
                            </a:rPr>
                            <m:t>∗</m:t>
                          </m:r>
                        </m:sup>
                      </m:sSup>
                      <m:d>
                        <m:dPr>
                          <m:ctrlPr>
                            <a:rPr lang="en-GB" sz="3600" i="1">
                              <a:latin typeface="Cambria Math" panose="02040503050406030204" pitchFamily="18" charset="0"/>
                            </a:rPr>
                          </m:ctrlPr>
                        </m:dPr>
                        <m:e>
                          <m:sSub>
                            <m:sSubPr>
                              <m:ctrlPr>
                                <a:rPr lang="en-GB" sz="3600" i="1">
                                  <a:latin typeface="Cambria Math" panose="02040503050406030204" pitchFamily="18" charset="0"/>
                                </a:rPr>
                              </m:ctrlPr>
                            </m:sSubPr>
                            <m:e>
                              <m:r>
                                <a:rPr lang="es-ES" sz="3600" b="1" i="1">
                                  <a:latin typeface="Cambria Math" panose="02040503050406030204" pitchFamily="18" charset="0"/>
                                </a:rPr>
                                <m:t>𝒙</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𝑥</m:t>
                              </m:r>
                            </m:sup>
                          </m:sSup>
                          <m:r>
                            <a:rPr lang="es-ES" sz="3600" i="1">
                              <a:latin typeface="Cambria Math" panose="02040503050406030204" pitchFamily="18" charset="0"/>
                              <a:ea typeface="Cambria Math" panose="02040503050406030204" pitchFamily="18" charset="0"/>
                            </a:rPr>
                            <m:t>,</m:t>
                          </m:r>
                          <m:sSub>
                            <m:sSubPr>
                              <m:ctrlPr>
                                <a:rPr lang="en-GB" sz="3600" i="1">
                                  <a:latin typeface="Cambria Math" panose="02040503050406030204" pitchFamily="18" charset="0"/>
                                </a:rPr>
                              </m:ctrlPr>
                            </m:sSubPr>
                            <m:e>
                              <m:r>
                                <a:rPr lang="es-ES" sz="3600" b="1" i="1">
                                  <a:latin typeface="Cambria Math" panose="02040503050406030204" pitchFamily="18" charset="0"/>
                                </a:rPr>
                                <m:t>𝒚</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ea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𝑦</m:t>
                              </m:r>
                            </m:sup>
                          </m:sSup>
                          <m:r>
                            <m:rPr>
                              <m:nor/>
                            </m:rPr>
                            <a:rPr lang="en-GB" sz="3600" dirty="0"/>
                            <m:t> </m:t>
                          </m:r>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𝜋</m:t>
                              </m:r>
                            </m:e>
                            <m:sup>
                              <m:r>
                                <a:rPr lang="es-ES" sz="3600" i="1">
                                  <a:latin typeface="Cambria Math" panose="02040503050406030204" pitchFamily="18" charset="0"/>
                                </a:rPr>
                                <m:t>∗</m:t>
                              </m:r>
                            </m:sup>
                          </m:sSup>
                          <m:d>
                            <m:dPr>
                              <m:ctrlPr>
                                <a:rPr lang="es-ES" sz="3600" i="1">
                                  <a:latin typeface="Cambria Math" panose="02040503050406030204" pitchFamily="18" charset="0"/>
                                </a:rPr>
                              </m:ctrlPr>
                            </m:dPr>
                            <m:e>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𝛾</m:t>
                                  </m:r>
                                </m:e>
                                <m:sup>
                                  <m:r>
                                    <a:rPr lang="es-ES" sz="3600" i="1">
                                      <a:latin typeface="Cambria Math" panose="02040503050406030204" pitchFamily="18" charset="0"/>
                                    </a:rPr>
                                    <m:t>∗</m:t>
                                  </m:r>
                                </m:sup>
                              </m:sSup>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𝛼</m:t>
                                  </m:r>
                                </m:e>
                                <m:sup>
                                  <m:r>
                                    <a:rPr lang="es-ES" sz="3600" i="1">
                                      <a:latin typeface="Cambria Math" panose="02040503050406030204" pitchFamily="18" charset="0"/>
                                    </a:rPr>
                                    <m:t>∗</m:t>
                                  </m:r>
                                </m:sup>
                              </m:sSup>
                            </m:e>
                          </m:d>
                        </m:e>
                      </m:d>
                    </m:oMath>
                  </m:oMathPara>
                </a14:m>
                <a:endParaRPr lang="en-GB" dirty="0"/>
              </a:p>
            </p:txBody>
          </p:sp>
        </mc:Choice>
        <mc:Fallback xmlns="">
          <p:sp>
            <p:nvSpPr>
              <p:cNvPr id="3" name="Marcador de contenido 2">
                <a:extLst>
                  <a:ext uri="{FF2B5EF4-FFF2-40B4-BE49-F238E27FC236}">
                    <a16:creationId xmlns:a16="http://schemas.microsoft.com/office/drawing/2014/main" id="{5C558045-97D6-A50E-613D-1B0FC9CD7D19}"/>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3735" r="-447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EEA5131A-63F1-BD6D-C805-1FFF5704340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F27205AB-10ED-877F-F366-E90EFCE5B17A}"/>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21</a:t>
            </a:fld>
            <a:endParaRPr lang="es-ES"/>
          </a:p>
        </p:txBody>
      </p:sp>
      <p:pic>
        <p:nvPicPr>
          <p:cNvPr id="4" name="Imagen 3">
            <a:extLst>
              <a:ext uri="{FF2B5EF4-FFF2-40B4-BE49-F238E27FC236}">
                <a16:creationId xmlns:a16="http://schemas.microsoft.com/office/drawing/2014/main" id="{BFEF8E29-5BED-DCE2-CCBE-5D97D5D6DAA1}"/>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3299C089-581D-3AC4-4B6D-D44D6E145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p:spTree>
    <p:extLst>
      <p:ext uri="{BB962C8B-B14F-4D97-AF65-F5344CB8AC3E}">
        <p14:creationId xmlns:p14="http://schemas.microsoft.com/office/powerpoint/2010/main" val="379538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FF93-E932-F762-7184-3C295820A88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E57CF2C-0DA6-45C9-3C63-E2A827BAB80E}"/>
                  </a:ext>
                </a:extLst>
              </p:cNvPr>
              <p:cNvSpPr>
                <a:spLocks noGrp="1"/>
              </p:cNvSpPr>
              <p:nvPr>
                <p:ph sz="half" idx="1"/>
              </p:nvPr>
            </p:nvSpPr>
            <p:spPr>
              <a:xfrm>
                <a:off x="1257300" y="2738860"/>
                <a:ext cx="7772400" cy="6528015"/>
              </a:xfrm>
            </p:spPr>
            <p:txBody>
              <a:bodyPr>
                <a:normAutofit/>
              </a:bodyPr>
              <a:lstStyle/>
              <a:p>
                <a:pPr>
                  <a:spcAft>
                    <a:spcPts val="2400"/>
                  </a:spcAft>
                </a:pPr>
                <a:r>
                  <a:rPr lang="en-US" dirty="0"/>
                  <a:t>Measuretechnical inefficiency using counterfactual analysis.</a:t>
                </a:r>
              </a:p>
              <a:p>
                <a:pPr>
                  <a:spcBef>
                    <a:spcPts val="2400"/>
                  </a:spcBef>
                </a:pPr>
                <a:r>
                  <a:rPr lang="en-US" dirty="0"/>
                  <a:t>Efficiency confidence level </a:t>
                </a:r>
                <a14:m>
                  <m:oMath xmlns:m="http://schemas.openxmlformats.org/officeDocument/2006/math">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𝑝</m:t>
                            </m:r>
                          </m:e>
                        </m:acc>
                        <m:r>
                          <a:rPr lang="es-ES" b="0" i="1" smtClean="0">
                            <a:latin typeface="Cambria Math" panose="02040503050406030204" pitchFamily="18" charset="0"/>
                          </a:rPr>
                          <m:t>=0.75</m:t>
                        </m:r>
                      </m:e>
                    </m:d>
                  </m:oMath>
                </a14:m>
                <a:r>
                  <a:rPr lang="en-US" dirty="0"/>
                  <a:t>.</a:t>
                </a:r>
              </a:p>
              <a:p>
                <a:endParaRPr lang="en-US" dirty="0"/>
              </a:p>
              <a:p>
                <a:pPr marL="0" indent="0">
                  <a:buNone/>
                </a:pPr>
                <a:endParaRPr lang="en-US" dirty="0"/>
              </a:p>
              <a:p>
                <a:pPr marL="0" indent="0">
                  <a:buNone/>
                </a:pPr>
                <a:endParaRPr lang="en-GB" dirty="0"/>
              </a:p>
            </p:txBody>
          </p:sp>
        </mc:Choice>
        <mc:Fallback xmlns="">
          <p:sp>
            <p:nvSpPr>
              <p:cNvPr id="3" name="Marcador de contenido 2">
                <a:extLst>
                  <a:ext uri="{FF2B5EF4-FFF2-40B4-BE49-F238E27FC236}">
                    <a16:creationId xmlns:a16="http://schemas.microsoft.com/office/drawing/2014/main" id="{0E57CF2C-0DA6-45C9-3C63-E2A827BAB80E}"/>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r="-282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4A3B5D67-15C0-6443-C18E-8B621B2CFC9B}"/>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BBB70437-2C78-3E92-F73C-7C989013694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22</a:t>
            </a:fld>
            <a:endParaRPr lang="es-ES"/>
          </a:p>
        </p:txBody>
      </p:sp>
      <p:pic>
        <p:nvPicPr>
          <p:cNvPr id="4" name="Imagen 3">
            <a:extLst>
              <a:ext uri="{FF2B5EF4-FFF2-40B4-BE49-F238E27FC236}">
                <a16:creationId xmlns:a16="http://schemas.microsoft.com/office/drawing/2014/main" id="{2471AD76-EE86-5C4D-7116-C6B2BF6E4CFD}"/>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5D5F608F-DD2A-82C2-A700-EC79E2DC01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mc:AlternateContent xmlns:mc="http://schemas.openxmlformats.org/markup-compatibility/2006" xmlns:a14="http://schemas.microsoft.com/office/drawing/2010/main">
        <mc:Choice Requires="a14">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Choice>
        <mc:Fallback xmlns="">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endParaRPr lang="es-ES"/>
                        </a:p>
                      </a:txBody>
                      <a:tcPr>
                        <a:blipFill>
                          <a:blip r:embed="rId6"/>
                          <a:stretch>
                            <a:fillRect t="-8511" r="-200524" b="-217021"/>
                          </a:stretch>
                        </a:blipFill>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Fallback>
      </mc:AlternateContent>
    </p:spTree>
    <p:extLst>
      <p:ext uri="{BB962C8B-B14F-4D97-AF65-F5344CB8AC3E}">
        <p14:creationId xmlns:p14="http://schemas.microsoft.com/office/powerpoint/2010/main" val="32379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Efficiency Assessment of the Valencian Food Industry</a:t>
            </a:r>
            <a:endParaRPr lang="en-GB" dirty="0">
              <a:latin typeface="Times New Roman" panose="02020603050405020304" pitchFamily="18"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6" name="Marcador de pie de página 3">
            <a:extLst>
              <a:ext uri="{FF2B5EF4-FFF2-40B4-BE49-F238E27FC236}">
                <a16:creationId xmlns:a16="http://schemas.microsoft.com/office/drawing/2014/main" id="{7516C686-7305-3BA8-C8D5-0E6514E7CFC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1165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Iberian</a:t>
            </a:r>
            <a:r>
              <a:rPr lang="es-ES" dirty="0"/>
              <a:t> Balance </a:t>
            </a:r>
            <a:r>
              <a:rPr lang="es-ES" dirty="0" err="1"/>
              <a:t>Sheet</a:t>
            </a:r>
            <a:r>
              <a:rPr lang="es-ES" dirty="0"/>
              <a:t> </a:t>
            </a:r>
            <a:r>
              <a:rPr lang="es-ES" dirty="0" err="1"/>
              <a:t>Analysis</a:t>
            </a:r>
            <a:r>
              <a:rPr lang="es-ES" dirty="0"/>
              <a:t> </a:t>
            </a:r>
            <a:r>
              <a:rPr lang="es-ES" dirty="0" err="1"/>
              <a:t>System</a:t>
            </a:r>
            <a:r>
              <a:rPr lang="es-ES" dirty="0"/>
              <a:t> (SABI).</a:t>
            </a:r>
          </a:p>
          <a:p>
            <a:r>
              <a:rPr lang="en-US" dirty="0"/>
              <a:t>The dataset utilized encompasses data from the year 2023, comprising records from 97 food industry companies located in the Valencian Community, each with more than 50 employers.</a:t>
            </a:r>
          </a:p>
          <a:p>
            <a:r>
              <a:rPr lang="en-GB" dirty="0"/>
              <a:t>Input variables: Total assets, </a:t>
            </a:r>
            <a:r>
              <a:rPr lang="en-US" dirty="0"/>
              <a:t>number of employees, tangible fixed assets and personnel expenses</a:t>
            </a:r>
            <a:r>
              <a:rPr lang="en-GB" dirty="0"/>
              <a:t>.</a:t>
            </a:r>
          </a:p>
          <a:p>
            <a:r>
              <a:rPr lang="en-GB" dirty="0"/>
              <a:t>Output variable: </a:t>
            </a:r>
            <a:r>
              <a:rPr lang="en-US" dirty="0"/>
              <a:t>Operating income</a:t>
            </a:r>
            <a:r>
              <a:rPr lang="en-GB" dirty="0"/>
              <a:t>.</a:t>
            </a:r>
          </a:p>
        </p:txBody>
      </p:sp>
      <p:sp>
        <p:nvSpPr>
          <p:cNvPr id="7" name="Marcador de pie de página 3">
            <a:extLst>
              <a:ext uri="{FF2B5EF4-FFF2-40B4-BE49-F238E27FC236}">
                <a16:creationId xmlns:a16="http://schemas.microsoft.com/office/drawing/2014/main" id="{B799DF3C-1C68-ED62-380A-58EC1175C06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243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B6C5F-98FE-B0CB-9E09-33DE5ABBEF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ED1386-7CA3-3674-9E64-CA3675BC98FF}"/>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2B5B8A64-0463-38AA-5A06-13F308515F29}"/>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3" name="Marcador de contenido 2">
            <a:extLst>
              <a:ext uri="{FF2B5EF4-FFF2-40B4-BE49-F238E27FC236}">
                <a16:creationId xmlns:a16="http://schemas.microsoft.com/office/drawing/2014/main" id="{F55AB683-8616-0B38-FDCD-C90F1440F6A5}"/>
              </a:ext>
            </a:extLst>
          </p:cNvPr>
          <p:cNvSpPr>
            <a:spLocks noGrp="1"/>
          </p:cNvSpPr>
          <p:nvPr>
            <p:ph idx="1"/>
          </p:nvPr>
        </p:nvSpPr>
        <p:spPr>
          <a:xfrm>
            <a:off x="831520" y="3097269"/>
            <a:ext cx="16595985" cy="5850074"/>
          </a:xfrm>
        </p:spPr>
        <p:txBody>
          <a:bodyPr>
            <a:normAutofit/>
          </a:bodyPr>
          <a:lstStyle/>
          <a:p>
            <a:r>
              <a:rPr lang="en-GB" dirty="0"/>
              <a:t>Step 1: </a:t>
            </a:r>
            <a:r>
              <a:rPr lang="en-US" dirty="0"/>
              <a:t>Data labeling process.</a:t>
            </a:r>
          </a:p>
          <a:p>
            <a:pPr lvl="1"/>
            <a:r>
              <a:rPr lang="en-US" dirty="0"/>
              <a:t>15 DMUs are efficient (15,46%)</a:t>
            </a:r>
          </a:p>
          <a:p>
            <a:pPr lvl="1"/>
            <a:endParaRPr lang="en-US" dirty="0"/>
          </a:p>
          <a:p>
            <a:r>
              <a:rPr lang="en-GB" dirty="0"/>
              <a:t>Step 2: </a:t>
            </a:r>
            <a:r>
              <a:rPr lang="en-US" dirty="0"/>
              <a:t>Class balancing phase</a:t>
            </a:r>
            <a:r>
              <a:rPr lang="en-GB" dirty="0"/>
              <a:t>.</a:t>
            </a:r>
          </a:p>
          <a:p>
            <a:endParaRPr lang="en-GB" dirty="0"/>
          </a:p>
          <a:p>
            <a:endParaRPr lang="en-GB" dirty="0"/>
          </a:p>
          <a:p>
            <a:r>
              <a:rPr lang="en-GB" dirty="0"/>
              <a:t>Step 3: 6 NNs are </a:t>
            </a:r>
            <a:r>
              <a:rPr lang="es-ES" dirty="0"/>
              <a:t>fine-</a:t>
            </a:r>
            <a:r>
              <a:rPr lang="es-ES" dirty="0" err="1"/>
              <a:t>tuned</a:t>
            </a:r>
            <a:r>
              <a:rPr lang="en-GB" dirty="0"/>
              <a:t> </a:t>
            </a:r>
          </a:p>
          <a:p>
            <a:pPr lvl="1"/>
            <a:endParaRPr lang="en-GB" dirty="0"/>
          </a:p>
        </p:txBody>
      </p:sp>
      <p:sp>
        <p:nvSpPr>
          <p:cNvPr id="7" name="Marcador de pie de página 3">
            <a:extLst>
              <a:ext uri="{FF2B5EF4-FFF2-40B4-BE49-F238E27FC236}">
                <a16:creationId xmlns:a16="http://schemas.microsoft.com/office/drawing/2014/main" id="{85BE3DC8-2450-0C71-A5F7-7B7EA521A21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graphicFrame>
        <p:nvGraphicFramePr>
          <p:cNvPr id="6" name="Objeto 5">
            <a:extLst>
              <a:ext uri="{FF2B5EF4-FFF2-40B4-BE49-F238E27FC236}">
                <a16:creationId xmlns:a16="http://schemas.microsoft.com/office/drawing/2014/main" id="{E78257E2-75AF-96CA-7CD1-EF3B5412AB01}"/>
              </a:ext>
            </a:extLst>
          </p:cNvPr>
          <p:cNvGraphicFramePr>
            <a:graphicFrameLocks noChangeAspect="1"/>
          </p:cNvGraphicFramePr>
          <p:nvPr>
            <p:extLst>
              <p:ext uri="{D42A27DB-BD31-4B8C-83A1-F6EECF244321}">
                <p14:modId xmlns:p14="http://schemas.microsoft.com/office/powerpoint/2010/main" val="3254756415"/>
              </p:ext>
            </p:extLst>
          </p:nvPr>
        </p:nvGraphicFramePr>
        <p:xfrm>
          <a:off x="9618799" y="7503212"/>
          <a:ext cx="5726392" cy="559218"/>
        </p:xfrm>
        <a:graphic>
          <a:graphicData uri="http://schemas.openxmlformats.org/presentationml/2006/ole">
            <mc:AlternateContent xmlns:mc="http://schemas.openxmlformats.org/markup-compatibility/2006">
              <mc:Choice xmlns:v="urn:schemas-microsoft-com:vml" Requires="v">
                <p:oleObj r:id="rId2" imgW="2425700" imgH="228600" progId="Equation.DSMT4">
                  <p:embed/>
                </p:oleObj>
              </mc:Choice>
              <mc:Fallback>
                <p:oleObj r:id="rId2" imgW="2425700" imgH="228600" progId="Equation.DSMT4">
                  <p:embed/>
                  <p:pic>
                    <p:nvPicPr>
                      <p:cNvPr id="9" name="Objeto 8">
                        <a:extLst>
                          <a:ext uri="{FF2B5EF4-FFF2-40B4-BE49-F238E27FC236}">
                            <a16:creationId xmlns:a16="http://schemas.microsoft.com/office/drawing/2014/main" id="{710E324F-B228-175D-6667-F26BA44A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799" y="7503212"/>
                        <a:ext cx="5726392" cy="559218"/>
                      </a:xfrm>
                      <a:prstGeom prst="rect">
                        <a:avLst/>
                      </a:prstGeom>
                      <a:noFill/>
                    </p:spPr>
                  </p:pic>
                </p:oleObj>
              </mc:Fallback>
            </mc:AlternateContent>
          </a:graphicData>
        </a:graphic>
      </p:graphicFrame>
      <p:graphicFrame>
        <p:nvGraphicFramePr>
          <p:cNvPr id="8" name="Objeto 7">
            <a:extLst>
              <a:ext uri="{FF2B5EF4-FFF2-40B4-BE49-F238E27FC236}">
                <a16:creationId xmlns:a16="http://schemas.microsoft.com/office/drawing/2014/main" id="{E2C00D36-A7ED-A1CB-6FC6-30AA31057B71}"/>
              </a:ext>
            </a:extLst>
          </p:cNvPr>
          <p:cNvGraphicFramePr>
            <a:graphicFrameLocks noChangeAspect="1"/>
          </p:cNvGraphicFramePr>
          <p:nvPr>
            <p:extLst>
              <p:ext uri="{D42A27DB-BD31-4B8C-83A1-F6EECF244321}">
                <p14:modId xmlns:p14="http://schemas.microsoft.com/office/powerpoint/2010/main" val="1235455381"/>
              </p:ext>
            </p:extLst>
          </p:nvPr>
        </p:nvGraphicFramePr>
        <p:xfrm>
          <a:off x="9618799" y="6507117"/>
          <a:ext cx="5173397" cy="659204"/>
        </p:xfrm>
        <a:graphic>
          <a:graphicData uri="http://schemas.openxmlformats.org/presentationml/2006/ole">
            <mc:AlternateContent xmlns:mc="http://schemas.openxmlformats.org/markup-compatibility/2006">
              <mc:Choice xmlns:v="urn:schemas-microsoft-com:vml" Requires="v">
                <p:oleObj r:id="rId4" imgW="2070100" imgH="228600" progId="Equation.DSMT4">
                  <p:embed/>
                </p:oleObj>
              </mc:Choice>
              <mc:Fallback>
                <p:oleObj r:id="rId4" imgW="2070100" imgH="228600" progId="Equation.DSMT4">
                  <p:embed/>
                  <p:pic>
                    <p:nvPicPr>
                      <p:cNvPr id="11" name="Objeto 10">
                        <a:extLst>
                          <a:ext uri="{FF2B5EF4-FFF2-40B4-BE49-F238E27FC236}">
                            <a16:creationId xmlns:a16="http://schemas.microsoft.com/office/drawing/2014/main" id="{6F353C4D-2A76-3D75-9C25-9EF43BCDF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799" y="6507117"/>
                        <a:ext cx="5173397" cy="659204"/>
                      </a:xfrm>
                      <a:prstGeom prst="rect">
                        <a:avLst/>
                      </a:prstGeom>
                      <a:noFill/>
                    </p:spPr>
                  </p:pic>
                </p:oleObj>
              </mc:Fallback>
            </mc:AlternateContent>
          </a:graphicData>
        </a:graphic>
      </p:graphicFrame>
      <p:graphicFrame>
        <p:nvGraphicFramePr>
          <p:cNvPr id="9" name="Objeto 8">
            <a:extLst>
              <a:ext uri="{FF2B5EF4-FFF2-40B4-BE49-F238E27FC236}">
                <a16:creationId xmlns:a16="http://schemas.microsoft.com/office/drawing/2014/main" id="{FE813A48-456E-FDA4-2765-7229CB35B9F3}"/>
              </a:ext>
            </a:extLst>
          </p:cNvPr>
          <p:cNvGraphicFramePr>
            <a:graphicFrameLocks noChangeAspect="1"/>
          </p:cNvGraphicFramePr>
          <p:nvPr>
            <p:extLst>
              <p:ext uri="{D42A27DB-BD31-4B8C-83A1-F6EECF244321}">
                <p14:modId xmlns:p14="http://schemas.microsoft.com/office/powerpoint/2010/main" val="1157790201"/>
              </p:ext>
            </p:extLst>
          </p:nvPr>
        </p:nvGraphicFramePr>
        <p:xfrm>
          <a:off x="9618799" y="8399321"/>
          <a:ext cx="2907934" cy="559218"/>
        </p:xfrm>
        <a:graphic>
          <a:graphicData uri="http://schemas.openxmlformats.org/presentationml/2006/ole">
            <mc:AlternateContent xmlns:mc="http://schemas.openxmlformats.org/markup-compatibility/2006">
              <mc:Choice xmlns:v="urn:schemas-microsoft-com:vml" Requires="v">
                <p:oleObj r:id="rId6" imgW="1244600" imgH="228600" progId="Equation.DSMT4">
                  <p:embed/>
                </p:oleObj>
              </mc:Choice>
              <mc:Fallback>
                <p:oleObj r:id="rId6" imgW="1244600" imgH="228600" progId="Equation.DSMT4">
                  <p:embed/>
                  <p:pic>
                    <p:nvPicPr>
                      <p:cNvPr id="13" name="Objeto 12">
                        <a:extLst>
                          <a:ext uri="{FF2B5EF4-FFF2-40B4-BE49-F238E27FC236}">
                            <a16:creationId xmlns:a16="http://schemas.microsoft.com/office/drawing/2014/main" id="{C1491A3F-F0A2-27AD-0DDF-87D39F71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8799" y="8399321"/>
                        <a:ext cx="2907934" cy="559218"/>
                      </a:xfrm>
                      <a:prstGeom prst="rect">
                        <a:avLst/>
                      </a:prstGeom>
                      <a:noFill/>
                    </p:spPr>
                  </p:pic>
                </p:oleObj>
              </mc:Fallback>
            </mc:AlternateContent>
          </a:graphicData>
        </a:graphic>
      </p:graphicFrame>
      <p:sp>
        <p:nvSpPr>
          <p:cNvPr id="10" name="Abrir llave 9">
            <a:extLst>
              <a:ext uri="{FF2B5EF4-FFF2-40B4-BE49-F238E27FC236}">
                <a16:creationId xmlns:a16="http://schemas.microsoft.com/office/drawing/2014/main" id="{21FE358A-F687-ADD9-B4F9-19BE65DD653C}"/>
              </a:ext>
            </a:extLst>
          </p:cNvPr>
          <p:cNvSpPr/>
          <p:nvPr/>
        </p:nvSpPr>
        <p:spPr>
          <a:xfrm>
            <a:off x="8909121" y="6358088"/>
            <a:ext cx="469757" cy="27816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0656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18BE-D69D-7EEE-5EF8-42A1F48448F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BFC242-6A73-FC0D-7D0C-C323583A4277}"/>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4A62F077-0052-CC78-044C-81068E5550EC}"/>
              </a:ext>
            </a:extLst>
          </p:cNvPr>
          <p:cNvSpPr>
            <a:spLocks noGrp="1"/>
          </p:cNvSpPr>
          <p:nvPr>
            <p:ph type="sldNum" sz="quarter" idx="12"/>
          </p:nvPr>
        </p:nvSpPr>
        <p:spPr/>
        <p:txBody>
          <a:bodyPr/>
          <a:lstStyle/>
          <a:p>
            <a:fld id="{DBFF9636-A71C-488A-89F8-02E08556F10C}" type="slidenum">
              <a:rPr lang="es-ES" smtClean="0"/>
              <a:pPr/>
              <a:t>26</a:t>
            </a:fld>
            <a:endParaRPr lang="es-ES" dirty="0"/>
          </a:p>
        </p:txBody>
      </p:sp>
      <p:graphicFrame>
        <p:nvGraphicFramePr>
          <p:cNvPr id="18" name="Marcador de contenido 17">
            <a:extLst>
              <a:ext uri="{FF2B5EF4-FFF2-40B4-BE49-F238E27FC236}">
                <a16:creationId xmlns:a16="http://schemas.microsoft.com/office/drawing/2014/main" id="{D9E5E571-59EE-9369-DAF0-94650548FD7B}"/>
              </a:ext>
            </a:extLst>
          </p:cNvPr>
          <p:cNvGraphicFramePr>
            <a:graphicFrameLocks noGrp="1"/>
          </p:cNvGraphicFramePr>
          <p:nvPr>
            <p:ph idx="1"/>
            <p:extLst>
              <p:ext uri="{D42A27DB-BD31-4B8C-83A1-F6EECF244321}">
                <p14:modId xmlns:p14="http://schemas.microsoft.com/office/powerpoint/2010/main" val="2151978793"/>
              </p:ext>
            </p:extLst>
          </p:nvPr>
        </p:nvGraphicFramePr>
        <p:xfrm>
          <a:off x="1257300" y="2628900"/>
          <a:ext cx="15773400" cy="6019800"/>
        </p:xfrm>
        <a:graphic>
          <a:graphicData uri="http://schemas.openxmlformats.org/drawingml/2006/table">
            <a:tbl>
              <a:tblPr firstRow="1" firstCol="1" bandRow="1"/>
              <a:tblGrid>
                <a:gridCol w="2554720">
                  <a:extLst>
                    <a:ext uri="{9D8B030D-6E8A-4147-A177-3AD203B41FA5}">
                      <a16:colId xmlns:a16="http://schemas.microsoft.com/office/drawing/2014/main" val="417698037"/>
                    </a:ext>
                  </a:extLst>
                </a:gridCol>
                <a:gridCol w="3883264">
                  <a:extLst>
                    <a:ext uri="{9D8B030D-6E8A-4147-A177-3AD203B41FA5}">
                      <a16:colId xmlns:a16="http://schemas.microsoft.com/office/drawing/2014/main" val="3749237291"/>
                    </a:ext>
                  </a:extLst>
                </a:gridCol>
                <a:gridCol w="2812864">
                  <a:extLst>
                    <a:ext uri="{9D8B030D-6E8A-4147-A177-3AD203B41FA5}">
                      <a16:colId xmlns:a16="http://schemas.microsoft.com/office/drawing/2014/main" val="216490335"/>
                    </a:ext>
                  </a:extLst>
                </a:gridCol>
                <a:gridCol w="3155570">
                  <a:extLst>
                    <a:ext uri="{9D8B030D-6E8A-4147-A177-3AD203B41FA5}">
                      <a16:colId xmlns:a16="http://schemas.microsoft.com/office/drawing/2014/main" val="1430764930"/>
                    </a:ext>
                  </a:extLst>
                </a:gridCol>
                <a:gridCol w="3366982">
                  <a:extLst>
                    <a:ext uri="{9D8B030D-6E8A-4147-A177-3AD203B41FA5}">
                      <a16:colId xmlns:a16="http://schemas.microsoft.com/office/drawing/2014/main" val="1550533877"/>
                    </a:ext>
                  </a:extLst>
                </a:gridCol>
              </a:tblGrid>
              <a:tr h="921321">
                <a:tc gridSpan="5">
                  <a:txBody>
                    <a:bodyPr/>
                    <a:lstStyle/>
                    <a:p>
                      <a:pPr algn="ctr">
                        <a:lnSpc>
                          <a:spcPct val="15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using observed dataset</a:t>
                      </a: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727746778"/>
                  </a:ext>
                </a:extLst>
              </a:tr>
              <a:tr h="826461">
                <a:tc>
                  <a:txBody>
                    <a:bodyPr/>
                    <a:lstStyle/>
                    <a:p>
                      <a:pPr algn="ctr">
                        <a:lnSpc>
                          <a:spcPct val="110000"/>
                        </a:lnSpc>
                        <a:spcAft>
                          <a:spcPts val="800"/>
                        </a:spcAft>
                        <a:buNone/>
                      </a:pPr>
                      <a:endPar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Balanced accuracy</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Sensitivity</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6542239"/>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88315548"/>
                  </a:ext>
                </a:extLst>
              </a:tr>
              <a:tr h="712003">
                <a:tc>
                  <a:txBody>
                    <a:bodyPr/>
                    <a:lstStyle/>
                    <a:p>
                      <a:pPr algn="ctr">
                        <a:lnSpc>
                          <a:spcPct val="110000"/>
                        </a:lnSpc>
                        <a:spcAft>
                          <a:spcPts val="800"/>
                        </a:spcAft>
                        <a:buNone/>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0.1543</a:t>
                      </a:r>
                      <a:r>
                        <a:rPr lang="en-US" sz="3200" kern="100" baseline="300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88903913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347780955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923294490"/>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457409050"/>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0.25</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633446"/>
                  </a:ext>
                </a:extLst>
              </a:tr>
            </a:tbl>
          </a:graphicData>
        </a:graphic>
      </p:graphicFrame>
      <p:sp>
        <p:nvSpPr>
          <p:cNvPr id="20" name="Rectangle 6">
            <a:extLst>
              <a:ext uri="{FF2B5EF4-FFF2-40B4-BE49-F238E27FC236}">
                <a16:creationId xmlns:a16="http://schemas.microsoft.com/office/drawing/2014/main" id="{704E7EC0-8BC4-3683-8ABC-536ECC9CA9D2}"/>
              </a:ext>
            </a:extLst>
          </p:cNvPr>
          <p:cNvSpPr>
            <a:spLocks noChangeArrowheads="1"/>
          </p:cNvSpPr>
          <p:nvPr/>
        </p:nvSpPr>
        <p:spPr bwMode="auto">
          <a:xfrm>
            <a:off x="2108199" y="4038599"/>
            <a:ext cx="55992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1" name="Objeto 20">
            <a:extLst>
              <a:ext uri="{FF2B5EF4-FFF2-40B4-BE49-F238E27FC236}">
                <a16:creationId xmlns:a16="http://schemas.microsoft.com/office/drawing/2014/main" id="{9D34813E-DA68-ECB3-6906-C6B4444AF47F}"/>
              </a:ext>
            </a:extLst>
          </p:cNvPr>
          <p:cNvGraphicFramePr>
            <a:graphicFrameLocks noChangeAspect="1"/>
          </p:cNvGraphicFramePr>
          <p:nvPr>
            <p:extLst>
              <p:ext uri="{D42A27DB-BD31-4B8C-83A1-F6EECF244321}">
                <p14:modId xmlns:p14="http://schemas.microsoft.com/office/powerpoint/2010/main" val="1024509136"/>
              </p:ext>
            </p:extLst>
          </p:nvPr>
        </p:nvGraphicFramePr>
        <p:xfrm>
          <a:off x="2108199" y="3606799"/>
          <a:ext cx="787400" cy="641585"/>
        </p:xfrm>
        <a:graphic>
          <a:graphicData uri="http://schemas.openxmlformats.org/presentationml/2006/ole">
            <mc:AlternateContent xmlns:mc="http://schemas.openxmlformats.org/markup-compatibility/2006">
              <mc:Choice xmlns:v="urn:schemas-microsoft-com:vml" Requires="v">
                <p:oleObj r:id="rId2" imgW="266469" imgH="203024" progId="Equation.DSMT4">
                  <p:embed/>
                </p:oleObj>
              </mc:Choice>
              <mc:Fallback>
                <p:oleObj r:id="rId2" imgW="266469" imgH="203024"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99" y="3606799"/>
                        <a:ext cx="787400" cy="641585"/>
                      </a:xfrm>
                      <a:prstGeom prst="rect">
                        <a:avLst/>
                      </a:prstGeom>
                      <a:noFill/>
                    </p:spPr>
                  </p:pic>
                </p:oleObj>
              </mc:Fallback>
            </mc:AlternateContent>
          </a:graphicData>
        </a:graphic>
      </p:graphicFrame>
      <p:pic>
        <p:nvPicPr>
          <p:cNvPr id="5121" name="Picture 1">
            <a:extLst>
              <a:ext uri="{FF2B5EF4-FFF2-40B4-BE49-F238E27FC236}">
                <a16:creationId xmlns:a16="http://schemas.microsoft.com/office/drawing/2014/main" id="{B979A5AB-2FF5-9CDD-98B0-0D1239678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55C5FB7-437D-0B94-64D9-ACCF38C36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D13B93F3-AD48-72B4-AE77-37ED1DB04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6BAE8989-2E9F-A7ED-E711-07A15AF41CA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80685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3401-D624-E746-1A6E-537B9EC4F6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440F5A-221F-DB0C-9B6B-9E6598BD1D5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C6F2602-22FF-C266-60C2-D08D5C38CF0B}"/>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
        <p:nvSpPr>
          <p:cNvPr id="3" name="Marcador de contenido 2">
            <a:extLst>
              <a:ext uri="{FF2B5EF4-FFF2-40B4-BE49-F238E27FC236}">
                <a16:creationId xmlns:a16="http://schemas.microsoft.com/office/drawing/2014/main" id="{4E47B785-1AA7-6750-5BD2-40017EADCD2D}"/>
              </a:ext>
            </a:extLst>
          </p:cNvPr>
          <p:cNvSpPr>
            <a:spLocks noGrp="1"/>
          </p:cNvSpPr>
          <p:nvPr>
            <p:ph idx="1"/>
          </p:nvPr>
        </p:nvSpPr>
        <p:spPr>
          <a:xfrm>
            <a:off x="831520" y="3097269"/>
            <a:ext cx="16595985" cy="5850074"/>
          </a:xfrm>
        </p:spPr>
        <p:txBody>
          <a:bodyPr>
            <a:normAutofit/>
          </a:bodyPr>
          <a:lstStyle/>
          <a:p>
            <a:r>
              <a:rPr lang="en-GB" dirty="0"/>
              <a:t>Hyperparameters </a:t>
            </a:r>
          </a:p>
        </p:txBody>
      </p:sp>
      <p:sp>
        <p:nvSpPr>
          <p:cNvPr id="6" name="Rectangle 2">
            <a:extLst>
              <a:ext uri="{FF2B5EF4-FFF2-40B4-BE49-F238E27FC236}">
                <a16:creationId xmlns:a16="http://schemas.microsoft.com/office/drawing/2014/main" id="{0A59572D-71AD-EB85-6ACA-9EA0A249BB1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75C17D40-1A1F-79C2-896F-9A49A26049DB}"/>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9" name="Objeto 8">
            <a:extLst>
              <a:ext uri="{FF2B5EF4-FFF2-40B4-BE49-F238E27FC236}">
                <a16:creationId xmlns:a16="http://schemas.microsoft.com/office/drawing/2014/main" id="{710E324F-B228-175D-6667-F26BA44A011F}"/>
              </a:ext>
            </a:extLst>
          </p:cNvPr>
          <p:cNvGraphicFramePr>
            <a:graphicFrameLocks noChangeAspect="1"/>
          </p:cNvGraphicFramePr>
          <p:nvPr>
            <p:extLst>
              <p:ext uri="{D42A27DB-BD31-4B8C-83A1-F6EECF244321}">
                <p14:modId xmlns:p14="http://schemas.microsoft.com/office/powerpoint/2010/main" val="2038167658"/>
              </p:ext>
            </p:extLst>
          </p:nvPr>
        </p:nvGraphicFramePr>
        <p:xfrm>
          <a:off x="1893609" y="5742697"/>
          <a:ext cx="5726392" cy="559218"/>
        </p:xfrm>
        <a:graphic>
          <a:graphicData uri="http://schemas.openxmlformats.org/presentationml/2006/ole">
            <mc:AlternateContent xmlns:mc="http://schemas.openxmlformats.org/markup-compatibility/2006">
              <mc:Choice xmlns:v="urn:schemas-microsoft-com:vml" Requires="v">
                <p:oleObj r:id="rId2" imgW="2425700" imgH="228600" progId="Equation.DSMT4">
                  <p:embed/>
                </p:oleObj>
              </mc:Choice>
              <mc:Fallback>
                <p:oleObj r:id="rId2" imgW="242570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09" y="5742697"/>
                        <a:ext cx="5726392" cy="559218"/>
                      </a:xfrm>
                      <a:prstGeom prst="rect">
                        <a:avLst/>
                      </a:prstGeom>
                      <a:noFill/>
                    </p:spPr>
                  </p:pic>
                </p:oleObj>
              </mc:Fallback>
            </mc:AlternateContent>
          </a:graphicData>
        </a:graphic>
      </p:graphicFrame>
      <p:sp>
        <p:nvSpPr>
          <p:cNvPr id="10" name="Rectangle 6">
            <a:extLst>
              <a:ext uri="{FF2B5EF4-FFF2-40B4-BE49-F238E27FC236}">
                <a16:creationId xmlns:a16="http://schemas.microsoft.com/office/drawing/2014/main" id="{9DA3E69D-A4F7-2C11-3BFA-62ABE848C14E}"/>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1" name="Objeto 10">
            <a:extLst>
              <a:ext uri="{FF2B5EF4-FFF2-40B4-BE49-F238E27FC236}">
                <a16:creationId xmlns:a16="http://schemas.microsoft.com/office/drawing/2014/main" id="{6F353C4D-2A76-3D75-9C25-9EF43BCDF3D6}"/>
              </a:ext>
            </a:extLst>
          </p:cNvPr>
          <p:cNvGraphicFramePr>
            <a:graphicFrameLocks noChangeAspect="1"/>
          </p:cNvGraphicFramePr>
          <p:nvPr>
            <p:extLst>
              <p:ext uri="{D42A27DB-BD31-4B8C-83A1-F6EECF244321}">
                <p14:modId xmlns:p14="http://schemas.microsoft.com/office/powerpoint/2010/main" val="1546967062"/>
              </p:ext>
            </p:extLst>
          </p:nvPr>
        </p:nvGraphicFramePr>
        <p:xfrm>
          <a:off x="1257300" y="4556760"/>
          <a:ext cx="6362701" cy="729668"/>
        </p:xfrm>
        <a:graphic>
          <a:graphicData uri="http://schemas.openxmlformats.org/presentationml/2006/ole">
            <mc:AlternateContent xmlns:mc="http://schemas.openxmlformats.org/markup-compatibility/2006">
              <mc:Choice xmlns:v="urn:schemas-microsoft-com:vml" Requires="v">
                <p:oleObj r:id="rId4" imgW="2070100" imgH="228600" progId="Equation.DSMT4">
                  <p:embed/>
                </p:oleObj>
              </mc:Choice>
              <mc:Fallback>
                <p:oleObj r:id="rId4" imgW="207010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556760"/>
                        <a:ext cx="6362701" cy="729668"/>
                      </a:xfrm>
                      <a:prstGeom prst="rect">
                        <a:avLst/>
                      </a:prstGeom>
                      <a:noFill/>
                    </p:spPr>
                  </p:pic>
                </p:oleObj>
              </mc:Fallback>
            </mc:AlternateContent>
          </a:graphicData>
        </a:graphic>
      </p:graphicFrame>
      <p:sp>
        <p:nvSpPr>
          <p:cNvPr id="12" name="Rectangle 8">
            <a:extLst>
              <a:ext uri="{FF2B5EF4-FFF2-40B4-BE49-F238E27FC236}">
                <a16:creationId xmlns:a16="http://schemas.microsoft.com/office/drawing/2014/main" id="{8A5936A1-9689-49E0-5B9D-F41322355CD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3" name="Objeto 12">
            <a:extLst>
              <a:ext uri="{FF2B5EF4-FFF2-40B4-BE49-F238E27FC236}">
                <a16:creationId xmlns:a16="http://schemas.microsoft.com/office/drawing/2014/main" id="{C1491A3F-F0A2-27AD-0DDF-87D39F711AE5}"/>
              </a:ext>
            </a:extLst>
          </p:cNvPr>
          <p:cNvGraphicFramePr>
            <a:graphicFrameLocks noChangeAspect="1"/>
          </p:cNvGraphicFramePr>
          <p:nvPr>
            <p:extLst>
              <p:ext uri="{D42A27DB-BD31-4B8C-83A1-F6EECF244321}">
                <p14:modId xmlns:p14="http://schemas.microsoft.com/office/powerpoint/2010/main" val="605491199"/>
              </p:ext>
            </p:extLst>
          </p:nvPr>
        </p:nvGraphicFramePr>
        <p:xfrm>
          <a:off x="1893609" y="6638806"/>
          <a:ext cx="2907934" cy="559218"/>
        </p:xfrm>
        <a:graphic>
          <a:graphicData uri="http://schemas.openxmlformats.org/presentationml/2006/ole">
            <mc:AlternateContent xmlns:mc="http://schemas.openxmlformats.org/markup-compatibility/2006">
              <mc:Choice xmlns:v="urn:schemas-microsoft-com:vml" Requires="v">
                <p:oleObj r:id="rId6" imgW="1244600" imgH="228600" progId="Equation.DSMT4">
                  <p:embed/>
                </p:oleObj>
              </mc:Choice>
              <mc:Fallback>
                <p:oleObj r:id="rId6" imgW="12446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3609" y="6638806"/>
                        <a:ext cx="2907934" cy="559218"/>
                      </a:xfrm>
                      <a:prstGeom prst="rect">
                        <a:avLst/>
                      </a:prstGeom>
                      <a:noFill/>
                    </p:spPr>
                  </p:pic>
                </p:oleObj>
              </mc:Fallback>
            </mc:AlternateContent>
          </a:graphicData>
        </a:graphic>
      </p:graphicFrame>
      <p:sp>
        <p:nvSpPr>
          <p:cNvPr id="14" name="Cerrar llave 13">
            <a:extLst>
              <a:ext uri="{FF2B5EF4-FFF2-40B4-BE49-F238E27FC236}">
                <a16:creationId xmlns:a16="http://schemas.microsoft.com/office/drawing/2014/main" id="{03FBBC90-81C9-F64D-8F20-96DA0D24C078}"/>
              </a:ext>
            </a:extLst>
          </p:cNvPr>
          <p:cNvSpPr/>
          <p:nvPr/>
        </p:nvSpPr>
        <p:spPr>
          <a:xfrm>
            <a:off x="7416800" y="3888497"/>
            <a:ext cx="1879600" cy="3962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angle 10">
            <a:extLst>
              <a:ext uri="{FF2B5EF4-FFF2-40B4-BE49-F238E27FC236}">
                <a16:creationId xmlns:a16="http://schemas.microsoft.com/office/drawing/2014/main" id="{05C9D161-F819-9B73-4E50-7A461699FBA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 name="Objeto 15">
            <a:extLst>
              <a:ext uri="{FF2B5EF4-FFF2-40B4-BE49-F238E27FC236}">
                <a16:creationId xmlns:a16="http://schemas.microsoft.com/office/drawing/2014/main" id="{F47E3EC2-FC5E-388F-B589-BCB688D2190A}"/>
              </a:ext>
            </a:extLst>
          </p:cNvPr>
          <p:cNvGraphicFramePr>
            <a:graphicFrameLocks noChangeAspect="1"/>
          </p:cNvGraphicFramePr>
          <p:nvPr>
            <p:extLst>
              <p:ext uri="{D42A27DB-BD31-4B8C-83A1-F6EECF244321}">
                <p14:modId xmlns:p14="http://schemas.microsoft.com/office/powerpoint/2010/main" val="4157052166"/>
              </p:ext>
            </p:extLst>
          </p:nvPr>
        </p:nvGraphicFramePr>
        <p:xfrm>
          <a:off x="10235258" y="4314602"/>
          <a:ext cx="2188252" cy="811771"/>
        </p:xfrm>
        <a:graphic>
          <a:graphicData uri="http://schemas.openxmlformats.org/presentationml/2006/ole">
            <mc:AlternateContent xmlns:mc="http://schemas.openxmlformats.org/markup-compatibility/2006">
              <mc:Choice xmlns:v="urn:schemas-microsoft-com:vml" Requires="v">
                <p:oleObj r:id="rId8" imgW="583693" imgH="215713" progId="Equation.DSMT4">
                  <p:embed/>
                </p:oleObj>
              </mc:Choice>
              <mc:Fallback>
                <p:oleObj r:id="rId8" imgW="583693" imgH="21571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5258" y="4314602"/>
                        <a:ext cx="2188252" cy="811771"/>
                      </a:xfrm>
                      <a:prstGeom prst="rect">
                        <a:avLst/>
                      </a:prstGeom>
                      <a:noFill/>
                    </p:spPr>
                  </p:pic>
                </p:oleObj>
              </mc:Fallback>
            </mc:AlternateContent>
          </a:graphicData>
        </a:graphic>
      </p:graphicFrame>
      <p:sp>
        <p:nvSpPr>
          <p:cNvPr id="17" name="Rectangle 12">
            <a:extLst>
              <a:ext uri="{FF2B5EF4-FFF2-40B4-BE49-F238E27FC236}">
                <a16:creationId xmlns:a16="http://schemas.microsoft.com/office/drawing/2014/main" id="{A6A4757E-3CF5-F7F2-1385-1B6A68AF0B38}"/>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8" name="Objeto 17">
            <a:extLst>
              <a:ext uri="{FF2B5EF4-FFF2-40B4-BE49-F238E27FC236}">
                <a16:creationId xmlns:a16="http://schemas.microsoft.com/office/drawing/2014/main" id="{C8138407-D657-5CD5-982B-5E57CDCF4775}"/>
              </a:ext>
            </a:extLst>
          </p:cNvPr>
          <p:cNvGraphicFramePr>
            <a:graphicFrameLocks noChangeAspect="1"/>
          </p:cNvGraphicFramePr>
          <p:nvPr>
            <p:extLst>
              <p:ext uri="{D42A27DB-BD31-4B8C-83A1-F6EECF244321}">
                <p14:modId xmlns:p14="http://schemas.microsoft.com/office/powerpoint/2010/main" val="3292399215"/>
              </p:ext>
            </p:extLst>
          </p:nvPr>
        </p:nvGraphicFramePr>
        <p:xfrm>
          <a:off x="11679628" y="6561728"/>
          <a:ext cx="1487764" cy="712887"/>
        </p:xfrm>
        <a:graphic>
          <a:graphicData uri="http://schemas.openxmlformats.org/presentationml/2006/ole">
            <mc:AlternateContent xmlns:mc="http://schemas.openxmlformats.org/markup-compatibility/2006">
              <mc:Choice xmlns:v="urn:schemas-microsoft-com:vml" Requires="v">
                <p:oleObj r:id="rId10" imgW="457002" imgH="215806" progId="Equation.DSMT4">
                  <p:embed/>
                </p:oleObj>
              </mc:Choice>
              <mc:Fallback>
                <p:oleObj r:id="rId10" imgW="457002" imgH="215806"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79628" y="6561728"/>
                        <a:ext cx="1487764" cy="712887"/>
                      </a:xfrm>
                      <a:prstGeom prst="rect">
                        <a:avLst/>
                      </a:prstGeom>
                      <a:noFill/>
                    </p:spPr>
                  </p:pic>
                </p:oleObj>
              </mc:Fallback>
            </mc:AlternateContent>
          </a:graphicData>
        </a:graphic>
      </p:graphicFrame>
      <p:sp>
        <p:nvSpPr>
          <p:cNvPr id="19" name="Rectangle 14">
            <a:extLst>
              <a:ext uri="{FF2B5EF4-FFF2-40B4-BE49-F238E27FC236}">
                <a16:creationId xmlns:a16="http://schemas.microsoft.com/office/drawing/2014/main" id="{19607DD5-C874-D142-29D7-4D70FC1B24CC}"/>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0" name="Objeto 19">
            <a:extLst>
              <a:ext uri="{FF2B5EF4-FFF2-40B4-BE49-F238E27FC236}">
                <a16:creationId xmlns:a16="http://schemas.microsoft.com/office/drawing/2014/main" id="{FB80F404-81FB-7AAF-D15F-81BF0B3DB549}"/>
              </a:ext>
            </a:extLst>
          </p:cNvPr>
          <p:cNvGraphicFramePr>
            <a:graphicFrameLocks noChangeAspect="1"/>
          </p:cNvGraphicFramePr>
          <p:nvPr>
            <p:extLst>
              <p:ext uri="{D42A27DB-BD31-4B8C-83A1-F6EECF244321}">
                <p14:modId xmlns:p14="http://schemas.microsoft.com/office/powerpoint/2010/main" val="3436574655"/>
              </p:ext>
            </p:extLst>
          </p:nvPr>
        </p:nvGraphicFramePr>
        <p:xfrm>
          <a:off x="10979140" y="5627407"/>
          <a:ext cx="1501618" cy="543689"/>
        </p:xfrm>
        <a:graphic>
          <a:graphicData uri="http://schemas.openxmlformats.org/presentationml/2006/ole">
            <mc:AlternateContent xmlns:mc="http://schemas.openxmlformats.org/markup-compatibility/2006">
              <mc:Choice xmlns:v="urn:schemas-microsoft-com:vml" Requires="v">
                <p:oleObj r:id="rId12" imgW="558800" imgH="190500" progId="Equation.DSMT4">
                  <p:embed/>
                </p:oleObj>
              </mc:Choice>
              <mc:Fallback>
                <p:oleObj r:id="rId12" imgW="558800" imgH="1905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79140" y="5627407"/>
                        <a:ext cx="1501618" cy="543689"/>
                      </a:xfrm>
                      <a:prstGeom prst="rect">
                        <a:avLst/>
                      </a:prstGeom>
                      <a:noFill/>
                    </p:spPr>
                  </p:pic>
                </p:oleObj>
              </mc:Fallback>
            </mc:AlternateContent>
          </a:graphicData>
        </a:graphic>
      </p:graphicFrame>
      <p:cxnSp>
        <p:nvCxnSpPr>
          <p:cNvPr id="23" name="Conector recto de flecha 22">
            <a:extLst>
              <a:ext uri="{FF2B5EF4-FFF2-40B4-BE49-F238E27FC236}">
                <a16:creationId xmlns:a16="http://schemas.microsoft.com/office/drawing/2014/main" id="{3CA9171B-0AAF-98F2-FA68-78106F172BAC}"/>
              </a:ext>
            </a:extLst>
          </p:cNvPr>
          <p:cNvCxnSpPr/>
          <p:nvPr/>
        </p:nvCxnSpPr>
        <p:spPr>
          <a:xfrm>
            <a:off x="7785100" y="4921594"/>
            <a:ext cx="2133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a:extLst>
              <a:ext uri="{FF2B5EF4-FFF2-40B4-BE49-F238E27FC236}">
                <a16:creationId xmlns:a16="http://schemas.microsoft.com/office/drawing/2014/main" id="{95190CC9-B714-89DE-9187-F9781EAFCC48}"/>
              </a:ext>
            </a:extLst>
          </p:cNvPr>
          <p:cNvCxnSpPr>
            <a:cxnSpLocks/>
          </p:cNvCxnSpPr>
          <p:nvPr/>
        </p:nvCxnSpPr>
        <p:spPr>
          <a:xfrm>
            <a:off x="7785100" y="5986712"/>
            <a:ext cx="2959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281437B4-E6B8-C505-D746-F2F5515C1278}"/>
              </a:ext>
            </a:extLst>
          </p:cNvPr>
          <p:cNvCxnSpPr>
            <a:cxnSpLocks/>
          </p:cNvCxnSpPr>
          <p:nvPr/>
        </p:nvCxnSpPr>
        <p:spPr>
          <a:xfrm>
            <a:off x="7785100" y="6941364"/>
            <a:ext cx="370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Marcador de pie de página 3">
            <a:extLst>
              <a:ext uri="{FF2B5EF4-FFF2-40B4-BE49-F238E27FC236}">
                <a16:creationId xmlns:a16="http://schemas.microsoft.com/office/drawing/2014/main" id="{2F2268B6-5500-0F29-E6AD-0FBFE4BB799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314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2DC4-BE2C-C606-80F6-92C89FABF6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63C9FF-F336-CCB0-E035-78B7DA9E320A}"/>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FD67F10-C43D-32BC-95D6-25146ECAFD5E}"/>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6" name="Rectangle 2">
            <a:extLst>
              <a:ext uri="{FF2B5EF4-FFF2-40B4-BE49-F238E27FC236}">
                <a16:creationId xmlns:a16="http://schemas.microsoft.com/office/drawing/2014/main" id="{67582C9F-A88F-3D64-7A07-B486988D5F8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47A7BC6C-FB3E-9693-1B18-92AB255A027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69F3E063-641E-A878-0C80-1430793BF1AB}"/>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D1D68B1D-D938-257C-9FCB-65EBF792FA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D73F2E14-514E-0DB2-2A1B-EFF7D523323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BAD17FE3-9795-D741-330F-8B143B0F7BC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1D77776-0076-BDDA-7CD2-688B214B1D76}"/>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2" name="Picture 3" descr="A graph with numbers and text&#10;&#10;AI-generated content may be incorrect.">
            <a:extLst>
              <a:ext uri="{FF2B5EF4-FFF2-40B4-BE49-F238E27FC236}">
                <a16:creationId xmlns:a16="http://schemas.microsoft.com/office/drawing/2014/main" id="{A11BB644-741A-8F4A-B74F-EBFBAC4184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9400" y="3249966"/>
            <a:ext cx="9131300" cy="5478780"/>
          </a:xfrm>
          <a:prstGeom prst="rect">
            <a:avLst/>
          </a:prstGeom>
        </p:spPr>
      </p:pic>
      <p:sp>
        <p:nvSpPr>
          <p:cNvPr id="26" name="CuadroTexto 25">
            <a:extLst>
              <a:ext uri="{FF2B5EF4-FFF2-40B4-BE49-F238E27FC236}">
                <a16:creationId xmlns:a16="http://schemas.microsoft.com/office/drawing/2014/main" id="{FC210E1A-3267-0C21-07B3-A66D758A7911}"/>
              </a:ext>
            </a:extLst>
          </p:cNvPr>
          <p:cNvSpPr txBox="1"/>
          <p:nvPr/>
        </p:nvSpPr>
        <p:spPr>
          <a:xfrm>
            <a:off x="1257300" y="3724166"/>
            <a:ext cx="6642100" cy="2677656"/>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DIN" panose="020B0604020202020204" charset="0"/>
                <a:ea typeface="Aptos" panose="020B0004020202020204" pitchFamily="34" charset="0"/>
              </a:rPr>
              <a:t>14 DMUs are predicted to have a probability of efficiency exceeding 0.5, one less than initially labelled in the first step by standard DEA</a:t>
            </a:r>
            <a:r>
              <a:rPr lang="en-US" sz="2800" dirty="0">
                <a:latin typeface="DIN" panose="020B0604020202020204" charset="0"/>
                <a:ea typeface="Aptos" panose="020B0004020202020204" pitchFamily="34" charset="0"/>
              </a:rPr>
              <a:t>.</a:t>
            </a: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p:txBody>
      </p:sp>
      <p:sp>
        <p:nvSpPr>
          <p:cNvPr id="29" name="CuadroTexto 28">
            <a:extLst>
              <a:ext uri="{FF2B5EF4-FFF2-40B4-BE49-F238E27FC236}">
                <a16:creationId xmlns:a16="http://schemas.microsoft.com/office/drawing/2014/main" id="{2B5AB84A-5E43-9942-122B-9C44C1BED944}"/>
              </a:ext>
            </a:extLst>
          </p:cNvPr>
          <p:cNvSpPr txBox="1"/>
          <p:nvPr/>
        </p:nvSpPr>
        <p:spPr>
          <a:xfrm>
            <a:off x="1257300" y="2709445"/>
            <a:ext cx="2957488" cy="738664"/>
          </a:xfrm>
          <a:prstGeom prst="rect">
            <a:avLst/>
          </a:prstGeom>
          <a:noFill/>
        </p:spPr>
        <p:txBody>
          <a:bodyPr wrap="square">
            <a:spAutoFit/>
          </a:bodyPr>
          <a:lstStyle/>
          <a:p>
            <a:r>
              <a:rPr lang="en-GB" sz="4200" dirty="0">
                <a:latin typeface="DIN" pitchFamily="50" charset="0"/>
              </a:rPr>
              <a:t>Results:</a:t>
            </a:r>
          </a:p>
        </p:txBody>
      </p:sp>
      <p:sp>
        <p:nvSpPr>
          <p:cNvPr id="3" name="Marcador de pie de página 3">
            <a:extLst>
              <a:ext uri="{FF2B5EF4-FFF2-40B4-BE49-F238E27FC236}">
                <a16:creationId xmlns:a16="http://schemas.microsoft.com/office/drawing/2014/main" id="{D409C4BA-6068-B966-93B2-370B1AD715D2}"/>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806D1CA4-E426-A8FA-95C0-46CCB5361F23}"/>
              </a:ext>
            </a:extLst>
          </p:cNvPr>
          <p:cNvSpPr txBox="1"/>
          <p:nvPr/>
        </p:nvSpPr>
        <p:spPr>
          <a:xfrm>
            <a:off x="1253309" y="6199498"/>
            <a:ext cx="4782094" cy="1815882"/>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DIN" panose="020B0604020202020204" charset="0"/>
                <a:ea typeface="Aptos" panose="020B0004020202020204" pitchFamily="34" charset="0"/>
              </a:rPr>
              <a:t>Operating income is the most important variable and personnel expenses is not important.</a:t>
            </a:r>
            <a:endParaRPr lang="en-US" sz="2800" dirty="0">
              <a:latin typeface="DIN" panose="020B0604020202020204" charset="0"/>
            </a:endParaRPr>
          </a:p>
        </p:txBody>
      </p:sp>
    </p:spTree>
    <p:extLst>
      <p:ext uri="{BB962C8B-B14F-4D97-AF65-F5344CB8AC3E}">
        <p14:creationId xmlns:p14="http://schemas.microsoft.com/office/powerpoint/2010/main" val="209407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BAEE-0D3D-BADD-0365-A066370B6A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ED6F3E-13C6-DD83-E9C5-ADDFCCC44CE8}"/>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39B6B6FB-D4C1-9ABE-DEC1-76C857FDE75E}"/>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
        <p:nvSpPr>
          <p:cNvPr id="6" name="Rectangle 2">
            <a:extLst>
              <a:ext uri="{FF2B5EF4-FFF2-40B4-BE49-F238E27FC236}">
                <a16:creationId xmlns:a16="http://schemas.microsoft.com/office/drawing/2014/main" id="{03100936-8E7B-BC7B-85D7-2BCC4551DBB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E2D5DB13-3ACA-15B4-D3D4-B308B75B4B48}"/>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AC78BCAC-2AE5-EBDA-E5E3-924268ECC285}"/>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B954B1E6-8446-DDB6-F05D-6CCB3C461A6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0777F1CA-94CA-BBE9-88A6-69CBEE0D547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5CC79E7-F8C1-4307-C6C3-3508E5C0BCA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C36B69F3-06D3-E1E6-B97F-946A8FB6D5C7}"/>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0" name="Imagen 19">
            <a:extLst>
              <a:ext uri="{FF2B5EF4-FFF2-40B4-BE49-F238E27FC236}">
                <a16:creationId xmlns:a16="http://schemas.microsoft.com/office/drawing/2014/main" id="{4C718967-4E65-E258-1923-F22306939FD5}"/>
              </a:ext>
            </a:extLst>
          </p:cNvPr>
          <p:cNvPicPr>
            <a:picLocks noChangeAspect="1"/>
          </p:cNvPicPr>
          <p:nvPr/>
        </p:nvPicPr>
        <p:blipFill>
          <a:blip r:embed="rId2"/>
          <a:stretch>
            <a:fillRect/>
          </a:stretch>
        </p:blipFill>
        <p:spPr>
          <a:xfrm>
            <a:off x="4535455" y="2918063"/>
            <a:ext cx="9217089" cy="6605705"/>
          </a:xfrm>
          <a:prstGeom prst="rect">
            <a:avLst/>
          </a:prstGeom>
        </p:spPr>
      </p:pic>
      <mc:AlternateContent xmlns:mc="http://schemas.openxmlformats.org/markup-compatibility/2006" xmlns:a14="http://schemas.microsoft.com/office/drawing/2010/main">
        <mc:Choice Requires="a14">
          <p:sp>
            <p:nvSpPr>
              <p:cNvPr id="21" name="Rectangle 8">
                <a:extLst>
                  <a:ext uri="{FF2B5EF4-FFF2-40B4-BE49-F238E27FC236}">
                    <a16:creationId xmlns:a16="http://schemas.microsoft.com/office/drawing/2014/main" id="{4319E607-F4C7-6B6F-E42F-8FF9CB0DA1C7}"/>
                  </a:ext>
                </a:extLst>
              </p:cNvPr>
              <p:cNvSpPr>
                <a:spLocks noChangeArrowheads="1"/>
              </p:cNvSpPr>
              <p:nvPr/>
            </p:nvSpPr>
            <p:spPr bwMode="auto">
              <a:xfrm>
                <a:off x="831520" y="2771160"/>
                <a:ext cx="483235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Efficiency profiles of firms 22, 26, 83, and 36 for </a:t>
                </a:r>
                <a14:m>
                  <m:oMath xmlns:m="http://schemas.openxmlformats.org/officeDocument/2006/math">
                    <m:acc>
                      <m:accPr>
                        <m:chr m:val="̅"/>
                        <m:ctrlPr>
                          <a:rPr kumimoji="0" lang="en-U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𝑝</m:t>
                        </m:r>
                      </m:e>
                    </m:acc>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=0.85.</m:t>
                    </m:r>
                  </m:oMath>
                </a14:m>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s-ES" sz="4000" b="0" i="0" u="none" strike="noStrike" cap="none" normalizeH="0" baseline="0" dirty="0">
                  <a:ln>
                    <a:noFill/>
                  </a:ln>
                  <a:solidFill>
                    <a:schemeClr val="tx1"/>
                  </a:solidFill>
                  <a:effectLst/>
                  <a:latin typeface="Arial" panose="020B0604020202020204" pitchFamily="34" charset="0"/>
                </a:endParaRPr>
              </a:p>
            </p:txBody>
          </p:sp>
        </mc:Choice>
        <mc:Fallback xmlns="">
          <p:sp>
            <p:nvSpPr>
              <p:cNvPr id="21" name="Rectangle 8">
                <a:extLst>
                  <a:ext uri="{FF2B5EF4-FFF2-40B4-BE49-F238E27FC236}">
                    <a16:creationId xmlns:a16="http://schemas.microsoft.com/office/drawing/2014/main" id="{4319E607-F4C7-6B6F-E42F-8FF9CB0DA1C7}"/>
                  </a:ext>
                </a:extLst>
              </p:cNvPr>
              <p:cNvSpPr>
                <a:spLocks noRot="1" noChangeAspect="1" noMove="1" noResize="1" noEditPoints="1" noAdjustHandles="1" noChangeArrowheads="1" noChangeShapeType="1" noTextEdit="1"/>
              </p:cNvSpPr>
              <p:nvPr/>
            </p:nvSpPr>
            <p:spPr bwMode="auto">
              <a:xfrm>
                <a:off x="831520" y="2771160"/>
                <a:ext cx="4832350" cy="830997"/>
              </a:xfrm>
              <a:prstGeom prst="rect">
                <a:avLst/>
              </a:prstGeom>
              <a:blipFill>
                <a:blip r:embed="rId4"/>
                <a:stretch>
                  <a:fillRect l="-1892" t="-5882"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p:graphicFrame>
        <p:nvGraphicFramePr>
          <p:cNvPr id="23" name="Objeto 22">
            <a:extLst>
              <a:ext uri="{FF2B5EF4-FFF2-40B4-BE49-F238E27FC236}">
                <a16:creationId xmlns:a16="http://schemas.microsoft.com/office/drawing/2014/main" id="{BD7059D6-81DB-4F07-45EB-C9A1803867FF}"/>
              </a:ext>
            </a:extLst>
          </p:cNvPr>
          <p:cNvGraphicFramePr>
            <a:graphicFrameLocks noChangeAspect="1"/>
          </p:cNvGraphicFramePr>
          <p:nvPr>
            <p:extLst>
              <p:ext uri="{D42A27DB-BD31-4B8C-83A1-F6EECF244321}">
                <p14:modId xmlns:p14="http://schemas.microsoft.com/office/powerpoint/2010/main" val="704170647"/>
              </p:ext>
            </p:extLst>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5" imgW="139639" imgH="190417" progId="Equation.DSMT4">
                  <p:embed/>
                </p:oleObj>
              </mc:Choice>
              <mc:Fallback>
                <p:oleObj r:id="rId5" imgW="139639" imgH="19041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8198" name="Picture 6">
            <a:extLst>
              <a:ext uri="{FF2B5EF4-FFF2-40B4-BE49-F238E27FC236}">
                <a16:creationId xmlns:a16="http://schemas.microsoft.com/office/drawing/2014/main" id="{5E0CAAD7-02C7-67E6-5CF9-EBF7E39A50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0409A924-A2DC-EEE7-51CD-F7A315B152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7847D43-6D29-AD5B-BC47-478D38649D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185A296B-97C8-D8B6-3E2B-329128BDED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E4B1F02E-B18A-0B98-3AAC-8F79BCBF2B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18F5244D-48A4-CFEE-EECB-85BC8B6883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163E4D9F-BE94-2B9E-199A-38993A2A86E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892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8782-5312-7038-F573-D31A926C8B8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C8BE98F-885F-A4F9-C0C5-B90123156646}"/>
              </a:ext>
            </a:extLst>
          </p:cNvPr>
          <p:cNvSpPr>
            <a:spLocks noGrp="1"/>
          </p:cNvSpPr>
          <p:nvPr>
            <p:ph type="title"/>
          </p:nvPr>
        </p:nvSpPr>
        <p:spPr/>
        <p:txBody>
          <a:bodyPr/>
          <a:lstStyle/>
          <a:p>
            <a:r>
              <a:rPr lang="en-AU" dirty="0"/>
              <a:t>About me</a:t>
            </a:r>
          </a:p>
        </p:txBody>
      </p:sp>
      <p:sp>
        <p:nvSpPr>
          <p:cNvPr id="3" name="Marcador de contenido 2">
            <a:extLst>
              <a:ext uri="{FF2B5EF4-FFF2-40B4-BE49-F238E27FC236}">
                <a16:creationId xmlns:a16="http://schemas.microsoft.com/office/drawing/2014/main" id="{D96B9725-85AF-B863-53F7-B200D127A382}"/>
              </a:ext>
            </a:extLst>
          </p:cNvPr>
          <p:cNvSpPr>
            <a:spLocks noGrp="1"/>
          </p:cNvSpPr>
          <p:nvPr>
            <p:ph idx="1"/>
          </p:nvPr>
        </p:nvSpPr>
        <p:spPr/>
        <p:txBody>
          <a:bodyPr anchor="ctr">
            <a:normAutofit/>
          </a:bodyPr>
          <a:lstStyle/>
          <a:p>
            <a:pPr>
              <a:lnSpc>
                <a:spcPct val="150000"/>
              </a:lnSpc>
              <a:spcBef>
                <a:spcPts val="1200"/>
              </a:spcBef>
              <a:spcAft>
                <a:spcPts val="1200"/>
              </a:spcAft>
            </a:pPr>
            <a:r>
              <a:rPr lang="en-US" sz="4800" dirty="0"/>
              <a:t>Research area: efficiency analysis and its integration with machine learning.</a:t>
            </a:r>
          </a:p>
          <a:p>
            <a:pPr>
              <a:lnSpc>
                <a:spcPct val="150000"/>
              </a:lnSpc>
              <a:spcBef>
                <a:spcPts val="1200"/>
              </a:spcBef>
              <a:spcAft>
                <a:spcPts val="1200"/>
              </a:spcAft>
            </a:pPr>
            <a:r>
              <a:rPr lang="en-US" sz="4800" dirty="0"/>
              <a:t>Other projects: “Update of Police Risk Assessment Forms in Gender-Based Violence Cases (</a:t>
            </a:r>
            <a:r>
              <a:rPr lang="en-US" sz="4800" dirty="0" err="1"/>
              <a:t>VioGen</a:t>
            </a:r>
            <a:r>
              <a:rPr lang="en-US" sz="4800" dirty="0"/>
              <a:t>)”. </a:t>
            </a:r>
          </a:p>
        </p:txBody>
      </p:sp>
      <p:sp>
        <p:nvSpPr>
          <p:cNvPr id="4" name="Marcador de pie de página 3">
            <a:extLst>
              <a:ext uri="{FF2B5EF4-FFF2-40B4-BE49-F238E27FC236}">
                <a16:creationId xmlns:a16="http://schemas.microsoft.com/office/drawing/2014/main" id="{ADAD6765-3E8E-0DDD-47D3-5D55C9222CA0}"/>
              </a:ext>
            </a:extLst>
          </p:cNvPr>
          <p:cNvSpPr>
            <a:spLocks noGrp="1"/>
          </p:cNvSpPr>
          <p:nvPr>
            <p:ph type="ftr" sz="quarter" idx="11"/>
          </p:nvPr>
        </p:nvSpPr>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AD4C4BD1-7EA4-BDE6-775D-C15940E6AED8}"/>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2677030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4525-4B3D-DD70-9903-87EC68E3DD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CA03543-D6A6-A29F-A794-6FE9D7E8513A}"/>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D7034225-9D16-4DC0-94EE-DA172BA11BB6}"/>
              </a:ext>
            </a:extLst>
          </p:cNvPr>
          <p:cNvSpPr>
            <a:spLocks noGrp="1"/>
          </p:cNvSpPr>
          <p:nvPr>
            <p:ph type="sldNum" sz="quarter" idx="12"/>
          </p:nvPr>
        </p:nvSpPr>
        <p:spPr/>
        <p:txBody>
          <a:bodyPr/>
          <a:lstStyle/>
          <a:p>
            <a:fld id="{DBFF9636-A71C-488A-89F8-02E08556F10C}" type="slidenum">
              <a:rPr lang="es-ES" smtClean="0"/>
              <a:pPr/>
              <a:t>30</a:t>
            </a:fld>
            <a:endParaRPr lang="es-ES" dirty="0"/>
          </a:p>
        </p:txBody>
      </p:sp>
      <p:sp>
        <p:nvSpPr>
          <p:cNvPr id="6" name="Rectangle 2">
            <a:extLst>
              <a:ext uri="{FF2B5EF4-FFF2-40B4-BE49-F238E27FC236}">
                <a16:creationId xmlns:a16="http://schemas.microsoft.com/office/drawing/2014/main" id="{3B2BE70D-507F-C313-720D-E138BB98801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C32CE515-C6E1-EA10-9BE6-30715B17E090}"/>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57A0B6BB-DBEE-8F63-D453-54F89E6F0FF7}"/>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7A0D218C-592C-34CF-19C9-2484C60E120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17A018FF-8205-6859-4539-18E6643BE8D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AD267707-D3C8-9AA0-E649-226163A4EB88}"/>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92362934-8E7F-38BB-C714-9B08A81D740E}"/>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to 22">
            <a:extLst>
              <a:ext uri="{FF2B5EF4-FFF2-40B4-BE49-F238E27FC236}">
                <a16:creationId xmlns:a16="http://schemas.microsoft.com/office/drawing/2014/main" id="{ACE23A71-CE19-3759-2EC4-C7DBF8F1CA5B}"/>
              </a:ext>
            </a:extLst>
          </p:cNvPr>
          <p:cNvGraphicFramePr>
            <a:graphicFrameLocks noChangeAspect="1"/>
          </p:cNvGraphicFramePr>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2" imgW="139639" imgH="190417" progId="Equation.DSMT4">
                  <p:embed/>
                </p:oleObj>
              </mc:Choice>
              <mc:Fallback>
                <p:oleObj r:id="rId2" imgW="139639" imgH="190417" progId="Equation.DSMT4">
                  <p:embed/>
                  <p:pic>
                    <p:nvPicPr>
                      <p:cNvPr id="23" name="Objeto 22">
                        <a:extLst>
                          <a:ext uri="{FF2B5EF4-FFF2-40B4-BE49-F238E27FC236}">
                            <a16:creationId xmlns:a16="http://schemas.microsoft.com/office/drawing/2014/main" id="{BD7059D6-81DB-4F07-45EB-C9A180386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8198" name="Picture 6">
            <a:extLst>
              <a:ext uri="{FF2B5EF4-FFF2-40B4-BE49-F238E27FC236}">
                <a16:creationId xmlns:a16="http://schemas.microsoft.com/office/drawing/2014/main" id="{3E122C9D-18E2-3844-07B1-31272B26B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8F2C8062-FB2C-C9BD-3A09-A7B3E7F509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4D24310-B684-451B-1F7D-6E98B92B8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64ED8D79-97F9-1927-6174-F080A62CF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7EAC2EB1-A64B-723A-0082-2457A04444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11BF5AD8-9BF7-2DAF-733B-2CA6F244E6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86678E4D-D793-6039-D278-93ECDDA73D1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22" name="Imagen 21">
            <a:extLst>
              <a:ext uri="{FF2B5EF4-FFF2-40B4-BE49-F238E27FC236}">
                <a16:creationId xmlns:a16="http://schemas.microsoft.com/office/drawing/2014/main" id="{5393A373-5732-3822-C7F6-E716607D4263}"/>
              </a:ext>
            </a:extLst>
          </p:cNvPr>
          <p:cNvPicPr>
            <a:picLocks noChangeAspect="1"/>
          </p:cNvPicPr>
          <p:nvPr/>
        </p:nvPicPr>
        <p:blipFill>
          <a:blip r:embed="rId10"/>
          <a:stretch>
            <a:fillRect/>
          </a:stretch>
        </p:blipFill>
        <p:spPr>
          <a:xfrm>
            <a:off x="5055341" y="2713656"/>
            <a:ext cx="8177318" cy="6915283"/>
          </a:xfrm>
          <a:prstGeom prst="rect">
            <a:avLst/>
          </a:prstGeom>
        </p:spPr>
      </p:pic>
      <p:pic>
        <p:nvPicPr>
          <p:cNvPr id="1030" name="Picture 6">
            <a:extLst>
              <a:ext uri="{FF2B5EF4-FFF2-40B4-BE49-F238E27FC236}">
                <a16:creationId xmlns:a16="http://schemas.microsoft.com/office/drawing/2014/main" id="{3BE9E8AC-2601-483F-5D89-912450CD35C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6525" cy="201613"/>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FB42081C-7BA0-78AB-F260-5ACDBB860C1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36525" cy="2016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B903E8A-7291-BCC4-F1A7-8E9851D356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36525" cy="20161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5FB06A90-F817-DAD9-D524-F19A63A4BF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79388" cy="21748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D8F32C5-970B-F175-8485-FB92630D31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79388" cy="2174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80FDA4F6-0335-C962-BCC6-928F0C9608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79388" cy="21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39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B695-B438-E702-3F28-106CFC0F56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3DB9A62-D1AA-802B-0B83-472EC3469705}"/>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D1F41ADD-2F55-0F10-023E-B8A5758431BF}"/>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
        <p:nvSpPr>
          <p:cNvPr id="6" name="Rectangle 2">
            <a:extLst>
              <a:ext uri="{FF2B5EF4-FFF2-40B4-BE49-F238E27FC236}">
                <a16:creationId xmlns:a16="http://schemas.microsoft.com/office/drawing/2014/main" id="{F051A2EC-3DFD-E5D7-556B-06C1924B9D8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FD5285C8-CC92-BDA1-A0B1-86C7A710E41D}"/>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2537139B-6298-D107-1566-88CEFB462479}"/>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00437A7C-7B33-D03D-B281-97E9CA930F6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9DCA1691-3BEB-E5C7-A31E-E72FBA9886E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A3CC967-827F-5CBC-808B-0D5888F91CE9}"/>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46371EB-CCCE-FB25-D85C-88DE66498F90}"/>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to 22">
            <a:extLst>
              <a:ext uri="{FF2B5EF4-FFF2-40B4-BE49-F238E27FC236}">
                <a16:creationId xmlns:a16="http://schemas.microsoft.com/office/drawing/2014/main" id="{70E09248-3CA0-5349-F087-D02129FDCAA6}"/>
              </a:ext>
            </a:extLst>
          </p:cNvPr>
          <p:cNvGraphicFramePr>
            <a:graphicFrameLocks noChangeAspect="1"/>
          </p:cNvGraphicFramePr>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2" imgW="139639" imgH="190417" progId="Equation.DSMT4">
                  <p:embed/>
                </p:oleObj>
              </mc:Choice>
              <mc:Fallback>
                <p:oleObj r:id="rId2" imgW="139639" imgH="190417" progId="Equation.DSMT4">
                  <p:embed/>
                  <p:pic>
                    <p:nvPicPr>
                      <p:cNvPr id="23" name="Objeto 22">
                        <a:extLst>
                          <a:ext uri="{FF2B5EF4-FFF2-40B4-BE49-F238E27FC236}">
                            <a16:creationId xmlns:a16="http://schemas.microsoft.com/office/drawing/2014/main" id="{BD7059D6-81DB-4F07-45EB-C9A180386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9218" name="Object 6">
            <a:extLst>
              <a:ext uri="{FF2B5EF4-FFF2-40B4-BE49-F238E27FC236}">
                <a16:creationId xmlns:a16="http://schemas.microsoft.com/office/drawing/2014/main" id="{ECA20E5C-8F80-B0C7-36EF-0C7ACF874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19" name="Object 5">
            <a:extLst>
              <a:ext uri="{FF2B5EF4-FFF2-40B4-BE49-F238E27FC236}">
                <a16:creationId xmlns:a16="http://schemas.microsoft.com/office/drawing/2014/main" id="{E50F1291-6189-BD98-FB78-528B7AED7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Object 4">
            <a:extLst>
              <a:ext uri="{FF2B5EF4-FFF2-40B4-BE49-F238E27FC236}">
                <a16:creationId xmlns:a16="http://schemas.microsoft.com/office/drawing/2014/main" id="{DBF77DAA-469D-F422-2DAA-8F2E63346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Object 3">
            <a:extLst>
              <a:ext uri="{FF2B5EF4-FFF2-40B4-BE49-F238E27FC236}">
                <a16:creationId xmlns:a16="http://schemas.microsoft.com/office/drawing/2014/main" id="{27126649-6E96-DEAD-C3A4-79E82F5CB4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Object 2">
            <a:extLst>
              <a:ext uri="{FF2B5EF4-FFF2-40B4-BE49-F238E27FC236}">
                <a16:creationId xmlns:a16="http://schemas.microsoft.com/office/drawing/2014/main" id="{9B15EB97-5A55-66CF-E999-29767E9819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3" name="Object 1">
            <a:extLst>
              <a:ext uri="{FF2B5EF4-FFF2-40B4-BE49-F238E27FC236}">
                <a16:creationId xmlns:a16="http://schemas.microsoft.com/office/drawing/2014/main" id="{44EA5DBB-2C8A-E2C4-7760-C9F59382B3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a 13">
            <a:extLst>
              <a:ext uri="{FF2B5EF4-FFF2-40B4-BE49-F238E27FC236}">
                <a16:creationId xmlns:a16="http://schemas.microsoft.com/office/drawing/2014/main" id="{AE8E35E9-31F9-8EE0-E14C-71DB442EDA28}"/>
              </a:ext>
            </a:extLst>
          </p:cNvPr>
          <p:cNvGraphicFramePr>
            <a:graphicFrameLocks noGrp="1"/>
          </p:cNvGraphicFramePr>
          <p:nvPr>
            <p:extLst>
              <p:ext uri="{D42A27DB-BD31-4B8C-83A1-F6EECF244321}">
                <p14:modId xmlns:p14="http://schemas.microsoft.com/office/powerpoint/2010/main" val="2660391558"/>
              </p:ext>
            </p:extLst>
          </p:nvPr>
        </p:nvGraphicFramePr>
        <p:xfrm>
          <a:off x="1303020" y="3543299"/>
          <a:ext cx="15123160" cy="5110480"/>
        </p:xfrm>
        <a:graphic>
          <a:graphicData uri="http://schemas.openxmlformats.org/drawingml/2006/table">
            <a:tbl>
              <a:tblPr firstRow="1" firstCol="1" bandRow="1"/>
              <a:tblGrid>
                <a:gridCol w="3072736">
                  <a:extLst>
                    <a:ext uri="{9D8B030D-6E8A-4147-A177-3AD203B41FA5}">
                      <a16:colId xmlns:a16="http://schemas.microsoft.com/office/drawing/2014/main" val="2797796135"/>
                    </a:ext>
                  </a:extLst>
                </a:gridCol>
                <a:gridCol w="1983423">
                  <a:extLst>
                    <a:ext uri="{9D8B030D-6E8A-4147-A177-3AD203B41FA5}">
                      <a16:colId xmlns:a16="http://schemas.microsoft.com/office/drawing/2014/main" val="3408349668"/>
                    </a:ext>
                  </a:extLst>
                </a:gridCol>
                <a:gridCol w="1343777">
                  <a:extLst>
                    <a:ext uri="{9D8B030D-6E8A-4147-A177-3AD203B41FA5}">
                      <a16:colId xmlns:a16="http://schemas.microsoft.com/office/drawing/2014/main" val="588645427"/>
                    </a:ext>
                  </a:extLst>
                </a:gridCol>
                <a:gridCol w="2122854">
                  <a:extLst>
                    <a:ext uri="{9D8B030D-6E8A-4147-A177-3AD203B41FA5}">
                      <a16:colId xmlns:a16="http://schemas.microsoft.com/office/drawing/2014/main" val="19202720"/>
                    </a:ext>
                  </a:extLst>
                </a:gridCol>
                <a:gridCol w="1460551">
                  <a:extLst>
                    <a:ext uri="{9D8B030D-6E8A-4147-A177-3AD203B41FA5}">
                      <a16:colId xmlns:a16="http://schemas.microsoft.com/office/drawing/2014/main" val="2115766864"/>
                    </a:ext>
                  </a:extLst>
                </a:gridCol>
                <a:gridCol w="2187343">
                  <a:extLst>
                    <a:ext uri="{9D8B030D-6E8A-4147-A177-3AD203B41FA5}">
                      <a16:colId xmlns:a16="http://schemas.microsoft.com/office/drawing/2014/main" val="1848772117"/>
                    </a:ext>
                  </a:extLst>
                </a:gridCol>
                <a:gridCol w="1415237">
                  <a:extLst>
                    <a:ext uri="{9D8B030D-6E8A-4147-A177-3AD203B41FA5}">
                      <a16:colId xmlns:a16="http://schemas.microsoft.com/office/drawing/2014/main" val="3062828362"/>
                    </a:ext>
                  </a:extLst>
                </a:gridCol>
                <a:gridCol w="1537239">
                  <a:extLst>
                    <a:ext uri="{9D8B030D-6E8A-4147-A177-3AD203B41FA5}">
                      <a16:colId xmlns:a16="http://schemas.microsoft.com/office/drawing/2014/main" val="3156642682"/>
                    </a:ext>
                  </a:extLst>
                </a:gridCol>
              </a:tblGrid>
              <a:tr h="636801">
                <a:tc>
                  <a:txBody>
                    <a:bodyPr/>
                    <a:lstStyle/>
                    <a:p>
                      <a:pPr algn="l">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Scenario</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Observed</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0.95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extLst>
                  <a:ext uri="{0D108BD9-81ED-4DB2-BD59-A6C34878D82A}">
                    <a16:rowId xmlns:a16="http://schemas.microsoft.com/office/drawing/2014/main" val="180463542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35.72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35.18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34.86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693645892"/>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148.29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142.90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139.70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567471744"/>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Fixed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15.28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13.51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13.33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89161698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Personnel expenses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253746525"/>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income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62.31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98.39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100.37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3100391878"/>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a:t>
                      </a:r>
                      <a:r>
                        <a:rPr lang="en-US" sz="2400" i="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dash"/>
                      <a:round/>
                      <a:headEnd type="none" w="med" len="med"/>
                      <a:tailEnd type="none" w="med" len="med"/>
                    </a:lnT>
                    <a:lnB>
                      <a:noFill/>
                    </a:lnB>
                    <a:noFill/>
                  </a:tcPr>
                </a:tc>
                <a:extLst>
                  <a:ext uri="{0D108BD9-81ED-4DB2-BD59-A6C34878D82A}">
                    <a16:rowId xmlns:a16="http://schemas.microsoft.com/office/drawing/2014/main" val="386770159"/>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Beta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dirty="0">
                        <a:effectLst/>
                        <a:latin typeface="Aptos" panose="020B0004020202020204" pitchFamily="34"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5779451"/>
                  </a:ext>
                </a:extLst>
              </a:tr>
            </a:tbl>
          </a:graphicData>
        </a:graphic>
      </p:graphicFrame>
      <p:graphicFrame>
        <p:nvGraphicFramePr>
          <p:cNvPr id="16" name="Objeto 15">
            <a:extLst>
              <a:ext uri="{FF2B5EF4-FFF2-40B4-BE49-F238E27FC236}">
                <a16:creationId xmlns:a16="http://schemas.microsoft.com/office/drawing/2014/main" id="{EA0606C9-3C19-BE13-444B-D3440B27798F}"/>
              </a:ext>
            </a:extLst>
          </p:cNvPr>
          <p:cNvGraphicFramePr>
            <a:graphicFrameLocks noChangeAspect="1"/>
          </p:cNvGraphicFramePr>
          <p:nvPr>
            <p:extLst>
              <p:ext uri="{D42A27DB-BD31-4B8C-83A1-F6EECF244321}">
                <p14:modId xmlns:p14="http://schemas.microsoft.com/office/powerpoint/2010/main" val="1139758067"/>
              </p:ext>
            </p:extLst>
          </p:nvPr>
        </p:nvGraphicFramePr>
        <p:xfrm>
          <a:off x="13959801" y="3531141"/>
          <a:ext cx="430684" cy="646027"/>
        </p:xfrm>
        <a:graphic>
          <a:graphicData uri="http://schemas.openxmlformats.org/presentationml/2006/ole">
            <mc:AlternateContent xmlns:mc="http://schemas.openxmlformats.org/markup-compatibility/2006">
              <mc:Choice xmlns:v="urn:schemas-microsoft-com:vml" Requires="v">
                <p:oleObj r:id="rId10" imgW="139639" imgH="190417" progId="Equation.DSMT4">
                  <p:embed/>
                </p:oleObj>
              </mc:Choice>
              <mc:Fallback>
                <p:oleObj r:id="rId10" imgW="139639" imgH="190417"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59801" y="3531141"/>
                        <a:ext cx="430684" cy="646027"/>
                      </a:xfrm>
                      <a:prstGeom prst="rect">
                        <a:avLst/>
                      </a:prstGeom>
                      <a:noFill/>
                    </p:spPr>
                  </p:pic>
                </p:oleObj>
              </mc:Fallback>
            </mc:AlternateContent>
          </a:graphicData>
        </a:graphic>
      </p:graphicFrame>
      <p:graphicFrame>
        <p:nvGraphicFramePr>
          <p:cNvPr id="18" name="Objeto 17">
            <a:extLst>
              <a:ext uri="{FF2B5EF4-FFF2-40B4-BE49-F238E27FC236}">
                <a16:creationId xmlns:a16="http://schemas.microsoft.com/office/drawing/2014/main" id="{33D57C73-6E53-9CA3-12A0-FD24A29BC04D}"/>
              </a:ext>
            </a:extLst>
          </p:cNvPr>
          <p:cNvGraphicFramePr>
            <a:graphicFrameLocks noChangeAspect="1"/>
          </p:cNvGraphicFramePr>
          <p:nvPr>
            <p:extLst>
              <p:ext uri="{D42A27DB-BD31-4B8C-83A1-F6EECF244321}">
                <p14:modId xmlns:p14="http://schemas.microsoft.com/office/powerpoint/2010/main" val="188268765"/>
              </p:ext>
            </p:extLst>
          </p:nvPr>
        </p:nvGraphicFramePr>
        <p:xfrm>
          <a:off x="10640253" y="3504483"/>
          <a:ext cx="448456" cy="672685"/>
        </p:xfrm>
        <a:graphic>
          <a:graphicData uri="http://schemas.openxmlformats.org/presentationml/2006/ole">
            <mc:AlternateContent xmlns:mc="http://schemas.openxmlformats.org/markup-compatibility/2006">
              <mc:Choice xmlns:v="urn:schemas-microsoft-com:vml" Requires="v">
                <p:oleObj r:id="rId12" imgW="139639" imgH="190417" progId="Equation.DSMT4">
                  <p:embed/>
                </p:oleObj>
              </mc:Choice>
              <mc:Fallback>
                <p:oleObj r:id="rId12" imgW="139639" imgH="190417"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40253" y="3504483"/>
                        <a:ext cx="448456" cy="672685"/>
                      </a:xfrm>
                      <a:prstGeom prst="rect">
                        <a:avLst/>
                      </a:prstGeom>
                      <a:noFill/>
                    </p:spPr>
                  </p:pic>
                </p:oleObj>
              </mc:Fallback>
            </mc:AlternateContent>
          </a:graphicData>
        </a:graphic>
      </p:graphicFrame>
      <p:graphicFrame>
        <p:nvGraphicFramePr>
          <p:cNvPr id="22" name="Objeto 21">
            <a:extLst>
              <a:ext uri="{FF2B5EF4-FFF2-40B4-BE49-F238E27FC236}">
                <a16:creationId xmlns:a16="http://schemas.microsoft.com/office/drawing/2014/main" id="{FBF032CE-5105-0AC6-8432-0D8C8FCF75F5}"/>
              </a:ext>
            </a:extLst>
          </p:cNvPr>
          <p:cNvGraphicFramePr>
            <a:graphicFrameLocks noChangeAspect="1"/>
          </p:cNvGraphicFramePr>
          <p:nvPr>
            <p:extLst>
              <p:ext uri="{D42A27DB-BD31-4B8C-83A1-F6EECF244321}">
                <p14:modId xmlns:p14="http://schemas.microsoft.com/office/powerpoint/2010/main" val="881941743"/>
              </p:ext>
            </p:extLst>
          </p:nvPr>
        </p:nvGraphicFramePr>
        <p:xfrm>
          <a:off x="7105363" y="3515328"/>
          <a:ext cx="448456" cy="670496"/>
        </p:xfrm>
        <a:graphic>
          <a:graphicData uri="http://schemas.openxmlformats.org/presentationml/2006/ole">
            <mc:AlternateContent xmlns:mc="http://schemas.openxmlformats.org/markup-compatibility/2006">
              <mc:Choice xmlns:v="urn:schemas-microsoft-com:vml" Requires="v">
                <p:oleObj r:id="rId14" imgW="139639" imgH="190417" progId="Equation.DSMT4">
                  <p:embed/>
                </p:oleObj>
              </mc:Choice>
              <mc:Fallback>
                <p:oleObj r:id="rId14" imgW="139639" imgH="190417"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05363" y="3515328"/>
                        <a:ext cx="448456" cy="670496"/>
                      </a:xfrm>
                      <a:prstGeom prst="rect">
                        <a:avLst/>
                      </a:prstGeom>
                      <a:noFill/>
                    </p:spPr>
                  </p:pic>
                </p:oleObj>
              </mc:Fallback>
            </mc:AlternateContent>
          </a:graphicData>
        </a:graphic>
      </p:graphicFrame>
      <p:graphicFrame>
        <p:nvGraphicFramePr>
          <p:cNvPr id="24" name="Objeto 23">
            <a:extLst>
              <a:ext uri="{FF2B5EF4-FFF2-40B4-BE49-F238E27FC236}">
                <a16:creationId xmlns:a16="http://schemas.microsoft.com/office/drawing/2014/main" id="{DE024A18-A379-9F8E-4FEC-749DA239AEEC}"/>
              </a:ext>
            </a:extLst>
          </p:cNvPr>
          <p:cNvGraphicFramePr>
            <a:graphicFrameLocks noChangeAspect="1"/>
          </p:cNvGraphicFramePr>
          <p:nvPr>
            <p:extLst>
              <p:ext uri="{D42A27DB-BD31-4B8C-83A1-F6EECF244321}">
                <p14:modId xmlns:p14="http://schemas.microsoft.com/office/powerpoint/2010/main" val="393256135"/>
              </p:ext>
            </p:extLst>
          </p:nvPr>
        </p:nvGraphicFramePr>
        <p:xfrm>
          <a:off x="1983348" y="8070934"/>
          <a:ext cx="395898" cy="483875"/>
        </p:xfrm>
        <a:graphic>
          <a:graphicData uri="http://schemas.openxmlformats.org/presentationml/2006/ole">
            <mc:AlternateContent xmlns:mc="http://schemas.openxmlformats.org/markup-compatibility/2006">
              <mc:Choice xmlns:v="urn:schemas-microsoft-com:vml" Requires="v">
                <p:oleObj r:id="rId16" imgW="177569" imgH="215619" progId="Equation.DSMT4">
                  <p:embed/>
                </p:oleObj>
              </mc:Choice>
              <mc:Fallback>
                <p:oleObj r:id="rId16" imgW="177569" imgH="215619"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3348" y="8070934"/>
                        <a:ext cx="395898" cy="483875"/>
                      </a:xfrm>
                      <a:prstGeom prst="rect">
                        <a:avLst/>
                      </a:prstGeom>
                      <a:noFill/>
                    </p:spPr>
                  </p:pic>
                </p:oleObj>
              </mc:Fallback>
            </mc:AlternateContent>
          </a:graphicData>
        </a:graphic>
      </p:graphicFrame>
      <p:sp>
        <p:nvSpPr>
          <p:cNvPr id="25" name="CuadroTexto 24">
            <a:extLst>
              <a:ext uri="{FF2B5EF4-FFF2-40B4-BE49-F238E27FC236}">
                <a16:creationId xmlns:a16="http://schemas.microsoft.com/office/drawing/2014/main" id="{9581F593-6B26-E4EE-FDA2-7E6A0DA2FF03}"/>
              </a:ext>
            </a:extLst>
          </p:cNvPr>
          <p:cNvSpPr txBox="1"/>
          <p:nvPr/>
        </p:nvSpPr>
        <p:spPr>
          <a:xfrm>
            <a:off x="1163212" y="2575240"/>
            <a:ext cx="14889481" cy="923330"/>
          </a:xfrm>
          <a:prstGeom prst="rect">
            <a:avLst/>
          </a:prstGeom>
          <a:noFill/>
        </p:spPr>
        <p:txBody>
          <a:bodyPr wrap="square" rtlCol="0">
            <a:spAutoFit/>
          </a:bodyPr>
          <a:lstStyle/>
          <a:p>
            <a:r>
              <a:rPr lang="en-US" dirty="0">
                <a:latin typeface="DIN" panose="020B0604020202020204" charset="0"/>
              </a:rPr>
              <a:t>Mean values of observed data and projections at different confidence levels, </a:t>
            </a:r>
            <a:r>
              <a:rPr lang="en-GB" dirty="0">
                <a:latin typeface="DIN" panose="020B0604020202020204" charset="0"/>
              </a:rPr>
              <a:t>with percentage changes from observed values shown in parentheses</a:t>
            </a:r>
            <a:r>
              <a:rPr lang="en-US" dirty="0">
                <a:latin typeface="DIN" panose="020B0604020202020204" charset="0"/>
              </a:rPr>
              <a:t>.</a:t>
            </a:r>
            <a:endParaRPr lang="es-ES" dirty="0">
              <a:latin typeface="DIN" panose="020B0604020202020204" charset="0"/>
            </a:endParaRPr>
          </a:p>
        </p:txBody>
      </p:sp>
      <p:pic>
        <p:nvPicPr>
          <p:cNvPr id="9228" name="Picture 12">
            <a:extLst>
              <a:ext uri="{FF2B5EF4-FFF2-40B4-BE49-F238E27FC236}">
                <a16:creationId xmlns:a16="http://schemas.microsoft.com/office/drawing/2014/main" id="{00E2D0AC-CEB9-D0B5-8EB8-D30EE2C423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a:extLst>
              <a:ext uri="{FF2B5EF4-FFF2-40B4-BE49-F238E27FC236}">
                <a16:creationId xmlns:a16="http://schemas.microsoft.com/office/drawing/2014/main" id="{0600120D-8AA3-B7FA-9078-B0D51CD4A8D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9B089F87-879C-5CC2-F6B1-8C1DEC5A0D5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a:extLst>
              <a:ext uri="{FF2B5EF4-FFF2-40B4-BE49-F238E27FC236}">
                <a16:creationId xmlns:a16="http://schemas.microsoft.com/office/drawing/2014/main" id="{335810D6-626F-E2EB-F47C-7F6329A1D3F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71450"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B9F58AB9-87AA-BA80-DB0D-B62C05C176C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39208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
        <p:nvSpPr>
          <p:cNvPr id="4" name="Marcador de pie de página 3">
            <a:extLst>
              <a:ext uri="{FF2B5EF4-FFF2-40B4-BE49-F238E27FC236}">
                <a16:creationId xmlns:a16="http://schemas.microsoft.com/office/drawing/2014/main" id="{D079B340-F63B-EC8F-B1B8-721187801916}"/>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4" name="Marcador de pie de página 3">
            <a:extLst>
              <a:ext uri="{FF2B5EF4-FFF2-40B4-BE49-F238E27FC236}">
                <a16:creationId xmlns:a16="http://schemas.microsoft.com/office/drawing/2014/main" id="{5F545E12-6A1C-FA98-2D3E-35E7BF34154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2BBD8-679C-3FD2-1D63-E5AAE0BB78E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6AF8D1C-6457-219C-3582-F51B800F593B}"/>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5B726996-C38A-0B82-ED2D-305EA28C973D}"/>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B7359102-9CBB-8AFC-6F59-838E8641EE4D}"/>
              </a:ext>
            </a:extLst>
          </p:cNvPr>
          <p:cNvSpPr>
            <a:spLocks noGrp="1"/>
          </p:cNvSpPr>
          <p:nvPr>
            <p:ph type="ftr" sz="quarter" idx="11"/>
          </p:nvPr>
        </p:nvSpPr>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E4B9CB8F-34AE-0838-4175-70EF10940FE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201469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DEA, ML and XAI</a:t>
            </a: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7" name="Marcador de pie de página 3">
            <a:extLst>
              <a:ext uri="{FF2B5EF4-FFF2-40B4-BE49-F238E27FC236}">
                <a16:creationId xmlns:a16="http://schemas.microsoft.com/office/drawing/2014/main" id="{D0546011-D23F-8390-F785-E7EF7E0C73B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3545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1BF405CF-9C46-6F19-235E-27102FDE2A2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22698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C198C-A8E2-1C4D-8430-8CE0050BFD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1DBD5E-1217-93F0-32E4-D523EA8BE20D}"/>
              </a:ext>
            </a:extLst>
          </p:cNvPr>
          <p:cNvSpPr>
            <a:spLocks noGrp="1"/>
          </p:cNvSpPr>
          <p:nvPr>
            <p:ph type="title"/>
          </p:nvPr>
        </p:nvSpPr>
        <p:spPr/>
        <p:txBody>
          <a:bodyPr/>
          <a:lstStyle/>
          <a:p>
            <a:r>
              <a:rPr lang="en-AU" dirty="0"/>
              <a:t>Introduction</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380E10A-DDE9-4CA3-2F05-EAA9AD706E33}"/>
                  </a:ext>
                </a:extLst>
              </p:cNvPr>
              <p:cNvSpPr>
                <a:spLocks noGrp="1"/>
              </p:cNvSpPr>
              <p:nvPr>
                <p:ph idx="1"/>
              </p:nvPr>
            </p:nvSpPr>
            <p:spPr>
              <a:xfrm>
                <a:off x="684408" y="3084196"/>
                <a:ext cx="10510814" cy="6875350"/>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p:sp>
            <p:nvSpPr>
              <p:cNvPr id="3" name="Marcador de contenido 2">
                <a:extLst>
                  <a:ext uri="{FF2B5EF4-FFF2-40B4-BE49-F238E27FC236}">
                    <a16:creationId xmlns:a16="http://schemas.microsoft.com/office/drawing/2014/main" id="{9380E10A-DDE9-4CA3-2F05-EAA9AD706E33}"/>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DDC9E4E-A109-E8B3-30D9-1F4276EF5031}"/>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0D13AAC0-450D-CBEA-3D35-1D6FA7B7C97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B7C27514-1561-D933-1DCD-CD625C82823A}"/>
              </a:ext>
            </a:extLst>
          </p:cNvPr>
          <p:cNvGraphicFramePr>
            <a:graphicFrameLocks noChangeAspect="1"/>
          </p:cNvGraphicFramePr>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58528894-45FB-ADA1-D5A8-CD3787A5B40D}"/>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59EFC2A0-163C-E98C-5D5C-BF17C181A220}"/>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D208030E-356A-C037-F556-6EE98891BAB3}"/>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pie de página 3">
            <a:extLst>
              <a:ext uri="{FF2B5EF4-FFF2-40B4-BE49-F238E27FC236}">
                <a16:creationId xmlns:a16="http://schemas.microsoft.com/office/drawing/2014/main" id="{8BC2679A-7973-618E-5682-F57EC26F6C27}"/>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11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558C2-7B7F-5D78-7B1E-83B2E7439A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B44F73-62D1-38B1-775F-9088FD7D739D}"/>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7A461B34-11DE-FCD8-4CB1-2E93029F1E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5" name="Marcador de número de diapositiva 4">
            <a:extLst>
              <a:ext uri="{FF2B5EF4-FFF2-40B4-BE49-F238E27FC236}">
                <a16:creationId xmlns:a16="http://schemas.microsoft.com/office/drawing/2014/main" id="{FDD9CBD2-F46F-5D9B-5F71-EE5DC3A91926}"/>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AC832036-C1F7-F9E0-AC01-DE801736E1E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31CC78A6-6C0D-E45C-46D8-C4D9F4DB07C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Probability-based Technical Efficiency Analysis through Machine Learning</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6230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A249EA10-A7A4-1E97-0539-202D66DEA783}"/>
              </a:ext>
            </a:extLst>
          </p:cNvPr>
          <p:cNvSpPr>
            <a:spLocks noGrp="1"/>
          </p:cNvSpPr>
          <p:nvPr>
            <p:ph type="ftr" sz="quarter" idx="11"/>
          </p:nvPr>
        </p:nvSpPr>
        <p:spPr>
          <a:xfrm>
            <a:off x="1653085" y="9628939"/>
            <a:ext cx="13031905" cy="547772"/>
          </a:xfrm>
        </p:spPr>
        <p:txBody>
          <a:bodyPr/>
          <a:lstStyle/>
          <a:p>
            <a:pPr>
              <a:lnSpc>
                <a:spcPct val="150000"/>
              </a:lnSpc>
              <a:spcAft>
                <a:spcPts val="800"/>
              </a:spcAft>
            </a:pPr>
            <a:r>
              <a:rPr lang="en-US" dirty="0"/>
              <a:t>Probability-based Technical Efficiency Analysis through Machine Learning</a:t>
            </a:r>
            <a:endParaRPr lang="es-ES" sz="16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7044188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37848</TotalTime>
  <Words>2411</Words>
  <Application>Microsoft Office PowerPoint</Application>
  <PresentationFormat>Personalizado</PresentationFormat>
  <Paragraphs>372</Paragraphs>
  <Slides>34</Slides>
  <Notes>17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34</vt:i4>
      </vt:variant>
    </vt:vector>
  </HeadingPairs>
  <TitlesOfParts>
    <vt:vector size="45" baseType="lpstr">
      <vt:lpstr>Wingdings</vt:lpstr>
      <vt:lpstr>Candara</vt:lpstr>
      <vt:lpstr>Times New Roman</vt:lpstr>
      <vt:lpstr>Arial</vt:lpstr>
      <vt:lpstr>Calibri</vt:lpstr>
      <vt:lpstr>Cambria Math</vt:lpstr>
      <vt:lpstr>Aptos</vt:lpstr>
      <vt:lpstr>DIN</vt:lpstr>
      <vt:lpstr>Tema de Office</vt:lpstr>
      <vt:lpstr>Equation</vt:lpstr>
      <vt:lpstr>MathType 7.0 Equation</vt:lpstr>
      <vt:lpstr>Probability-based Technical Efficiency Analysis through Machine Learning</vt:lpstr>
      <vt:lpstr>About me</vt:lpstr>
      <vt:lpstr>About me</vt:lpstr>
      <vt:lpstr>Index</vt:lpstr>
      <vt:lpstr>Introduction</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163</cp:revision>
  <dcterms:created xsi:type="dcterms:W3CDTF">2018-02-01T08:35:13Z</dcterms:created>
  <dcterms:modified xsi:type="dcterms:W3CDTF">2025-10-06T16:31:36Z</dcterms:modified>
</cp:coreProperties>
</file>