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48_9BE3781F.xml" ContentType="application/vnd.ms-powerpoint.comments+xml"/>
  <Override PartName="/ppt/notesSlides/notesSlide15.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7"/>
  </p:notesMasterIdLst>
  <p:sldIdLst>
    <p:sldId id="303" r:id="rId2"/>
    <p:sldId id="263" r:id="rId3"/>
    <p:sldId id="258" r:id="rId4"/>
    <p:sldId id="257" r:id="rId5"/>
    <p:sldId id="333" r:id="rId6"/>
    <p:sldId id="338" r:id="rId7"/>
    <p:sldId id="334" r:id="rId8"/>
    <p:sldId id="339" r:id="rId9"/>
    <p:sldId id="342" r:id="rId10"/>
    <p:sldId id="321" r:id="rId11"/>
    <p:sldId id="280" r:id="rId12"/>
    <p:sldId id="318" r:id="rId13"/>
    <p:sldId id="324" r:id="rId14"/>
    <p:sldId id="327" r:id="rId15"/>
    <p:sldId id="325" r:id="rId16"/>
    <p:sldId id="326" r:id="rId17"/>
    <p:sldId id="328" r:id="rId18"/>
    <p:sldId id="306" r:id="rId19"/>
    <p:sldId id="317" r:id="rId20"/>
    <p:sldId id="330" r:id="rId21"/>
    <p:sldId id="343" r:id="rId22"/>
    <p:sldId id="331" r:id="rId23"/>
    <p:sldId id="299" r:id="rId24"/>
    <p:sldId id="300" r:id="rId25"/>
    <p:sldId id="308" r:id="rId26"/>
  </p:sldIdLst>
  <p:sldSz cx="18288000" cy="10288588"/>
  <p:notesSz cx="6858000" cy="9144000"/>
  <p:embeddedFontLst>
    <p:embeddedFont>
      <p:font typeface="Cambria Math" panose="02040503050406030204" pitchFamily="18" charset="0"/>
      <p:regular r:id="rId28"/>
    </p:embeddedFont>
    <p:embeddedFont>
      <p:font typeface="Candara" panose="020E0502030303020204" pitchFamily="34" charset="0"/>
      <p:regular r:id="rId29"/>
      <p:bold r:id="rId30"/>
      <p:italic r:id="rId31"/>
      <p:boldItalic r:id="rId32"/>
    </p:embeddedFont>
    <p:embeddedFont>
      <p:font typeface="DIN" panose="020B0604020202020204" charset="0"/>
      <p:regular r:id="rId33"/>
      <p:bold r:id="rId34"/>
      <p:italic r:id="rId35"/>
      <p:boldItalic r:id="rId36"/>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651C7-8F79-47D7-BC97-B2B21E23D8D3}" v="21" dt="2024-09-09T16:15:54.6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66" d="100"/>
          <a:sy n="66" d="100"/>
        </p:scale>
        <p:origin x="75" y="250"/>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48_9BE3781F.xml><?xml version="1.0" encoding="utf-8"?>
<p188:cmLst xmlns:a="http://schemas.openxmlformats.org/drawingml/2006/main" xmlns:r="http://schemas.openxmlformats.org/officeDocument/2006/relationships" xmlns:p188="http://schemas.microsoft.com/office/powerpoint/2018/8/main">
  <p188:cm id="{7BD86B7A-8E7F-41CA-8F80-619A67E9088B}" authorId="{AD82F804-0467-9EE2-E313-87232B6D2DD5}" created="2024-09-06T16:24:56.333">
    <ac:txMkLst xmlns:ac="http://schemas.microsoft.com/office/drawing/2013/main/command">
      <pc:docMk xmlns:pc="http://schemas.microsoft.com/office/powerpoint/2013/main/command"/>
      <pc:sldMk xmlns:pc="http://schemas.microsoft.com/office/powerpoint/2013/main/command" cId="2615375903" sldId="328"/>
      <ac:spMk id="3" creationId="{4494177C-73C9-19D2-B33F-3A421F270BD1}"/>
      <ac:txMk cp="178" len="4">
        <ac:context len="185" hash="3025754362"/>
      </ac:txMk>
    </ac:txMkLst>
    <p188:pos x="5308392" y="5775553"/>
    <p188:txBody>
      <a:bodyPr/>
      <a:lstStyle/>
      <a:p>
        <a:r>
          <a:rPr lang="es-ES"/>
          <a:t>¿Por qué 0.82?</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13/09/2024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24</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57701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48_9BE3781F.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II Congreso de Eficiencia y Productividad</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a:t>
            </a:r>
            <a:r>
              <a:rPr lang="es-ES" dirty="0"/>
              <a:t> Juan Aparicio, José Luis </a:t>
            </a:r>
            <a:r>
              <a:rPr lang="es-ES" dirty="0" err="1"/>
              <a:t>Zofío</a:t>
            </a:r>
            <a:r>
              <a:rPr lang="es-ES" dirty="0"/>
              <a:t>, Víctor España y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8223123"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 units</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9" name="Marcador de contenido 2">
            <a:extLst>
              <a:ext uri="{FF2B5EF4-FFF2-40B4-BE49-F238E27FC236}">
                <a16:creationId xmlns:a16="http://schemas.microsoft.com/office/drawing/2014/main" id="{6B71FE13-505A-31EC-2275-58C89D81F1FB}"/>
              </a:ext>
            </a:extLst>
          </p:cNvPr>
          <p:cNvSpPr txBox="1">
            <a:spLocks/>
          </p:cNvSpPr>
          <p:nvPr/>
        </p:nvSpPr>
        <p:spPr>
          <a:xfrm>
            <a:off x="1257300" y="3100924"/>
            <a:ext cx="7772400" cy="6528015"/>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GB" dirty="0"/>
              <a:t>Final dataset.</a:t>
            </a:r>
          </a:p>
          <a:p>
            <a:endParaRPr lang="en-GB" dirty="0"/>
          </a:p>
          <a:p>
            <a:endParaRPr lang="en-GB" dirty="0"/>
          </a:p>
          <a:p>
            <a:r>
              <a:rPr lang="en-US" dirty="0"/>
              <a:t>30 DMUs to 82 DMUs </a:t>
            </a:r>
            <a:r>
              <a:rPr lang="en-GB" dirty="0"/>
              <a:t> </a:t>
            </a:r>
          </a:p>
          <a:p>
            <a:endParaRPr lang="en-GB" dirty="0"/>
          </a:p>
          <a:p>
            <a:endParaRPr lang="en-GB" dirty="0"/>
          </a:p>
          <a:p>
            <a:r>
              <a:rPr lang="en-GB" dirty="0"/>
              <a:t>26 efficient vs 56 </a:t>
            </a:r>
            <a:r>
              <a:rPr lang="en-US" dirty="0"/>
              <a:t>inefficient</a:t>
            </a:r>
          </a:p>
          <a:p>
            <a:endParaRPr lang="en-US" sz="1800" dirty="0">
              <a:effectLst/>
              <a:latin typeface="Times New Roman" panose="02020603050405020304" pitchFamily="18" charset="0"/>
              <a:ea typeface="Aptos" panose="020B0004020202020204" pitchFamily="34" charset="0"/>
            </a:endParaRPr>
          </a:p>
          <a:p>
            <a:endParaRPr lang="en-US" sz="1800" dirty="0">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08763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18</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m:t>
                    </m:r>
                    <m:r>
                      <a:rPr lang="en-GB" sz="2000" i="1">
                        <a:latin typeface="Cambria Math" panose="02040503050406030204" pitchFamily="18" charset="0"/>
                        <a:ea typeface="Times New Roman" panose="02020603050405020304" pitchFamily="18" charset="0"/>
                        <a:cs typeface="Times New Roman" panose="02020603050405020304" pitchFamily="18" charset="0"/>
                      </a:rPr>
                      <m:t>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m:t>
                    </m:r>
                    <m:r>
                      <a:rPr lang="en-GB" sz="2000" i="1">
                        <a:latin typeface="Cambria Math" panose="02040503050406030204" pitchFamily="18" charset="0"/>
                        <a:ea typeface="Times New Roman" panose="02020603050405020304" pitchFamily="18" charset="0"/>
                        <a:cs typeface="Times New Roman" panose="02020603050405020304" pitchFamily="18" charset="0"/>
                      </a:rPr>
                      <m:t>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lnSpcReduction="10000"/>
              </a:bodyPr>
              <a:lstStyle/>
              <a:p>
                <a:pPr>
                  <a:lnSpc>
                    <a:spcPct val="150000"/>
                  </a:lnSpc>
                </a:pPr>
                <a:r>
                  <a:rPr lang="es-ES" dirty="0"/>
                  <a:t>Support Vector Machines.</a:t>
                </a:r>
              </a:p>
              <a:p>
                <a:pPr lvl="1">
                  <a:lnSpc>
                    <a:spcPct val="150000"/>
                  </a:lnSpc>
                </a:pPr>
                <a:r>
                  <a:rPr lang="en-GB" dirty="0"/>
                  <a:t>Tries to find the best separating hyperplane.</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8</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8836118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30560</TotalTime>
  <Words>2305</Words>
  <Application>Microsoft Office PowerPoint</Application>
  <PresentationFormat>Personalizado</PresentationFormat>
  <Paragraphs>250</Paragraphs>
  <Slides>25</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4" baseType="lpstr">
      <vt:lpstr>Cambria Math</vt:lpstr>
      <vt:lpstr>Times New Roman</vt:lpstr>
      <vt:lpstr>Arial</vt:lpstr>
      <vt:lpstr>Calibri</vt:lpstr>
      <vt:lpstr>DIN</vt:lpstr>
      <vt:lpstr>Wingdings</vt:lpstr>
      <vt:lpstr>Candara</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157</cp:revision>
  <dcterms:created xsi:type="dcterms:W3CDTF">2018-02-01T08:35:13Z</dcterms:created>
  <dcterms:modified xsi:type="dcterms:W3CDTF">2024-09-13T08:54:03Z</dcterms:modified>
</cp:coreProperties>
</file>