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>
        <p:scale>
          <a:sx n="118" d="100"/>
          <a:sy n="118" d="100"/>
        </p:scale>
        <p:origin x="1149" y="-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F8B6-C5A4-457A-BA9C-865883181D71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DE6F-1750-426A-9EB0-E064219539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17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F8B6-C5A4-457A-BA9C-865883181D71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DE6F-1750-426A-9EB0-E064219539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83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F8B6-C5A4-457A-BA9C-865883181D71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DE6F-1750-426A-9EB0-E064219539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18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F8B6-C5A4-457A-BA9C-865883181D71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DE6F-1750-426A-9EB0-E064219539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1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F8B6-C5A4-457A-BA9C-865883181D71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DE6F-1750-426A-9EB0-E064219539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F8B6-C5A4-457A-BA9C-865883181D71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DE6F-1750-426A-9EB0-E064219539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258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F8B6-C5A4-457A-BA9C-865883181D71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DE6F-1750-426A-9EB0-E064219539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34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F8B6-C5A4-457A-BA9C-865883181D71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DE6F-1750-426A-9EB0-E064219539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838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F8B6-C5A4-457A-BA9C-865883181D71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DE6F-1750-426A-9EB0-E064219539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39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F8B6-C5A4-457A-BA9C-865883181D71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DE6F-1750-426A-9EB0-E064219539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52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F8B6-C5A4-457A-BA9C-865883181D71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DE6F-1750-426A-9EB0-E064219539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13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CDF8B6-C5A4-457A-BA9C-865883181D71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BFDE6F-1750-426A-9EB0-E064219539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48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5291D-6DB5-2543-A52E-3B2AEDC50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7FB5117-827F-A317-3D0A-2F27ACE76AEF}"/>
              </a:ext>
            </a:extLst>
          </p:cNvPr>
          <p:cNvSpPr txBox="1"/>
          <p:nvPr/>
        </p:nvSpPr>
        <p:spPr>
          <a:xfrm>
            <a:off x="2421294" y="600317"/>
            <a:ext cx="2015408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s-ES" sz="1100" dirty="0"/>
              <a:t>Original </a:t>
            </a:r>
            <a:r>
              <a:rPr lang="es-ES" sz="1100" dirty="0" err="1"/>
              <a:t>dataset</a:t>
            </a:r>
            <a:r>
              <a:rPr lang="es-ES" sz="1100" dirty="0"/>
              <a:t> </a:t>
            </a:r>
            <a:r>
              <a:rPr lang="es-ES" sz="1100" dirty="0" err="1"/>
              <a:t>without</a:t>
            </a:r>
            <a:r>
              <a:rPr lang="es-ES" sz="1100" dirty="0"/>
              <a:t> </a:t>
            </a:r>
            <a:r>
              <a:rPr lang="es-ES" sz="1100" dirty="0" err="1"/>
              <a:t>labels</a:t>
            </a:r>
            <a:r>
              <a:rPr lang="es-ES" sz="1100" dirty="0"/>
              <a:t> </a:t>
            </a:r>
          </a:p>
          <a:p>
            <a:r>
              <a:rPr lang="es-ES" sz="1000" dirty="0"/>
              <a:t>X (inputs), Y (outputs)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03D15-1516-E479-8AB4-81C56E744054}"/>
              </a:ext>
            </a:extLst>
          </p:cNvPr>
          <p:cNvSpPr txBox="1"/>
          <p:nvPr/>
        </p:nvSpPr>
        <p:spPr>
          <a:xfrm>
            <a:off x="2374862" y="1692396"/>
            <a:ext cx="201540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Unbalanced</a:t>
            </a: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(original) </a:t>
            </a:r>
            <a:r>
              <a:rPr lang="es-E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584DD55-A1C1-8210-D622-6FC7959EE941}"/>
              </a:ext>
            </a:extLst>
          </p:cNvPr>
          <p:cNvSpPr txBox="1"/>
          <p:nvPr/>
        </p:nvSpPr>
        <p:spPr>
          <a:xfrm>
            <a:off x="362081" y="927878"/>
            <a:ext cx="13668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DATA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71EFD34-ECF9-0A69-411D-60D35638D5DA}"/>
              </a:ext>
            </a:extLst>
          </p:cNvPr>
          <p:cNvSpPr txBox="1"/>
          <p:nvPr/>
        </p:nvSpPr>
        <p:spPr>
          <a:xfrm>
            <a:off x="362081" y="1321347"/>
            <a:ext cx="136682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additive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E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3BAD241-1FB6-953F-9848-DE1DAEA31D63}"/>
              </a:ext>
            </a:extLst>
          </p:cNvPr>
          <p:cNvSpPr txBox="1"/>
          <p:nvPr/>
        </p:nvSpPr>
        <p:spPr>
          <a:xfrm>
            <a:off x="362081" y="1863308"/>
            <a:ext cx="136682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endParaRPr lang="es-E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967D543-51C7-67E5-3B56-50AA0BDB698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045495" y="1567568"/>
            <a:ext cx="0" cy="295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83C9D69-20EA-E98E-DFA9-53C78FF823F1}"/>
              </a:ext>
            </a:extLst>
          </p:cNvPr>
          <p:cNvSpPr/>
          <p:nvPr/>
        </p:nvSpPr>
        <p:spPr>
          <a:xfrm>
            <a:off x="234381" y="892820"/>
            <a:ext cx="1640169" cy="1753268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45B1E1EE-0CFD-6B64-B8ED-256C4A371B77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1728909" y="1823201"/>
            <a:ext cx="645953" cy="3171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33922F4E-D57B-8DCD-93D3-9DF4D7D62116}"/>
              </a:ext>
            </a:extLst>
          </p:cNvPr>
          <p:cNvCxnSpPr>
            <a:cxnSpLocks/>
            <a:stCxn id="4" idx="2"/>
            <a:endCxn id="16" idx="3"/>
          </p:cNvCxnSpPr>
          <p:nvPr/>
        </p:nvCxnSpPr>
        <p:spPr>
          <a:xfrm rot="5400000">
            <a:off x="2372327" y="387787"/>
            <a:ext cx="413254" cy="17000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82CCF14-EFB4-6A64-C395-CD57D04B028E}"/>
              </a:ext>
            </a:extLst>
          </p:cNvPr>
          <p:cNvSpPr txBox="1"/>
          <p:nvPr/>
        </p:nvSpPr>
        <p:spPr>
          <a:xfrm>
            <a:off x="4795827" y="1132364"/>
            <a:ext cx="1674942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DATASETS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5AA56ED8-4815-AA44-E5E5-4C485F194264}"/>
                  </a:ext>
                </a:extLst>
              </p:cNvPr>
              <p:cNvSpPr txBox="1"/>
              <p:nvPr/>
            </p:nvSpPr>
            <p:spPr>
              <a:xfrm>
                <a:off x="4970473" y="1665487"/>
                <a:ext cx="136682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0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s-ES" dirty="0"/>
                  <a:t>Target </a:t>
                </a:r>
                <a:r>
                  <a:rPr lang="es-ES" dirty="0" err="1"/>
                  <a:t>minority</a:t>
                </a:r>
                <a:r>
                  <a:rPr lang="es-ES" dirty="0"/>
                  <a:t> </a:t>
                </a:r>
                <a:r>
                  <a:rPr lang="es-ES" dirty="0" err="1"/>
                  <a:t>proportion</a:t>
                </a:r>
                <a:r>
                  <a:rPr lang="es-ES" dirty="0"/>
                  <a:t> (</a:t>
                </a:r>
                <a14:m>
                  <m:oMath xmlns:m="http://schemas.openxmlformats.org/officeDocument/2006/math">
                    <m:r>
                      <a:rPr lang="es-ES"/>
                      <m:t>𝜋</m:t>
                    </m:r>
                  </m:oMath>
                </a14:m>
                <a:r>
                  <a:rPr lang="es-ES" dirty="0"/>
                  <a:t>)</a:t>
                </a:r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5AA56ED8-4815-AA44-E5E5-4C485F194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473" y="1665487"/>
                <a:ext cx="1366828" cy="400110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uadroTexto 34">
            <a:extLst>
              <a:ext uri="{FF2B5EF4-FFF2-40B4-BE49-F238E27FC236}">
                <a16:creationId xmlns:a16="http://schemas.microsoft.com/office/drawing/2014/main" id="{40BCCA0E-08FF-6E5F-D280-D4FF236A8540}"/>
              </a:ext>
            </a:extLst>
          </p:cNvPr>
          <p:cNvSpPr txBox="1"/>
          <p:nvPr/>
        </p:nvSpPr>
        <p:spPr>
          <a:xfrm>
            <a:off x="4970473" y="2216044"/>
            <a:ext cx="136682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facets</a:t>
            </a:r>
            <a:endParaRPr lang="es-E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A85C8DEF-5823-72CF-893B-343EC32C01CC}"/>
              </a:ext>
            </a:extLst>
          </p:cNvPr>
          <p:cNvSpPr/>
          <p:nvPr/>
        </p:nvSpPr>
        <p:spPr>
          <a:xfrm>
            <a:off x="4842773" y="1132363"/>
            <a:ext cx="1640169" cy="258182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6AF15FB-71EB-9A2F-7F3C-D9A117B595E2}"/>
              </a:ext>
            </a:extLst>
          </p:cNvPr>
          <p:cNvSpPr txBox="1"/>
          <p:nvPr/>
        </p:nvSpPr>
        <p:spPr>
          <a:xfrm>
            <a:off x="2421294" y="2416547"/>
            <a:ext cx="201540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Unbalanced + </a:t>
            </a:r>
            <a:r>
              <a:rPr lang="es-E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C6BC2088-040A-5E09-5ACF-74B91A00977F}"/>
                  </a:ext>
                </a:extLst>
              </p:cNvPr>
              <p:cNvSpPr txBox="1"/>
              <p:nvPr/>
            </p:nvSpPr>
            <p:spPr>
              <a:xfrm>
                <a:off x="4970473" y="2988727"/>
                <a:ext cx="1366828" cy="51969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balanced datasets to reach </a:t>
                </a:r>
                <a14:m>
                  <m:oMath xmlns:m="http://schemas.openxmlformats.org/officeDocument/2006/math">
                    <m:r>
                      <a:rPr lang="es-ES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(one per target)</a:t>
                </a:r>
                <a:endParaRPr lang="es-E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C6BC2088-040A-5E09-5ACF-74B91A009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473" y="2988727"/>
                <a:ext cx="1366828" cy="519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A91BF0B-FED9-7BC9-E30B-C72E7E3D69F7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653887" y="2065597"/>
            <a:ext cx="0" cy="150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4BA1C787-9CEC-3B6B-C44F-9650A2E269B9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>
            <a:off x="5653887" y="2616154"/>
            <a:ext cx="0" cy="372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804589DC-247D-642A-7085-59FDE22EF0D6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rot="10800000">
            <a:off x="4436703" y="2547352"/>
            <a:ext cx="533771" cy="7012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79DDCED0-F856-A66B-727B-4DF1259E438C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4390270" y="1823201"/>
            <a:ext cx="580203" cy="5928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B7B48E63-A1B3-7CE9-73A4-CBC3DE3BD261}"/>
              </a:ext>
            </a:extLst>
          </p:cNvPr>
          <p:cNvCxnSpPr>
            <a:cxnSpLocks/>
            <a:stCxn id="41" idx="2"/>
            <a:endCxn id="2" idx="0"/>
          </p:cNvCxnSpPr>
          <p:nvPr/>
        </p:nvCxnSpPr>
        <p:spPr>
          <a:xfrm flipH="1">
            <a:off x="3428991" y="2678157"/>
            <a:ext cx="7" cy="814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908B1AFB-D133-E7F6-B67B-1EB581672BBC}"/>
              </a:ext>
            </a:extLst>
          </p:cNvPr>
          <p:cNvSpPr txBox="1"/>
          <p:nvPr/>
        </p:nvSpPr>
        <p:spPr>
          <a:xfrm>
            <a:off x="2745577" y="4926325"/>
            <a:ext cx="136682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Tie-breaker: evaluate on the training set</a:t>
            </a:r>
            <a:endParaRPr lang="es-E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BCF280B2-99D6-314F-3B5E-69F848A0E54D}"/>
              </a:ext>
            </a:extLst>
          </p:cNvPr>
          <p:cNvSpPr txBox="1"/>
          <p:nvPr/>
        </p:nvSpPr>
        <p:spPr>
          <a:xfrm>
            <a:off x="2745577" y="5760820"/>
            <a:ext cx="1366828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best 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algorithm,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configuration and minority proportion.</a:t>
            </a:r>
            <a:endParaRPr lang="es-E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AB5912A6-B20B-11D2-E227-B902C036D9EE}"/>
              </a:ext>
            </a:extLst>
          </p:cNvPr>
          <p:cNvSpPr txBox="1"/>
          <p:nvPr/>
        </p:nvSpPr>
        <p:spPr>
          <a:xfrm>
            <a:off x="968926" y="4499780"/>
            <a:ext cx="49817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</a:t>
            </a:r>
            <a:r>
              <a:rPr lang="es-E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E0DEBA35-229A-13C9-E25D-51DFE0F1A783}"/>
              </a:ext>
            </a:extLst>
          </p:cNvPr>
          <p:cNvSpPr txBox="1"/>
          <p:nvPr/>
        </p:nvSpPr>
        <p:spPr>
          <a:xfrm>
            <a:off x="1218009" y="4906726"/>
            <a:ext cx="368559" cy="218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113" name="Conector: angular 112">
            <a:extLst>
              <a:ext uri="{FF2B5EF4-FFF2-40B4-BE49-F238E27FC236}">
                <a16:creationId xmlns:a16="http://schemas.microsoft.com/office/drawing/2014/main" id="{8EAAC799-7F34-EADA-8EF3-7CAF4EEFB28A}"/>
              </a:ext>
            </a:extLst>
          </p:cNvPr>
          <p:cNvCxnSpPr>
            <a:cxnSpLocks/>
            <a:stCxn id="67" idx="2"/>
            <a:endCxn id="83" idx="1"/>
          </p:cNvCxnSpPr>
          <p:nvPr/>
        </p:nvCxnSpPr>
        <p:spPr>
          <a:xfrm rot="16200000" flipH="1">
            <a:off x="1850004" y="4230806"/>
            <a:ext cx="260093" cy="15310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3EDAF97D-661E-27D3-D936-D4DAD533B9FD}"/>
              </a:ext>
            </a:extLst>
          </p:cNvPr>
          <p:cNvSpPr txBox="1"/>
          <p:nvPr/>
        </p:nvSpPr>
        <p:spPr>
          <a:xfrm>
            <a:off x="661643" y="4413013"/>
            <a:ext cx="368559" cy="218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2C5628D8-0AC6-B3FB-A137-AB2B865BBDC8}"/>
              </a:ext>
            </a:extLst>
          </p:cNvPr>
          <p:cNvSpPr txBox="1"/>
          <p:nvPr/>
        </p:nvSpPr>
        <p:spPr>
          <a:xfrm>
            <a:off x="2743021" y="7523967"/>
            <a:ext cx="136682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analysis</a:t>
            </a: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C24C30E-569A-9B30-9309-391E47BCC047}"/>
              </a:ext>
            </a:extLst>
          </p:cNvPr>
          <p:cNvCxnSpPr>
            <a:cxnSpLocks/>
            <a:stCxn id="83" idx="2"/>
            <a:endCxn id="93" idx="0"/>
          </p:cNvCxnSpPr>
          <p:nvPr/>
        </p:nvCxnSpPr>
        <p:spPr>
          <a:xfrm>
            <a:off x="3428991" y="5326435"/>
            <a:ext cx="0" cy="434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4E556024-9296-28D6-65CA-A89FC0C7E43B}"/>
              </a:ext>
            </a:extLst>
          </p:cNvPr>
          <p:cNvSpPr txBox="1"/>
          <p:nvPr/>
        </p:nvSpPr>
        <p:spPr>
          <a:xfrm>
            <a:off x="4888201" y="4581355"/>
            <a:ext cx="1366828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ANALYSIS OUTPUTS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626AD505-FA2A-1A41-AD0B-111FA8ED1AF5}"/>
              </a:ext>
            </a:extLst>
          </p:cNvPr>
          <p:cNvSpPr txBox="1"/>
          <p:nvPr/>
        </p:nvSpPr>
        <p:spPr>
          <a:xfrm>
            <a:off x="4888201" y="5783903"/>
            <a:ext cx="1366828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</a:t>
            </a:r>
            <a:r>
              <a:rPr lang="es-E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s-E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endParaRPr lang="es-E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7E5A7DF6-0212-B749-739F-4A2167EC9A2A}"/>
              </a:ext>
            </a:extLst>
          </p:cNvPr>
          <p:cNvSpPr/>
          <p:nvPr/>
        </p:nvSpPr>
        <p:spPr>
          <a:xfrm>
            <a:off x="4751531" y="4522470"/>
            <a:ext cx="1640169" cy="296964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DA1E5C14-29D8-7D30-28D7-35407F216F4C}"/>
              </a:ext>
            </a:extLst>
          </p:cNvPr>
          <p:cNvSpPr txBox="1"/>
          <p:nvPr/>
        </p:nvSpPr>
        <p:spPr>
          <a:xfrm>
            <a:off x="4888201" y="6910321"/>
            <a:ext cx="1366828" cy="4078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peers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es-E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1A2E9C82-6664-0B00-4988-758C43A45755}"/>
              </a:ext>
            </a:extLst>
          </p:cNvPr>
          <p:cNvSpPr txBox="1"/>
          <p:nvPr/>
        </p:nvSpPr>
        <p:spPr>
          <a:xfrm>
            <a:off x="4888201" y="5272559"/>
            <a:ext cx="1366828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es-E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endParaRPr lang="es-E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uadroTexto 143">
                <a:extLst>
                  <a:ext uri="{FF2B5EF4-FFF2-40B4-BE49-F238E27FC236}">
                    <a16:creationId xmlns:a16="http://schemas.microsoft.com/office/drawing/2014/main" id="{2CCA667D-E284-59AA-3791-29F4ED67DDD3}"/>
                  </a:ext>
                </a:extLst>
              </p:cNvPr>
              <p:cNvSpPr txBox="1"/>
              <p:nvPr/>
            </p:nvSpPr>
            <p:spPr>
              <a:xfrm>
                <a:off x="4888201" y="6266321"/>
                <a:ext cx="1366828" cy="4154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s-ES" sz="105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s-E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:r>
                  <a:rPr lang="es-ES" sz="105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es-E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05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efficiency</a:t>
                </a:r>
                <a:r>
                  <a:rPr lang="es-E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05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threshold</a:t>
                </a:r>
                <a:endParaRPr lang="es-E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4" name="CuadroTexto 143">
                <a:extLst>
                  <a:ext uri="{FF2B5EF4-FFF2-40B4-BE49-F238E27FC236}">
                    <a16:creationId xmlns:a16="http://schemas.microsoft.com/office/drawing/2014/main" id="{2CCA667D-E284-59AA-3791-29F4ED67D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201" y="6266321"/>
                <a:ext cx="1366828" cy="415498"/>
              </a:xfrm>
              <a:prstGeom prst="rect">
                <a:avLst/>
              </a:prstGeom>
              <a:blipFill>
                <a:blip r:embed="rId5"/>
                <a:stretch>
                  <a:fillRect b="-5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CuadroTexto 144">
            <a:extLst>
              <a:ext uri="{FF2B5EF4-FFF2-40B4-BE49-F238E27FC236}">
                <a16:creationId xmlns:a16="http://schemas.microsoft.com/office/drawing/2014/main" id="{545119E0-0128-E884-B7B9-86156C86755C}"/>
              </a:ext>
            </a:extLst>
          </p:cNvPr>
          <p:cNvSpPr txBox="1"/>
          <p:nvPr/>
        </p:nvSpPr>
        <p:spPr>
          <a:xfrm>
            <a:off x="2743021" y="6749203"/>
            <a:ext cx="136682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(SA, SHAP, etc.)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2" name="Conector: angular 151">
            <a:extLst>
              <a:ext uri="{FF2B5EF4-FFF2-40B4-BE49-F238E27FC236}">
                <a16:creationId xmlns:a16="http://schemas.microsoft.com/office/drawing/2014/main" id="{DFD36BCE-46A7-7F85-EFE4-5397D4DB194E}"/>
              </a:ext>
            </a:extLst>
          </p:cNvPr>
          <p:cNvCxnSpPr>
            <a:cxnSpLocks/>
            <a:stCxn id="125" idx="3"/>
            <a:endCxn id="143" idx="1"/>
          </p:cNvCxnSpPr>
          <p:nvPr/>
        </p:nvCxnSpPr>
        <p:spPr>
          <a:xfrm flipV="1">
            <a:off x="4109849" y="5399517"/>
            <a:ext cx="778352" cy="22552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: angular 154">
            <a:extLst>
              <a:ext uri="{FF2B5EF4-FFF2-40B4-BE49-F238E27FC236}">
                <a16:creationId xmlns:a16="http://schemas.microsoft.com/office/drawing/2014/main" id="{6BB50C2D-5333-1914-7096-75ED37702207}"/>
              </a:ext>
            </a:extLst>
          </p:cNvPr>
          <p:cNvCxnSpPr>
            <a:cxnSpLocks/>
            <a:stCxn id="125" idx="3"/>
            <a:endCxn id="136" idx="1"/>
          </p:cNvCxnSpPr>
          <p:nvPr/>
        </p:nvCxnSpPr>
        <p:spPr>
          <a:xfrm flipV="1">
            <a:off x="4109849" y="5910861"/>
            <a:ext cx="778352" cy="17439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: angular 157">
            <a:extLst>
              <a:ext uri="{FF2B5EF4-FFF2-40B4-BE49-F238E27FC236}">
                <a16:creationId xmlns:a16="http://schemas.microsoft.com/office/drawing/2014/main" id="{8EC43894-0A8F-C36B-30C7-8CAE64759A41}"/>
              </a:ext>
            </a:extLst>
          </p:cNvPr>
          <p:cNvCxnSpPr>
            <a:cxnSpLocks/>
            <a:stCxn id="125" idx="3"/>
            <a:endCxn id="144" idx="1"/>
          </p:cNvCxnSpPr>
          <p:nvPr/>
        </p:nvCxnSpPr>
        <p:spPr>
          <a:xfrm flipV="1">
            <a:off x="4109849" y="6474070"/>
            <a:ext cx="778352" cy="11807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: angular 160">
            <a:extLst>
              <a:ext uri="{FF2B5EF4-FFF2-40B4-BE49-F238E27FC236}">
                <a16:creationId xmlns:a16="http://schemas.microsoft.com/office/drawing/2014/main" id="{4670A64E-7F20-5229-5A94-488C7948A4AC}"/>
              </a:ext>
            </a:extLst>
          </p:cNvPr>
          <p:cNvCxnSpPr>
            <a:cxnSpLocks/>
            <a:stCxn id="125" idx="3"/>
            <a:endCxn id="138" idx="1"/>
          </p:cNvCxnSpPr>
          <p:nvPr/>
        </p:nvCxnSpPr>
        <p:spPr>
          <a:xfrm flipV="1">
            <a:off x="4109849" y="7114223"/>
            <a:ext cx="778352" cy="5405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AC2DFF68-6128-ABB5-17A0-DB49BE73F734}"/>
              </a:ext>
            </a:extLst>
          </p:cNvPr>
          <p:cNvSpPr txBox="1"/>
          <p:nvPr/>
        </p:nvSpPr>
        <p:spPr>
          <a:xfrm>
            <a:off x="2421287" y="3492240"/>
            <a:ext cx="2015408" cy="415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 one model per available dataset</a:t>
            </a:r>
            <a:endParaRPr lang="es-E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7AE0D2-85AF-A673-DCA1-BF4D9F19573A}"/>
              </a:ext>
            </a:extLst>
          </p:cNvPr>
          <p:cNvSpPr txBox="1"/>
          <p:nvPr/>
        </p:nvSpPr>
        <p:spPr>
          <a:xfrm>
            <a:off x="2421287" y="4229229"/>
            <a:ext cx="2015408" cy="415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on the original dataset or validation set</a:t>
            </a:r>
            <a:endParaRPr lang="es-E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0E91162-835A-5987-9447-B26218D867F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428991" y="3907738"/>
            <a:ext cx="0" cy="321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13BCBB94-9E1E-1E68-A670-499F3A0CF71C}"/>
              </a:ext>
            </a:extLst>
          </p:cNvPr>
          <p:cNvCxnSpPr>
            <a:cxnSpLocks/>
            <a:stCxn id="3" idx="1"/>
            <a:endCxn id="67" idx="3"/>
          </p:cNvCxnSpPr>
          <p:nvPr/>
        </p:nvCxnSpPr>
        <p:spPr>
          <a:xfrm rot="10800000" flipV="1">
            <a:off x="1441983" y="4436978"/>
            <a:ext cx="979304" cy="1927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3AD0988D-68A0-87D9-A5E0-E24F07F2C37F}"/>
              </a:ext>
            </a:extLst>
          </p:cNvPr>
          <p:cNvCxnSpPr>
            <a:cxnSpLocks/>
            <a:stCxn id="94" idx="1"/>
            <a:endCxn id="93" idx="1"/>
          </p:cNvCxnSpPr>
          <p:nvPr/>
        </p:nvCxnSpPr>
        <p:spPr>
          <a:xfrm rot="10800000" flipH="1" flipV="1">
            <a:off x="968925" y="4626737"/>
            <a:ext cx="1776651" cy="1488025"/>
          </a:xfrm>
          <a:prstGeom prst="bentConnector3">
            <a:avLst>
              <a:gd name="adj1" fmla="val -128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ombo 66">
            <a:extLst>
              <a:ext uri="{FF2B5EF4-FFF2-40B4-BE49-F238E27FC236}">
                <a16:creationId xmlns:a16="http://schemas.microsoft.com/office/drawing/2014/main" id="{74928EC9-BE64-4F7D-C11E-57558BC72A25}"/>
              </a:ext>
            </a:extLst>
          </p:cNvPr>
          <p:cNvSpPr/>
          <p:nvPr/>
        </p:nvSpPr>
        <p:spPr>
          <a:xfrm>
            <a:off x="987064" y="4393164"/>
            <a:ext cx="454919" cy="473123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50EAA6E0-BBAC-C3F3-FCF5-03DAEBDC13A8}"/>
              </a:ext>
            </a:extLst>
          </p:cNvPr>
          <p:cNvCxnSpPr>
            <a:cxnSpLocks/>
            <a:stCxn id="93" idx="2"/>
            <a:endCxn id="145" idx="0"/>
          </p:cNvCxnSpPr>
          <p:nvPr/>
        </p:nvCxnSpPr>
        <p:spPr>
          <a:xfrm flipH="1">
            <a:off x="3426435" y="6468706"/>
            <a:ext cx="2556" cy="280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5E94C5C9-E390-3224-FF90-AE335FE4EA38}"/>
              </a:ext>
            </a:extLst>
          </p:cNvPr>
          <p:cNvCxnSpPr>
            <a:cxnSpLocks/>
            <a:stCxn id="145" idx="2"/>
            <a:endCxn id="125" idx="0"/>
          </p:cNvCxnSpPr>
          <p:nvPr/>
        </p:nvCxnSpPr>
        <p:spPr>
          <a:xfrm>
            <a:off x="3426435" y="7303201"/>
            <a:ext cx="0" cy="220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B1D88D9F-5E3C-A3DA-FAFF-C93D2F566590}"/>
              </a:ext>
            </a:extLst>
          </p:cNvPr>
          <p:cNvSpPr txBox="1"/>
          <p:nvPr/>
        </p:nvSpPr>
        <p:spPr>
          <a:xfrm>
            <a:off x="93001" y="3496420"/>
            <a:ext cx="2015408" cy="4154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algorithm and hyperparameter configurations</a:t>
            </a:r>
            <a:endParaRPr lang="es-E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CCBA7D7-4CAC-83C9-9539-B6DF2E08E529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2108409" y="3699989"/>
            <a:ext cx="312878" cy="4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08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1054BFE-CEC7-D88B-7FBC-DF6A041D5E92}"/>
              </a:ext>
            </a:extLst>
          </p:cNvPr>
          <p:cNvSpPr txBox="1"/>
          <p:nvPr/>
        </p:nvSpPr>
        <p:spPr>
          <a:xfrm>
            <a:off x="2421294" y="600317"/>
            <a:ext cx="2015408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s-ES" sz="1100" dirty="0"/>
              <a:t>Original </a:t>
            </a:r>
            <a:r>
              <a:rPr lang="es-ES" sz="1100" dirty="0" err="1"/>
              <a:t>dataset</a:t>
            </a:r>
            <a:r>
              <a:rPr lang="es-ES" sz="1100" dirty="0"/>
              <a:t> </a:t>
            </a:r>
            <a:r>
              <a:rPr lang="es-ES" sz="1100" dirty="0" err="1"/>
              <a:t>without</a:t>
            </a:r>
            <a:r>
              <a:rPr lang="es-ES" sz="1100" dirty="0"/>
              <a:t> </a:t>
            </a:r>
            <a:r>
              <a:rPr lang="es-ES" sz="1100" dirty="0" err="1"/>
              <a:t>labels</a:t>
            </a:r>
            <a:r>
              <a:rPr lang="es-ES" sz="1100" dirty="0"/>
              <a:t> </a:t>
            </a:r>
          </a:p>
          <a:p>
            <a:r>
              <a:rPr lang="es-ES" sz="1000" dirty="0"/>
              <a:t>[X (inputs), Y (outputs)]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314D9C-890F-9E0E-147D-EDDD09CDDCB0}"/>
              </a:ext>
            </a:extLst>
          </p:cNvPr>
          <p:cNvSpPr txBox="1"/>
          <p:nvPr/>
        </p:nvSpPr>
        <p:spPr>
          <a:xfrm>
            <a:off x="2374862" y="1692396"/>
            <a:ext cx="201540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Unbalanced</a:t>
            </a: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(original) </a:t>
            </a:r>
            <a:r>
              <a:rPr lang="es-E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8FD32A-9E10-FF6F-389A-EDA9B49ECB19}"/>
              </a:ext>
            </a:extLst>
          </p:cNvPr>
          <p:cNvSpPr txBox="1"/>
          <p:nvPr/>
        </p:nvSpPr>
        <p:spPr>
          <a:xfrm>
            <a:off x="362081" y="927878"/>
            <a:ext cx="13668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DATA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CEED67B-2199-C471-7178-8AFF850EE2A8}"/>
              </a:ext>
            </a:extLst>
          </p:cNvPr>
          <p:cNvSpPr txBox="1"/>
          <p:nvPr/>
        </p:nvSpPr>
        <p:spPr>
          <a:xfrm>
            <a:off x="362081" y="1321347"/>
            <a:ext cx="1366828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additive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E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DB17554-A09E-EBB5-733E-A6971E56F4E4}"/>
              </a:ext>
            </a:extLst>
          </p:cNvPr>
          <p:cNvSpPr txBox="1"/>
          <p:nvPr/>
        </p:nvSpPr>
        <p:spPr>
          <a:xfrm>
            <a:off x="362081" y="1863308"/>
            <a:ext cx="136682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endParaRPr lang="es-E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290C257-A797-5CDB-EEEB-BB8ED08869E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045495" y="1567568"/>
            <a:ext cx="0" cy="295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FBB1EEB-EE48-50A1-FB8D-5DA53D6130C7}"/>
              </a:ext>
            </a:extLst>
          </p:cNvPr>
          <p:cNvSpPr/>
          <p:nvPr/>
        </p:nvSpPr>
        <p:spPr>
          <a:xfrm>
            <a:off x="234381" y="892820"/>
            <a:ext cx="1640169" cy="175326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F2F72DCD-B9C0-B46D-643A-4F40751E5A25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1728909" y="1823201"/>
            <a:ext cx="645953" cy="3171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7DCD7BC1-8A44-390B-7473-997FB00AB89E}"/>
              </a:ext>
            </a:extLst>
          </p:cNvPr>
          <p:cNvCxnSpPr>
            <a:cxnSpLocks/>
            <a:stCxn id="4" idx="2"/>
            <a:endCxn id="16" idx="3"/>
          </p:cNvCxnSpPr>
          <p:nvPr/>
        </p:nvCxnSpPr>
        <p:spPr>
          <a:xfrm rot="5400000">
            <a:off x="2372327" y="387787"/>
            <a:ext cx="413254" cy="17000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D94EA95-F75E-86A9-0674-165BE8DBF226}"/>
              </a:ext>
            </a:extLst>
          </p:cNvPr>
          <p:cNvSpPr txBox="1"/>
          <p:nvPr/>
        </p:nvSpPr>
        <p:spPr>
          <a:xfrm>
            <a:off x="4795827" y="1132364"/>
            <a:ext cx="1674942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DATASETS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A3513AE0-A683-9085-8FC0-39E3F57C3426}"/>
                  </a:ext>
                </a:extLst>
              </p:cNvPr>
              <p:cNvSpPr txBox="1"/>
              <p:nvPr/>
            </p:nvSpPr>
            <p:spPr>
              <a:xfrm>
                <a:off x="4970473" y="1665487"/>
                <a:ext cx="1366828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366828"/>
                          <a:gd name="connsiteY0" fmla="*/ 0 h 400110"/>
                          <a:gd name="connsiteX1" fmla="*/ 1366828 w 1366828"/>
                          <a:gd name="connsiteY1" fmla="*/ 0 h 400110"/>
                          <a:gd name="connsiteX2" fmla="*/ 1366828 w 1366828"/>
                          <a:gd name="connsiteY2" fmla="*/ 400110 h 400110"/>
                          <a:gd name="connsiteX3" fmla="*/ 0 w 1366828"/>
                          <a:gd name="connsiteY3" fmla="*/ 400110 h 400110"/>
                          <a:gd name="connsiteX4" fmla="*/ 0 w 1366828"/>
                          <a:gd name="connsiteY4" fmla="*/ 0 h 4001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66828" h="400110" fill="none" extrusionOk="0">
                            <a:moveTo>
                              <a:pt x="0" y="0"/>
                            </a:moveTo>
                            <a:cubicBezTo>
                              <a:pt x="342702" y="-53979"/>
                              <a:pt x="1060031" y="-67370"/>
                              <a:pt x="1366828" y="0"/>
                            </a:cubicBezTo>
                            <a:cubicBezTo>
                              <a:pt x="1349384" y="188354"/>
                              <a:pt x="1400236" y="268442"/>
                              <a:pt x="1366828" y="400110"/>
                            </a:cubicBezTo>
                            <a:cubicBezTo>
                              <a:pt x="1114301" y="395279"/>
                              <a:pt x="159757" y="494856"/>
                              <a:pt x="0" y="400110"/>
                            </a:cubicBezTo>
                            <a:cubicBezTo>
                              <a:pt x="6807" y="313366"/>
                              <a:pt x="-28259" y="156545"/>
                              <a:pt x="0" y="0"/>
                            </a:cubicBezTo>
                            <a:close/>
                          </a:path>
                          <a:path w="1366828" h="400110" stroke="0" extrusionOk="0">
                            <a:moveTo>
                              <a:pt x="0" y="0"/>
                            </a:moveTo>
                            <a:cubicBezTo>
                              <a:pt x="404067" y="12369"/>
                              <a:pt x="1188732" y="90001"/>
                              <a:pt x="1366828" y="0"/>
                            </a:cubicBezTo>
                            <a:cubicBezTo>
                              <a:pt x="1337865" y="83683"/>
                              <a:pt x="1336719" y="323643"/>
                              <a:pt x="1366828" y="400110"/>
                            </a:cubicBezTo>
                            <a:cubicBezTo>
                              <a:pt x="997742" y="354382"/>
                              <a:pt x="383223" y="440902"/>
                              <a:pt x="0" y="400110"/>
                            </a:cubicBezTo>
                            <a:cubicBezTo>
                              <a:pt x="-5127" y="280748"/>
                              <a:pt x="28726" y="604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 </a:t>
                </a:r>
                <a:r>
                  <a:rPr lang="es-ES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minority</a:t>
                </a:r>
                <a:r>
                  <a:rPr lang="es-E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proportion</a:t>
                </a:r>
                <a:r>
                  <a:rPr lang="es-E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s-ES" sz="1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s-E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A3513AE0-A683-9085-8FC0-39E3F57C3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473" y="1665487"/>
                <a:ext cx="1366828" cy="400110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>
                <a:solidFill>
                  <a:schemeClr val="tx1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366828"/>
                          <a:gd name="connsiteY0" fmla="*/ 0 h 400110"/>
                          <a:gd name="connsiteX1" fmla="*/ 1366828 w 1366828"/>
                          <a:gd name="connsiteY1" fmla="*/ 0 h 400110"/>
                          <a:gd name="connsiteX2" fmla="*/ 1366828 w 1366828"/>
                          <a:gd name="connsiteY2" fmla="*/ 400110 h 400110"/>
                          <a:gd name="connsiteX3" fmla="*/ 0 w 1366828"/>
                          <a:gd name="connsiteY3" fmla="*/ 400110 h 400110"/>
                          <a:gd name="connsiteX4" fmla="*/ 0 w 1366828"/>
                          <a:gd name="connsiteY4" fmla="*/ 0 h 4001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66828" h="400110" fill="none" extrusionOk="0">
                            <a:moveTo>
                              <a:pt x="0" y="0"/>
                            </a:moveTo>
                            <a:cubicBezTo>
                              <a:pt x="342702" y="-53979"/>
                              <a:pt x="1060031" y="-67370"/>
                              <a:pt x="1366828" y="0"/>
                            </a:cubicBezTo>
                            <a:cubicBezTo>
                              <a:pt x="1349384" y="188354"/>
                              <a:pt x="1400236" y="268442"/>
                              <a:pt x="1366828" y="400110"/>
                            </a:cubicBezTo>
                            <a:cubicBezTo>
                              <a:pt x="1114301" y="395279"/>
                              <a:pt x="159757" y="494856"/>
                              <a:pt x="0" y="400110"/>
                            </a:cubicBezTo>
                            <a:cubicBezTo>
                              <a:pt x="6807" y="313366"/>
                              <a:pt x="-28259" y="156545"/>
                              <a:pt x="0" y="0"/>
                            </a:cubicBezTo>
                            <a:close/>
                          </a:path>
                          <a:path w="1366828" h="400110" stroke="0" extrusionOk="0">
                            <a:moveTo>
                              <a:pt x="0" y="0"/>
                            </a:moveTo>
                            <a:cubicBezTo>
                              <a:pt x="404067" y="12369"/>
                              <a:pt x="1188732" y="90001"/>
                              <a:pt x="1366828" y="0"/>
                            </a:cubicBezTo>
                            <a:cubicBezTo>
                              <a:pt x="1337865" y="83683"/>
                              <a:pt x="1336719" y="323643"/>
                              <a:pt x="1366828" y="400110"/>
                            </a:cubicBezTo>
                            <a:cubicBezTo>
                              <a:pt x="997742" y="354382"/>
                              <a:pt x="383223" y="440902"/>
                              <a:pt x="0" y="400110"/>
                            </a:cubicBezTo>
                            <a:cubicBezTo>
                              <a:pt x="-5127" y="280748"/>
                              <a:pt x="28726" y="604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uadroTexto 34">
            <a:extLst>
              <a:ext uri="{FF2B5EF4-FFF2-40B4-BE49-F238E27FC236}">
                <a16:creationId xmlns:a16="http://schemas.microsoft.com/office/drawing/2014/main" id="{62D40410-3E09-7473-BEB9-F0F64ABF41F9}"/>
              </a:ext>
            </a:extLst>
          </p:cNvPr>
          <p:cNvSpPr txBox="1"/>
          <p:nvPr/>
        </p:nvSpPr>
        <p:spPr>
          <a:xfrm>
            <a:off x="4970473" y="2216044"/>
            <a:ext cx="136682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facets</a:t>
            </a:r>
            <a:endParaRPr lang="es-E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C8518B8-14AD-2861-AB39-4F35679F7E6F}"/>
              </a:ext>
            </a:extLst>
          </p:cNvPr>
          <p:cNvSpPr/>
          <p:nvPr/>
        </p:nvSpPr>
        <p:spPr>
          <a:xfrm>
            <a:off x="4842773" y="1132363"/>
            <a:ext cx="1640169" cy="258182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2636820-F587-4D51-6F20-DD8A9D771909}"/>
              </a:ext>
            </a:extLst>
          </p:cNvPr>
          <p:cNvSpPr txBox="1"/>
          <p:nvPr/>
        </p:nvSpPr>
        <p:spPr>
          <a:xfrm>
            <a:off x="2421294" y="2416547"/>
            <a:ext cx="201540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Unbalanced</a:t>
            </a: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s-E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8EE432F9-EE32-D238-37F0-F93408088BD9}"/>
                  </a:ext>
                </a:extLst>
              </p:cNvPr>
              <p:cNvSpPr txBox="1"/>
              <p:nvPr/>
            </p:nvSpPr>
            <p:spPr>
              <a:xfrm>
                <a:off x="4970473" y="2988727"/>
                <a:ext cx="1366828" cy="51969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balanced datasets to reach </a:t>
                </a:r>
                <a14:m>
                  <m:oMath xmlns:m="http://schemas.openxmlformats.org/officeDocument/2006/math">
                    <m:r>
                      <a:rPr lang="es-ES" sz="9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(one per target)</a:t>
                </a:r>
                <a:endParaRPr lang="es-E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8EE432F9-EE32-D238-37F0-F93408088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473" y="2988727"/>
                <a:ext cx="1366828" cy="5196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AA0962A5-7522-708E-6E01-CDE3C8683BA5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653887" y="2065597"/>
            <a:ext cx="0" cy="150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21DDBECE-7593-D229-37E9-808C5726E032}"/>
              </a:ext>
            </a:extLst>
          </p:cNvPr>
          <p:cNvCxnSpPr>
            <a:cxnSpLocks/>
            <a:stCxn id="35" idx="2"/>
            <a:endCxn id="42" idx="0"/>
          </p:cNvCxnSpPr>
          <p:nvPr/>
        </p:nvCxnSpPr>
        <p:spPr>
          <a:xfrm>
            <a:off x="5653887" y="2616154"/>
            <a:ext cx="0" cy="372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C05973C6-6261-A701-4C77-B3D97BB26392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rot="10800000">
            <a:off x="4436703" y="2547352"/>
            <a:ext cx="533771" cy="7012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1395A770-8A3E-C107-A2B6-1E5CF79D46F9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4390270" y="1823201"/>
            <a:ext cx="580203" cy="5928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CC26825F-53F0-CD7E-2807-5CFB4D425505}"/>
              </a:ext>
            </a:extLst>
          </p:cNvPr>
          <p:cNvSpPr txBox="1"/>
          <p:nvPr/>
        </p:nvSpPr>
        <p:spPr>
          <a:xfrm>
            <a:off x="2421294" y="3418076"/>
            <a:ext cx="201540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ML </a:t>
            </a:r>
            <a:r>
              <a:rPr lang="es-E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5F5DA2F5-8EEE-BBB8-B3AB-F1579210BFE8}"/>
              </a:ext>
            </a:extLst>
          </p:cNvPr>
          <p:cNvCxnSpPr>
            <a:cxnSpLocks/>
            <a:stCxn id="41" idx="2"/>
            <a:endCxn id="72" idx="0"/>
          </p:cNvCxnSpPr>
          <p:nvPr/>
        </p:nvCxnSpPr>
        <p:spPr>
          <a:xfrm>
            <a:off x="3428998" y="2678157"/>
            <a:ext cx="0" cy="73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8CD6A2CB-A0EC-3688-3517-67241B8A2AA8}"/>
              </a:ext>
            </a:extLst>
          </p:cNvPr>
          <p:cNvSpPr txBox="1"/>
          <p:nvPr/>
        </p:nvSpPr>
        <p:spPr>
          <a:xfrm>
            <a:off x="337592" y="3184801"/>
            <a:ext cx="136682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27D0F309-2072-EE56-E380-7EA7CAE43D45}"/>
              </a:ext>
            </a:extLst>
          </p:cNvPr>
          <p:cNvSpPr txBox="1"/>
          <p:nvPr/>
        </p:nvSpPr>
        <p:spPr>
          <a:xfrm>
            <a:off x="362081" y="3726652"/>
            <a:ext cx="136682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 one model per available dataset</a:t>
            </a:r>
            <a:endParaRPr lang="es-E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965C1BE0-F9BB-603A-9006-A12C42F9EBF7}"/>
              </a:ext>
            </a:extLst>
          </p:cNvPr>
          <p:cNvSpPr txBox="1"/>
          <p:nvPr/>
        </p:nvSpPr>
        <p:spPr>
          <a:xfrm>
            <a:off x="362081" y="4294699"/>
            <a:ext cx="1366828" cy="5770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on the original dataset or validation set</a:t>
            </a:r>
            <a:endParaRPr lang="es-E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4CA33FD9-FA5B-C483-CFCE-788BD31E0F9D}"/>
              </a:ext>
            </a:extLst>
          </p:cNvPr>
          <p:cNvSpPr/>
          <p:nvPr/>
        </p:nvSpPr>
        <p:spPr>
          <a:xfrm>
            <a:off x="234381" y="3145303"/>
            <a:ext cx="1640169" cy="468805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E9B50573-5425-09C0-615B-2D2CB0888398}"/>
              </a:ext>
            </a:extLst>
          </p:cNvPr>
          <p:cNvSpPr txBox="1"/>
          <p:nvPr/>
        </p:nvSpPr>
        <p:spPr>
          <a:xfrm>
            <a:off x="362081" y="5135808"/>
            <a:ext cx="136682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Tie-breaker: evaluate on the training set</a:t>
            </a:r>
            <a:endParaRPr lang="es-E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193E8246-26CC-123F-27D9-D49BA81BEC21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1045495" y="4126762"/>
            <a:ext cx="0" cy="167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DCC7852B-2DDD-AA2B-FC00-4DFFDC76D502}"/>
              </a:ext>
            </a:extLst>
          </p:cNvPr>
          <p:cNvSpPr txBox="1"/>
          <p:nvPr/>
        </p:nvSpPr>
        <p:spPr>
          <a:xfrm>
            <a:off x="362081" y="5899292"/>
            <a:ext cx="136682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model, hyperparameters, and training dataset</a:t>
            </a:r>
            <a:endParaRPr lang="es-E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C0057130-2E96-35D8-D899-55E1F5E36BFC}"/>
              </a:ext>
            </a:extLst>
          </p:cNvPr>
          <p:cNvSpPr txBox="1"/>
          <p:nvPr/>
        </p:nvSpPr>
        <p:spPr>
          <a:xfrm>
            <a:off x="2421294" y="5208905"/>
            <a:ext cx="4985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</a:t>
            </a:r>
            <a:r>
              <a:rPr lang="es-E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B69DBF42-3FAD-5F11-7996-1C3C0BC91AF3}"/>
              </a:ext>
            </a:extLst>
          </p:cNvPr>
          <p:cNvCxnSpPr>
            <a:cxnSpLocks/>
            <a:stCxn id="81" idx="3"/>
            <a:endCxn id="94" idx="0"/>
          </p:cNvCxnSpPr>
          <p:nvPr/>
        </p:nvCxnSpPr>
        <p:spPr>
          <a:xfrm>
            <a:off x="1728909" y="4583240"/>
            <a:ext cx="941673" cy="6256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EEE416DD-2428-0886-3A75-2A6B2BA12916}"/>
              </a:ext>
            </a:extLst>
          </p:cNvPr>
          <p:cNvCxnSpPr>
            <a:cxnSpLocks/>
            <a:stCxn id="94" idx="1"/>
            <a:endCxn id="83" idx="3"/>
          </p:cNvCxnSpPr>
          <p:nvPr/>
        </p:nvCxnSpPr>
        <p:spPr>
          <a:xfrm flipH="1">
            <a:off x="1728909" y="5335863"/>
            <a:ext cx="6923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F067333A-4DC7-D7B1-B77A-E5CA5D65AF3D}"/>
              </a:ext>
            </a:extLst>
          </p:cNvPr>
          <p:cNvSpPr txBox="1"/>
          <p:nvPr/>
        </p:nvSpPr>
        <p:spPr>
          <a:xfrm>
            <a:off x="1805113" y="5107522"/>
            <a:ext cx="368559" cy="218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113" name="Conector: angular 112">
            <a:extLst>
              <a:ext uri="{FF2B5EF4-FFF2-40B4-BE49-F238E27FC236}">
                <a16:creationId xmlns:a16="http://schemas.microsoft.com/office/drawing/2014/main" id="{FE01ED83-3C80-CD83-9B1E-D8C25B79177B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 rot="5400000">
            <a:off x="1639804" y="4868513"/>
            <a:ext cx="436471" cy="16250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1734B84E-4584-C61C-20FC-64AB306167B8}"/>
              </a:ext>
            </a:extLst>
          </p:cNvPr>
          <p:cNvSpPr txBox="1"/>
          <p:nvPr/>
        </p:nvSpPr>
        <p:spPr>
          <a:xfrm>
            <a:off x="2005125" y="5484496"/>
            <a:ext cx="368559" cy="218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121" name="Conector: angular 120">
            <a:extLst>
              <a:ext uri="{FF2B5EF4-FFF2-40B4-BE49-F238E27FC236}">
                <a16:creationId xmlns:a16="http://schemas.microsoft.com/office/drawing/2014/main" id="{32F762B6-9A17-F7C9-68D7-135B60FB79A4}"/>
              </a:ext>
            </a:extLst>
          </p:cNvPr>
          <p:cNvCxnSpPr>
            <a:cxnSpLocks/>
            <a:stCxn id="72" idx="1"/>
            <a:endCxn id="80" idx="3"/>
          </p:cNvCxnSpPr>
          <p:nvPr/>
        </p:nvCxnSpPr>
        <p:spPr>
          <a:xfrm rot="10800000" flipV="1">
            <a:off x="1728910" y="3548881"/>
            <a:ext cx="692385" cy="3778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68253770-879F-0576-8AC0-A7E3809F8A79}"/>
              </a:ext>
            </a:extLst>
          </p:cNvPr>
          <p:cNvSpPr txBox="1"/>
          <p:nvPr/>
        </p:nvSpPr>
        <p:spPr>
          <a:xfrm>
            <a:off x="2421294" y="6205968"/>
            <a:ext cx="201540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analysis</a:t>
            </a:r>
            <a:endParaRPr lang="es-E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C741E52B-67AA-B8DD-CB5E-8B229498CA3D}"/>
              </a:ext>
            </a:extLst>
          </p:cNvPr>
          <p:cNvCxnSpPr>
            <a:cxnSpLocks/>
            <a:stCxn id="83" idx="2"/>
            <a:endCxn id="93" idx="0"/>
          </p:cNvCxnSpPr>
          <p:nvPr/>
        </p:nvCxnSpPr>
        <p:spPr>
          <a:xfrm>
            <a:off x="1045495" y="5535918"/>
            <a:ext cx="0" cy="363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: angular 131">
            <a:extLst>
              <a:ext uri="{FF2B5EF4-FFF2-40B4-BE49-F238E27FC236}">
                <a16:creationId xmlns:a16="http://schemas.microsoft.com/office/drawing/2014/main" id="{BC23E78C-F77B-E6CE-2995-70C8A705B555}"/>
              </a:ext>
            </a:extLst>
          </p:cNvPr>
          <p:cNvCxnSpPr>
            <a:cxnSpLocks/>
            <a:stCxn id="93" idx="3"/>
            <a:endCxn id="125" idx="1"/>
          </p:cNvCxnSpPr>
          <p:nvPr/>
        </p:nvCxnSpPr>
        <p:spPr>
          <a:xfrm>
            <a:off x="1728909" y="6176291"/>
            <a:ext cx="692385" cy="1604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B0E92DEA-7205-BB85-0411-A3B2C684A03E}"/>
              </a:ext>
            </a:extLst>
          </p:cNvPr>
          <p:cNvSpPr txBox="1"/>
          <p:nvPr/>
        </p:nvSpPr>
        <p:spPr>
          <a:xfrm>
            <a:off x="4888201" y="4581355"/>
            <a:ext cx="1366828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ANALISYS OUTPUTS 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EB5D6B1F-1737-0B62-4458-E42D2AF559BB}"/>
              </a:ext>
            </a:extLst>
          </p:cNvPr>
          <p:cNvSpPr txBox="1"/>
          <p:nvPr/>
        </p:nvSpPr>
        <p:spPr>
          <a:xfrm>
            <a:off x="4888201" y="5783903"/>
            <a:ext cx="1366828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</a:t>
            </a:r>
            <a:r>
              <a:rPr lang="es-E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s-E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endParaRPr lang="es-E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9613B0EB-CE8C-ABC0-9EBC-ED222D43FFA3}"/>
              </a:ext>
            </a:extLst>
          </p:cNvPr>
          <p:cNvSpPr/>
          <p:nvPr/>
        </p:nvSpPr>
        <p:spPr>
          <a:xfrm>
            <a:off x="4751531" y="4522470"/>
            <a:ext cx="1640169" cy="296964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C9634C05-BABD-B64D-FB53-F677E912A196}"/>
              </a:ext>
            </a:extLst>
          </p:cNvPr>
          <p:cNvSpPr txBox="1"/>
          <p:nvPr/>
        </p:nvSpPr>
        <p:spPr>
          <a:xfrm>
            <a:off x="4888201" y="6910321"/>
            <a:ext cx="1366828" cy="4078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peers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es-E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B2F0DB87-4F6F-20DB-DB05-730EFB64AD67}"/>
              </a:ext>
            </a:extLst>
          </p:cNvPr>
          <p:cNvSpPr txBox="1"/>
          <p:nvPr/>
        </p:nvSpPr>
        <p:spPr>
          <a:xfrm>
            <a:off x="4888201" y="5272559"/>
            <a:ext cx="1366828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es-E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endParaRPr lang="es-E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uadroTexto 143">
                <a:extLst>
                  <a:ext uri="{FF2B5EF4-FFF2-40B4-BE49-F238E27FC236}">
                    <a16:creationId xmlns:a16="http://schemas.microsoft.com/office/drawing/2014/main" id="{97401D6C-A36A-24D4-CBBA-21D4EF8C503C}"/>
                  </a:ext>
                </a:extLst>
              </p:cNvPr>
              <p:cNvSpPr txBox="1"/>
              <p:nvPr/>
            </p:nvSpPr>
            <p:spPr>
              <a:xfrm>
                <a:off x="4888201" y="6266321"/>
                <a:ext cx="1366828" cy="4154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s-ES" sz="105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s-E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:r>
                  <a:rPr lang="es-ES" sz="105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es-E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05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efficiency</a:t>
                </a:r>
                <a:r>
                  <a:rPr lang="es-E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105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threshold</a:t>
                </a:r>
                <a:endParaRPr lang="es-E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4" name="CuadroTexto 143">
                <a:extLst>
                  <a:ext uri="{FF2B5EF4-FFF2-40B4-BE49-F238E27FC236}">
                    <a16:creationId xmlns:a16="http://schemas.microsoft.com/office/drawing/2014/main" id="{97401D6C-A36A-24D4-CBBA-21D4EF8C5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201" y="6266321"/>
                <a:ext cx="1366828" cy="415498"/>
              </a:xfrm>
              <a:prstGeom prst="rect">
                <a:avLst/>
              </a:prstGeom>
              <a:blipFill>
                <a:blip r:embed="rId5"/>
                <a:stretch>
                  <a:fillRect b="-5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CuadroTexto 144">
            <a:extLst>
              <a:ext uri="{FF2B5EF4-FFF2-40B4-BE49-F238E27FC236}">
                <a16:creationId xmlns:a16="http://schemas.microsoft.com/office/drawing/2014/main" id="{4ED621E5-0C9D-543A-7121-4BAFA5148451}"/>
              </a:ext>
            </a:extLst>
          </p:cNvPr>
          <p:cNvSpPr txBox="1"/>
          <p:nvPr/>
        </p:nvSpPr>
        <p:spPr>
          <a:xfrm>
            <a:off x="362081" y="6899698"/>
            <a:ext cx="136682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s-E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endParaRPr lang="es-E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Conector recto de flecha 145">
            <a:extLst>
              <a:ext uri="{FF2B5EF4-FFF2-40B4-BE49-F238E27FC236}">
                <a16:creationId xmlns:a16="http://schemas.microsoft.com/office/drawing/2014/main" id="{27FEC989-51F9-607D-3195-DD8F407C5321}"/>
              </a:ext>
            </a:extLst>
          </p:cNvPr>
          <p:cNvCxnSpPr>
            <a:cxnSpLocks/>
            <a:stCxn id="93" idx="2"/>
            <a:endCxn id="145" idx="0"/>
          </p:cNvCxnSpPr>
          <p:nvPr/>
        </p:nvCxnSpPr>
        <p:spPr>
          <a:xfrm>
            <a:off x="1045495" y="6453290"/>
            <a:ext cx="0" cy="446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ector: angular 148">
            <a:extLst>
              <a:ext uri="{FF2B5EF4-FFF2-40B4-BE49-F238E27FC236}">
                <a16:creationId xmlns:a16="http://schemas.microsoft.com/office/drawing/2014/main" id="{93A5F601-282C-F360-8950-8146869E6A45}"/>
              </a:ext>
            </a:extLst>
          </p:cNvPr>
          <p:cNvCxnSpPr>
            <a:cxnSpLocks/>
            <a:stCxn id="145" idx="3"/>
            <a:endCxn id="125" idx="1"/>
          </p:cNvCxnSpPr>
          <p:nvPr/>
        </p:nvCxnSpPr>
        <p:spPr>
          <a:xfrm flipV="1">
            <a:off x="1728909" y="6336773"/>
            <a:ext cx="692385" cy="7629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ector: angular 151">
            <a:extLst>
              <a:ext uri="{FF2B5EF4-FFF2-40B4-BE49-F238E27FC236}">
                <a16:creationId xmlns:a16="http://schemas.microsoft.com/office/drawing/2014/main" id="{871234EA-7708-89F8-3240-3832EDA79B62}"/>
              </a:ext>
            </a:extLst>
          </p:cNvPr>
          <p:cNvCxnSpPr>
            <a:cxnSpLocks/>
            <a:stCxn id="125" idx="3"/>
            <a:endCxn id="143" idx="1"/>
          </p:cNvCxnSpPr>
          <p:nvPr/>
        </p:nvCxnSpPr>
        <p:spPr>
          <a:xfrm flipV="1">
            <a:off x="4436702" y="5399517"/>
            <a:ext cx="451499" cy="9372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ector: angular 154">
            <a:extLst>
              <a:ext uri="{FF2B5EF4-FFF2-40B4-BE49-F238E27FC236}">
                <a16:creationId xmlns:a16="http://schemas.microsoft.com/office/drawing/2014/main" id="{1AA35D4D-80DD-C04A-9A91-F4ACE7DA29A4}"/>
              </a:ext>
            </a:extLst>
          </p:cNvPr>
          <p:cNvCxnSpPr>
            <a:cxnSpLocks/>
            <a:stCxn id="125" idx="3"/>
            <a:endCxn id="136" idx="1"/>
          </p:cNvCxnSpPr>
          <p:nvPr/>
        </p:nvCxnSpPr>
        <p:spPr>
          <a:xfrm flipV="1">
            <a:off x="4436702" y="5910861"/>
            <a:ext cx="451499" cy="4259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: angular 157">
            <a:extLst>
              <a:ext uri="{FF2B5EF4-FFF2-40B4-BE49-F238E27FC236}">
                <a16:creationId xmlns:a16="http://schemas.microsoft.com/office/drawing/2014/main" id="{E8CD39C5-89E1-A248-0D8F-223805187569}"/>
              </a:ext>
            </a:extLst>
          </p:cNvPr>
          <p:cNvCxnSpPr>
            <a:cxnSpLocks/>
            <a:stCxn id="125" idx="3"/>
            <a:endCxn id="144" idx="1"/>
          </p:cNvCxnSpPr>
          <p:nvPr/>
        </p:nvCxnSpPr>
        <p:spPr>
          <a:xfrm>
            <a:off x="4436702" y="6336773"/>
            <a:ext cx="451499" cy="1372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: angular 160">
            <a:extLst>
              <a:ext uri="{FF2B5EF4-FFF2-40B4-BE49-F238E27FC236}">
                <a16:creationId xmlns:a16="http://schemas.microsoft.com/office/drawing/2014/main" id="{A4DF6368-E443-139C-99C4-12E15CFC5F5A}"/>
              </a:ext>
            </a:extLst>
          </p:cNvPr>
          <p:cNvCxnSpPr>
            <a:cxnSpLocks/>
            <a:stCxn id="125" idx="3"/>
            <a:endCxn id="138" idx="1"/>
          </p:cNvCxnSpPr>
          <p:nvPr/>
        </p:nvCxnSpPr>
        <p:spPr>
          <a:xfrm>
            <a:off x="4436702" y="6336773"/>
            <a:ext cx="451499" cy="7774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699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244</Words>
  <Application>Microsoft Office PowerPoint</Application>
  <PresentationFormat>Panorámica</PresentationFormat>
  <Paragraphs>53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Times New Roman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Gonzalez Moyano, Ricardo</dc:creator>
  <cp:lastModifiedBy>Gonzalez Moyano, Ricardo</cp:lastModifiedBy>
  <cp:revision>5</cp:revision>
  <dcterms:created xsi:type="dcterms:W3CDTF">2025-09-09T20:31:13Z</dcterms:created>
  <dcterms:modified xsi:type="dcterms:W3CDTF">2025-09-10T08:03:57Z</dcterms:modified>
</cp:coreProperties>
</file>