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ru"/>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09.png"/><Relationship Id="rId9" Type="http://schemas.openxmlformats.org/officeDocument/2006/relationships/image" Target="../media/image17.jpg"/><Relationship Id="rId6" Type="http://schemas.openxmlformats.org/officeDocument/2006/relationships/image" Target="../media/image19.png"/><Relationship Id="rId5" Type="http://schemas.openxmlformats.org/officeDocument/2006/relationships/image" Target="../media/image15.png"/><Relationship Id="rId8" Type="http://schemas.openxmlformats.org/officeDocument/2006/relationships/image" Target="../media/image20.png"/><Relationship Id="rId7" Type="http://schemas.openxmlformats.org/officeDocument/2006/relationships/image" Target="../media/image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06.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eveloper.chrome.com/apps/manifest" TargetMode="Externa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chromestatus.com/features" TargetMode="External"/><Relationship Id="rId3" Type="http://schemas.openxmlformats.org/officeDocument/2006/relationships/image" Target="../media/image0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chromestatus.com/features" TargetMode="External"/><Relationship Id="rId3" Type="http://schemas.openxmlformats.org/officeDocument/2006/relationships/image" Target="../media/image0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jpg"/><Relationship Id="rId3" Type="http://schemas.openxmlformats.org/officeDocument/2006/relationships/image" Target="../media/image30.png"/><Relationship Id="rId6" Type="http://schemas.openxmlformats.org/officeDocument/2006/relationships/hyperlink" Target="https://chrome.google.com/webstore/detail/bubble-mirror/mdebpbggmcnpmpndgppmljplihbmbamb" TargetMode="External"/><Relationship Id="rId5" Type="http://schemas.openxmlformats.org/officeDocument/2006/relationships/hyperlink" Target="https://github.com/beaufortfrancois/bubble-mirror-chrome-app" TargetMode="External"/><Relationship Id="rId7"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jpg"/><Relationship Id="rId3" Type="http://schemas.openxmlformats.org/officeDocument/2006/relationships/image" Target="../media/image30.png"/><Relationship Id="rId6" Type="http://schemas.openxmlformats.org/officeDocument/2006/relationships/image" Target="../media/image31.png"/><Relationship Id="rId5" Type="http://schemas.openxmlformats.org/officeDocument/2006/relationships/hyperlink" Target="https://chrome.google.com/webstore/detail/scan/pmnllmkmjilbojkpgplbdmckghmaocjh" TargetMode="External"/><Relationship Id="rId8" Type="http://schemas.openxmlformats.org/officeDocument/2006/relationships/hyperlink" Target="https://github.com/beaufortfrancois/scan-chrome-app" TargetMode="External"/><Relationship Id="rId7" Type="http://schemas.openxmlformats.org/officeDocument/2006/relationships/hyperlink" Target="http://www.sane-project.org/sane-mfgs.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hrome.google.com/webstore/detail/file-system-for-dropbox/hlffpaajmfllggclnjppbblobdhokjhe/" TargetMode="External"/><Relationship Id="rId3" Type="http://schemas.openxmlformats.org/officeDocument/2006/relationships/image" Target="../media/image30.png"/><Relationship Id="rId6" Type="http://schemas.openxmlformats.org/officeDocument/2006/relationships/image" Target="../media/image34.png"/><Relationship Id="rId5" Type="http://schemas.openxmlformats.org/officeDocument/2006/relationships/image" Target="../media/image29.jpg"/><Relationship Id="rId7" Type="http://schemas.openxmlformats.org/officeDocument/2006/relationships/image" Target="../media/image32.png"/></Relationships>
</file>

<file path=ppt/slides/_rels/slide25.xml.rels><?xml version="1.0" encoding="UTF-8" standalone="yes"?><Relationships xmlns="http://schemas.openxmlformats.org/package/2006/relationships"><Relationship Id="rId15" Type="http://schemas.openxmlformats.org/officeDocument/2006/relationships/hyperlink" Target="https://plus.google.com/+FrancoisBeaufort/posts/YqqmhCf2Pjn" TargetMode="External"/><Relationship Id="rId14" Type="http://schemas.openxmlformats.org/officeDocument/2006/relationships/hyperlink" Target="https://plus.google.com/+FrancoisBeaufort/posts/RpEmNRvYTAe" TargetMode="External"/><Relationship Id="rId2" Type="http://schemas.openxmlformats.org/officeDocument/2006/relationships/notesSlide" Target="../notesSlides/notesSlide25.xml"/><Relationship Id="rId12" Type="http://schemas.openxmlformats.org/officeDocument/2006/relationships/hyperlink" Target="https://www.chromestatus.com/feature/5298357018820608" TargetMode="External"/><Relationship Id="rId13" Type="http://schemas.openxmlformats.org/officeDocument/2006/relationships/hyperlink" Target="https://plus.google.com/+FrancoisBeaufort/posts/VAZLb1ueqUs" TargetMode="External"/><Relationship Id="rId1" Type="http://schemas.openxmlformats.org/officeDocument/2006/relationships/slideLayout" Target="../slideLayouts/slideLayout2.xml"/><Relationship Id="rId4" Type="http://schemas.openxmlformats.org/officeDocument/2006/relationships/hyperlink" Target="https://www.chromestatus.com/feature/6694359164518400" TargetMode="External"/><Relationship Id="rId10" Type="http://schemas.openxmlformats.org/officeDocument/2006/relationships/hyperlink" Target="https://www.chromestatus.com/feature/6682831673622528" TargetMode="External"/><Relationship Id="rId3" Type="http://schemas.openxmlformats.org/officeDocument/2006/relationships/image" Target="../media/image06.png"/><Relationship Id="rId11" Type="http://schemas.openxmlformats.org/officeDocument/2006/relationships/hyperlink" Target="https://www.chromestatus.com/feature/6170807885627392" TargetMode="External"/><Relationship Id="rId9" Type="http://schemas.openxmlformats.org/officeDocument/2006/relationships/hyperlink" Target="https://www.chromestatus.com/feature/5929649028726784" TargetMode="External"/><Relationship Id="rId6" Type="http://schemas.openxmlformats.org/officeDocument/2006/relationships/hyperlink" Target="https://www.chromestatus.com/feature/6605041225957376" TargetMode="External"/><Relationship Id="rId5" Type="http://schemas.openxmlformats.org/officeDocument/2006/relationships/hyperlink" Target="https://www.chromestatus.com/feature/5264933985976320" TargetMode="External"/><Relationship Id="rId8" Type="http://schemas.openxmlformats.org/officeDocument/2006/relationships/hyperlink" Target="https://www.chromestatus.com/feature/6338383617982464" TargetMode="External"/><Relationship Id="rId7" Type="http://schemas.openxmlformats.org/officeDocument/2006/relationships/hyperlink" Target="https://www.chromestatus.com/feature/5760616295825408"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image" Target="../media/image33.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0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0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7.png"/><Relationship Id="rId6" Type="http://schemas.openxmlformats.org/officeDocument/2006/relationships/image" Target="../media/image39.png"/><Relationship Id="rId5"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3.jpg"/><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1.jpg"/><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10" Type="http://schemas.openxmlformats.org/officeDocument/2006/relationships/image" Target="../media/image14.png"/><Relationship Id="rId4" Type="http://schemas.openxmlformats.org/officeDocument/2006/relationships/image" Target="../media/image05.png"/><Relationship Id="rId11" Type="http://schemas.openxmlformats.org/officeDocument/2006/relationships/image" Target="../media/image10.png"/><Relationship Id="rId3" Type="http://schemas.openxmlformats.org/officeDocument/2006/relationships/image" Target="../media/image06.png"/><Relationship Id="rId9" Type="http://schemas.openxmlformats.org/officeDocument/2006/relationships/image" Target="../media/image16.png"/><Relationship Id="rId6" Type="http://schemas.openxmlformats.org/officeDocument/2006/relationships/image" Target="../media/image08.png"/><Relationship Id="rId5" Type="http://schemas.openxmlformats.org/officeDocument/2006/relationships/image" Target="../media/image07.png"/><Relationship Id="rId8" Type="http://schemas.openxmlformats.org/officeDocument/2006/relationships/image" Target="../media/image13.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nvSpPr>
        <p:spPr>
          <a:xfrm>
            <a:off x="0" y="3486450"/>
            <a:ext cx="9144000" cy="1687500"/>
          </a:xfrm>
          <a:prstGeom prst="rect">
            <a:avLst/>
          </a:prstGeom>
          <a:noFill/>
          <a:ln>
            <a:noFill/>
          </a:ln>
        </p:spPr>
        <p:txBody>
          <a:bodyPr anchorCtr="0" anchor="t" bIns="91425" lIns="91425" rIns="91425" tIns="91425">
            <a:noAutofit/>
          </a:bodyPr>
          <a:lstStyle/>
          <a:p>
            <a:pPr algn="ctr">
              <a:lnSpc>
                <a:spcPct val="115000"/>
              </a:lnSpc>
              <a:spcBef>
                <a:spcPts val="0"/>
              </a:spcBef>
              <a:buNone/>
            </a:pPr>
            <a:r>
              <a:rPr b="1" lang="ru" sz="4600"/>
              <a:t>Разработка Chrome Apps</a:t>
            </a:r>
            <a:br>
              <a:rPr lang="ru" sz="3600"/>
            </a:br>
            <a:r>
              <a:rPr lang="ru" sz="3800"/>
              <a:t>Текущее состояние и перспективы</a:t>
            </a:r>
          </a:p>
        </p:txBody>
      </p:sp>
      <p:pic>
        <p:nvPicPr>
          <p:cNvPr id="31" name="Shape 31"/>
          <p:cNvPicPr preferRelativeResize="0"/>
          <p:nvPr/>
        </p:nvPicPr>
        <p:blipFill>
          <a:blip r:embed="rId3">
            <a:alphaModFix/>
          </a:blip>
          <a:stretch>
            <a:fillRect/>
          </a:stretch>
        </p:blipFill>
        <p:spPr>
          <a:xfrm>
            <a:off x="889850" y="795899"/>
            <a:ext cx="7364297" cy="1927076"/>
          </a:xfrm>
          <a:prstGeom prst="rect">
            <a:avLst/>
          </a:prstGeom>
          <a:noFill/>
          <a:ln>
            <a:noFill/>
          </a:ln>
        </p:spPr>
      </p:pic>
      <p:sp>
        <p:nvSpPr>
          <p:cNvPr id="32" name="Shape 32"/>
          <p:cNvSpPr txBox="1"/>
          <p:nvPr/>
        </p:nvSpPr>
        <p:spPr>
          <a:xfrm>
            <a:off x="0" y="5937450"/>
            <a:ext cx="9144000" cy="444900"/>
          </a:xfrm>
          <a:prstGeom prst="rect">
            <a:avLst/>
          </a:prstGeom>
          <a:noFill/>
          <a:ln>
            <a:noFill/>
          </a:ln>
        </p:spPr>
        <p:txBody>
          <a:bodyPr anchorCtr="0" anchor="t" bIns="91425" lIns="91425" rIns="91425" tIns="91425">
            <a:noAutofit/>
          </a:bodyPr>
          <a:lstStyle/>
          <a:p>
            <a:pPr algn="ctr">
              <a:spcBef>
                <a:spcPts val="0"/>
              </a:spcBef>
              <a:buNone/>
            </a:pPr>
            <a:r>
              <a:rPr lang="ru" sz="2400"/>
              <a:t>Павел Чистяков, ТвГУ – TiTConf – Тверь, 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1595437" y="2474650"/>
            <a:ext cx="5953125" cy="3581400"/>
          </a:xfrm>
          <a:prstGeom prst="rect">
            <a:avLst/>
          </a:prstGeom>
          <a:noFill/>
          <a:ln>
            <a:noFill/>
          </a:ln>
        </p:spPr>
      </p:pic>
      <p:sp>
        <p:nvSpPr>
          <p:cNvPr id="104" name="Shape 104"/>
          <p:cNvSpPr txBox="1"/>
          <p:nvPr/>
        </p:nvSpPr>
        <p:spPr>
          <a:xfrm>
            <a:off x="0" y="0"/>
            <a:ext cx="9144000" cy="1839900"/>
          </a:xfrm>
          <a:prstGeom prst="rect">
            <a:avLst/>
          </a:prstGeom>
          <a:noFill/>
          <a:ln>
            <a:noFill/>
          </a:ln>
        </p:spPr>
        <p:txBody>
          <a:bodyPr anchorCtr="0" anchor="b" bIns="91425" lIns="91425" rIns="91425" tIns="91425">
            <a:noAutofit/>
          </a:bodyPr>
          <a:lstStyle/>
          <a:p>
            <a:pPr lvl="0" rtl="0" algn="ctr">
              <a:spcBef>
                <a:spcPts val="0"/>
              </a:spcBef>
              <a:buNone/>
            </a:pPr>
            <a:r>
              <a:rPr lang="ru" sz="5000"/>
              <a:t>А что может предложить Chrome 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3962400" y="4788525"/>
            <a:ext cx="1219200" cy="1219200"/>
          </a:xfrm>
          <a:prstGeom prst="rect">
            <a:avLst/>
          </a:prstGeom>
          <a:noFill/>
          <a:ln>
            <a:noFill/>
          </a:ln>
        </p:spPr>
      </p:pic>
      <p:pic>
        <p:nvPicPr>
          <p:cNvPr id="110" name="Shape 110"/>
          <p:cNvPicPr preferRelativeResize="0"/>
          <p:nvPr/>
        </p:nvPicPr>
        <p:blipFill>
          <a:blip r:embed="rId4">
            <a:alphaModFix/>
          </a:blip>
          <a:stretch>
            <a:fillRect/>
          </a:stretch>
        </p:blipFill>
        <p:spPr>
          <a:xfrm>
            <a:off x="6245637" y="2300000"/>
            <a:ext cx="1561125" cy="1561100"/>
          </a:xfrm>
          <a:prstGeom prst="rect">
            <a:avLst/>
          </a:prstGeom>
          <a:noFill/>
          <a:ln>
            <a:noFill/>
          </a:ln>
        </p:spPr>
      </p:pic>
      <p:pic>
        <p:nvPicPr>
          <p:cNvPr id="111" name="Shape 111"/>
          <p:cNvPicPr preferRelativeResize="0"/>
          <p:nvPr/>
        </p:nvPicPr>
        <p:blipFill>
          <a:blip r:embed="rId5">
            <a:alphaModFix/>
          </a:blip>
          <a:stretch>
            <a:fillRect/>
          </a:stretch>
        </p:blipFill>
        <p:spPr>
          <a:xfrm>
            <a:off x="6378500" y="4750425"/>
            <a:ext cx="1295400" cy="1295400"/>
          </a:xfrm>
          <a:prstGeom prst="rect">
            <a:avLst/>
          </a:prstGeom>
          <a:noFill/>
          <a:ln>
            <a:noFill/>
          </a:ln>
        </p:spPr>
      </p:pic>
      <p:pic>
        <p:nvPicPr>
          <p:cNvPr id="112" name="Shape 112"/>
          <p:cNvPicPr preferRelativeResize="0"/>
          <p:nvPr/>
        </p:nvPicPr>
        <p:blipFill>
          <a:blip r:embed="rId6">
            <a:alphaModFix/>
          </a:blip>
          <a:stretch>
            <a:fillRect/>
          </a:stretch>
        </p:blipFill>
        <p:spPr>
          <a:xfrm>
            <a:off x="842100" y="2012975"/>
            <a:ext cx="2135150" cy="2135150"/>
          </a:xfrm>
          <a:prstGeom prst="rect">
            <a:avLst/>
          </a:prstGeom>
          <a:noFill/>
          <a:ln>
            <a:noFill/>
          </a:ln>
        </p:spPr>
      </p:pic>
      <p:pic>
        <p:nvPicPr>
          <p:cNvPr id="113" name="Shape 113"/>
          <p:cNvPicPr preferRelativeResize="0"/>
          <p:nvPr/>
        </p:nvPicPr>
        <p:blipFill>
          <a:blip r:embed="rId7">
            <a:alphaModFix/>
          </a:blip>
          <a:stretch>
            <a:fillRect/>
          </a:stretch>
        </p:blipFill>
        <p:spPr>
          <a:xfrm>
            <a:off x="0" y="9"/>
            <a:ext cx="9143999" cy="1170431"/>
          </a:xfrm>
          <a:prstGeom prst="rect">
            <a:avLst/>
          </a:prstGeom>
          <a:noFill/>
          <a:ln>
            <a:noFill/>
          </a:ln>
        </p:spPr>
      </p:pic>
      <p:sp>
        <p:nvSpPr>
          <p:cNvPr id="114" name="Shape 114"/>
          <p:cNvSpPr txBox="1"/>
          <p:nvPr/>
        </p:nvSpPr>
        <p:spPr>
          <a:xfrm>
            <a:off x="0" y="0"/>
            <a:ext cx="77640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Редакторы Chrome OS</a:t>
            </a:r>
          </a:p>
        </p:txBody>
      </p:sp>
      <p:pic>
        <p:nvPicPr>
          <p:cNvPr id="115" name="Shape 115"/>
          <p:cNvPicPr preferRelativeResize="0"/>
          <p:nvPr/>
        </p:nvPicPr>
        <p:blipFill>
          <a:blip r:embed="rId8">
            <a:alphaModFix/>
          </a:blip>
          <a:stretch>
            <a:fillRect/>
          </a:stretch>
        </p:blipFill>
        <p:spPr>
          <a:xfrm>
            <a:off x="1300075" y="4788525"/>
            <a:ext cx="1219200" cy="1219200"/>
          </a:xfrm>
          <a:prstGeom prst="rect">
            <a:avLst/>
          </a:prstGeom>
          <a:noFill/>
          <a:ln>
            <a:noFill/>
          </a:ln>
        </p:spPr>
      </p:pic>
      <p:pic>
        <p:nvPicPr>
          <p:cNvPr id="116" name="Shape 116"/>
          <p:cNvPicPr preferRelativeResize="0"/>
          <p:nvPr/>
        </p:nvPicPr>
        <p:blipFill>
          <a:blip r:embed="rId9">
            <a:alphaModFix/>
          </a:blip>
          <a:stretch>
            <a:fillRect/>
          </a:stretch>
        </p:blipFill>
        <p:spPr>
          <a:xfrm>
            <a:off x="3791437" y="2299987"/>
            <a:ext cx="1561125" cy="15611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0" y="9"/>
            <a:ext cx="9143999" cy="1170431"/>
          </a:xfrm>
          <a:prstGeom prst="rect">
            <a:avLst/>
          </a:prstGeom>
          <a:noFill/>
          <a:ln>
            <a:noFill/>
          </a:ln>
        </p:spPr>
      </p:pic>
      <p:sp>
        <p:nvSpPr>
          <p:cNvPr id="122" name="Shape 122"/>
          <p:cNvSpPr txBox="1"/>
          <p:nvPr/>
        </p:nvSpPr>
        <p:spPr>
          <a:xfrm>
            <a:off x="0" y="0"/>
            <a:ext cx="77502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Chrome Dev Editor</a:t>
            </a:r>
          </a:p>
        </p:txBody>
      </p:sp>
      <p:pic>
        <p:nvPicPr>
          <p:cNvPr id="123" name="Shape 123"/>
          <p:cNvPicPr preferRelativeResize="0"/>
          <p:nvPr/>
        </p:nvPicPr>
        <p:blipFill>
          <a:blip r:embed="rId4">
            <a:alphaModFix/>
          </a:blip>
          <a:stretch>
            <a:fillRect/>
          </a:stretch>
        </p:blipFill>
        <p:spPr>
          <a:xfrm>
            <a:off x="1524000" y="2262775"/>
            <a:ext cx="6096000" cy="3810000"/>
          </a:xfrm>
          <a:prstGeom prst="rect">
            <a:avLst/>
          </a:prstGeom>
          <a:noFill/>
          <a:ln>
            <a:noFill/>
          </a:ln>
        </p:spPr>
      </p:pic>
      <p:pic>
        <p:nvPicPr>
          <p:cNvPr id="124" name="Shape 124"/>
          <p:cNvPicPr preferRelativeResize="0"/>
          <p:nvPr/>
        </p:nvPicPr>
        <p:blipFill>
          <a:blip r:embed="rId5">
            <a:alphaModFix/>
          </a:blip>
          <a:stretch>
            <a:fillRect/>
          </a:stretch>
        </p:blipFill>
        <p:spPr>
          <a:xfrm>
            <a:off x="215475" y="291350"/>
            <a:ext cx="809849" cy="80984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0" y="9"/>
            <a:ext cx="9143999" cy="1170431"/>
          </a:xfrm>
          <a:prstGeom prst="rect">
            <a:avLst/>
          </a:prstGeom>
          <a:noFill/>
          <a:ln>
            <a:noFill/>
          </a:ln>
        </p:spPr>
      </p:pic>
      <p:sp>
        <p:nvSpPr>
          <p:cNvPr id="130" name="Shape 130"/>
          <p:cNvSpPr txBox="1"/>
          <p:nvPr/>
        </p:nvSpPr>
        <p:spPr>
          <a:xfrm>
            <a:off x="0" y="0"/>
            <a:ext cx="77781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Преимущества</a:t>
            </a:r>
          </a:p>
        </p:txBody>
      </p:sp>
      <p:sp>
        <p:nvSpPr>
          <p:cNvPr id="131" name="Shape 131"/>
          <p:cNvSpPr txBox="1"/>
          <p:nvPr/>
        </p:nvSpPr>
        <p:spPr>
          <a:xfrm>
            <a:off x="641250" y="2069675"/>
            <a:ext cx="7861500"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Создание разных типов приложений</a:t>
            </a:r>
          </a:p>
        </p:txBody>
      </p:sp>
      <p:sp>
        <p:nvSpPr>
          <p:cNvPr id="132" name="Shape 132"/>
          <p:cNvSpPr txBox="1"/>
          <p:nvPr/>
        </p:nvSpPr>
        <p:spPr>
          <a:xfrm>
            <a:off x="641250" y="2728473"/>
            <a:ext cx="7861500"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Частичная поддержка Git</a:t>
            </a:r>
          </a:p>
        </p:txBody>
      </p:sp>
      <p:sp>
        <p:nvSpPr>
          <p:cNvPr id="133" name="Shape 133"/>
          <p:cNvSpPr txBox="1"/>
          <p:nvPr/>
        </p:nvSpPr>
        <p:spPr>
          <a:xfrm>
            <a:off x="641250" y="3387273"/>
            <a:ext cx="7861500"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Мобильная отладка (только Android)</a:t>
            </a:r>
          </a:p>
        </p:txBody>
      </p:sp>
      <p:sp>
        <p:nvSpPr>
          <p:cNvPr id="134" name="Shape 134"/>
          <p:cNvSpPr txBox="1"/>
          <p:nvPr/>
        </p:nvSpPr>
        <p:spPr>
          <a:xfrm>
            <a:off x="641250" y="4046075"/>
            <a:ext cx="7861500"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Bower, Polymer &amp; Web Starter Kit</a:t>
            </a:r>
          </a:p>
        </p:txBody>
      </p:sp>
      <p:sp>
        <p:nvSpPr>
          <p:cNvPr id="135" name="Shape 135"/>
          <p:cNvSpPr txBox="1"/>
          <p:nvPr/>
        </p:nvSpPr>
        <p:spPr>
          <a:xfrm>
            <a:off x="641250" y="4704875"/>
            <a:ext cx="7861500"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Публикация в Chrome Web Store</a:t>
            </a:r>
          </a:p>
        </p:txBody>
      </p:sp>
      <p:sp>
        <p:nvSpPr>
          <p:cNvPr id="136" name="Shape 136"/>
          <p:cNvSpPr txBox="1"/>
          <p:nvPr/>
        </p:nvSpPr>
        <p:spPr>
          <a:xfrm>
            <a:off x="641250" y="5363675"/>
            <a:ext cx="7861500"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Нескучные темы оформления :-)</a:t>
            </a:r>
          </a:p>
        </p:txBody>
      </p:sp>
      <p:pic>
        <p:nvPicPr>
          <p:cNvPr id="137" name="Shape 137"/>
          <p:cNvPicPr preferRelativeResize="0"/>
          <p:nvPr/>
        </p:nvPicPr>
        <p:blipFill>
          <a:blip r:embed="rId4">
            <a:alphaModFix/>
          </a:blip>
          <a:stretch>
            <a:fillRect/>
          </a:stretch>
        </p:blipFill>
        <p:spPr>
          <a:xfrm>
            <a:off x="215475" y="291350"/>
            <a:ext cx="809849" cy="80984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1533525" y="1997275"/>
            <a:ext cx="6076950" cy="4019550"/>
          </a:xfrm>
          <a:prstGeom prst="rect">
            <a:avLst/>
          </a:prstGeom>
          <a:noFill/>
          <a:ln>
            <a:noFill/>
          </a:ln>
        </p:spPr>
      </p:pic>
      <p:sp>
        <p:nvSpPr>
          <p:cNvPr id="143" name="Shape 143"/>
          <p:cNvSpPr txBox="1"/>
          <p:nvPr/>
        </p:nvSpPr>
        <p:spPr>
          <a:xfrm>
            <a:off x="0" y="0"/>
            <a:ext cx="9144000" cy="1170300"/>
          </a:xfrm>
          <a:prstGeom prst="rect">
            <a:avLst/>
          </a:prstGeom>
          <a:noFill/>
          <a:ln>
            <a:noFill/>
          </a:ln>
        </p:spPr>
        <p:txBody>
          <a:bodyPr anchorCtr="0" anchor="b" bIns="91425" lIns="91425" rIns="91425" tIns="91425">
            <a:noAutofit/>
          </a:bodyPr>
          <a:lstStyle/>
          <a:p>
            <a:pPr lvl="0" rtl="0" algn="ctr">
              <a:spcBef>
                <a:spcPts val="0"/>
              </a:spcBef>
              <a:buNone/>
            </a:pPr>
            <a:r>
              <a:rPr lang="ru" sz="5000"/>
              <a:t>Разработка приложений</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0" y="9"/>
            <a:ext cx="9143999" cy="1170431"/>
          </a:xfrm>
          <a:prstGeom prst="rect">
            <a:avLst/>
          </a:prstGeom>
          <a:noFill/>
          <a:ln>
            <a:noFill/>
          </a:ln>
        </p:spPr>
      </p:pic>
      <p:sp>
        <p:nvSpPr>
          <p:cNvPr id="149" name="Shape 149"/>
          <p:cNvSpPr txBox="1"/>
          <p:nvPr/>
        </p:nvSpPr>
        <p:spPr>
          <a:xfrm>
            <a:off x="0" y="0"/>
            <a:ext cx="7767600" cy="1170599"/>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Об архитектуре</a:t>
            </a:r>
          </a:p>
        </p:txBody>
      </p:sp>
      <p:pic>
        <p:nvPicPr>
          <p:cNvPr id="150" name="Shape 150"/>
          <p:cNvPicPr preferRelativeResize="0"/>
          <p:nvPr/>
        </p:nvPicPr>
        <p:blipFill>
          <a:blip r:embed="rId4">
            <a:alphaModFix/>
          </a:blip>
          <a:stretch>
            <a:fillRect/>
          </a:stretch>
        </p:blipFill>
        <p:spPr>
          <a:xfrm>
            <a:off x="1376362" y="2609850"/>
            <a:ext cx="6391275" cy="16383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0" y="9"/>
            <a:ext cx="9143999" cy="1170431"/>
          </a:xfrm>
          <a:prstGeom prst="rect">
            <a:avLst/>
          </a:prstGeom>
          <a:noFill/>
          <a:ln>
            <a:noFill/>
          </a:ln>
        </p:spPr>
      </p:pic>
      <p:sp>
        <p:nvSpPr>
          <p:cNvPr id="156" name="Shape 156"/>
          <p:cNvSpPr txBox="1"/>
          <p:nvPr/>
        </p:nvSpPr>
        <p:spPr>
          <a:xfrm>
            <a:off x="0" y="0"/>
            <a:ext cx="77640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Основа приложений</a:t>
            </a:r>
          </a:p>
        </p:txBody>
      </p:sp>
      <p:sp>
        <p:nvSpPr>
          <p:cNvPr id="157" name="Shape 157"/>
          <p:cNvSpPr txBox="1"/>
          <p:nvPr/>
        </p:nvSpPr>
        <p:spPr>
          <a:xfrm>
            <a:off x="641400" y="1704800"/>
            <a:ext cx="8502599" cy="957600"/>
          </a:xfrm>
          <a:prstGeom prst="rect">
            <a:avLst/>
          </a:prstGeom>
          <a:noFill/>
          <a:ln>
            <a:noFill/>
          </a:ln>
        </p:spPr>
        <p:txBody>
          <a:bodyPr anchorCtr="0" anchor="t" bIns="91425" lIns="91425" rIns="91425" tIns="91425">
            <a:noAutofit/>
          </a:bodyPr>
          <a:lstStyle/>
          <a:p>
            <a:pPr indent="-533400" lvl="0" marL="457200" rtl="0">
              <a:lnSpc>
                <a:spcPct val="150000"/>
              </a:lnSpc>
              <a:spcBef>
                <a:spcPts val="0"/>
              </a:spcBef>
              <a:buClr>
                <a:srgbClr val="000000"/>
              </a:buClr>
              <a:buSzPct val="100000"/>
              <a:buFont typeface="Arial"/>
              <a:buChar char="➔"/>
            </a:pPr>
            <a:r>
              <a:rPr lang="ru" sz="4800"/>
              <a:t>manifest.json</a:t>
            </a:r>
          </a:p>
        </p:txBody>
      </p:sp>
      <p:sp>
        <p:nvSpPr>
          <p:cNvPr id="158" name="Shape 158"/>
          <p:cNvSpPr txBox="1"/>
          <p:nvPr/>
        </p:nvSpPr>
        <p:spPr>
          <a:xfrm>
            <a:off x="641400" y="2662400"/>
            <a:ext cx="8502599" cy="957600"/>
          </a:xfrm>
          <a:prstGeom prst="rect">
            <a:avLst/>
          </a:prstGeom>
          <a:noFill/>
          <a:ln>
            <a:noFill/>
          </a:ln>
        </p:spPr>
        <p:txBody>
          <a:bodyPr anchorCtr="0" anchor="t" bIns="91425" lIns="91425" rIns="91425" tIns="91425">
            <a:noAutofit/>
          </a:bodyPr>
          <a:lstStyle/>
          <a:p>
            <a:pPr indent="-533400" lvl="0" marL="457200" rtl="0">
              <a:lnSpc>
                <a:spcPct val="150000"/>
              </a:lnSpc>
              <a:spcBef>
                <a:spcPts val="0"/>
              </a:spcBef>
              <a:buClr>
                <a:srgbClr val="000000"/>
              </a:buClr>
              <a:buSzPct val="100000"/>
              <a:buFont typeface="Arial"/>
              <a:buChar char="➔"/>
            </a:pPr>
            <a:r>
              <a:rPr lang="ru" sz="4800"/>
              <a:t>background script</a:t>
            </a:r>
          </a:p>
        </p:txBody>
      </p:sp>
      <p:sp>
        <p:nvSpPr>
          <p:cNvPr id="159" name="Shape 159"/>
          <p:cNvSpPr txBox="1"/>
          <p:nvPr/>
        </p:nvSpPr>
        <p:spPr>
          <a:xfrm>
            <a:off x="641400" y="3620000"/>
            <a:ext cx="8502599" cy="957600"/>
          </a:xfrm>
          <a:prstGeom prst="rect">
            <a:avLst/>
          </a:prstGeom>
          <a:noFill/>
          <a:ln>
            <a:noFill/>
          </a:ln>
        </p:spPr>
        <p:txBody>
          <a:bodyPr anchorCtr="0" anchor="t" bIns="91425" lIns="91425" rIns="91425" tIns="91425">
            <a:noAutofit/>
          </a:bodyPr>
          <a:lstStyle/>
          <a:p>
            <a:pPr indent="-533400" lvl="0" marL="457200" rtl="0">
              <a:lnSpc>
                <a:spcPct val="150000"/>
              </a:lnSpc>
              <a:spcBef>
                <a:spcPts val="0"/>
              </a:spcBef>
              <a:buClr>
                <a:srgbClr val="000000"/>
              </a:buClr>
              <a:buSzPct val="100000"/>
              <a:buFont typeface="Arial"/>
              <a:buChar char="➔"/>
            </a:pPr>
            <a:r>
              <a:rPr lang="ru" sz="4800"/>
              <a:t>app code</a:t>
            </a:r>
          </a:p>
        </p:txBody>
      </p:sp>
      <p:sp>
        <p:nvSpPr>
          <p:cNvPr id="160" name="Shape 160"/>
          <p:cNvSpPr txBox="1"/>
          <p:nvPr/>
        </p:nvSpPr>
        <p:spPr>
          <a:xfrm>
            <a:off x="641400" y="4577600"/>
            <a:ext cx="8502599" cy="957600"/>
          </a:xfrm>
          <a:prstGeom prst="rect">
            <a:avLst/>
          </a:prstGeom>
          <a:noFill/>
          <a:ln>
            <a:noFill/>
          </a:ln>
        </p:spPr>
        <p:txBody>
          <a:bodyPr anchorCtr="0" anchor="t" bIns="91425" lIns="91425" rIns="91425" tIns="91425">
            <a:noAutofit/>
          </a:bodyPr>
          <a:lstStyle/>
          <a:p>
            <a:pPr indent="-533400" lvl="0" marL="457200" rtl="0">
              <a:lnSpc>
                <a:spcPct val="115000"/>
              </a:lnSpc>
              <a:spcBef>
                <a:spcPts val="0"/>
              </a:spcBef>
              <a:buClr>
                <a:srgbClr val="000000"/>
              </a:buClr>
              <a:buSzPct val="100000"/>
              <a:buFont typeface="Arial"/>
              <a:buChar char="➔"/>
            </a:pPr>
            <a:r>
              <a:rPr lang="ru" sz="4800"/>
              <a:t>assets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0" y="9"/>
            <a:ext cx="9143999" cy="1170431"/>
          </a:xfrm>
          <a:prstGeom prst="rect">
            <a:avLst/>
          </a:prstGeom>
          <a:noFill/>
          <a:ln>
            <a:noFill/>
          </a:ln>
        </p:spPr>
      </p:pic>
      <p:sp>
        <p:nvSpPr>
          <p:cNvPr id="166" name="Shape 166"/>
          <p:cNvSpPr txBox="1"/>
          <p:nvPr/>
        </p:nvSpPr>
        <p:spPr>
          <a:xfrm>
            <a:off x="0" y="0"/>
            <a:ext cx="77640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manifest.json</a:t>
            </a:r>
          </a:p>
        </p:txBody>
      </p:sp>
      <p:sp>
        <p:nvSpPr>
          <p:cNvPr id="167" name="Shape 167"/>
          <p:cNvSpPr txBox="1"/>
          <p:nvPr/>
        </p:nvSpPr>
        <p:spPr>
          <a:xfrm>
            <a:off x="823050" y="1463100"/>
            <a:ext cx="7497900" cy="4689299"/>
          </a:xfrm>
          <a:prstGeom prst="rect">
            <a:avLst/>
          </a:prstGeom>
          <a:solidFill>
            <a:srgbClr val="F3F3F3"/>
          </a:solidFill>
          <a:ln cap="flat" w="9525">
            <a:solidFill>
              <a:srgbClr val="B7B7B7"/>
            </a:solidFill>
            <a:prstDash val="solid"/>
            <a:round/>
            <a:headEnd len="med" w="med" type="none"/>
            <a:tailEnd len="med" w="med" type="none"/>
          </a:ln>
        </p:spPr>
        <p:txBody>
          <a:bodyPr anchorCtr="0" anchor="t" bIns="91425" lIns="91425" rIns="91425" tIns="91425">
            <a:noAutofit/>
          </a:bodyPr>
          <a:lstStyle/>
          <a:p>
            <a:pPr rtl="0">
              <a:spcBef>
                <a:spcPts val="0"/>
              </a:spcBef>
              <a:buNone/>
            </a:pPr>
            <a:r>
              <a:rPr lang="ru" sz="1600">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a:t>
            </a:r>
            <a:r>
              <a:rPr lang="ru" sz="1600">
                <a:solidFill>
                  <a:srgbClr val="990000"/>
                </a:solidFill>
                <a:latin typeface="Courier New"/>
                <a:ea typeface="Courier New"/>
                <a:cs typeface="Courier New"/>
                <a:sym typeface="Courier New"/>
              </a:rPr>
              <a:t>// Обязательные</a:t>
            </a:r>
          </a:p>
          <a:p>
            <a:pPr rtl="0">
              <a:spcBef>
                <a:spcPts val="0"/>
              </a:spcBef>
              <a:buNone/>
            </a:pPr>
            <a:r>
              <a:rPr lang="ru" sz="1600">
                <a:solidFill>
                  <a:schemeClr val="dk1"/>
                </a:solidFill>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"manifest_version"</a:t>
            </a:r>
            <a:r>
              <a:rPr lang="ru" sz="1600">
                <a:solidFill>
                  <a:schemeClr val="dk1"/>
                </a:solidFill>
                <a:latin typeface="Courier New"/>
                <a:ea typeface="Courier New"/>
                <a:cs typeface="Courier New"/>
                <a:sym typeface="Courier New"/>
              </a:rPr>
              <a:t>: </a:t>
            </a:r>
            <a:r>
              <a:rPr lang="ru" sz="1600">
                <a:solidFill>
                  <a:srgbClr val="0B5394"/>
                </a:solidFill>
                <a:latin typeface="Courier New"/>
                <a:ea typeface="Courier New"/>
                <a:cs typeface="Courier New"/>
                <a:sym typeface="Courier New"/>
              </a:rPr>
              <a:t>2</a:t>
            </a:r>
            <a:r>
              <a:rPr lang="ru" sz="1600">
                <a:solidFill>
                  <a:schemeClr val="dk1"/>
                </a:solidFill>
                <a:latin typeface="Courier New"/>
                <a:ea typeface="Courier New"/>
                <a:cs typeface="Courier New"/>
                <a:sym typeface="Courier New"/>
              </a:rPr>
              <a:t>,</a:t>
            </a:r>
          </a:p>
          <a:p>
            <a:pPr rtl="0">
              <a:spcBef>
                <a:spcPts val="0"/>
              </a:spcBef>
              <a:buNone/>
            </a:pPr>
            <a:r>
              <a:rPr lang="ru" sz="1600">
                <a:solidFill>
                  <a:schemeClr val="dk1"/>
                </a:solidFill>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"version"</a:t>
            </a:r>
            <a:r>
              <a:rPr lang="ru" sz="1600">
                <a:solidFill>
                  <a:schemeClr val="dk1"/>
                </a:solidFill>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"1.3.18"</a:t>
            </a:r>
            <a:r>
              <a:rPr lang="ru" sz="1600">
                <a:solidFill>
                  <a:schemeClr val="dk1"/>
                </a:solidFill>
                <a:latin typeface="Courier New"/>
                <a:ea typeface="Courier New"/>
                <a:cs typeface="Courier New"/>
                <a:sym typeface="Courier New"/>
              </a:rPr>
              <a:t>,</a:t>
            </a:r>
          </a:p>
          <a:p>
            <a:pPr rtl="0">
              <a:spcBef>
                <a:spcPts val="0"/>
              </a:spcBef>
              <a:buNone/>
            </a:pPr>
            <a:r>
              <a:rPr lang="ru" sz="1600">
                <a:solidFill>
                  <a:schemeClr val="dk1"/>
                </a:solidFill>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"name"</a:t>
            </a:r>
            <a:r>
              <a:rPr lang="ru" sz="1600">
                <a:solidFill>
                  <a:schemeClr val="dk1"/>
                </a:solidFill>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"App Name"</a:t>
            </a:r>
            <a:r>
              <a:rPr lang="ru" sz="1600">
                <a:solidFill>
                  <a:schemeClr val="dk1"/>
                </a:solidFill>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"app"</a:t>
            </a: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"background"</a:t>
            </a: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a:t>
            </a:r>
            <a:r>
              <a:rPr lang="ru" sz="1600">
                <a:solidFill>
                  <a:srgbClr val="990000"/>
                </a:solidFill>
                <a:latin typeface="Courier New"/>
                <a:ea typeface="Courier New"/>
                <a:cs typeface="Courier New"/>
                <a:sym typeface="Courier New"/>
              </a:rPr>
              <a:t>// Подключаемые скрипты</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"scripts"</a:t>
            </a:r>
            <a:r>
              <a:rPr lang="ru" sz="1600">
                <a:latin typeface="Courier New"/>
                <a:ea typeface="Courier New"/>
                <a:cs typeface="Courier New"/>
                <a:sym typeface="Courier New"/>
              </a:rPr>
              <a:t>: [ </a:t>
            </a:r>
            <a:r>
              <a:rPr lang="ru" sz="1600">
                <a:solidFill>
                  <a:srgbClr val="38761D"/>
                </a:solidFill>
                <a:latin typeface="Courier New"/>
                <a:ea typeface="Courier New"/>
                <a:cs typeface="Courier New"/>
                <a:sym typeface="Courier New"/>
              </a:rPr>
              <a:t>"background.js"</a:t>
            </a: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a:t>
            </a:r>
            <a:r>
              <a:rPr lang="ru" sz="1600">
                <a:solidFill>
                  <a:srgbClr val="990000"/>
                </a:solidFill>
                <a:latin typeface="Courier New"/>
                <a:ea typeface="Courier New"/>
                <a:cs typeface="Courier New"/>
                <a:sym typeface="Courier New"/>
              </a:rPr>
              <a:t>// Рекомендуемые</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"default_locale"</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"en"</a:t>
            </a:r>
            <a:r>
              <a:rPr lang="ru" sz="1600">
                <a:latin typeface="Courier New"/>
                <a:ea typeface="Courier New"/>
                <a:cs typeface="Courier New"/>
                <a:sym typeface="Courier New"/>
              </a:rPr>
              <a:t>,</a:t>
            </a:r>
          </a:p>
          <a:p>
            <a:pPr rtl="0">
              <a:spcBef>
                <a:spcPts val="0"/>
              </a:spcBef>
              <a:buNone/>
            </a:pPr>
            <a:r>
              <a:rPr lang="ru" sz="1600">
                <a:solidFill>
                  <a:schemeClr val="dk1"/>
                </a:solidFill>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"offline_enabled"</a:t>
            </a:r>
            <a:r>
              <a:rPr lang="ru" sz="1600">
                <a:solidFill>
                  <a:schemeClr val="dk1"/>
                </a:solidFill>
                <a:latin typeface="Courier New"/>
                <a:ea typeface="Courier New"/>
                <a:cs typeface="Courier New"/>
                <a:sym typeface="Courier New"/>
              </a:rPr>
              <a:t>: </a:t>
            </a:r>
            <a:r>
              <a:rPr lang="ru" sz="1600">
                <a:solidFill>
                  <a:srgbClr val="0B5394"/>
                </a:solidFill>
                <a:latin typeface="Courier New"/>
                <a:ea typeface="Courier New"/>
                <a:cs typeface="Courier New"/>
                <a:sym typeface="Courier New"/>
              </a:rPr>
              <a:t>true</a:t>
            </a:r>
            <a:r>
              <a:rPr lang="ru" sz="1600">
                <a:solidFill>
                  <a:schemeClr val="dk1"/>
                </a:solidFill>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"description"</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"App Description"</a:t>
            </a:r>
            <a:r>
              <a:rPr lang="ru" sz="1600">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"icons"</a:t>
            </a:r>
            <a:r>
              <a:rPr lang="ru" sz="1600">
                <a:latin typeface="Courier New"/>
                <a:ea typeface="Courier New"/>
                <a:cs typeface="Courier New"/>
                <a:sym typeface="Courier New"/>
              </a:rPr>
              <a:t>: { </a:t>
            </a:r>
            <a:r>
              <a:rPr lang="ru" sz="1600">
                <a:solidFill>
                  <a:srgbClr val="38761D"/>
                </a:solidFill>
                <a:latin typeface="Courier New"/>
                <a:ea typeface="Courier New"/>
                <a:cs typeface="Courier New"/>
                <a:sym typeface="Courier New"/>
              </a:rPr>
              <a:t>"48"</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48.png"</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"128"</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"128.png"</a:t>
            </a: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"permissions"</a:t>
            </a:r>
            <a:r>
              <a:rPr lang="ru" sz="1600">
                <a:latin typeface="Courier New"/>
                <a:ea typeface="Courier New"/>
                <a:cs typeface="Courier New"/>
                <a:sym typeface="Courier New"/>
              </a:rPr>
              <a:t>: [ </a:t>
            </a:r>
            <a:r>
              <a:rPr lang="ru" sz="1600">
                <a:solidFill>
                  <a:srgbClr val="38761D"/>
                </a:solidFill>
                <a:latin typeface="Courier New"/>
                <a:ea typeface="Courier New"/>
                <a:cs typeface="Courier New"/>
                <a:sym typeface="Courier New"/>
              </a:rPr>
              <a:t>"background"</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"power"</a:t>
            </a:r>
            <a:r>
              <a:rPr lang="ru" sz="1600">
                <a:latin typeface="Courier New"/>
                <a:ea typeface="Courier New"/>
                <a:cs typeface="Courier New"/>
                <a:sym typeface="Courier New"/>
              </a:rPr>
              <a:t>, </a:t>
            </a:r>
            <a:r>
              <a:rPr lang="ru" sz="1600">
                <a:solidFill>
                  <a:srgbClr val="38761D"/>
                </a:solidFill>
                <a:latin typeface="Courier New"/>
                <a:ea typeface="Courier New"/>
                <a:cs typeface="Courier New"/>
                <a:sym typeface="Courier New"/>
              </a:rPr>
              <a:t>"notifications"</a:t>
            </a:r>
            <a:r>
              <a:rPr lang="ru" sz="1600">
                <a:latin typeface="Courier New"/>
                <a:ea typeface="Courier New"/>
                <a:cs typeface="Courier New"/>
                <a:sym typeface="Courier New"/>
              </a:rPr>
              <a:t> ]</a:t>
            </a:r>
          </a:p>
          <a:p>
            <a:pPr>
              <a:spcBef>
                <a:spcPts val="0"/>
              </a:spcBef>
              <a:buNone/>
            </a:pPr>
            <a:r>
              <a:rPr lang="ru" sz="1600">
                <a:latin typeface="Courier New"/>
                <a:ea typeface="Courier New"/>
                <a:cs typeface="Courier New"/>
                <a:sym typeface="Courier New"/>
              </a:rPr>
              <a:t>}</a:t>
            </a:r>
          </a:p>
        </p:txBody>
      </p:sp>
      <p:sp>
        <p:nvSpPr>
          <p:cNvPr id="168" name="Shape 168"/>
          <p:cNvSpPr txBox="1"/>
          <p:nvPr/>
        </p:nvSpPr>
        <p:spPr>
          <a:xfrm>
            <a:off x="831450" y="6216000"/>
            <a:ext cx="7481100" cy="540000"/>
          </a:xfrm>
          <a:prstGeom prst="rect">
            <a:avLst/>
          </a:prstGeom>
          <a:noFill/>
          <a:ln>
            <a:noFill/>
          </a:ln>
        </p:spPr>
        <p:txBody>
          <a:bodyPr anchorCtr="0" anchor="t" bIns="91425" lIns="91425" rIns="91425" tIns="91425">
            <a:noAutofit/>
          </a:bodyPr>
          <a:lstStyle/>
          <a:p>
            <a:pPr algn="ctr">
              <a:spcBef>
                <a:spcPts val="0"/>
              </a:spcBef>
              <a:buNone/>
            </a:pPr>
            <a:r>
              <a:rPr lang="ru" sz="2400">
                <a:solidFill>
                  <a:schemeClr val="dk1"/>
                </a:solidFill>
              </a:rPr>
              <a:t>➤  </a:t>
            </a:r>
            <a:r>
              <a:rPr lang="ru" sz="2400" u="sng">
                <a:solidFill>
                  <a:schemeClr val="hlink"/>
                </a:solidFill>
                <a:hlinkClick r:id="rId4"/>
              </a:rPr>
              <a:t>https://developer.chrome.com/apps/manifest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0" y="9"/>
            <a:ext cx="9143999" cy="1170431"/>
          </a:xfrm>
          <a:prstGeom prst="rect">
            <a:avLst/>
          </a:prstGeom>
          <a:noFill/>
          <a:ln>
            <a:noFill/>
          </a:ln>
        </p:spPr>
      </p:pic>
      <p:sp>
        <p:nvSpPr>
          <p:cNvPr id="174" name="Shape 174"/>
          <p:cNvSpPr txBox="1"/>
          <p:nvPr/>
        </p:nvSpPr>
        <p:spPr>
          <a:xfrm>
            <a:off x="0" y="0"/>
            <a:ext cx="77919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background script</a:t>
            </a:r>
          </a:p>
        </p:txBody>
      </p:sp>
      <p:sp>
        <p:nvSpPr>
          <p:cNvPr id="175" name="Shape 175"/>
          <p:cNvSpPr txBox="1"/>
          <p:nvPr/>
        </p:nvSpPr>
        <p:spPr>
          <a:xfrm>
            <a:off x="823050" y="2434400"/>
            <a:ext cx="7497900" cy="2973899"/>
          </a:xfrm>
          <a:prstGeom prst="rect">
            <a:avLst/>
          </a:prstGeom>
          <a:solidFill>
            <a:srgbClr val="F3F3F3"/>
          </a:solidFill>
          <a:ln cap="flat" w="9525">
            <a:solidFill>
              <a:srgbClr val="B7B7B7"/>
            </a:solidFill>
            <a:prstDash val="solid"/>
            <a:round/>
            <a:headEnd len="med" w="med" type="none"/>
            <a:tailEnd len="med" w="med" type="none"/>
          </a:ln>
        </p:spPr>
        <p:txBody>
          <a:bodyPr anchorCtr="0" anchor="t" bIns="91425" lIns="91425" rIns="91425" tIns="91425">
            <a:noAutofit/>
          </a:bodyPr>
          <a:lstStyle/>
          <a:p>
            <a:pPr rtl="0">
              <a:spcBef>
                <a:spcPts val="0"/>
              </a:spcBef>
              <a:buNone/>
            </a:pPr>
            <a:r>
              <a:rPr lang="ru" sz="1600">
                <a:latin typeface="Courier New"/>
                <a:ea typeface="Courier New"/>
                <a:cs typeface="Courier New"/>
                <a:sym typeface="Courier New"/>
              </a:rPr>
              <a:t>chrome.app.runtime.onLaunched.addListener(</a:t>
            </a:r>
            <a:r>
              <a:rPr lang="ru" sz="1600">
                <a:solidFill>
                  <a:srgbClr val="0B5394"/>
                </a:solidFill>
                <a:latin typeface="Courier New"/>
                <a:ea typeface="Courier New"/>
                <a:cs typeface="Courier New"/>
                <a:sym typeface="Courier New"/>
              </a:rPr>
              <a:t>function</a:t>
            </a: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chrome.app.window.create(</a:t>
            </a:r>
            <a:r>
              <a:rPr lang="ru" sz="1600">
                <a:solidFill>
                  <a:srgbClr val="38761D"/>
                </a:solidFill>
                <a:latin typeface="Courier New"/>
                <a:ea typeface="Courier New"/>
                <a:cs typeface="Courier New"/>
                <a:sym typeface="Courier New"/>
              </a:rPr>
              <a:t>'main.html'</a:t>
            </a:r>
            <a:r>
              <a:rPr lang="ru" sz="1600">
                <a:latin typeface="Courier New"/>
                <a:ea typeface="Courier New"/>
                <a:cs typeface="Courier New"/>
                <a:sym typeface="Courier New"/>
              </a:rPr>
              <a:t>, {</a:t>
            </a:r>
          </a:p>
          <a:p>
            <a:pPr rtl="0">
              <a:spcBef>
                <a:spcPts val="0"/>
              </a:spcBef>
              <a:buNone/>
            </a:pPr>
            <a:r>
              <a:rPr lang="ru" sz="1600">
                <a:latin typeface="Courier New"/>
                <a:ea typeface="Courier New"/>
                <a:cs typeface="Courier New"/>
                <a:sym typeface="Courier New"/>
              </a:rPr>
              <a:t>    id: </a:t>
            </a:r>
            <a:r>
              <a:rPr lang="ru" sz="1600">
                <a:solidFill>
                  <a:srgbClr val="38761D"/>
                </a:solidFill>
                <a:latin typeface="Courier New"/>
                <a:ea typeface="Courier New"/>
                <a:cs typeface="Courier New"/>
                <a:sym typeface="Courier New"/>
              </a:rPr>
              <a:t>'powerWindow'</a:t>
            </a:r>
            <a:r>
              <a:rPr lang="ru" sz="1600">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bounds: {</a:t>
            </a:r>
          </a:p>
          <a:p>
            <a:pPr rtl="0">
              <a:spcBef>
                <a:spcPts val="0"/>
              </a:spcBef>
              <a:buNone/>
            </a:pPr>
            <a:r>
              <a:rPr lang="ru" sz="1600">
                <a:latin typeface="Courier New"/>
                <a:ea typeface="Courier New"/>
                <a:cs typeface="Courier New"/>
                <a:sym typeface="Courier New"/>
              </a:rPr>
              <a:t>      width: </a:t>
            </a:r>
            <a:r>
              <a:rPr lang="ru" sz="1600">
                <a:solidFill>
                  <a:srgbClr val="134F5C"/>
                </a:solidFill>
                <a:latin typeface="Courier New"/>
                <a:ea typeface="Courier New"/>
                <a:cs typeface="Courier New"/>
                <a:sym typeface="Courier New"/>
              </a:rPr>
              <a:t>400</a:t>
            </a:r>
            <a:r>
              <a:rPr lang="ru" sz="1600">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height: </a:t>
            </a:r>
            <a:r>
              <a:rPr lang="ru" sz="1600">
                <a:solidFill>
                  <a:srgbClr val="134F5C"/>
                </a:solidFill>
                <a:latin typeface="Courier New"/>
                <a:ea typeface="Courier New"/>
                <a:cs typeface="Courier New"/>
                <a:sym typeface="Courier New"/>
              </a:rPr>
              <a:t>600</a:t>
            </a:r>
          </a:p>
          <a:p>
            <a:pPr rtl="0">
              <a:spcBef>
                <a:spcPts val="0"/>
              </a:spcBef>
              <a:buNone/>
            </a:pPr>
            <a:r>
              <a:rPr lang="ru" sz="1600">
                <a:latin typeface="Courier New"/>
                <a:ea typeface="Courier New"/>
                <a:cs typeface="Courier New"/>
                <a:sym typeface="Courier New"/>
              </a:rPr>
              <a:t>    },</a:t>
            </a:r>
          </a:p>
          <a:p>
            <a:pPr rtl="0">
              <a:spcBef>
                <a:spcPts val="0"/>
              </a:spcBef>
              <a:buNone/>
            </a:pPr>
            <a:r>
              <a:rPr lang="ru" sz="1600">
                <a:solidFill>
                  <a:schemeClr val="dk1"/>
                </a:solidFill>
                <a:latin typeface="Courier New"/>
                <a:ea typeface="Courier New"/>
                <a:cs typeface="Courier New"/>
                <a:sym typeface="Courier New"/>
              </a:rPr>
              <a:t>    maxWidth: </a:t>
            </a:r>
            <a:r>
              <a:rPr lang="ru" sz="1600">
                <a:solidFill>
                  <a:srgbClr val="134F5C"/>
                </a:solidFill>
                <a:latin typeface="Courier New"/>
                <a:ea typeface="Courier New"/>
                <a:cs typeface="Courier New"/>
                <a:sym typeface="Courier New"/>
              </a:rPr>
              <a:t>600</a:t>
            </a:r>
          </a:p>
          <a:p>
            <a:pPr rtl="0">
              <a:spcBef>
                <a:spcPts val="0"/>
              </a:spcBef>
              <a:buNone/>
            </a:pPr>
            <a:r>
              <a:rPr lang="ru" sz="1600">
                <a:latin typeface="Courier New"/>
                <a:ea typeface="Courier New"/>
                <a:cs typeface="Courier New"/>
                <a:sym typeface="Courier New"/>
              </a:rPr>
              <a:t>    maxHeight: </a:t>
            </a:r>
            <a:r>
              <a:rPr lang="ru" sz="1600">
                <a:solidFill>
                  <a:srgbClr val="134F5C"/>
                </a:solidFill>
                <a:latin typeface="Courier New"/>
                <a:ea typeface="Courier New"/>
                <a:cs typeface="Courier New"/>
                <a:sym typeface="Courier New"/>
              </a:rPr>
              <a:t>800</a:t>
            </a:r>
            <a:r>
              <a:rPr lang="ru" sz="1600">
                <a:latin typeface="Courier New"/>
                <a:ea typeface="Courier New"/>
                <a:cs typeface="Courier New"/>
                <a:sym typeface="Courier New"/>
              </a:rPr>
              <a:t>,</a:t>
            </a:r>
          </a:p>
          <a:p>
            <a:pPr rtl="0">
              <a:spcBef>
                <a:spcPts val="0"/>
              </a:spcBef>
              <a:buNone/>
            </a:pPr>
            <a:r>
              <a:rPr lang="ru" sz="1600">
                <a:latin typeface="Courier New"/>
                <a:ea typeface="Courier New"/>
                <a:cs typeface="Courier New"/>
                <a:sym typeface="Courier New"/>
              </a:rPr>
              <a:t>  });</a:t>
            </a:r>
          </a:p>
          <a:p>
            <a:pPr lvl="0" rtl="0">
              <a:spcBef>
                <a:spcPts val="0"/>
              </a:spcBef>
              <a:buNone/>
            </a:pPr>
            <a:r>
              <a:rPr lang="ru" sz="1600">
                <a:latin typeface="Courier New"/>
                <a:ea typeface="Courier New"/>
                <a:cs typeface="Courier New"/>
                <a:sym typeface="Courier New"/>
              </a:rPr>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1044251" y="0"/>
            <a:ext cx="7055508" cy="68579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pic>
        <p:nvPicPr>
          <p:cNvPr id="37" name="Shape 37"/>
          <p:cNvPicPr preferRelativeResize="0"/>
          <p:nvPr/>
        </p:nvPicPr>
        <p:blipFill>
          <a:blip r:embed="rId3">
            <a:alphaModFix/>
          </a:blip>
          <a:stretch>
            <a:fillRect/>
          </a:stretch>
        </p:blipFill>
        <p:spPr>
          <a:xfrm>
            <a:off x="0" y="9"/>
            <a:ext cx="9143999" cy="1170431"/>
          </a:xfrm>
          <a:prstGeom prst="rect">
            <a:avLst/>
          </a:prstGeom>
          <a:noFill/>
          <a:ln>
            <a:noFill/>
          </a:ln>
        </p:spPr>
      </p:pic>
      <p:sp>
        <p:nvSpPr>
          <p:cNvPr id="38" name="Shape 38"/>
          <p:cNvSpPr txBox="1"/>
          <p:nvPr/>
        </p:nvSpPr>
        <p:spPr>
          <a:xfrm>
            <a:off x="0" y="0"/>
            <a:ext cx="7778100" cy="1170300"/>
          </a:xfrm>
          <a:prstGeom prst="rect">
            <a:avLst/>
          </a:prstGeom>
          <a:noFill/>
          <a:ln>
            <a:noFill/>
          </a:ln>
        </p:spPr>
        <p:txBody>
          <a:bodyPr anchorCtr="0" anchor="b" bIns="91425" lIns="91425" rIns="91425" tIns="91425">
            <a:noAutofit/>
          </a:bodyPr>
          <a:lstStyle/>
          <a:p>
            <a:pPr>
              <a:spcBef>
                <a:spcPts val="0"/>
              </a:spcBef>
              <a:buNone/>
            </a:pPr>
            <a:r>
              <a:rPr lang="ru" sz="5000">
                <a:solidFill>
                  <a:srgbClr val="FFFFFF"/>
                </a:solidFill>
              </a:rPr>
              <a:t>   Содержание</a:t>
            </a:r>
          </a:p>
        </p:txBody>
      </p:sp>
      <p:sp>
        <p:nvSpPr>
          <p:cNvPr id="39" name="Shape 39"/>
          <p:cNvSpPr txBox="1"/>
          <p:nvPr/>
        </p:nvSpPr>
        <p:spPr>
          <a:xfrm>
            <a:off x="641250" y="2048350"/>
            <a:ext cx="7861500" cy="767400"/>
          </a:xfrm>
          <a:prstGeom prst="rect">
            <a:avLst/>
          </a:prstGeom>
          <a:noFill/>
          <a:ln>
            <a:noFill/>
          </a:ln>
        </p:spPr>
        <p:txBody>
          <a:bodyPr anchorCtr="0" anchor="t" bIns="91425" lIns="91425" rIns="91425" tIns="91425">
            <a:noAutofit/>
          </a:bodyPr>
          <a:lstStyle/>
          <a:p>
            <a:pPr indent="-457200" lvl="0" marL="457200" rtl="0">
              <a:lnSpc>
                <a:spcPct val="150000"/>
              </a:lnSpc>
              <a:spcBef>
                <a:spcPts val="0"/>
              </a:spcBef>
              <a:buClr>
                <a:srgbClr val="000000"/>
              </a:buClr>
              <a:buSzPct val="100000"/>
              <a:buFont typeface="Arial"/>
              <a:buChar char="➔"/>
            </a:pPr>
            <a:r>
              <a:rPr lang="ru" sz="3600"/>
              <a:t>Что такое Chrome Apps</a:t>
            </a:r>
          </a:p>
        </p:txBody>
      </p:sp>
      <p:sp>
        <p:nvSpPr>
          <p:cNvPr id="40" name="Shape 40"/>
          <p:cNvSpPr txBox="1"/>
          <p:nvPr/>
        </p:nvSpPr>
        <p:spPr>
          <a:xfrm>
            <a:off x="641250" y="2815750"/>
            <a:ext cx="7861500" cy="767400"/>
          </a:xfrm>
          <a:prstGeom prst="rect">
            <a:avLst/>
          </a:prstGeom>
          <a:noFill/>
          <a:ln>
            <a:noFill/>
          </a:ln>
        </p:spPr>
        <p:txBody>
          <a:bodyPr anchorCtr="0" anchor="t" bIns="91425" lIns="91425" rIns="91425" tIns="91425">
            <a:noAutofit/>
          </a:bodyPr>
          <a:lstStyle/>
          <a:p>
            <a:pPr indent="-457200" lvl="0" marL="457200" rtl="0">
              <a:lnSpc>
                <a:spcPct val="150000"/>
              </a:lnSpc>
              <a:spcBef>
                <a:spcPts val="0"/>
              </a:spcBef>
              <a:buClr>
                <a:srgbClr val="000000"/>
              </a:buClr>
              <a:buSzPct val="100000"/>
              <a:buFont typeface="Arial"/>
              <a:buChar char="➔"/>
            </a:pPr>
            <a:r>
              <a:rPr lang="ru" sz="3600"/>
              <a:t>Инструменты разработки</a:t>
            </a:r>
          </a:p>
        </p:txBody>
      </p:sp>
      <p:sp>
        <p:nvSpPr>
          <p:cNvPr id="41" name="Shape 41"/>
          <p:cNvSpPr txBox="1"/>
          <p:nvPr/>
        </p:nvSpPr>
        <p:spPr>
          <a:xfrm>
            <a:off x="641250" y="3583150"/>
            <a:ext cx="7861500" cy="767400"/>
          </a:xfrm>
          <a:prstGeom prst="rect">
            <a:avLst/>
          </a:prstGeom>
          <a:noFill/>
          <a:ln>
            <a:noFill/>
          </a:ln>
        </p:spPr>
        <p:txBody>
          <a:bodyPr anchorCtr="0" anchor="t" bIns="91425" lIns="91425" rIns="91425" tIns="91425">
            <a:noAutofit/>
          </a:bodyPr>
          <a:lstStyle/>
          <a:p>
            <a:pPr indent="-457200" lvl="0" marL="457200" rtl="0">
              <a:lnSpc>
                <a:spcPct val="150000"/>
              </a:lnSpc>
              <a:spcBef>
                <a:spcPts val="0"/>
              </a:spcBef>
              <a:buClr>
                <a:srgbClr val="000000"/>
              </a:buClr>
              <a:buSzPct val="100000"/>
              <a:buFont typeface="Arial"/>
              <a:buChar char="➔"/>
            </a:pPr>
            <a:r>
              <a:rPr lang="ru" sz="3600"/>
              <a:t>Основа приложений</a:t>
            </a:r>
          </a:p>
        </p:txBody>
      </p:sp>
      <p:sp>
        <p:nvSpPr>
          <p:cNvPr id="42" name="Shape 42"/>
          <p:cNvSpPr txBox="1"/>
          <p:nvPr/>
        </p:nvSpPr>
        <p:spPr>
          <a:xfrm>
            <a:off x="641250" y="4350550"/>
            <a:ext cx="7861500" cy="767400"/>
          </a:xfrm>
          <a:prstGeom prst="rect">
            <a:avLst/>
          </a:prstGeom>
          <a:noFill/>
          <a:ln>
            <a:noFill/>
          </a:ln>
        </p:spPr>
        <p:txBody>
          <a:bodyPr anchorCtr="0" anchor="t" bIns="91425" lIns="91425" rIns="91425" tIns="91425">
            <a:noAutofit/>
          </a:bodyPr>
          <a:lstStyle/>
          <a:p>
            <a:pPr indent="-457200" lvl="0" marL="457200" rtl="0">
              <a:lnSpc>
                <a:spcPct val="150000"/>
              </a:lnSpc>
              <a:spcBef>
                <a:spcPts val="0"/>
              </a:spcBef>
              <a:buClr>
                <a:srgbClr val="000000"/>
              </a:buClr>
              <a:buSzPct val="100000"/>
              <a:buFont typeface="Arial"/>
              <a:buChar char="➔"/>
            </a:pPr>
            <a:r>
              <a:rPr lang="ru" sz="3600"/>
              <a:t>Используемые API</a:t>
            </a:r>
          </a:p>
        </p:txBody>
      </p:sp>
      <p:sp>
        <p:nvSpPr>
          <p:cNvPr id="43" name="Shape 43"/>
          <p:cNvSpPr txBox="1"/>
          <p:nvPr/>
        </p:nvSpPr>
        <p:spPr>
          <a:xfrm>
            <a:off x="641250" y="5117950"/>
            <a:ext cx="7861500" cy="767400"/>
          </a:xfrm>
          <a:prstGeom prst="rect">
            <a:avLst/>
          </a:prstGeom>
          <a:noFill/>
          <a:ln>
            <a:noFill/>
          </a:ln>
        </p:spPr>
        <p:txBody>
          <a:bodyPr anchorCtr="0" anchor="t" bIns="91425" lIns="91425" rIns="91425" tIns="91425">
            <a:noAutofit/>
          </a:bodyPr>
          <a:lstStyle/>
          <a:p>
            <a:pPr indent="-457200" lvl="0" marL="457200" rtl="0">
              <a:lnSpc>
                <a:spcPct val="150000"/>
              </a:lnSpc>
              <a:spcBef>
                <a:spcPts val="0"/>
              </a:spcBef>
              <a:buClr>
                <a:srgbClr val="000000"/>
              </a:buClr>
              <a:buSzPct val="100000"/>
              <a:buFont typeface="Arial"/>
              <a:buChar char="➔"/>
            </a:pPr>
            <a:r>
              <a:rPr lang="ru" sz="3600"/>
              <a:t>Примеры приложений</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0" y="9"/>
            <a:ext cx="9143999" cy="1170431"/>
          </a:xfrm>
          <a:prstGeom prst="rect">
            <a:avLst/>
          </a:prstGeom>
          <a:noFill/>
          <a:ln>
            <a:noFill/>
          </a:ln>
        </p:spPr>
      </p:pic>
      <p:sp>
        <p:nvSpPr>
          <p:cNvPr id="186" name="Shape 186"/>
          <p:cNvSpPr txBox="1"/>
          <p:nvPr/>
        </p:nvSpPr>
        <p:spPr>
          <a:xfrm>
            <a:off x="0" y="13425"/>
            <a:ext cx="7766100" cy="1170599"/>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chrome.* APIs</a:t>
            </a:r>
          </a:p>
        </p:txBody>
      </p:sp>
      <p:sp>
        <p:nvSpPr>
          <p:cNvPr id="187" name="Shape 187"/>
          <p:cNvSpPr txBox="1"/>
          <p:nvPr/>
        </p:nvSpPr>
        <p:spPr>
          <a:xfrm>
            <a:off x="562025" y="1278250"/>
            <a:ext cx="1407900" cy="613200"/>
          </a:xfrm>
          <a:prstGeom prst="rect">
            <a:avLst/>
          </a:prstGeom>
          <a:noFill/>
          <a:ln>
            <a:noFill/>
          </a:ln>
        </p:spPr>
        <p:txBody>
          <a:bodyPr anchorCtr="0" anchor="t" bIns="91425" lIns="91425" rIns="91425" tIns="91425">
            <a:noAutofit/>
          </a:bodyPr>
          <a:lstStyle/>
          <a:p>
            <a:pPr>
              <a:spcBef>
                <a:spcPts val="0"/>
              </a:spcBef>
              <a:buNone/>
            </a:pPr>
            <a:r>
              <a:rPr lang="ru" sz="3000">
                <a:solidFill>
                  <a:srgbClr val="38761D"/>
                </a:solidFill>
              </a:rPr>
              <a:t>alarms</a:t>
            </a:r>
          </a:p>
        </p:txBody>
      </p:sp>
      <p:sp>
        <p:nvSpPr>
          <p:cNvPr id="188" name="Shape 188"/>
          <p:cNvSpPr txBox="1"/>
          <p:nvPr/>
        </p:nvSpPr>
        <p:spPr>
          <a:xfrm>
            <a:off x="743225" y="1895700"/>
            <a:ext cx="17711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bluetooth</a:t>
            </a:r>
          </a:p>
        </p:txBody>
      </p:sp>
      <p:sp>
        <p:nvSpPr>
          <p:cNvPr id="189" name="Shape 189"/>
          <p:cNvSpPr txBox="1"/>
          <p:nvPr/>
        </p:nvSpPr>
        <p:spPr>
          <a:xfrm>
            <a:off x="3574825" y="1812050"/>
            <a:ext cx="20787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commands</a:t>
            </a:r>
          </a:p>
        </p:txBody>
      </p:sp>
      <p:sp>
        <p:nvSpPr>
          <p:cNvPr id="190" name="Shape 190"/>
          <p:cNvSpPr txBox="1"/>
          <p:nvPr/>
        </p:nvSpPr>
        <p:spPr>
          <a:xfrm>
            <a:off x="2116275" y="1310300"/>
            <a:ext cx="25814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contextMenus</a:t>
            </a:r>
          </a:p>
        </p:txBody>
      </p:sp>
      <p:sp>
        <p:nvSpPr>
          <p:cNvPr id="191" name="Shape 191"/>
          <p:cNvSpPr txBox="1"/>
          <p:nvPr/>
        </p:nvSpPr>
        <p:spPr>
          <a:xfrm>
            <a:off x="399725" y="2524925"/>
            <a:ext cx="19412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fileSystem</a:t>
            </a:r>
          </a:p>
        </p:txBody>
      </p:sp>
      <p:sp>
        <p:nvSpPr>
          <p:cNvPr id="192" name="Shape 192"/>
          <p:cNvSpPr txBox="1"/>
          <p:nvPr/>
        </p:nvSpPr>
        <p:spPr>
          <a:xfrm>
            <a:off x="2472125" y="3054237"/>
            <a:ext cx="34011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fileSystemProvider</a:t>
            </a:r>
          </a:p>
        </p:txBody>
      </p:sp>
      <p:sp>
        <p:nvSpPr>
          <p:cNvPr id="193" name="Shape 193"/>
          <p:cNvSpPr txBox="1"/>
          <p:nvPr/>
        </p:nvSpPr>
        <p:spPr>
          <a:xfrm>
            <a:off x="7030625" y="1321312"/>
            <a:ext cx="9489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gcm</a:t>
            </a:r>
          </a:p>
        </p:txBody>
      </p:sp>
      <p:sp>
        <p:nvSpPr>
          <p:cNvPr id="194" name="Shape 194"/>
          <p:cNvSpPr txBox="1"/>
          <p:nvPr/>
        </p:nvSpPr>
        <p:spPr>
          <a:xfrm>
            <a:off x="7480225" y="1921137"/>
            <a:ext cx="6968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hid</a:t>
            </a:r>
          </a:p>
        </p:txBody>
      </p:sp>
      <p:sp>
        <p:nvSpPr>
          <p:cNvPr id="195" name="Shape 195"/>
          <p:cNvSpPr txBox="1"/>
          <p:nvPr/>
        </p:nvSpPr>
        <p:spPr>
          <a:xfrm>
            <a:off x="2625925" y="1895700"/>
            <a:ext cx="9489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i18n</a:t>
            </a:r>
          </a:p>
        </p:txBody>
      </p:sp>
      <p:sp>
        <p:nvSpPr>
          <p:cNvPr id="196" name="Shape 196"/>
          <p:cNvSpPr txBox="1"/>
          <p:nvPr/>
        </p:nvSpPr>
        <p:spPr>
          <a:xfrm>
            <a:off x="3688525" y="2433150"/>
            <a:ext cx="14079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identity</a:t>
            </a:r>
          </a:p>
        </p:txBody>
      </p:sp>
      <p:sp>
        <p:nvSpPr>
          <p:cNvPr id="197" name="Shape 197"/>
          <p:cNvSpPr txBox="1"/>
          <p:nvPr/>
        </p:nvSpPr>
        <p:spPr>
          <a:xfrm>
            <a:off x="5210125" y="2513462"/>
            <a:ext cx="27135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mediaGalleries</a:t>
            </a:r>
          </a:p>
        </p:txBody>
      </p:sp>
      <p:sp>
        <p:nvSpPr>
          <p:cNvPr id="198" name="Shape 198"/>
          <p:cNvSpPr txBox="1"/>
          <p:nvPr/>
        </p:nvSpPr>
        <p:spPr>
          <a:xfrm>
            <a:off x="4742050" y="1278250"/>
            <a:ext cx="22442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notifications</a:t>
            </a:r>
          </a:p>
        </p:txBody>
      </p:sp>
      <p:sp>
        <p:nvSpPr>
          <p:cNvPr id="199" name="Shape 199"/>
          <p:cNvSpPr txBox="1"/>
          <p:nvPr/>
        </p:nvSpPr>
        <p:spPr>
          <a:xfrm>
            <a:off x="1934875" y="3666275"/>
            <a:ext cx="23348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permissions</a:t>
            </a:r>
          </a:p>
        </p:txBody>
      </p:sp>
      <p:sp>
        <p:nvSpPr>
          <p:cNvPr id="200" name="Shape 200"/>
          <p:cNvSpPr txBox="1"/>
          <p:nvPr/>
        </p:nvSpPr>
        <p:spPr>
          <a:xfrm>
            <a:off x="573350" y="3737475"/>
            <a:ext cx="12542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power</a:t>
            </a:r>
          </a:p>
        </p:txBody>
      </p:sp>
      <p:sp>
        <p:nvSpPr>
          <p:cNvPr id="201" name="Shape 201"/>
          <p:cNvSpPr txBox="1"/>
          <p:nvPr/>
        </p:nvSpPr>
        <p:spPr>
          <a:xfrm>
            <a:off x="2290825" y="2524925"/>
            <a:ext cx="14765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runtime</a:t>
            </a:r>
          </a:p>
        </p:txBody>
      </p:sp>
      <p:sp>
        <p:nvSpPr>
          <p:cNvPr id="202" name="Shape 202"/>
          <p:cNvSpPr txBox="1"/>
          <p:nvPr/>
        </p:nvSpPr>
        <p:spPr>
          <a:xfrm>
            <a:off x="4275900" y="3675337"/>
            <a:ext cx="11013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serial</a:t>
            </a:r>
          </a:p>
        </p:txBody>
      </p:sp>
      <p:sp>
        <p:nvSpPr>
          <p:cNvPr id="203" name="Shape 203"/>
          <p:cNvSpPr txBox="1"/>
          <p:nvPr/>
        </p:nvSpPr>
        <p:spPr>
          <a:xfrm>
            <a:off x="5681275" y="1904437"/>
            <a:ext cx="17711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sockets.*</a:t>
            </a:r>
          </a:p>
        </p:txBody>
      </p:sp>
      <p:sp>
        <p:nvSpPr>
          <p:cNvPr id="204" name="Shape 204"/>
          <p:cNvSpPr txBox="1"/>
          <p:nvPr/>
        </p:nvSpPr>
        <p:spPr>
          <a:xfrm>
            <a:off x="6766775" y="3148650"/>
            <a:ext cx="14765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storage</a:t>
            </a:r>
          </a:p>
        </p:txBody>
      </p:sp>
      <p:sp>
        <p:nvSpPr>
          <p:cNvPr id="205" name="Shape 205"/>
          <p:cNvSpPr txBox="1"/>
          <p:nvPr/>
        </p:nvSpPr>
        <p:spPr>
          <a:xfrm>
            <a:off x="5529725" y="3708425"/>
            <a:ext cx="28907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syncFileSystem</a:t>
            </a:r>
          </a:p>
        </p:txBody>
      </p:sp>
      <p:sp>
        <p:nvSpPr>
          <p:cNvPr id="206" name="Shape 206"/>
          <p:cNvSpPr txBox="1"/>
          <p:nvPr/>
        </p:nvSpPr>
        <p:spPr>
          <a:xfrm>
            <a:off x="785525" y="3154150"/>
            <a:ext cx="1686600" cy="567299"/>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system.*</a:t>
            </a:r>
          </a:p>
        </p:txBody>
      </p:sp>
      <p:sp>
        <p:nvSpPr>
          <p:cNvPr id="207" name="Shape 207"/>
          <p:cNvSpPr txBox="1"/>
          <p:nvPr/>
        </p:nvSpPr>
        <p:spPr>
          <a:xfrm>
            <a:off x="7979525" y="2425250"/>
            <a:ext cx="6504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tts</a:t>
            </a:r>
          </a:p>
        </p:txBody>
      </p:sp>
      <p:sp>
        <p:nvSpPr>
          <p:cNvPr id="208" name="Shape 208"/>
          <p:cNvSpPr txBox="1"/>
          <p:nvPr/>
        </p:nvSpPr>
        <p:spPr>
          <a:xfrm>
            <a:off x="5873225" y="3100450"/>
            <a:ext cx="8934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usb</a:t>
            </a:r>
          </a:p>
        </p:txBody>
      </p:sp>
      <p:sp>
        <p:nvSpPr>
          <p:cNvPr id="209" name="Shape 209"/>
          <p:cNvSpPr txBox="1"/>
          <p:nvPr/>
        </p:nvSpPr>
        <p:spPr>
          <a:xfrm>
            <a:off x="426500" y="4366700"/>
            <a:ext cx="15479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0B5394"/>
                </a:solidFill>
              </a:rPr>
              <a:t>browser</a:t>
            </a:r>
          </a:p>
        </p:txBody>
      </p:sp>
      <p:sp>
        <p:nvSpPr>
          <p:cNvPr id="210" name="Shape 210"/>
          <p:cNvSpPr txBox="1"/>
          <p:nvPr/>
        </p:nvSpPr>
        <p:spPr>
          <a:xfrm>
            <a:off x="5016875" y="4296450"/>
            <a:ext cx="12152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audio</a:t>
            </a:r>
          </a:p>
        </p:txBody>
      </p:sp>
      <p:sp>
        <p:nvSpPr>
          <p:cNvPr id="211" name="Shape 211"/>
          <p:cNvSpPr txBox="1"/>
          <p:nvPr/>
        </p:nvSpPr>
        <p:spPr>
          <a:xfrm>
            <a:off x="6232062" y="4376137"/>
            <a:ext cx="21884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copresence</a:t>
            </a:r>
          </a:p>
        </p:txBody>
      </p:sp>
      <p:sp>
        <p:nvSpPr>
          <p:cNvPr id="212" name="Shape 212"/>
          <p:cNvSpPr txBox="1"/>
          <p:nvPr/>
        </p:nvSpPr>
        <p:spPr>
          <a:xfrm>
            <a:off x="2116275" y="4228462"/>
            <a:ext cx="27135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documentScan</a:t>
            </a:r>
          </a:p>
        </p:txBody>
      </p:sp>
      <p:sp>
        <p:nvSpPr>
          <p:cNvPr id="213" name="Shape 213"/>
          <p:cNvSpPr txBox="1"/>
          <p:nvPr/>
        </p:nvSpPr>
        <p:spPr>
          <a:xfrm>
            <a:off x="3618475" y="4788137"/>
            <a:ext cx="15479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location</a:t>
            </a:r>
          </a:p>
        </p:txBody>
      </p:sp>
      <p:sp>
        <p:nvSpPr>
          <p:cNvPr id="214" name="Shape 214"/>
          <p:cNvSpPr txBox="1"/>
          <p:nvPr/>
        </p:nvSpPr>
        <p:spPr>
          <a:xfrm>
            <a:off x="857850" y="4950025"/>
            <a:ext cx="27135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printerProvider</a:t>
            </a:r>
          </a:p>
        </p:txBody>
      </p:sp>
      <p:sp>
        <p:nvSpPr>
          <p:cNvPr id="215" name="Shape 215"/>
          <p:cNvSpPr txBox="1"/>
          <p:nvPr/>
        </p:nvSpPr>
        <p:spPr>
          <a:xfrm>
            <a:off x="5657000" y="4950025"/>
            <a:ext cx="23348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vpnProvider</a:t>
            </a:r>
          </a:p>
        </p:txBody>
      </p:sp>
      <p:sp>
        <p:nvSpPr>
          <p:cNvPr id="216" name="Shape 216"/>
          <p:cNvSpPr txBox="1"/>
          <p:nvPr/>
        </p:nvSpPr>
        <p:spPr>
          <a:xfrm>
            <a:off x="3864775" y="5287725"/>
            <a:ext cx="18413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wallpaper</a:t>
            </a:r>
          </a:p>
        </p:txBody>
      </p:sp>
      <p:sp>
        <p:nvSpPr>
          <p:cNvPr id="217" name="Shape 217"/>
          <p:cNvSpPr txBox="1"/>
          <p:nvPr/>
        </p:nvSpPr>
        <p:spPr>
          <a:xfrm>
            <a:off x="6232075" y="5492450"/>
            <a:ext cx="25122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FFFF00"/>
                </a:solidFill>
              </a:rPr>
              <a:t>experimental</a:t>
            </a:r>
          </a:p>
        </p:txBody>
      </p:sp>
      <p:sp>
        <p:nvSpPr>
          <p:cNvPr id="218" name="Shape 218"/>
          <p:cNvSpPr txBox="1"/>
          <p:nvPr/>
        </p:nvSpPr>
        <p:spPr>
          <a:xfrm>
            <a:off x="399725" y="5671575"/>
            <a:ext cx="3505799" cy="495899"/>
          </a:xfrm>
          <a:prstGeom prst="rect">
            <a:avLst/>
          </a:prstGeom>
          <a:noFill/>
          <a:ln>
            <a:noFill/>
          </a:ln>
        </p:spPr>
        <p:txBody>
          <a:bodyPr anchorCtr="0" anchor="t" bIns="91425" lIns="91425" rIns="91425" tIns="91425">
            <a:noAutofit/>
          </a:bodyPr>
          <a:lstStyle/>
          <a:p>
            <a:pPr lvl="0" rtl="0">
              <a:spcBef>
                <a:spcPts val="0"/>
              </a:spcBef>
              <a:buNone/>
            </a:pPr>
            <a:r>
              <a:rPr b="1" lang="ru" sz="2600">
                <a:solidFill>
                  <a:srgbClr val="38761D"/>
                </a:solidFill>
              </a:rPr>
              <a:t>stable</a:t>
            </a:r>
            <a:r>
              <a:rPr b="1" lang="ru" sz="2600"/>
              <a:t> ➟ </a:t>
            </a:r>
            <a:r>
              <a:rPr b="1" lang="ru" sz="2600">
                <a:solidFill>
                  <a:srgbClr val="0B5394"/>
                </a:solidFill>
              </a:rPr>
              <a:t>beta</a:t>
            </a:r>
            <a:r>
              <a:rPr b="1" lang="ru" sz="2600"/>
              <a:t> ➟ </a:t>
            </a:r>
            <a:r>
              <a:rPr b="1" lang="ru" sz="2600">
                <a:solidFill>
                  <a:srgbClr val="BF9000"/>
                </a:solidFill>
              </a:rPr>
              <a:t>dev</a:t>
            </a:r>
          </a:p>
        </p:txBody>
      </p:sp>
      <p:sp>
        <p:nvSpPr>
          <p:cNvPr id="219" name="Shape 219"/>
          <p:cNvSpPr txBox="1"/>
          <p:nvPr/>
        </p:nvSpPr>
        <p:spPr>
          <a:xfrm>
            <a:off x="0" y="6162575"/>
            <a:ext cx="9144000" cy="683099"/>
          </a:xfrm>
          <a:prstGeom prst="rect">
            <a:avLst/>
          </a:prstGeom>
          <a:noFill/>
          <a:ln>
            <a:noFill/>
          </a:ln>
        </p:spPr>
        <p:txBody>
          <a:bodyPr anchorCtr="0" anchor="t" bIns="91425" lIns="91425" rIns="91425" tIns="91425">
            <a:noAutofit/>
          </a:bodyPr>
          <a:lstStyle/>
          <a:p>
            <a:pPr lvl="0" rtl="0" algn="ctr">
              <a:spcBef>
                <a:spcPts val="0"/>
              </a:spcBef>
              <a:buNone/>
            </a:pPr>
            <a:r>
              <a:rPr lang="ru" sz="3000"/>
              <a:t>➤  </a:t>
            </a:r>
            <a:r>
              <a:rPr lang="ru" sz="3000" u="sng">
                <a:solidFill>
                  <a:schemeClr val="hlink"/>
                </a:solidFill>
                <a:hlinkClick r:id="rId4"/>
              </a:rPr>
              <a:t>https://developer.chrome.com/apps/api_index</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0" y="9"/>
            <a:ext cx="9143999" cy="1170431"/>
          </a:xfrm>
          <a:prstGeom prst="rect">
            <a:avLst/>
          </a:prstGeom>
          <a:noFill/>
          <a:ln>
            <a:noFill/>
          </a:ln>
        </p:spPr>
      </p:pic>
      <p:sp>
        <p:nvSpPr>
          <p:cNvPr id="225" name="Shape 225"/>
          <p:cNvSpPr txBox="1"/>
          <p:nvPr/>
        </p:nvSpPr>
        <p:spPr>
          <a:xfrm>
            <a:off x="0" y="0"/>
            <a:ext cx="7736100" cy="1170599"/>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Web APIs</a:t>
            </a:r>
          </a:p>
        </p:txBody>
      </p:sp>
      <p:sp>
        <p:nvSpPr>
          <p:cNvPr id="226" name="Shape 226"/>
          <p:cNvSpPr txBox="1"/>
          <p:nvPr/>
        </p:nvSpPr>
        <p:spPr>
          <a:xfrm>
            <a:off x="258362" y="1305225"/>
            <a:ext cx="3136200" cy="613200"/>
          </a:xfrm>
          <a:prstGeom prst="rect">
            <a:avLst/>
          </a:prstGeom>
          <a:noFill/>
          <a:ln>
            <a:noFill/>
          </a:ln>
        </p:spPr>
        <p:txBody>
          <a:bodyPr anchorCtr="0" anchor="t" bIns="91425" lIns="91425" rIns="91425" tIns="91425">
            <a:noAutofit/>
          </a:bodyPr>
          <a:lstStyle/>
          <a:p>
            <a:pPr lvl="0" rtl="0">
              <a:spcBef>
                <a:spcPts val="0"/>
              </a:spcBef>
              <a:buNone/>
            </a:pPr>
            <a:r>
              <a:rPr lang="ru" sz="3000"/>
              <a:t>XMLHttpRequest</a:t>
            </a:r>
          </a:p>
        </p:txBody>
      </p:sp>
      <p:sp>
        <p:nvSpPr>
          <p:cNvPr id="227" name="Shape 227"/>
          <p:cNvSpPr txBox="1"/>
          <p:nvPr/>
        </p:nvSpPr>
        <p:spPr>
          <a:xfrm>
            <a:off x="5972412" y="1305225"/>
            <a:ext cx="2272800" cy="613200"/>
          </a:xfrm>
          <a:prstGeom prst="rect">
            <a:avLst/>
          </a:prstGeom>
          <a:noFill/>
          <a:ln>
            <a:noFill/>
          </a:ln>
        </p:spPr>
        <p:txBody>
          <a:bodyPr anchorCtr="0" anchor="t" bIns="91425" lIns="91425" rIns="91425" tIns="91425">
            <a:noAutofit/>
          </a:bodyPr>
          <a:lstStyle/>
          <a:p>
            <a:pPr lvl="0" rtl="0">
              <a:spcBef>
                <a:spcPts val="0"/>
              </a:spcBef>
              <a:buNone/>
            </a:pPr>
            <a:r>
              <a:rPr lang="ru" sz="3000"/>
              <a:t>Webkit APIs</a:t>
            </a:r>
          </a:p>
        </p:txBody>
      </p:sp>
      <p:sp>
        <p:nvSpPr>
          <p:cNvPr id="228" name="Shape 228"/>
          <p:cNvSpPr txBox="1"/>
          <p:nvPr/>
        </p:nvSpPr>
        <p:spPr>
          <a:xfrm>
            <a:off x="3462462" y="1305225"/>
            <a:ext cx="2343599" cy="613200"/>
          </a:xfrm>
          <a:prstGeom prst="rect">
            <a:avLst/>
          </a:prstGeom>
          <a:noFill/>
          <a:ln>
            <a:noFill/>
          </a:ln>
        </p:spPr>
        <p:txBody>
          <a:bodyPr anchorCtr="0" anchor="t" bIns="91425" lIns="91425" rIns="91425" tIns="91425">
            <a:noAutofit/>
          </a:bodyPr>
          <a:lstStyle/>
          <a:p>
            <a:pPr lvl="0" rtl="0">
              <a:spcBef>
                <a:spcPts val="0"/>
              </a:spcBef>
              <a:buNone/>
            </a:pPr>
            <a:r>
              <a:rPr lang="ru" sz="3000"/>
              <a:t>HTML5 APIs</a:t>
            </a:r>
          </a:p>
        </p:txBody>
      </p:sp>
      <p:sp>
        <p:nvSpPr>
          <p:cNvPr id="229" name="Shape 229"/>
          <p:cNvSpPr/>
          <p:nvPr/>
        </p:nvSpPr>
        <p:spPr>
          <a:xfrm>
            <a:off x="3254262" y="1918425"/>
            <a:ext cx="2343599" cy="1129199"/>
          </a:xfrm>
          <a:prstGeom prst="quadArrow">
            <a:avLst>
              <a:gd fmla="val 22500" name="adj1"/>
              <a:gd fmla="val 22500" name="adj2"/>
              <a:gd fmla="val 22500" name="adj3"/>
            </a:avLst>
          </a:prstGeom>
          <a:solidFill>
            <a:srgbClr val="F3F3F3"/>
          </a:solidFill>
          <a:ln cap="flat" w="9525">
            <a:solidFill>
              <a:srgbClr val="B7B7B7"/>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0" name="Shape 230"/>
          <p:cNvSpPr txBox="1"/>
          <p:nvPr/>
        </p:nvSpPr>
        <p:spPr>
          <a:xfrm>
            <a:off x="145937" y="2176425"/>
            <a:ext cx="31362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Web Animations</a:t>
            </a:r>
          </a:p>
        </p:txBody>
      </p:sp>
      <p:sp>
        <p:nvSpPr>
          <p:cNvPr id="231" name="Shape 231"/>
          <p:cNvSpPr txBox="1"/>
          <p:nvPr/>
        </p:nvSpPr>
        <p:spPr>
          <a:xfrm>
            <a:off x="4666762" y="2748475"/>
            <a:ext cx="42929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Screen Orientation API</a:t>
            </a:r>
          </a:p>
        </p:txBody>
      </p:sp>
      <p:sp>
        <p:nvSpPr>
          <p:cNvPr id="232" name="Shape 232"/>
          <p:cNvSpPr txBox="1"/>
          <p:nvPr/>
        </p:nvSpPr>
        <p:spPr>
          <a:xfrm>
            <a:off x="258362" y="2748412"/>
            <a:ext cx="35342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Battery Status API</a:t>
            </a:r>
          </a:p>
        </p:txBody>
      </p:sp>
      <p:sp>
        <p:nvSpPr>
          <p:cNvPr id="233" name="Shape 233"/>
          <p:cNvSpPr txBox="1"/>
          <p:nvPr/>
        </p:nvSpPr>
        <p:spPr>
          <a:xfrm>
            <a:off x="5806037" y="2176425"/>
            <a:ext cx="28161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Service Worker</a:t>
            </a:r>
          </a:p>
        </p:txBody>
      </p:sp>
      <p:sp>
        <p:nvSpPr>
          <p:cNvPr id="234" name="Shape 234"/>
          <p:cNvSpPr txBox="1"/>
          <p:nvPr/>
        </p:nvSpPr>
        <p:spPr>
          <a:xfrm>
            <a:off x="2114725" y="3369537"/>
            <a:ext cx="51155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Encrypted Media Extensions</a:t>
            </a:r>
          </a:p>
        </p:txBody>
      </p:sp>
      <p:sp>
        <p:nvSpPr>
          <p:cNvPr id="235" name="Shape 235"/>
          <p:cNvSpPr txBox="1"/>
          <p:nvPr/>
        </p:nvSpPr>
        <p:spPr>
          <a:xfrm>
            <a:off x="7042175" y="3369525"/>
            <a:ext cx="19175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Push API</a:t>
            </a:r>
          </a:p>
        </p:txBody>
      </p:sp>
      <p:sp>
        <p:nvSpPr>
          <p:cNvPr id="236" name="Shape 236"/>
          <p:cNvSpPr txBox="1"/>
          <p:nvPr/>
        </p:nvSpPr>
        <p:spPr>
          <a:xfrm>
            <a:off x="184200" y="3369537"/>
            <a:ext cx="19865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38761D"/>
                </a:solidFill>
              </a:rPr>
              <a:t>Fetch API</a:t>
            </a:r>
          </a:p>
        </p:txBody>
      </p:sp>
      <p:sp>
        <p:nvSpPr>
          <p:cNvPr id="237" name="Shape 237"/>
          <p:cNvSpPr txBox="1"/>
          <p:nvPr/>
        </p:nvSpPr>
        <p:spPr>
          <a:xfrm>
            <a:off x="145925" y="4097900"/>
            <a:ext cx="26265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0B5394"/>
                </a:solidFill>
              </a:rPr>
              <a:t>Web MIDI API</a:t>
            </a:r>
          </a:p>
        </p:txBody>
      </p:sp>
      <p:sp>
        <p:nvSpPr>
          <p:cNvPr id="238" name="Shape 238"/>
          <p:cNvSpPr txBox="1"/>
          <p:nvPr/>
        </p:nvSpPr>
        <p:spPr>
          <a:xfrm>
            <a:off x="5861850" y="4097900"/>
            <a:ext cx="31362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0B5394"/>
                </a:solidFill>
              </a:rPr>
              <a:t>Permissions API</a:t>
            </a:r>
          </a:p>
        </p:txBody>
      </p:sp>
      <p:sp>
        <p:nvSpPr>
          <p:cNvPr id="239" name="Shape 239"/>
          <p:cNvSpPr txBox="1"/>
          <p:nvPr/>
        </p:nvSpPr>
        <p:spPr>
          <a:xfrm>
            <a:off x="0" y="6174900"/>
            <a:ext cx="9144000" cy="683099"/>
          </a:xfrm>
          <a:prstGeom prst="rect">
            <a:avLst/>
          </a:prstGeom>
          <a:noFill/>
          <a:ln>
            <a:noFill/>
          </a:ln>
        </p:spPr>
        <p:txBody>
          <a:bodyPr anchorCtr="0" anchor="t" bIns="91425" lIns="91425" rIns="91425" tIns="91425">
            <a:noAutofit/>
          </a:bodyPr>
          <a:lstStyle/>
          <a:p>
            <a:pPr algn="ctr">
              <a:spcBef>
                <a:spcPts val="0"/>
              </a:spcBef>
              <a:buNone/>
            </a:pPr>
            <a:r>
              <a:rPr lang="ru" sz="3000"/>
              <a:t>➤  </a:t>
            </a:r>
            <a:r>
              <a:rPr lang="ru" sz="3000" u="sng">
                <a:solidFill>
                  <a:schemeClr val="hlink"/>
                </a:solidFill>
                <a:hlinkClick r:id="rId4"/>
              </a:rPr>
              <a:t>https://chromestatus.com/features</a:t>
            </a:r>
          </a:p>
        </p:txBody>
      </p:sp>
      <p:sp>
        <p:nvSpPr>
          <p:cNvPr id="240" name="Shape 240"/>
          <p:cNvSpPr txBox="1"/>
          <p:nvPr/>
        </p:nvSpPr>
        <p:spPr>
          <a:xfrm>
            <a:off x="4962000" y="4688675"/>
            <a:ext cx="40023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Web Audio Features</a:t>
            </a:r>
          </a:p>
        </p:txBody>
      </p:sp>
      <p:sp>
        <p:nvSpPr>
          <p:cNvPr id="241" name="Shape 241"/>
          <p:cNvSpPr txBox="1"/>
          <p:nvPr/>
        </p:nvSpPr>
        <p:spPr>
          <a:xfrm>
            <a:off x="3093562" y="4053750"/>
            <a:ext cx="2626500"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ES6 Features</a:t>
            </a:r>
          </a:p>
        </p:txBody>
      </p:sp>
      <p:sp>
        <p:nvSpPr>
          <p:cNvPr id="242" name="Shape 242"/>
          <p:cNvSpPr txBox="1"/>
          <p:nvPr/>
        </p:nvSpPr>
        <p:spPr>
          <a:xfrm>
            <a:off x="258350" y="4688675"/>
            <a:ext cx="4585799" cy="613200"/>
          </a:xfrm>
          <a:prstGeom prst="rect">
            <a:avLst/>
          </a:prstGeom>
          <a:noFill/>
          <a:ln>
            <a:noFill/>
          </a:ln>
        </p:spPr>
        <p:txBody>
          <a:bodyPr anchorCtr="0" anchor="t" bIns="91425" lIns="91425" rIns="91425" tIns="91425">
            <a:noAutofit/>
          </a:bodyPr>
          <a:lstStyle/>
          <a:p>
            <a:pPr lvl="0" rtl="0">
              <a:spcBef>
                <a:spcPts val="0"/>
              </a:spcBef>
              <a:buNone/>
            </a:pPr>
            <a:r>
              <a:rPr lang="ru" sz="3000">
                <a:solidFill>
                  <a:srgbClr val="BF9000"/>
                </a:solidFill>
              </a:rPr>
              <a:t>"First-Party-Only" cookies</a:t>
            </a:r>
          </a:p>
        </p:txBody>
      </p:sp>
      <p:sp>
        <p:nvSpPr>
          <p:cNvPr id="243" name="Shape 243"/>
          <p:cNvSpPr txBox="1"/>
          <p:nvPr/>
        </p:nvSpPr>
        <p:spPr>
          <a:xfrm>
            <a:off x="385800" y="5490437"/>
            <a:ext cx="3505799" cy="495899"/>
          </a:xfrm>
          <a:prstGeom prst="rect">
            <a:avLst/>
          </a:prstGeom>
          <a:noFill/>
          <a:ln>
            <a:noFill/>
          </a:ln>
        </p:spPr>
        <p:txBody>
          <a:bodyPr anchorCtr="0" anchor="t" bIns="91425" lIns="91425" rIns="91425" tIns="91425">
            <a:noAutofit/>
          </a:bodyPr>
          <a:lstStyle/>
          <a:p>
            <a:pPr lvl="0" rtl="0">
              <a:spcBef>
                <a:spcPts val="0"/>
              </a:spcBef>
              <a:buNone/>
            </a:pPr>
            <a:r>
              <a:rPr b="1" lang="ru" sz="2600">
                <a:solidFill>
                  <a:srgbClr val="38761D"/>
                </a:solidFill>
              </a:rPr>
              <a:t>stable</a:t>
            </a:r>
            <a:r>
              <a:rPr b="1" lang="ru" sz="2600"/>
              <a:t> ➟ </a:t>
            </a:r>
            <a:r>
              <a:rPr b="1" lang="ru" sz="2600">
                <a:solidFill>
                  <a:srgbClr val="0B5394"/>
                </a:solidFill>
              </a:rPr>
              <a:t>beta</a:t>
            </a:r>
            <a:r>
              <a:rPr b="1" lang="ru" sz="2600"/>
              <a:t> ➟ </a:t>
            </a:r>
            <a:r>
              <a:rPr b="1" lang="ru" sz="2600">
                <a:solidFill>
                  <a:srgbClr val="BF9000"/>
                </a:solidFill>
              </a:rPr>
              <a:t>dev</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p:nvPr/>
        </p:nvSpPr>
        <p:spPr>
          <a:xfrm>
            <a:off x="0" y="0"/>
            <a:ext cx="9144000" cy="1179000"/>
          </a:xfrm>
          <a:prstGeom prst="rect">
            <a:avLst/>
          </a:prstGeom>
          <a:solidFill>
            <a:srgbClr val="DD4B39"/>
          </a:solidFill>
          <a:ln>
            <a:noFill/>
          </a:ln>
        </p:spPr>
        <p:txBody>
          <a:bodyPr anchorCtr="0" anchor="ctr" bIns="91425" lIns="91425" rIns="91425" tIns="91425">
            <a:noAutofit/>
          </a:bodyPr>
          <a:lstStyle/>
          <a:p>
            <a:pPr>
              <a:spcBef>
                <a:spcPts val="0"/>
              </a:spcBef>
              <a:buNone/>
            </a:pPr>
            <a:r>
              <a:t/>
            </a:r>
            <a:endParaRPr/>
          </a:p>
        </p:txBody>
      </p:sp>
      <p:pic>
        <p:nvPicPr>
          <p:cNvPr id="249" name="Shape 249"/>
          <p:cNvPicPr preferRelativeResize="0"/>
          <p:nvPr/>
        </p:nvPicPr>
        <p:blipFill>
          <a:blip r:embed="rId3">
            <a:alphaModFix/>
          </a:blip>
          <a:stretch>
            <a:fillRect/>
          </a:stretch>
        </p:blipFill>
        <p:spPr>
          <a:xfrm>
            <a:off x="7965125" y="0"/>
            <a:ext cx="1178874" cy="1178874"/>
          </a:xfrm>
          <a:prstGeom prst="rect">
            <a:avLst/>
          </a:prstGeom>
          <a:noFill/>
          <a:ln>
            <a:noFill/>
          </a:ln>
        </p:spPr>
      </p:pic>
      <p:sp>
        <p:nvSpPr>
          <p:cNvPr id="250" name="Shape 250"/>
          <p:cNvSpPr txBox="1"/>
          <p:nvPr/>
        </p:nvSpPr>
        <p:spPr>
          <a:xfrm>
            <a:off x="1337775" y="80700"/>
            <a:ext cx="5463299" cy="1017599"/>
          </a:xfrm>
          <a:prstGeom prst="rect">
            <a:avLst/>
          </a:prstGeom>
          <a:noFill/>
          <a:ln>
            <a:noFill/>
          </a:ln>
        </p:spPr>
        <p:txBody>
          <a:bodyPr anchorCtr="0" anchor="t" bIns="91425" lIns="91425" rIns="91425" tIns="91425">
            <a:noAutofit/>
          </a:bodyPr>
          <a:lstStyle/>
          <a:p>
            <a:pPr lvl="0" rtl="0">
              <a:spcBef>
                <a:spcPts val="0"/>
              </a:spcBef>
              <a:buNone/>
            </a:pPr>
            <a:r>
              <a:rPr lang="ru" sz="5000">
                <a:solidFill>
                  <a:schemeClr val="lt1"/>
                </a:solidFill>
              </a:rPr>
              <a:t>François Beaufort</a:t>
            </a:r>
          </a:p>
        </p:txBody>
      </p:sp>
      <p:pic>
        <p:nvPicPr>
          <p:cNvPr id="251" name="Shape 251"/>
          <p:cNvPicPr preferRelativeResize="0"/>
          <p:nvPr/>
        </p:nvPicPr>
        <p:blipFill>
          <a:blip r:embed="rId4">
            <a:alphaModFix/>
          </a:blip>
          <a:stretch>
            <a:fillRect/>
          </a:stretch>
        </p:blipFill>
        <p:spPr>
          <a:xfrm>
            <a:off x="-1" y="48"/>
            <a:ext cx="1178874" cy="1178896"/>
          </a:xfrm>
          <a:prstGeom prst="rect">
            <a:avLst/>
          </a:prstGeom>
          <a:noFill/>
          <a:ln>
            <a:noFill/>
          </a:ln>
        </p:spPr>
      </p:pic>
      <p:sp>
        <p:nvSpPr>
          <p:cNvPr id="252" name="Shape 252"/>
          <p:cNvSpPr txBox="1"/>
          <p:nvPr/>
        </p:nvSpPr>
        <p:spPr>
          <a:xfrm>
            <a:off x="243900" y="5737125"/>
            <a:ext cx="8656200" cy="1106999"/>
          </a:xfrm>
          <a:prstGeom prst="rect">
            <a:avLst/>
          </a:prstGeom>
          <a:noFill/>
          <a:ln>
            <a:noFill/>
          </a:ln>
        </p:spPr>
        <p:txBody>
          <a:bodyPr anchorCtr="0" anchor="t" bIns="91425" lIns="91425" rIns="91425" tIns="91425">
            <a:noAutofit/>
          </a:bodyPr>
          <a:lstStyle/>
          <a:p>
            <a:pPr lvl="0" algn="just">
              <a:lnSpc>
                <a:spcPct val="115000"/>
              </a:lnSpc>
              <a:spcBef>
                <a:spcPts val="0"/>
              </a:spcBef>
              <a:buNone/>
            </a:pPr>
            <a:r>
              <a:rPr lang="ru" sz="1800">
                <a:solidFill>
                  <a:srgbClr val="404040"/>
                </a:solidFill>
              </a:rPr>
              <a:t>Hopefully Bubble Mirror will be a handy companion to Hangouts On Air, Screencastify and TechSmith Snagit. And as usual, source code (&lt;100 lines) is publicly available on </a:t>
            </a:r>
            <a:r>
              <a:rPr lang="ru" sz="1800" u="sng">
                <a:solidFill>
                  <a:schemeClr val="hlink"/>
                </a:solidFill>
                <a:hlinkClick r:id="rId5"/>
              </a:rPr>
              <a:t>GitHub</a:t>
            </a:r>
            <a:r>
              <a:rPr lang="ru" sz="1800">
                <a:solidFill>
                  <a:srgbClr val="404040"/>
                </a:solidFill>
              </a:rPr>
              <a:t>.</a:t>
            </a:r>
          </a:p>
        </p:txBody>
      </p:sp>
      <p:sp>
        <p:nvSpPr>
          <p:cNvPr id="253" name="Shape 253"/>
          <p:cNvSpPr txBox="1"/>
          <p:nvPr/>
        </p:nvSpPr>
        <p:spPr>
          <a:xfrm>
            <a:off x="195150" y="1393900"/>
            <a:ext cx="8753700" cy="1017599"/>
          </a:xfrm>
          <a:prstGeom prst="rect">
            <a:avLst/>
          </a:prstGeom>
          <a:noFill/>
          <a:ln>
            <a:noFill/>
          </a:ln>
        </p:spPr>
        <p:txBody>
          <a:bodyPr anchorCtr="0" anchor="t" bIns="91425" lIns="91425" rIns="91425" tIns="91425">
            <a:noAutofit/>
          </a:bodyPr>
          <a:lstStyle/>
          <a:p>
            <a:pPr algn="just">
              <a:spcBef>
                <a:spcPts val="0"/>
              </a:spcBef>
              <a:buNone/>
            </a:pPr>
            <a:r>
              <a:rPr lang="ru" sz="1800">
                <a:solidFill>
                  <a:srgbClr val="404040"/>
                </a:solidFill>
              </a:rPr>
              <a:t>Have you ever wanted to </a:t>
            </a:r>
            <a:r>
              <a:rPr b="1" lang="ru" sz="1800">
                <a:solidFill>
                  <a:srgbClr val="404040"/>
                </a:solidFill>
              </a:rPr>
              <a:t>include your face while recording a screencast session</a:t>
            </a:r>
            <a:r>
              <a:rPr lang="ru" sz="1800">
                <a:solidFill>
                  <a:srgbClr val="404040"/>
                </a:solidFill>
              </a:rPr>
              <a:t> on your Chromebook? If so, let me introduce you to the </a:t>
            </a:r>
            <a:r>
              <a:rPr lang="ru" sz="1800" u="sng">
                <a:solidFill>
                  <a:schemeClr val="hlink"/>
                </a:solidFill>
                <a:hlinkClick r:id="rId6"/>
              </a:rPr>
              <a:t>Bubble Mirror Chrome App</a:t>
            </a:r>
            <a:r>
              <a:rPr lang="ru" sz="1800">
                <a:solidFill>
                  <a:srgbClr val="404040"/>
                </a:solidFill>
              </a:rPr>
              <a:t> for Chrome OS Dev Channel.</a:t>
            </a:r>
          </a:p>
        </p:txBody>
      </p:sp>
      <p:pic>
        <p:nvPicPr>
          <p:cNvPr id="254" name="Shape 254"/>
          <p:cNvPicPr preferRelativeResize="0"/>
          <p:nvPr/>
        </p:nvPicPr>
        <p:blipFill>
          <a:blip r:embed="rId7">
            <a:alphaModFix/>
          </a:blip>
          <a:stretch>
            <a:fillRect/>
          </a:stretch>
        </p:blipFill>
        <p:spPr>
          <a:xfrm>
            <a:off x="292700" y="2626400"/>
            <a:ext cx="4655625" cy="2909750"/>
          </a:xfrm>
          <a:prstGeom prst="rect">
            <a:avLst/>
          </a:prstGeom>
          <a:noFill/>
          <a:ln>
            <a:noFill/>
          </a:ln>
        </p:spPr>
      </p:pic>
      <p:sp>
        <p:nvSpPr>
          <p:cNvPr id="255" name="Shape 255"/>
          <p:cNvSpPr txBox="1"/>
          <p:nvPr/>
        </p:nvSpPr>
        <p:spPr>
          <a:xfrm>
            <a:off x="5101650" y="2425425"/>
            <a:ext cx="3847200" cy="3311699"/>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ru" sz="1800">
                <a:solidFill>
                  <a:srgbClr val="404040"/>
                </a:solidFill>
              </a:rPr>
              <a:t>When launched, your webcam video feed will be displayed in a tiny always on top bubble window that can be moved around the screen.  If the bubble is too small, change it in the App Launcher context menu.  And last, but not least, if you've plugged in multiple Webcams, you can also choose the Video Source from there.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p:nvPr/>
        </p:nvSpPr>
        <p:spPr>
          <a:xfrm>
            <a:off x="0" y="0"/>
            <a:ext cx="9144000" cy="1179000"/>
          </a:xfrm>
          <a:prstGeom prst="rect">
            <a:avLst/>
          </a:prstGeom>
          <a:solidFill>
            <a:srgbClr val="DD4B39"/>
          </a:solidFill>
          <a:ln>
            <a:noFill/>
          </a:ln>
        </p:spPr>
        <p:txBody>
          <a:bodyPr anchorCtr="0" anchor="ctr" bIns="91425" lIns="91425" rIns="91425" tIns="91425">
            <a:noAutofit/>
          </a:bodyPr>
          <a:lstStyle/>
          <a:p>
            <a:pPr>
              <a:spcBef>
                <a:spcPts val="0"/>
              </a:spcBef>
              <a:buNone/>
            </a:pPr>
            <a:r>
              <a:t/>
            </a:r>
            <a:endParaRPr/>
          </a:p>
        </p:txBody>
      </p:sp>
      <p:pic>
        <p:nvPicPr>
          <p:cNvPr id="261" name="Shape 261"/>
          <p:cNvPicPr preferRelativeResize="0"/>
          <p:nvPr/>
        </p:nvPicPr>
        <p:blipFill>
          <a:blip r:embed="rId3">
            <a:alphaModFix/>
          </a:blip>
          <a:stretch>
            <a:fillRect/>
          </a:stretch>
        </p:blipFill>
        <p:spPr>
          <a:xfrm>
            <a:off x="7965125" y="0"/>
            <a:ext cx="1178874" cy="1178874"/>
          </a:xfrm>
          <a:prstGeom prst="rect">
            <a:avLst/>
          </a:prstGeom>
          <a:noFill/>
          <a:ln>
            <a:noFill/>
          </a:ln>
        </p:spPr>
      </p:pic>
      <p:sp>
        <p:nvSpPr>
          <p:cNvPr id="262" name="Shape 262"/>
          <p:cNvSpPr txBox="1"/>
          <p:nvPr/>
        </p:nvSpPr>
        <p:spPr>
          <a:xfrm>
            <a:off x="1337775" y="80700"/>
            <a:ext cx="5463299" cy="1017599"/>
          </a:xfrm>
          <a:prstGeom prst="rect">
            <a:avLst/>
          </a:prstGeom>
          <a:noFill/>
          <a:ln>
            <a:noFill/>
          </a:ln>
        </p:spPr>
        <p:txBody>
          <a:bodyPr anchorCtr="0" anchor="t" bIns="91425" lIns="91425" rIns="91425" tIns="91425">
            <a:noAutofit/>
          </a:bodyPr>
          <a:lstStyle/>
          <a:p>
            <a:pPr lvl="0" rtl="0">
              <a:spcBef>
                <a:spcPts val="0"/>
              </a:spcBef>
              <a:buNone/>
            </a:pPr>
            <a:r>
              <a:rPr lang="ru" sz="5000">
                <a:solidFill>
                  <a:schemeClr val="lt1"/>
                </a:solidFill>
              </a:rPr>
              <a:t>François Beaufort</a:t>
            </a:r>
          </a:p>
        </p:txBody>
      </p:sp>
      <p:pic>
        <p:nvPicPr>
          <p:cNvPr id="263" name="Shape 263"/>
          <p:cNvPicPr preferRelativeResize="0"/>
          <p:nvPr/>
        </p:nvPicPr>
        <p:blipFill>
          <a:blip r:embed="rId4">
            <a:alphaModFix/>
          </a:blip>
          <a:stretch>
            <a:fillRect/>
          </a:stretch>
        </p:blipFill>
        <p:spPr>
          <a:xfrm>
            <a:off x="-1" y="48"/>
            <a:ext cx="1178874" cy="1178896"/>
          </a:xfrm>
          <a:prstGeom prst="rect">
            <a:avLst/>
          </a:prstGeom>
          <a:noFill/>
          <a:ln>
            <a:noFill/>
          </a:ln>
        </p:spPr>
      </p:pic>
      <p:sp>
        <p:nvSpPr>
          <p:cNvPr id="264" name="Shape 264"/>
          <p:cNvSpPr txBox="1"/>
          <p:nvPr/>
        </p:nvSpPr>
        <p:spPr>
          <a:xfrm>
            <a:off x="195150" y="1393900"/>
            <a:ext cx="8753700" cy="1407900"/>
          </a:xfrm>
          <a:prstGeom prst="rect">
            <a:avLst/>
          </a:prstGeom>
          <a:noFill/>
          <a:ln>
            <a:noFill/>
          </a:ln>
        </p:spPr>
        <p:txBody>
          <a:bodyPr anchorCtr="0" anchor="t" bIns="91425" lIns="91425" rIns="91425" tIns="91425">
            <a:noAutofit/>
          </a:bodyPr>
          <a:lstStyle/>
          <a:p>
            <a:pPr lvl="0" rtl="0" algn="just">
              <a:spcBef>
                <a:spcPts val="0"/>
              </a:spcBef>
              <a:buNone/>
            </a:pPr>
            <a:r>
              <a:rPr lang="ru" sz="1800">
                <a:solidFill>
                  <a:srgbClr val="404040"/>
                </a:solidFill>
              </a:rPr>
              <a:t>Lorgnette the young service to </a:t>
            </a:r>
            <a:r>
              <a:rPr b="1" lang="ru" sz="1800">
                <a:solidFill>
                  <a:srgbClr val="404040"/>
                </a:solidFill>
              </a:rPr>
              <a:t>handle document scanner in Chrome OS</a:t>
            </a:r>
            <a:r>
              <a:rPr lang="ru" sz="1800">
                <a:solidFill>
                  <a:srgbClr val="404040"/>
                </a:solidFill>
              </a:rPr>
              <a:t> is available in Dev Channel. That means we can now play with it through the Document Scan Chrome API. So here it is! A tiny </a:t>
            </a:r>
            <a:r>
              <a:rPr lang="ru" sz="1800" u="sng">
                <a:solidFill>
                  <a:schemeClr val="hlink"/>
                </a:solidFill>
                <a:hlinkClick r:id="rId5"/>
              </a:rPr>
              <a:t>Chrome App</a:t>
            </a:r>
            <a:r>
              <a:rPr lang="ru" sz="1800">
                <a:solidFill>
                  <a:srgbClr val="404040"/>
                </a:solidFill>
              </a:rPr>
              <a:t> </a:t>
            </a:r>
            <a:r>
              <a:rPr b="1" lang="ru" sz="1800">
                <a:solidFill>
                  <a:srgbClr val="404040"/>
                </a:solidFill>
              </a:rPr>
              <a:t>to scan your paper documents directly from your Chrome Device</a:t>
            </a:r>
            <a:r>
              <a:rPr lang="ru" sz="1800">
                <a:solidFill>
                  <a:srgbClr val="404040"/>
                </a:solidFill>
              </a:rPr>
              <a:t>.</a:t>
            </a:r>
          </a:p>
        </p:txBody>
      </p:sp>
      <p:pic>
        <p:nvPicPr>
          <p:cNvPr id="265" name="Shape 265"/>
          <p:cNvPicPr preferRelativeResize="0"/>
          <p:nvPr/>
        </p:nvPicPr>
        <p:blipFill>
          <a:blip r:embed="rId6">
            <a:alphaModFix/>
          </a:blip>
          <a:stretch>
            <a:fillRect/>
          </a:stretch>
        </p:blipFill>
        <p:spPr>
          <a:xfrm>
            <a:off x="295025" y="2740800"/>
            <a:ext cx="4655625" cy="2909754"/>
          </a:xfrm>
          <a:prstGeom prst="rect">
            <a:avLst/>
          </a:prstGeom>
          <a:noFill/>
          <a:ln>
            <a:noFill/>
          </a:ln>
        </p:spPr>
      </p:pic>
      <p:sp>
        <p:nvSpPr>
          <p:cNvPr id="266" name="Shape 266"/>
          <p:cNvSpPr txBox="1"/>
          <p:nvPr/>
        </p:nvSpPr>
        <p:spPr>
          <a:xfrm>
            <a:off x="195150" y="5756775"/>
            <a:ext cx="8753700" cy="1017599"/>
          </a:xfrm>
          <a:prstGeom prst="rect">
            <a:avLst/>
          </a:prstGeom>
          <a:noFill/>
          <a:ln>
            <a:noFill/>
          </a:ln>
        </p:spPr>
        <p:txBody>
          <a:bodyPr anchorCtr="0" anchor="t" bIns="91425" lIns="91425" rIns="91425" tIns="91425">
            <a:noAutofit/>
          </a:bodyPr>
          <a:lstStyle/>
          <a:p>
            <a:pPr lvl="0" rtl="0" algn="just">
              <a:spcBef>
                <a:spcPts val="0"/>
              </a:spcBef>
              <a:buClr>
                <a:schemeClr val="dk1"/>
              </a:buClr>
              <a:buSzPct val="61111"/>
              <a:buFont typeface="Arial"/>
              <a:buNone/>
            </a:pPr>
            <a:r>
              <a:rPr lang="ru" sz="1800">
                <a:solidFill>
                  <a:srgbClr val="404040"/>
                </a:solidFill>
              </a:rPr>
              <a:t>Be aware that only </a:t>
            </a:r>
            <a:r>
              <a:rPr lang="ru" sz="1800" u="sng">
                <a:solidFill>
                  <a:schemeClr val="hlink"/>
                </a:solidFill>
                <a:hlinkClick r:id="rId7"/>
              </a:rPr>
              <a:t>SANE-compatible</a:t>
            </a:r>
            <a:r>
              <a:rPr lang="ru" sz="1800">
                <a:solidFill>
                  <a:srgbClr val="404040"/>
                </a:solidFill>
              </a:rPr>
              <a:t> Scanners will work out of the box for now since Lorgnette relies on the open-source project SANE. Therefore make sure your document scanner is in the list before.</a:t>
            </a:r>
          </a:p>
          <a:p>
            <a:pPr lvl="0" rtl="0" algn="just">
              <a:spcBef>
                <a:spcPts val="0"/>
              </a:spcBef>
              <a:buNone/>
            </a:pPr>
            <a:r>
              <a:t/>
            </a:r>
            <a:endParaRPr sz="1800">
              <a:solidFill>
                <a:srgbClr val="404040"/>
              </a:solidFill>
            </a:endParaRPr>
          </a:p>
        </p:txBody>
      </p:sp>
      <p:sp>
        <p:nvSpPr>
          <p:cNvPr id="267" name="Shape 267"/>
          <p:cNvSpPr txBox="1"/>
          <p:nvPr/>
        </p:nvSpPr>
        <p:spPr>
          <a:xfrm>
            <a:off x="5115750" y="2843575"/>
            <a:ext cx="3833099" cy="2704200"/>
          </a:xfrm>
          <a:prstGeom prst="rect">
            <a:avLst/>
          </a:prstGeom>
          <a:noFill/>
          <a:ln>
            <a:noFill/>
          </a:ln>
        </p:spPr>
        <p:txBody>
          <a:bodyPr anchorCtr="0" anchor="t" bIns="91425" lIns="91425" rIns="91425" tIns="91425">
            <a:noAutofit/>
          </a:bodyPr>
          <a:lstStyle/>
          <a:p>
            <a:pPr lvl="0" rtl="0" algn="just">
              <a:spcBef>
                <a:spcPts val="0"/>
              </a:spcBef>
              <a:buNone/>
            </a:pPr>
            <a:r>
              <a:rPr lang="ru" sz="1800">
                <a:solidFill>
                  <a:srgbClr val="404040"/>
                </a:solidFill>
              </a:rPr>
              <a:t>In this sample, you'll notice that all your scanned documents are available in a new "Document Scan" section of the Files App thanks to the fileSystemProvider chrome API. Check out the source code in the </a:t>
            </a:r>
            <a:r>
              <a:rPr lang="ru" sz="1800" u="sng">
                <a:solidFill>
                  <a:schemeClr val="hlink"/>
                </a:solidFill>
                <a:hlinkClick r:id="rId8"/>
              </a:rPr>
              <a:t>GitHub Repository</a:t>
            </a:r>
            <a:r>
              <a:rPr lang="ru" sz="1800">
                <a:solidFill>
                  <a:srgbClr val="404040"/>
                </a:solidFill>
              </a:rPr>
              <a:t> and see how nicely Polymer Paper Elements fit together in the app.</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p:nvPr/>
        </p:nvSpPr>
        <p:spPr>
          <a:xfrm>
            <a:off x="0" y="0"/>
            <a:ext cx="9144000" cy="1179000"/>
          </a:xfrm>
          <a:prstGeom prst="rect">
            <a:avLst/>
          </a:prstGeom>
          <a:solidFill>
            <a:srgbClr val="DD4B39"/>
          </a:solidFill>
          <a:ln>
            <a:noFill/>
          </a:ln>
        </p:spPr>
        <p:txBody>
          <a:bodyPr anchorCtr="0" anchor="ctr" bIns="91425" lIns="91425" rIns="91425" tIns="91425">
            <a:noAutofit/>
          </a:bodyPr>
          <a:lstStyle/>
          <a:p>
            <a:pPr>
              <a:spcBef>
                <a:spcPts val="0"/>
              </a:spcBef>
              <a:buNone/>
            </a:pPr>
            <a:r>
              <a:t/>
            </a:r>
            <a:endParaRPr/>
          </a:p>
        </p:txBody>
      </p:sp>
      <p:pic>
        <p:nvPicPr>
          <p:cNvPr id="273" name="Shape 273"/>
          <p:cNvPicPr preferRelativeResize="0"/>
          <p:nvPr/>
        </p:nvPicPr>
        <p:blipFill>
          <a:blip r:embed="rId3">
            <a:alphaModFix/>
          </a:blip>
          <a:stretch>
            <a:fillRect/>
          </a:stretch>
        </p:blipFill>
        <p:spPr>
          <a:xfrm>
            <a:off x="7965125" y="0"/>
            <a:ext cx="1178874" cy="1178874"/>
          </a:xfrm>
          <a:prstGeom prst="rect">
            <a:avLst/>
          </a:prstGeom>
          <a:noFill/>
          <a:ln>
            <a:noFill/>
          </a:ln>
        </p:spPr>
      </p:pic>
      <p:sp>
        <p:nvSpPr>
          <p:cNvPr id="274" name="Shape 274"/>
          <p:cNvSpPr txBox="1"/>
          <p:nvPr/>
        </p:nvSpPr>
        <p:spPr>
          <a:xfrm>
            <a:off x="1337775" y="80700"/>
            <a:ext cx="5463299" cy="1017599"/>
          </a:xfrm>
          <a:prstGeom prst="rect">
            <a:avLst/>
          </a:prstGeom>
          <a:noFill/>
          <a:ln>
            <a:noFill/>
          </a:ln>
        </p:spPr>
        <p:txBody>
          <a:bodyPr anchorCtr="0" anchor="t" bIns="91425" lIns="91425" rIns="91425" tIns="91425">
            <a:noAutofit/>
          </a:bodyPr>
          <a:lstStyle/>
          <a:p>
            <a:pPr lvl="0" rtl="0">
              <a:spcBef>
                <a:spcPts val="0"/>
              </a:spcBef>
              <a:buNone/>
            </a:pPr>
            <a:r>
              <a:rPr lang="ru" sz="5000">
                <a:solidFill>
                  <a:schemeClr val="lt1"/>
                </a:solidFill>
              </a:rPr>
              <a:t>Yoichiro Tanaka</a:t>
            </a:r>
          </a:p>
        </p:txBody>
      </p:sp>
      <p:sp>
        <p:nvSpPr>
          <p:cNvPr id="275" name="Shape 275"/>
          <p:cNvSpPr txBox="1"/>
          <p:nvPr/>
        </p:nvSpPr>
        <p:spPr>
          <a:xfrm>
            <a:off x="195150" y="1393900"/>
            <a:ext cx="8753700" cy="1347000"/>
          </a:xfrm>
          <a:prstGeom prst="rect">
            <a:avLst/>
          </a:prstGeom>
          <a:noFill/>
          <a:ln>
            <a:noFill/>
          </a:ln>
        </p:spPr>
        <p:txBody>
          <a:bodyPr anchorCtr="0" anchor="t" bIns="91425" lIns="91425" rIns="91425" tIns="91425">
            <a:noAutofit/>
          </a:bodyPr>
          <a:lstStyle/>
          <a:p>
            <a:pPr lvl="0" rtl="0" algn="just">
              <a:spcBef>
                <a:spcPts val="0"/>
              </a:spcBef>
              <a:buNone/>
            </a:pPr>
            <a:r>
              <a:rPr lang="ru" sz="1800">
                <a:solidFill>
                  <a:srgbClr val="404040"/>
                </a:solidFill>
              </a:rPr>
              <a:t>I have just released a new File System Provider </a:t>
            </a:r>
            <a:r>
              <a:rPr lang="ru" sz="1800" u="sng">
                <a:solidFill>
                  <a:schemeClr val="hlink"/>
                </a:solidFill>
                <a:hlinkClick r:id="rId4"/>
              </a:rPr>
              <a:t>implementation for Dropbox</a:t>
            </a:r>
            <a:r>
              <a:rPr lang="ru" sz="1800">
                <a:solidFill>
                  <a:srgbClr val="404040"/>
                </a:solidFill>
              </a:rPr>
              <a:t>! You can mount your Dropbox directories/files to your Chromebook filesystem, and can access each directory/file from the File apps and many Chrome apps. If you have Chromebook, install and try this application soon!</a:t>
            </a:r>
          </a:p>
        </p:txBody>
      </p:sp>
      <p:pic>
        <p:nvPicPr>
          <p:cNvPr id="276" name="Shape 276"/>
          <p:cNvPicPr preferRelativeResize="0"/>
          <p:nvPr/>
        </p:nvPicPr>
        <p:blipFill>
          <a:blip r:embed="rId5">
            <a:alphaModFix/>
          </a:blip>
          <a:stretch>
            <a:fillRect/>
          </a:stretch>
        </p:blipFill>
        <p:spPr>
          <a:xfrm>
            <a:off x="0" y="0"/>
            <a:ext cx="1178874" cy="1178874"/>
          </a:xfrm>
          <a:prstGeom prst="rect">
            <a:avLst/>
          </a:prstGeom>
          <a:noFill/>
          <a:ln>
            <a:noFill/>
          </a:ln>
        </p:spPr>
      </p:pic>
      <p:pic>
        <p:nvPicPr>
          <p:cNvPr id="277" name="Shape 277"/>
          <p:cNvPicPr preferRelativeResize="0"/>
          <p:nvPr/>
        </p:nvPicPr>
        <p:blipFill>
          <a:blip r:embed="rId6">
            <a:alphaModFix/>
          </a:blip>
          <a:stretch>
            <a:fillRect/>
          </a:stretch>
        </p:blipFill>
        <p:spPr>
          <a:xfrm>
            <a:off x="4271625" y="3252400"/>
            <a:ext cx="4593600" cy="2871000"/>
          </a:xfrm>
          <a:prstGeom prst="rect">
            <a:avLst/>
          </a:prstGeom>
          <a:noFill/>
          <a:ln>
            <a:noFill/>
          </a:ln>
        </p:spPr>
      </p:pic>
      <p:pic>
        <p:nvPicPr>
          <p:cNvPr id="278" name="Shape 278"/>
          <p:cNvPicPr preferRelativeResize="0"/>
          <p:nvPr/>
        </p:nvPicPr>
        <p:blipFill>
          <a:blip r:embed="rId7">
            <a:alphaModFix/>
          </a:blip>
          <a:stretch>
            <a:fillRect/>
          </a:stretch>
        </p:blipFill>
        <p:spPr>
          <a:xfrm>
            <a:off x="313271" y="2886096"/>
            <a:ext cx="3603574" cy="36036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0" y="9"/>
            <a:ext cx="9143999" cy="1170431"/>
          </a:xfrm>
          <a:prstGeom prst="rect">
            <a:avLst/>
          </a:prstGeom>
          <a:noFill/>
          <a:ln>
            <a:noFill/>
          </a:ln>
        </p:spPr>
      </p:pic>
      <p:sp>
        <p:nvSpPr>
          <p:cNvPr id="284" name="Shape 284"/>
          <p:cNvSpPr txBox="1"/>
          <p:nvPr/>
        </p:nvSpPr>
        <p:spPr>
          <a:xfrm>
            <a:off x="0" y="0"/>
            <a:ext cx="77919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Что в разработке?</a:t>
            </a:r>
          </a:p>
        </p:txBody>
      </p:sp>
      <p:sp>
        <p:nvSpPr>
          <p:cNvPr id="285" name="Shape 285"/>
          <p:cNvSpPr txBox="1"/>
          <p:nvPr/>
        </p:nvSpPr>
        <p:spPr>
          <a:xfrm>
            <a:off x="641250" y="1344837"/>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WebGL 2 </a:t>
            </a:r>
            <a:r>
              <a:rPr lang="ru" sz="2400" u="sng">
                <a:solidFill>
                  <a:schemeClr val="hlink"/>
                </a:solidFill>
                <a:hlinkClick r:id="rId4"/>
              </a:rPr>
              <a:t>⬈</a:t>
            </a:r>
          </a:p>
        </p:txBody>
      </p:sp>
      <p:sp>
        <p:nvSpPr>
          <p:cNvPr id="286" name="Shape 286"/>
          <p:cNvSpPr txBox="1"/>
          <p:nvPr/>
        </p:nvSpPr>
        <p:spPr>
          <a:xfrm>
            <a:off x="4836950" y="1854037"/>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Web Bluetooth </a:t>
            </a:r>
            <a:r>
              <a:rPr lang="ru" sz="2400" u="sng">
                <a:solidFill>
                  <a:schemeClr val="hlink"/>
                </a:solidFill>
                <a:hlinkClick r:id="rId5"/>
              </a:rPr>
              <a:t>⬈</a:t>
            </a:r>
          </a:p>
        </p:txBody>
      </p:sp>
      <p:sp>
        <p:nvSpPr>
          <p:cNvPr id="287" name="Shape 287"/>
          <p:cNvSpPr txBox="1"/>
          <p:nvPr/>
        </p:nvSpPr>
        <p:spPr>
          <a:xfrm>
            <a:off x="4836950" y="1344837"/>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Streams API </a:t>
            </a:r>
            <a:r>
              <a:rPr lang="ru" sz="2400" u="sng">
                <a:solidFill>
                  <a:schemeClr val="hlink"/>
                </a:solidFill>
                <a:hlinkClick r:id="rId6"/>
              </a:rPr>
              <a:t>⬈</a:t>
            </a:r>
          </a:p>
        </p:txBody>
      </p:sp>
      <p:sp>
        <p:nvSpPr>
          <p:cNvPr id="288" name="Shape 288"/>
          <p:cNvSpPr txBox="1"/>
          <p:nvPr/>
        </p:nvSpPr>
        <p:spPr>
          <a:xfrm>
            <a:off x="641250" y="1854050"/>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SVG2 </a:t>
            </a:r>
            <a:r>
              <a:rPr lang="ru" sz="2400" u="sng">
                <a:solidFill>
                  <a:schemeClr val="hlink"/>
                </a:solidFill>
                <a:hlinkClick r:id="rId7"/>
              </a:rPr>
              <a:t>⬈</a:t>
            </a:r>
          </a:p>
        </p:txBody>
      </p:sp>
      <p:sp>
        <p:nvSpPr>
          <p:cNvPr id="289" name="Shape 289"/>
          <p:cNvSpPr txBox="1"/>
          <p:nvPr/>
        </p:nvSpPr>
        <p:spPr>
          <a:xfrm>
            <a:off x="2111850" y="3507700"/>
            <a:ext cx="4920300" cy="571799"/>
          </a:xfrm>
          <a:prstGeom prst="rect">
            <a:avLst/>
          </a:prstGeom>
          <a:noFill/>
          <a:ln>
            <a:noFill/>
          </a:ln>
        </p:spPr>
        <p:txBody>
          <a:bodyPr anchorCtr="0" anchor="b" bIns="91425" lIns="91425" rIns="91425" tIns="91425">
            <a:noAutofit/>
          </a:bodyPr>
          <a:lstStyle/>
          <a:p>
            <a:pPr indent="-381000" lvl="0" marL="457200" rtl="0" algn="ctr">
              <a:lnSpc>
                <a:spcPct val="100000"/>
              </a:lnSpc>
              <a:spcBef>
                <a:spcPts val="0"/>
              </a:spcBef>
              <a:buClr>
                <a:srgbClr val="000000"/>
              </a:buClr>
              <a:buSzPct val="100000"/>
              <a:buFont typeface="Arial"/>
              <a:buChar char="➔"/>
            </a:pPr>
            <a:r>
              <a:rPr lang="ru" sz="2400"/>
              <a:t>Network Information API </a:t>
            </a:r>
            <a:r>
              <a:rPr lang="ru" sz="2400" u="sng">
                <a:solidFill>
                  <a:schemeClr val="hlink"/>
                </a:solidFill>
                <a:hlinkClick r:id="rId8"/>
              </a:rPr>
              <a:t>⬈</a:t>
            </a:r>
          </a:p>
        </p:txBody>
      </p:sp>
      <p:sp>
        <p:nvSpPr>
          <p:cNvPr id="290" name="Shape 290"/>
          <p:cNvSpPr txBox="1"/>
          <p:nvPr/>
        </p:nvSpPr>
        <p:spPr>
          <a:xfrm>
            <a:off x="4836950" y="2369887"/>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MediaRecorder </a:t>
            </a:r>
            <a:r>
              <a:rPr lang="ru" sz="2400" u="sng">
                <a:solidFill>
                  <a:schemeClr val="hlink"/>
                </a:solidFill>
                <a:hlinkClick r:id="rId9"/>
              </a:rPr>
              <a:t>⬈</a:t>
            </a:r>
          </a:p>
        </p:txBody>
      </p:sp>
      <p:sp>
        <p:nvSpPr>
          <p:cNvPr id="291" name="Shape 291"/>
          <p:cNvSpPr txBox="1"/>
          <p:nvPr/>
        </p:nvSpPr>
        <p:spPr>
          <a:xfrm>
            <a:off x="641250" y="2369875"/>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Dart VM </a:t>
            </a:r>
            <a:r>
              <a:rPr lang="ru" sz="2400" u="sng">
                <a:solidFill>
                  <a:schemeClr val="hlink"/>
                </a:solidFill>
                <a:hlinkClick r:id="rId10"/>
              </a:rPr>
              <a:t>⬈</a:t>
            </a:r>
          </a:p>
        </p:txBody>
      </p:sp>
      <p:sp>
        <p:nvSpPr>
          <p:cNvPr id="292" name="Shape 292"/>
          <p:cNvSpPr txBox="1"/>
          <p:nvPr/>
        </p:nvSpPr>
        <p:spPr>
          <a:xfrm>
            <a:off x="641250" y="2888375"/>
            <a:ext cx="4112100"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Background Sync API </a:t>
            </a:r>
            <a:r>
              <a:rPr lang="ru" sz="2400" u="sng">
                <a:solidFill>
                  <a:schemeClr val="hlink"/>
                </a:solidFill>
                <a:hlinkClick r:id="rId11"/>
              </a:rPr>
              <a:t>⬈</a:t>
            </a:r>
          </a:p>
        </p:txBody>
      </p:sp>
      <p:sp>
        <p:nvSpPr>
          <p:cNvPr id="293" name="Shape 293"/>
          <p:cNvSpPr txBox="1"/>
          <p:nvPr/>
        </p:nvSpPr>
        <p:spPr>
          <a:xfrm>
            <a:off x="4836950" y="2888375"/>
            <a:ext cx="39308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Ambient Light Events </a:t>
            </a:r>
            <a:r>
              <a:rPr lang="ru" sz="2400" u="sng">
                <a:solidFill>
                  <a:schemeClr val="hlink"/>
                </a:solidFill>
                <a:hlinkClick r:id="rId12"/>
              </a:rPr>
              <a:t>⬈</a:t>
            </a:r>
          </a:p>
        </p:txBody>
      </p:sp>
      <p:sp>
        <p:nvSpPr>
          <p:cNvPr id="294" name="Shape 294"/>
          <p:cNvSpPr txBox="1"/>
          <p:nvPr/>
        </p:nvSpPr>
        <p:spPr>
          <a:xfrm>
            <a:off x="641100" y="4127012"/>
            <a:ext cx="4697399"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chrome.printerProvider </a:t>
            </a:r>
            <a:r>
              <a:rPr lang="ru" sz="2400" u="sng">
                <a:solidFill>
                  <a:srgbClr val="CC0000"/>
                </a:solidFill>
                <a:hlinkClick r:id="rId13"/>
              </a:rPr>
              <a:t>⬈</a:t>
            </a:r>
          </a:p>
        </p:txBody>
      </p:sp>
      <p:sp>
        <p:nvSpPr>
          <p:cNvPr id="295" name="Shape 295"/>
          <p:cNvSpPr txBox="1"/>
          <p:nvPr/>
        </p:nvSpPr>
        <p:spPr>
          <a:xfrm>
            <a:off x="4836950" y="4127025"/>
            <a:ext cx="4112100"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Device Orientation API </a:t>
            </a:r>
            <a:r>
              <a:rPr lang="ru" sz="2400" u="sng">
                <a:solidFill>
                  <a:srgbClr val="CC0000"/>
                </a:solidFill>
                <a:hlinkClick r:id="rId14"/>
              </a:rPr>
              <a:t>⬈</a:t>
            </a:r>
          </a:p>
        </p:txBody>
      </p:sp>
      <p:sp>
        <p:nvSpPr>
          <p:cNvPr id="296" name="Shape 296"/>
          <p:cNvSpPr txBox="1"/>
          <p:nvPr/>
        </p:nvSpPr>
        <p:spPr>
          <a:xfrm>
            <a:off x="641250" y="5365675"/>
            <a:ext cx="8502900"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В приложения и Chrome UI внедряют Material Design</a:t>
            </a:r>
          </a:p>
        </p:txBody>
      </p:sp>
      <p:sp>
        <p:nvSpPr>
          <p:cNvPr id="297" name="Shape 297"/>
          <p:cNvSpPr txBox="1"/>
          <p:nvPr/>
        </p:nvSpPr>
        <p:spPr>
          <a:xfrm>
            <a:off x="2112000" y="4698825"/>
            <a:ext cx="4920300"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Credential Management API </a:t>
            </a:r>
            <a:r>
              <a:rPr lang="ru" sz="2400" u="sng">
                <a:solidFill>
                  <a:srgbClr val="CC0000"/>
                </a:solidFill>
                <a:hlinkClick r:id="rId15"/>
              </a:rPr>
              <a:t>⬈</a:t>
            </a:r>
          </a:p>
        </p:txBody>
      </p:sp>
      <p:sp>
        <p:nvSpPr>
          <p:cNvPr id="298" name="Shape 298"/>
          <p:cNvSpPr txBox="1"/>
          <p:nvPr/>
        </p:nvSpPr>
        <p:spPr>
          <a:xfrm>
            <a:off x="641100" y="5937475"/>
            <a:ext cx="8502900" cy="571799"/>
          </a:xfrm>
          <a:prstGeom prst="rect">
            <a:avLst/>
          </a:prstGeom>
          <a:noFill/>
          <a:ln>
            <a:noFill/>
          </a:ln>
        </p:spPr>
        <p:txBody>
          <a:bodyPr anchorCtr="0" anchor="b" bIns="91425" lIns="91425" rIns="91425" tIns="91425">
            <a:noAutofit/>
          </a:bodyPr>
          <a:lstStyle/>
          <a:p>
            <a:pPr indent="-381000" lvl="0" marL="457200" rtl="0">
              <a:lnSpc>
                <a:spcPct val="100000"/>
              </a:lnSpc>
              <a:spcBef>
                <a:spcPts val="0"/>
              </a:spcBef>
              <a:buClr>
                <a:srgbClr val="000000"/>
              </a:buClr>
              <a:buSzPct val="100000"/>
              <a:buFont typeface="Arial"/>
              <a:buChar char="➔"/>
            </a:pPr>
            <a:r>
              <a:rPr lang="ru" sz="2400"/>
              <a:t>Добавляют поддержку игровых движков на HTML5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nvSpPr>
        <p:spPr>
          <a:xfrm>
            <a:off x="0" y="0"/>
            <a:ext cx="9144000" cy="1170300"/>
          </a:xfrm>
          <a:prstGeom prst="rect">
            <a:avLst/>
          </a:prstGeom>
          <a:noFill/>
          <a:ln>
            <a:noFill/>
          </a:ln>
        </p:spPr>
        <p:txBody>
          <a:bodyPr anchorCtr="0" anchor="b" bIns="91425" lIns="91425" rIns="91425" tIns="91425">
            <a:noAutofit/>
          </a:bodyPr>
          <a:lstStyle/>
          <a:p>
            <a:pPr lvl="0" rtl="0" algn="ctr">
              <a:spcBef>
                <a:spcPts val="0"/>
              </a:spcBef>
              <a:buNone/>
            </a:pPr>
            <a:r>
              <a:rPr lang="ru" sz="5000"/>
              <a:t>Преимущества</a:t>
            </a:r>
          </a:p>
        </p:txBody>
      </p:sp>
      <p:pic>
        <p:nvPicPr>
          <p:cNvPr id="304" name="Shape 304"/>
          <p:cNvPicPr preferRelativeResize="0"/>
          <p:nvPr/>
        </p:nvPicPr>
        <p:blipFill>
          <a:blip r:embed="rId3">
            <a:alphaModFix/>
          </a:blip>
          <a:stretch>
            <a:fillRect/>
          </a:stretch>
        </p:blipFill>
        <p:spPr>
          <a:xfrm>
            <a:off x="1152525" y="1365450"/>
            <a:ext cx="6838950" cy="497205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pic>
        <p:nvPicPr>
          <p:cNvPr id="309" name="Shape 309"/>
          <p:cNvPicPr preferRelativeResize="0"/>
          <p:nvPr/>
        </p:nvPicPr>
        <p:blipFill>
          <a:blip r:embed="rId3">
            <a:alphaModFix/>
          </a:blip>
          <a:stretch>
            <a:fillRect/>
          </a:stretch>
        </p:blipFill>
        <p:spPr>
          <a:xfrm>
            <a:off x="0" y="9"/>
            <a:ext cx="9143999" cy="1170431"/>
          </a:xfrm>
          <a:prstGeom prst="rect">
            <a:avLst/>
          </a:prstGeom>
          <a:noFill/>
          <a:ln>
            <a:noFill/>
          </a:ln>
        </p:spPr>
      </p:pic>
      <p:sp>
        <p:nvSpPr>
          <p:cNvPr id="310" name="Shape 310"/>
          <p:cNvSpPr txBox="1"/>
          <p:nvPr/>
        </p:nvSpPr>
        <p:spPr>
          <a:xfrm>
            <a:off x="0" y="0"/>
            <a:ext cx="77919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Преимущества</a:t>
            </a:r>
          </a:p>
        </p:txBody>
      </p:sp>
      <p:sp>
        <p:nvSpPr>
          <p:cNvPr id="311" name="Shape 311"/>
          <p:cNvSpPr txBox="1"/>
          <p:nvPr/>
        </p:nvSpPr>
        <p:spPr>
          <a:xfrm>
            <a:off x="641400" y="1749075"/>
            <a:ext cx="8502599"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Кроссплатформенность</a:t>
            </a:r>
          </a:p>
        </p:txBody>
      </p:sp>
      <p:pic>
        <p:nvPicPr>
          <p:cNvPr id="312" name="Shape 312"/>
          <p:cNvPicPr preferRelativeResize="0"/>
          <p:nvPr/>
        </p:nvPicPr>
        <p:blipFill>
          <a:blip r:embed="rId4">
            <a:alphaModFix/>
          </a:blip>
          <a:stretch>
            <a:fillRect/>
          </a:stretch>
        </p:blipFill>
        <p:spPr>
          <a:xfrm>
            <a:off x="1303300" y="2986501"/>
            <a:ext cx="6537398" cy="3033774"/>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pic>
        <p:nvPicPr>
          <p:cNvPr id="317" name="Shape 317"/>
          <p:cNvPicPr preferRelativeResize="0"/>
          <p:nvPr/>
        </p:nvPicPr>
        <p:blipFill>
          <a:blip r:embed="rId3">
            <a:alphaModFix/>
          </a:blip>
          <a:stretch>
            <a:fillRect/>
          </a:stretch>
        </p:blipFill>
        <p:spPr>
          <a:xfrm>
            <a:off x="0" y="9"/>
            <a:ext cx="9143999" cy="1170431"/>
          </a:xfrm>
          <a:prstGeom prst="rect">
            <a:avLst/>
          </a:prstGeom>
          <a:noFill/>
          <a:ln>
            <a:noFill/>
          </a:ln>
        </p:spPr>
      </p:pic>
      <p:sp>
        <p:nvSpPr>
          <p:cNvPr id="318" name="Shape 318"/>
          <p:cNvSpPr txBox="1"/>
          <p:nvPr/>
        </p:nvSpPr>
        <p:spPr>
          <a:xfrm>
            <a:off x="0" y="0"/>
            <a:ext cx="77919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Преимущества</a:t>
            </a:r>
          </a:p>
        </p:txBody>
      </p:sp>
      <p:sp>
        <p:nvSpPr>
          <p:cNvPr id="319" name="Shape 319"/>
          <p:cNvSpPr txBox="1"/>
          <p:nvPr/>
        </p:nvSpPr>
        <p:spPr>
          <a:xfrm>
            <a:off x="641400" y="1749075"/>
            <a:ext cx="8502599"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Привычные технологии</a:t>
            </a:r>
          </a:p>
        </p:txBody>
      </p:sp>
      <p:pic>
        <p:nvPicPr>
          <p:cNvPr id="320" name="Shape 320"/>
          <p:cNvPicPr preferRelativeResize="0"/>
          <p:nvPr/>
        </p:nvPicPr>
        <p:blipFill>
          <a:blip r:embed="rId4">
            <a:alphaModFix/>
          </a:blip>
          <a:stretch>
            <a:fillRect/>
          </a:stretch>
        </p:blipFill>
        <p:spPr>
          <a:xfrm>
            <a:off x="1327700" y="2986500"/>
            <a:ext cx="6488601" cy="252757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pic>
        <p:nvPicPr>
          <p:cNvPr id="325" name="Shape 325"/>
          <p:cNvPicPr preferRelativeResize="0"/>
          <p:nvPr/>
        </p:nvPicPr>
        <p:blipFill>
          <a:blip r:embed="rId3">
            <a:alphaModFix/>
          </a:blip>
          <a:stretch>
            <a:fillRect/>
          </a:stretch>
        </p:blipFill>
        <p:spPr>
          <a:xfrm>
            <a:off x="0" y="9"/>
            <a:ext cx="9143999" cy="1170431"/>
          </a:xfrm>
          <a:prstGeom prst="rect">
            <a:avLst/>
          </a:prstGeom>
          <a:noFill/>
          <a:ln>
            <a:noFill/>
          </a:ln>
        </p:spPr>
      </p:pic>
      <p:sp>
        <p:nvSpPr>
          <p:cNvPr id="326" name="Shape 326"/>
          <p:cNvSpPr txBox="1"/>
          <p:nvPr/>
        </p:nvSpPr>
        <p:spPr>
          <a:xfrm>
            <a:off x="0" y="0"/>
            <a:ext cx="77919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Преимущества</a:t>
            </a:r>
          </a:p>
        </p:txBody>
      </p:sp>
      <p:sp>
        <p:nvSpPr>
          <p:cNvPr id="327" name="Shape 327"/>
          <p:cNvSpPr txBox="1"/>
          <p:nvPr/>
        </p:nvSpPr>
        <p:spPr>
          <a:xfrm>
            <a:off x="641400" y="1749075"/>
            <a:ext cx="8502599" cy="658800"/>
          </a:xfrm>
          <a:prstGeom prst="rect">
            <a:avLst/>
          </a:prstGeom>
          <a:noFill/>
          <a:ln>
            <a:noFill/>
          </a:ln>
        </p:spPr>
        <p:txBody>
          <a:bodyPr anchorCtr="0" anchor="t" bIns="91425" lIns="91425" rIns="91425" tIns="91425">
            <a:noAutofit/>
          </a:bodyPr>
          <a:lstStyle/>
          <a:p>
            <a:pPr indent="-431800" lvl="0" marL="457200" rtl="0">
              <a:lnSpc>
                <a:spcPct val="150000"/>
              </a:lnSpc>
              <a:spcBef>
                <a:spcPts val="0"/>
              </a:spcBef>
              <a:buClr>
                <a:srgbClr val="000000"/>
              </a:buClr>
              <a:buSzPct val="100000"/>
              <a:buFont typeface="Arial"/>
              <a:buChar char="➔"/>
            </a:pPr>
            <a:r>
              <a:rPr lang="ru" sz="3200"/>
              <a:t>Огромный рынок</a:t>
            </a:r>
          </a:p>
        </p:txBody>
      </p:sp>
      <p:pic>
        <p:nvPicPr>
          <p:cNvPr id="328" name="Shape 328"/>
          <p:cNvPicPr preferRelativeResize="0"/>
          <p:nvPr/>
        </p:nvPicPr>
        <p:blipFill>
          <a:blip r:embed="rId4">
            <a:alphaModFix/>
          </a:blip>
          <a:stretch>
            <a:fillRect/>
          </a:stretch>
        </p:blipFill>
        <p:spPr>
          <a:xfrm>
            <a:off x="1298075" y="2805300"/>
            <a:ext cx="6547848" cy="363768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2190750" y="1472400"/>
            <a:ext cx="4762500" cy="4743450"/>
          </a:xfrm>
          <a:prstGeom prst="rect">
            <a:avLst/>
          </a:prstGeom>
          <a:noFill/>
          <a:ln>
            <a:noFill/>
          </a:ln>
        </p:spPr>
      </p:pic>
      <p:sp>
        <p:nvSpPr>
          <p:cNvPr id="49" name="Shape 49"/>
          <p:cNvSpPr txBox="1"/>
          <p:nvPr/>
        </p:nvSpPr>
        <p:spPr>
          <a:xfrm>
            <a:off x="0" y="0"/>
            <a:ext cx="9144000" cy="1170300"/>
          </a:xfrm>
          <a:prstGeom prst="rect">
            <a:avLst/>
          </a:prstGeom>
          <a:noFill/>
          <a:ln>
            <a:noFill/>
          </a:ln>
        </p:spPr>
        <p:txBody>
          <a:bodyPr anchorCtr="0" anchor="b" bIns="91425" lIns="91425" rIns="91425" tIns="91425">
            <a:noAutofit/>
          </a:bodyPr>
          <a:lstStyle/>
          <a:p>
            <a:pPr lvl="0" rtl="0" algn="ctr">
              <a:spcBef>
                <a:spcPts val="0"/>
              </a:spcBef>
              <a:buNone/>
            </a:pPr>
            <a:r>
              <a:rPr lang="ru" sz="5000"/>
              <a:t>Chrome Apps?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nvSpPr>
        <p:spPr>
          <a:xfrm>
            <a:off x="0" y="1644800"/>
            <a:ext cx="9144000" cy="1184699"/>
          </a:xfrm>
          <a:prstGeom prst="rect">
            <a:avLst/>
          </a:prstGeom>
          <a:noFill/>
          <a:ln>
            <a:noFill/>
          </a:ln>
        </p:spPr>
        <p:txBody>
          <a:bodyPr anchorCtr="0" anchor="b" bIns="91425" lIns="91425" rIns="91425" tIns="91425">
            <a:noAutofit/>
          </a:bodyPr>
          <a:lstStyle/>
          <a:p>
            <a:pPr lvl="0" rtl="0" algn="ctr">
              <a:spcBef>
                <a:spcPts val="0"/>
              </a:spcBef>
              <a:buNone/>
            </a:pPr>
            <a:r>
              <a:rPr lang="ru" sz="6000"/>
              <a:t>Вопросы?</a:t>
            </a:r>
          </a:p>
        </p:txBody>
      </p:sp>
      <p:grpSp>
        <p:nvGrpSpPr>
          <p:cNvPr id="334" name="Shape 334"/>
          <p:cNvGrpSpPr/>
          <p:nvPr/>
        </p:nvGrpSpPr>
        <p:grpSpPr>
          <a:xfrm>
            <a:off x="1995912" y="4842300"/>
            <a:ext cx="5651087" cy="1249099"/>
            <a:chOff x="1911500" y="4842300"/>
            <a:chExt cx="5651087" cy="1249099"/>
          </a:xfrm>
        </p:grpSpPr>
        <p:pic>
          <p:nvPicPr>
            <p:cNvPr id="335" name="Shape 335"/>
            <p:cNvPicPr preferRelativeResize="0"/>
            <p:nvPr/>
          </p:nvPicPr>
          <p:blipFill>
            <a:blip r:embed="rId3">
              <a:alphaModFix/>
            </a:blip>
            <a:stretch>
              <a:fillRect/>
            </a:stretch>
          </p:blipFill>
          <p:spPr>
            <a:xfrm>
              <a:off x="1911500" y="5675050"/>
              <a:ext cx="416300" cy="416300"/>
            </a:xfrm>
            <a:prstGeom prst="rect">
              <a:avLst/>
            </a:prstGeom>
            <a:noFill/>
            <a:ln>
              <a:noFill/>
            </a:ln>
          </p:spPr>
        </p:pic>
        <p:pic>
          <p:nvPicPr>
            <p:cNvPr id="336" name="Shape 336"/>
            <p:cNvPicPr preferRelativeResize="0"/>
            <p:nvPr/>
          </p:nvPicPr>
          <p:blipFill>
            <a:blip r:embed="rId4">
              <a:alphaModFix/>
            </a:blip>
            <a:stretch>
              <a:fillRect/>
            </a:stretch>
          </p:blipFill>
          <p:spPr>
            <a:xfrm>
              <a:off x="1911500" y="4842350"/>
              <a:ext cx="416300" cy="416300"/>
            </a:xfrm>
            <a:prstGeom prst="rect">
              <a:avLst/>
            </a:prstGeom>
            <a:noFill/>
            <a:ln>
              <a:noFill/>
            </a:ln>
          </p:spPr>
        </p:pic>
        <p:pic>
          <p:nvPicPr>
            <p:cNvPr id="337" name="Shape 337"/>
            <p:cNvPicPr preferRelativeResize="0"/>
            <p:nvPr/>
          </p:nvPicPr>
          <p:blipFill>
            <a:blip r:embed="rId5">
              <a:alphaModFix/>
            </a:blip>
            <a:stretch>
              <a:fillRect/>
            </a:stretch>
          </p:blipFill>
          <p:spPr>
            <a:xfrm>
              <a:off x="4282775" y="4842350"/>
              <a:ext cx="416300" cy="416300"/>
            </a:xfrm>
            <a:prstGeom prst="rect">
              <a:avLst/>
            </a:prstGeom>
            <a:noFill/>
            <a:ln>
              <a:noFill/>
            </a:ln>
          </p:spPr>
        </p:pic>
        <p:pic>
          <p:nvPicPr>
            <p:cNvPr id="338" name="Shape 338"/>
            <p:cNvPicPr preferRelativeResize="0"/>
            <p:nvPr/>
          </p:nvPicPr>
          <p:blipFill>
            <a:blip r:embed="rId6">
              <a:alphaModFix/>
            </a:blip>
            <a:stretch>
              <a:fillRect/>
            </a:stretch>
          </p:blipFill>
          <p:spPr>
            <a:xfrm>
              <a:off x="4282775" y="5675050"/>
              <a:ext cx="416300" cy="416300"/>
            </a:xfrm>
            <a:prstGeom prst="rect">
              <a:avLst/>
            </a:prstGeom>
            <a:noFill/>
            <a:ln>
              <a:noFill/>
            </a:ln>
          </p:spPr>
        </p:pic>
        <p:sp>
          <p:nvSpPr>
            <p:cNvPr id="339" name="Shape 339"/>
            <p:cNvSpPr txBox="1"/>
            <p:nvPr/>
          </p:nvSpPr>
          <p:spPr>
            <a:xfrm>
              <a:off x="2395650" y="4842300"/>
              <a:ext cx="1549199" cy="416399"/>
            </a:xfrm>
            <a:prstGeom prst="rect">
              <a:avLst/>
            </a:prstGeom>
            <a:noFill/>
            <a:ln>
              <a:noFill/>
            </a:ln>
          </p:spPr>
          <p:txBody>
            <a:bodyPr anchorCtr="0" anchor="ctr" bIns="91425" lIns="91425" rIns="91425" tIns="91425">
              <a:noAutofit/>
            </a:bodyPr>
            <a:lstStyle/>
            <a:p>
              <a:pPr>
                <a:spcBef>
                  <a:spcPts val="0"/>
                </a:spcBef>
                <a:buNone/>
              </a:pPr>
              <a:r>
                <a:rPr lang="ru" sz="1800">
                  <a:solidFill>
                    <a:srgbClr val="434343"/>
                  </a:solidFill>
                </a:rPr>
                <a:t>@web_xaser</a:t>
              </a:r>
            </a:p>
          </p:txBody>
        </p:sp>
        <p:sp>
          <p:nvSpPr>
            <p:cNvPr id="340" name="Shape 340"/>
            <p:cNvSpPr txBox="1"/>
            <p:nvPr/>
          </p:nvSpPr>
          <p:spPr>
            <a:xfrm>
              <a:off x="4699075" y="4842300"/>
              <a:ext cx="2364600" cy="416399"/>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+ПавелЧистяков611</a:t>
              </a:r>
            </a:p>
          </p:txBody>
        </p:sp>
        <p:sp>
          <p:nvSpPr>
            <p:cNvPr id="341" name="Shape 341"/>
            <p:cNvSpPr txBox="1"/>
            <p:nvPr/>
          </p:nvSpPr>
          <p:spPr>
            <a:xfrm>
              <a:off x="2395650" y="5675000"/>
              <a:ext cx="1549199" cy="416399"/>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@web_xaser</a:t>
              </a:r>
            </a:p>
          </p:txBody>
        </p:sp>
        <p:sp>
          <p:nvSpPr>
            <p:cNvPr id="342" name="Shape 342"/>
            <p:cNvSpPr txBox="1"/>
            <p:nvPr/>
          </p:nvSpPr>
          <p:spPr>
            <a:xfrm>
              <a:off x="4699087" y="5675000"/>
              <a:ext cx="2863500" cy="416399"/>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http://www.web-xaser.ru</a:t>
              </a:r>
            </a:p>
          </p:txBody>
        </p:sp>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9"/>
            <a:ext cx="9143999" cy="1170431"/>
          </a:xfrm>
          <a:prstGeom prst="rect">
            <a:avLst/>
          </a:prstGeom>
          <a:noFill/>
          <a:ln>
            <a:noFill/>
          </a:ln>
        </p:spPr>
      </p:pic>
      <p:sp>
        <p:nvSpPr>
          <p:cNvPr id="55" name="Shape 55"/>
          <p:cNvSpPr txBox="1"/>
          <p:nvPr/>
        </p:nvSpPr>
        <p:spPr>
          <a:xfrm>
            <a:off x="0" y="0"/>
            <a:ext cx="7805700" cy="1170599"/>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Виды дополнений</a:t>
            </a:r>
          </a:p>
        </p:txBody>
      </p:sp>
      <p:sp>
        <p:nvSpPr>
          <p:cNvPr id="56" name="Shape 56"/>
          <p:cNvSpPr txBox="1"/>
          <p:nvPr/>
        </p:nvSpPr>
        <p:spPr>
          <a:xfrm>
            <a:off x="641250" y="2294850"/>
            <a:ext cx="8502599" cy="785700"/>
          </a:xfrm>
          <a:prstGeom prst="rect">
            <a:avLst/>
          </a:prstGeom>
          <a:noFill/>
          <a:ln>
            <a:noFill/>
          </a:ln>
        </p:spPr>
        <p:txBody>
          <a:bodyPr anchorCtr="0" anchor="t" bIns="91425" lIns="91425" rIns="91425" tIns="91425">
            <a:noAutofit/>
          </a:bodyPr>
          <a:lstStyle/>
          <a:p>
            <a:pPr indent="-482600" lvl="0" marL="457200" rtl="0">
              <a:lnSpc>
                <a:spcPct val="150000"/>
              </a:lnSpc>
              <a:spcBef>
                <a:spcPts val="0"/>
              </a:spcBef>
              <a:buClr>
                <a:srgbClr val="000000"/>
              </a:buClr>
              <a:buSzPct val="100000"/>
              <a:buFont typeface="Arial"/>
              <a:buChar char="➔"/>
            </a:pPr>
            <a:r>
              <a:rPr lang="ru" sz="4000"/>
              <a:t>Расширения</a:t>
            </a:r>
          </a:p>
        </p:txBody>
      </p:sp>
      <p:sp>
        <p:nvSpPr>
          <p:cNvPr id="57" name="Shape 57"/>
          <p:cNvSpPr txBox="1"/>
          <p:nvPr/>
        </p:nvSpPr>
        <p:spPr>
          <a:xfrm>
            <a:off x="641250" y="3080550"/>
            <a:ext cx="8502599" cy="785700"/>
          </a:xfrm>
          <a:prstGeom prst="rect">
            <a:avLst/>
          </a:prstGeom>
          <a:noFill/>
          <a:ln>
            <a:noFill/>
          </a:ln>
        </p:spPr>
        <p:txBody>
          <a:bodyPr anchorCtr="0" anchor="t" bIns="91425" lIns="91425" rIns="91425" tIns="91425">
            <a:noAutofit/>
          </a:bodyPr>
          <a:lstStyle/>
          <a:p>
            <a:pPr indent="-482600" lvl="0" marL="457200" rtl="0">
              <a:lnSpc>
                <a:spcPct val="150000"/>
              </a:lnSpc>
              <a:spcBef>
                <a:spcPts val="0"/>
              </a:spcBef>
              <a:buClr>
                <a:srgbClr val="000000"/>
              </a:buClr>
              <a:buSzPct val="100000"/>
              <a:buFont typeface="Arial"/>
              <a:buChar char="➔"/>
            </a:pPr>
            <a:r>
              <a:rPr lang="ru" sz="4000"/>
              <a:t>Приложения</a:t>
            </a:r>
          </a:p>
        </p:txBody>
      </p:sp>
      <p:sp>
        <p:nvSpPr>
          <p:cNvPr id="58" name="Shape 58"/>
          <p:cNvSpPr txBox="1"/>
          <p:nvPr/>
        </p:nvSpPr>
        <p:spPr>
          <a:xfrm>
            <a:off x="641250" y="3866250"/>
            <a:ext cx="8502599" cy="859199"/>
          </a:xfrm>
          <a:prstGeom prst="rect">
            <a:avLst/>
          </a:prstGeom>
          <a:noFill/>
          <a:ln>
            <a:noFill/>
          </a:ln>
        </p:spPr>
        <p:txBody>
          <a:bodyPr anchorCtr="0" anchor="t" bIns="91425" lIns="91425" rIns="91425" tIns="91425">
            <a:noAutofit/>
          </a:bodyPr>
          <a:lstStyle/>
          <a:p>
            <a:pPr indent="-482600" lvl="1" marL="914400" rtl="0">
              <a:lnSpc>
                <a:spcPct val="150000"/>
              </a:lnSpc>
              <a:spcBef>
                <a:spcPts val="0"/>
              </a:spcBef>
              <a:buClr>
                <a:srgbClr val="000000"/>
              </a:buClr>
              <a:buSzPct val="100000"/>
              <a:buFont typeface="Arial"/>
              <a:buChar char="➢"/>
            </a:pPr>
            <a:r>
              <a:rPr lang="ru" sz="4000"/>
              <a:t>hosted apps</a:t>
            </a:r>
          </a:p>
        </p:txBody>
      </p:sp>
      <p:sp>
        <p:nvSpPr>
          <p:cNvPr id="59" name="Shape 59"/>
          <p:cNvSpPr txBox="1"/>
          <p:nvPr/>
        </p:nvSpPr>
        <p:spPr>
          <a:xfrm>
            <a:off x="641250" y="4725450"/>
            <a:ext cx="8502599" cy="859199"/>
          </a:xfrm>
          <a:prstGeom prst="rect">
            <a:avLst/>
          </a:prstGeom>
          <a:noFill/>
          <a:ln>
            <a:noFill/>
          </a:ln>
        </p:spPr>
        <p:txBody>
          <a:bodyPr anchorCtr="0" anchor="t" bIns="91425" lIns="91425" rIns="91425" tIns="91425">
            <a:noAutofit/>
          </a:bodyPr>
          <a:lstStyle/>
          <a:p>
            <a:pPr indent="-482600" lvl="1" marL="914400" rtl="0">
              <a:lnSpc>
                <a:spcPct val="150000"/>
              </a:lnSpc>
              <a:spcBef>
                <a:spcPts val="0"/>
              </a:spcBef>
              <a:buClr>
                <a:srgbClr val="000000"/>
              </a:buClr>
              <a:buSzPct val="100000"/>
              <a:buFont typeface="Arial"/>
              <a:buChar char="➢"/>
            </a:pPr>
            <a:r>
              <a:rPr lang="ru" sz="4000"/>
              <a:t>packaged apps (Chrome Apps)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771525" y="1352550"/>
            <a:ext cx="7600950" cy="41529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0" y="9"/>
            <a:ext cx="9143999" cy="1170431"/>
          </a:xfrm>
          <a:prstGeom prst="rect">
            <a:avLst/>
          </a:prstGeom>
          <a:noFill/>
          <a:ln>
            <a:noFill/>
          </a:ln>
        </p:spPr>
      </p:pic>
      <p:sp>
        <p:nvSpPr>
          <p:cNvPr id="70" name="Shape 70"/>
          <p:cNvSpPr txBox="1"/>
          <p:nvPr/>
        </p:nvSpPr>
        <p:spPr>
          <a:xfrm>
            <a:off x="0" y="0"/>
            <a:ext cx="77919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Evernote Hosted App</a:t>
            </a:r>
          </a:p>
        </p:txBody>
      </p:sp>
      <p:pic>
        <p:nvPicPr>
          <p:cNvPr id="71" name="Shape 71"/>
          <p:cNvPicPr preferRelativeResize="0"/>
          <p:nvPr/>
        </p:nvPicPr>
        <p:blipFill>
          <a:blip r:embed="rId4">
            <a:alphaModFix/>
          </a:blip>
          <a:stretch>
            <a:fillRect/>
          </a:stretch>
        </p:blipFill>
        <p:spPr>
          <a:xfrm>
            <a:off x="794549" y="1686701"/>
            <a:ext cx="7554901" cy="4717970"/>
          </a:xfrm>
          <a:prstGeom prst="rect">
            <a:avLst/>
          </a:prstGeom>
          <a:noFill/>
          <a:ln cap="flat" w="9525">
            <a:solidFill>
              <a:srgbClr val="B7B7B7"/>
            </a:solidFill>
            <a:prstDash val="solid"/>
            <a:round/>
            <a:headEnd len="med" w="med" type="none"/>
            <a:tailEnd len="med" w="med" type="none"/>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0" y="9"/>
            <a:ext cx="9143999" cy="1170431"/>
          </a:xfrm>
          <a:prstGeom prst="rect">
            <a:avLst/>
          </a:prstGeom>
          <a:noFill/>
          <a:ln>
            <a:noFill/>
          </a:ln>
        </p:spPr>
      </p:pic>
      <p:sp>
        <p:nvSpPr>
          <p:cNvPr id="77" name="Shape 77"/>
          <p:cNvSpPr txBox="1"/>
          <p:nvPr/>
        </p:nvSpPr>
        <p:spPr>
          <a:xfrm>
            <a:off x="0" y="75"/>
            <a:ext cx="7764000" cy="1170300"/>
          </a:xfrm>
          <a:prstGeom prst="rect">
            <a:avLst/>
          </a:prstGeom>
          <a:noFill/>
          <a:ln>
            <a:noFill/>
          </a:ln>
        </p:spPr>
        <p:txBody>
          <a:bodyPr anchorCtr="0" anchor="b" bIns="91425" lIns="91425" rIns="91425" tIns="91425">
            <a:noAutofit/>
          </a:bodyPr>
          <a:lstStyle/>
          <a:p>
            <a:pPr lvl="0" rtl="0">
              <a:spcBef>
                <a:spcPts val="0"/>
              </a:spcBef>
              <a:buNone/>
            </a:pPr>
            <a:r>
              <a:rPr lang="ru" sz="5000">
                <a:solidFill>
                  <a:srgbClr val="FFFFFF"/>
                </a:solidFill>
              </a:rPr>
              <a:t>   Evernote Chrome App</a:t>
            </a:r>
          </a:p>
        </p:txBody>
      </p:sp>
      <p:pic>
        <p:nvPicPr>
          <p:cNvPr id="78" name="Shape 78"/>
          <p:cNvPicPr preferRelativeResize="0"/>
          <p:nvPr/>
        </p:nvPicPr>
        <p:blipFill>
          <a:blip r:embed="rId4">
            <a:alphaModFix/>
          </a:blip>
          <a:stretch>
            <a:fillRect/>
          </a:stretch>
        </p:blipFill>
        <p:spPr>
          <a:xfrm>
            <a:off x="794550" y="1688951"/>
            <a:ext cx="7554901" cy="4717970"/>
          </a:xfrm>
          <a:prstGeom prst="rect">
            <a:avLst/>
          </a:prstGeom>
          <a:noFill/>
          <a:ln cap="flat" w="9525">
            <a:solidFill>
              <a:srgbClr val="B7B7B7"/>
            </a:solidFill>
            <a:prstDash val="solid"/>
            <a:round/>
            <a:headEnd len="med" w="med" type="none"/>
            <a:tailEnd len="med" w="med"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2133600" y="1170300"/>
            <a:ext cx="4876800" cy="4876800"/>
          </a:xfrm>
          <a:prstGeom prst="rect">
            <a:avLst/>
          </a:prstGeom>
          <a:noFill/>
          <a:ln>
            <a:noFill/>
          </a:ln>
        </p:spPr>
      </p:pic>
      <p:sp>
        <p:nvSpPr>
          <p:cNvPr id="84" name="Shape 84"/>
          <p:cNvSpPr txBox="1"/>
          <p:nvPr/>
        </p:nvSpPr>
        <p:spPr>
          <a:xfrm>
            <a:off x="0" y="0"/>
            <a:ext cx="9144000" cy="1170300"/>
          </a:xfrm>
          <a:prstGeom prst="rect">
            <a:avLst/>
          </a:prstGeom>
          <a:noFill/>
          <a:ln>
            <a:noFill/>
          </a:ln>
        </p:spPr>
        <p:txBody>
          <a:bodyPr anchorCtr="0" anchor="b" bIns="91425" lIns="91425" rIns="91425" tIns="91425">
            <a:noAutofit/>
          </a:bodyPr>
          <a:lstStyle/>
          <a:p>
            <a:pPr lvl="0" rtl="0" algn="ctr">
              <a:spcBef>
                <a:spcPts val="0"/>
              </a:spcBef>
              <a:buNone/>
            </a:pPr>
            <a:r>
              <a:rPr lang="ru" sz="5000"/>
              <a:t>Инструменты разработки</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9"/>
            <a:ext cx="9143999" cy="1170431"/>
          </a:xfrm>
          <a:prstGeom prst="rect">
            <a:avLst/>
          </a:prstGeom>
          <a:noFill/>
          <a:ln>
            <a:noFill/>
          </a:ln>
        </p:spPr>
      </p:pic>
      <p:pic>
        <p:nvPicPr>
          <p:cNvPr id="90" name="Shape 90"/>
          <p:cNvPicPr preferRelativeResize="0"/>
          <p:nvPr/>
        </p:nvPicPr>
        <p:blipFill>
          <a:blip r:embed="rId4">
            <a:alphaModFix/>
          </a:blip>
          <a:stretch>
            <a:fillRect/>
          </a:stretch>
        </p:blipFill>
        <p:spPr>
          <a:xfrm>
            <a:off x="3367325" y="1597537"/>
            <a:ext cx="1366000" cy="1366000"/>
          </a:xfrm>
          <a:prstGeom prst="rect">
            <a:avLst/>
          </a:prstGeom>
          <a:noFill/>
          <a:ln>
            <a:noFill/>
          </a:ln>
        </p:spPr>
      </p:pic>
      <p:pic>
        <p:nvPicPr>
          <p:cNvPr id="91" name="Shape 91"/>
          <p:cNvPicPr preferRelativeResize="0"/>
          <p:nvPr/>
        </p:nvPicPr>
        <p:blipFill>
          <a:blip r:embed="rId5">
            <a:alphaModFix/>
          </a:blip>
          <a:stretch>
            <a:fillRect/>
          </a:stretch>
        </p:blipFill>
        <p:spPr>
          <a:xfrm>
            <a:off x="4733325" y="3385089"/>
            <a:ext cx="1365999" cy="1366018"/>
          </a:xfrm>
          <a:prstGeom prst="rect">
            <a:avLst/>
          </a:prstGeom>
          <a:noFill/>
          <a:ln>
            <a:noFill/>
          </a:ln>
        </p:spPr>
      </p:pic>
      <p:pic>
        <p:nvPicPr>
          <p:cNvPr id="92" name="Shape 92"/>
          <p:cNvPicPr preferRelativeResize="0"/>
          <p:nvPr/>
        </p:nvPicPr>
        <p:blipFill>
          <a:blip r:embed="rId6">
            <a:alphaModFix/>
          </a:blip>
          <a:stretch>
            <a:fillRect/>
          </a:stretch>
        </p:blipFill>
        <p:spPr>
          <a:xfrm>
            <a:off x="2001322" y="3390650"/>
            <a:ext cx="1366000" cy="1366000"/>
          </a:xfrm>
          <a:prstGeom prst="rect">
            <a:avLst/>
          </a:prstGeom>
          <a:noFill/>
          <a:ln>
            <a:noFill/>
          </a:ln>
        </p:spPr>
      </p:pic>
      <p:pic>
        <p:nvPicPr>
          <p:cNvPr id="93" name="Shape 93"/>
          <p:cNvPicPr preferRelativeResize="0"/>
          <p:nvPr/>
        </p:nvPicPr>
        <p:blipFill>
          <a:blip r:embed="rId7">
            <a:alphaModFix/>
          </a:blip>
          <a:stretch>
            <a:fillRect/>
          </a:stretch>
        </p:blipFill>
        <p:spPr>
          <a:xfrm>
            <a:off x="7465325" y="3390660"/>
            <a:ext cx="1366000" cy="1365980"/>
          </a:xfrm>
          <a:prstGeom prst="rect">
            <a:avLst/>
          </a:prstGeom>
          <a:noFill/>
          <a:ln>
            <a:noFill/>
          </a:ln>
        </p:spPr>
      </p:pic>
      <p:pic>
        <p:nvPicPr>
          <p:cNvPr id="94" name="Shape 94"/>
          <p:cNvPicPr preferRelativeResize="0"/>
          <p:nvPr/>
        </p:nvPicPr>
        <p:blipFill>
          <a:blip r:embed="rId8">
            <a:alphaModFix/>
          </a:blip>
          <a:stretch>
            <a:fillRect/>
          </a:stretch>
        </p:blipFill>
        <p:spPr>
          <a:xfrm>
            <a:off x="635324" y="1701775"/>
            <a:ext cx="1366000" cy="1366000"/>
          </a:xfrm>
          <a:prstGeom prst="rect">
            <a:avLst/>
          </a:prstGeom>
          <a:noFill/>
          <a:ln>
            <a:noFill/>
          </a:ln>
        </p:spPr>
      </p:pic>
      <p:pic>
        <p:nvPicPr>
          <p:cNvPr id="95" name="Shape 95"/>
          <p:cNvPicPr preferRelativeResize="0"/>
          <p:nvPr/>
        </p:nvPicPr>
        <p:blipFill>
          <a:blip r:embed="rId9">
            <a:alphaModFix/>
          </a:blip>
          <a:stretch>
            <a:fillRect/>
          </a:stretch>
        </p:blipFill>
        <p:spPr>
          <a:xfrm>
            <a:off x="3367325" y="5079501"/>
            <a:ext cx="1365999" cy="1552276"/>
          </a:xfrm>
          <a:prstGeom prst="rect">
            <a:avLst/>
          </a:prstGeom>
          <a:noFill/>
          <a:ln>
            <a:noFill/>
          </a:ln>
        </p:spPr>
      </p:pic>
      <p:pic>
        <p:nvPicPr>
          <p:cNvPr id="96" name="Shape 96"/>
          <p:cNvPicPr preferRelativeResize="0"/>
          <p:nvPr/>
        </p:nvPicPr>
        <p:blipFill>
          <a:blip r:embed="rId10">
            <a:alphaModFix/>
          </a:blip>
          <a:stretch>
            <a:fillRect/>
          </a:stretch>
        </p:blipFill>
        <p:spPr>
          <a:xfrm>
            <a:off x="6099325" y="1701762"/>
            <a:ext cx="1366000" cy="1366000"/>
          </a:xfrm>
          <a:prstGeom prst="rect">
            <a:avLst/>
          </a:prstGeom>
          <a:noFill/>
          <a:ln>
            <a:noFill/>
          </a:ln>
        </p:spPr>
      </p:pic>
      <p:pic>
        <p:nvPicPr>
          <p:cNvPr id="97" name="Shape 97"/>
          <p:cNvPicPr preferRelativeResize="0"/>
          <p:nvPr/>
        </p:nvPicPr>
        <p:blipFill>
          <a:blip r:embed="rId11">
            <a:alphaModFix/>
          </a:blip>
          <a:stretch>
            <a:fillRect/>
          </a:stretch>
        </p:blipFill>
        <p:spPr>
          <a:xfrm>
            <a:off x="6099325" y="5172662"/>
            <a:ext cx="1366000" cy="1366000"/>
          </a:xfrm>
          <a:prstGeom prst="rect">
            <a:avLst/>
          </a:prstGeom>
          <a:noFill/>
          <a:ln>
            <a:noFill/>
          </a:ln>
        </p:spPr>
      </p:pic>
      <p:sp>
        <p:nvSpPr>
          <p:cNvPr id="98" name="Shape 98"/>
          <p:cNvSpPr txBox="1"/>
          <p:nvPr/>
        </p:nvSpPr>
        <p:spPr>
          <a:xfrm>
            <a:off x="0" y="0"/>
            <a:ext cx="7764000" cy="1170300"/>
          </a:xfrm>
          <a:prstGeom prst="rect">
            <a:avLst/>
          </a:prstGeom>
          <a:noFill/>
          <a:ln>
            <a:noFill/>
          </a:ln>
        </p:spPr>
        <p:txBody>
          <a:bodyPr anchorCtr="0" anchor="b" bIns="91425" lIns="91425" rIns="91425" tIns="91425">
            <a:noAutofit/>
          </a:bodyPr>
          <a:lstStyle/>
          <a:p>
            <a:pPr>
              <a:spcBef>
                <a:spcPts val="0"/>
              </a:spcBef>
              <a:buNone/>
            </a:pPr>
            <a:r>
              <a:rPr lang="ru" sz="5000">
                <a:solidFill>
                  <a:srgbClr val="FFFFFF"/>
                </a:solidFill>
              </a:rPr>
              <a:t>   Привычные редакторы</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