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327" r:id="rId2"/>
    <p:sldId id="277" r:id="rId3"/>
    <p:sldId id="329" r:id="rId4"/>
    <p:sldId id="332" r:id="rId5"/>
    <p:sldId id="284" r:id="rId6"/>
    <p:sldId id="331" r:id="rId7"/>
    <p:sldId id="282" r:id="rId8"/>
    <p:sldId id="279" r:id="rId9"/>
    <p:sldId id="280" r:id="rId10"/>
    <p:sldId id="328" r:id="rId11"/>
    <p:sldId id="286" r:id="rId12"/>
    <p:sldId id="291" r:id="rId13"/>
    <p:sldId id="260" r:id="rId14"/>
    <p:sldId id="261" r:id="rId15"/>
    <p:sldId id="267" r:id="rId16"/>
    <p:sldId id="263" r:id="rId17"/>
    <p:sldId id="265" r:id="rId18"/>
    <p:sldId id="266" r:id="rId19"/>
    <p:sldId id="268" r:id="rId20"/>
    <p:sldId id="275" r:id="rId21"/>
    <p:sldId id="298" r:id="rId22"/>
    <p:sldId id="318" r:id="rId23"/>
    <p:sldId id="292" r:id="rId24"/>
    <p:sldId id="293" r:id="rId25"/>
    <p:sldId id="294" r:id="rId26"/>
    <p:sldId id="308" r:id="rId27"/>
    <p:sldId id="303" r:id="rId28"/>
    <p:sldId id="304" r:id="rId29"/>
    <p:sldId id="309" r:id="rId30"/>
    <p:sldId id="310" r:id="rId31"/>
    <p:sldId id="311" r:id="rId32"/>
    <p:sldId id="325" r:id="rId33"/>
    <p:sldId id="330" r:id="rId34"/>
    <p:sldId id="32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46AFF-38F8-492F-AB5B-504E24802E47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E0EDB-0B60-4FCE-9C74-9114D224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E0EDB-0B60-4FCE-9C74-9114D2248F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4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2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5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8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seids.org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Syntactic </a:t>
            </a:r>
            <a:r>
              <a:rPr lang="en-US" dirty="0" err="1" smtClean="0"/>
              <a:t>Stylometry</a:t>
            </a:r>
            <a:r>
              <a:rPr lang="en-US" dirty="0" smtClean="0"/>
              <a:t> on the Basis of Ancient Greek Treebanks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Global Education and Research Technology</a:t>
            </a:r>
          </a:p>
          <a:p>
            <a:r>
              <a:rPr lang="en-US" dirty="0" smtClean="0"/>
              <a:t>SBL</a:t>
            </a:r>
          </a:p>
          <a:p>
            <a:r>
              <a:rPr lang="en-US" dirty="0" smtClean="0"/>
              <a:t>Atlanta, GA</a:t>
            </a:r>
          </a:p>
          <a:p>
            <a:r>
              <a:rPr lang="en-US" dirty="0" smtClean="0"/>
              <a:t>November 22, 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39539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Robert Gorman</a:t>
            </a:r>
          </a:p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Univ. of Nebraska-Lincoln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77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Starting point: how to evaluate ancient reuse of lost texts?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65699" y="2228671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Athenaeus</a:t>
            </a:r>
            <a:r>
              <a:rPr lang="en-US" sz="2400" dirty="0" smtClean="0"/>
              <a:t> 12.41, </a:t>
            </a:r>
            <a:r>
              <a:rPr lang="en-US" sz="2400" dirty="0" err="1" smtClean="0"/>
              <a:t>Θεό</a:t>
            </a:r>
            <a:r>
              <a:rPr lang="en-US" sz="2400" dirty="0" smtClean="0"/>
              <a:t>πομπος </a:t>
            </a:r>
            <a:r>
              <a:rPr lang="en-US" sz="2400" dirty="0"/>
              <a:t>δ' ἐν πεντεκαιδεκάτῃ Φιλιππικῶν Ἱστοριῶν </a:t>
            </a:r>
            <a:r>
              <a:rPr lang="el-GR" sz="2400" dirty="0"/>
              <a:t>Στράτωνα</a:t>
            </a:r>
            <a:r>
              <a:rPr lang="en-US" sz="2400" dirty="0"/>
              <a:t> </a:t>
            </a:r>
            <a:r>
              <a:rPr lang="en-US" sz="2400" dirty="0" err="1"/>
              <a:t>φησι</a:t>
            </a:r>
            <a:r>
              <a:rPr lang="en-US" sz="2400" dirty="0"/>
              <a:t> </a:t>
            </a:r>
            <a:r>
              <a:rPr lang="en-US" sz="2400" dirty="0" err="1"/>
              <a:t>τὸν</a:t>
            </a:r>
            <a:r>
              <a:rPr lang="en-US" sz="2400" dirty="0"/>
              <a:t> </a:t>
            </a:r>
            <a:r>
              <a:rPr lang="en-US" sz="2400" dirty="0" err="1"/>
              <a:t>Σιδώνιον</a:t>
            </a:r>
            <a:r>
              <a:rPr lang="en-US" sz="2400" dirty="0"/>
              <a:t> βα</a:t>
            </a:r>
            <a:r>
              <a:rPr lang="en-US" sz="2400" dirty="0" err="1"/>
              <a:t>σιλέ</a:t>
            </a:r>
            <a:r>
              <a:rPr lang="en-US" sz="2400" dirty="0"/>
              <a:t>α ὑπερβάλλειν ἡδυπαθείᾳ καὶ τρυφῇ πάντας ἀνθρώπους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Theopompus</a:t>
            </a:r>
            <a:r>
              <a:rPr lang="en-US" sz="2400" dirty="0" smtClean="0"/>
              <a:t> in the 15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book of his Philippic Histories says that </a:t>
            </a:r>
            <a:r>
              <a:rPr lang="en-US" sz="2400" dirty="0" err="1" smtClean="0"/>
              <a:t>Straton</a:t>
            </a:r>
            <a:r>
              <a:rPr lang="en-US" sz="2400" dirty="0" smtClean="0"/>
              <a:t>, the </a:t>
            </a:r>
            <a:r>
              <a:rPr lang="en-US" sz="2400" dirty="0" err="1" smtClean="0"/>
              <a:t>Sidonian</a:t>
            </a:r>
            <a:r>
              <a:rPr lang="en-US" sz="2400" dirty="0" smtClean="0"/>
              <a:t> king, surpassed all people in extravagance and self-indulgence.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90719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352"/>
            <a:ext cx="8839200" cy="13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415_03162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1820" y="801697"/>
            <a:ext cx="2463800" cy="42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0130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571130" cy="57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  <a:p>
            <a:r>
              <a:rPr lang="en-US" sz="2800" dirty="0" smtClean="0"/>
              <a:t>Freq. Rank #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Gospels: 938 occurrences / 71,529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Others: 112 / 65,152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Frequency per #-</a:t>
            </a:r>
            <a:r>
              <a:rPr lang="en-US" sz="2800" dirty="0" err="1" smtClean="0"/>
              <a:t>pred</a:t>
            </a:r>
            <a:r>
              <a:rPr lang="en-US" sz="2800" dirty="0" smtClean="0"/>
              <a:t>*v-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Gospels: 19.59%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Others: 6.04%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01544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593541" cy="39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354243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790" y="5410199"/>
            <a:ext cx="562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1:7, καὶ </a:t>
            </a:r>
            <a:r>
              <a:rPr lang="en-US" sz="2400" dirty="0" err="1"/>
              <a:t>οὐκ</a:t>
            </a:r>
            <a:r>
              <a:rPr lang="en-US" sz="2400" dirty="0"/>
              <a:t> </a:t>
            </a:r>
            <a:r>
              <a:rPr lang="en-US" sz="2400" dirty="0" err="1"/>
              <a:t>ἦν</a:t>
            </a:r>
            <a:r>
              <a:rPr lang="en-US" sz="2400" dirty="0"/>
              <a:t> α</a:t>
            </a:r>
            <a:r>
              <a:rPr lang="en-US" sz="2400" dirty="0" err="1"/>
              <a:t>ὐτοῖς</a:t>
            </a:r>
            <a:r>
              <a:rPr lang="en-US" sz="2400" dirty="0"/>
              <a:t> </a:t>
            </a:r>
            <a:r>
              <a:rPr lang="en-US" sz="2400" dirty="0" err="1"/>
              <a:t>τέκνον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50168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Arethusa at </a:t>
            </a:r>
            <a:r>
              <a:rPr lang="en-US" sz="3600" dirty="0" err="1" smtClean="0"/>
              <a:t>Perseids</a:t>
            </a:r>
            <a:endParaRPr lang="en-US" sz="3600" dirty="0" smtClean="0"/>
          </a:p>
          <a:p>
            <a:r>
              <a:rPr lang="en-US" sz="3600" dirty="0">
                <a:hlinkClick r:id="rId2"/>
              </a:rPr>
              <a:t>http://www.perseids.org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25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515_02033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42" y="855532"/>
            <a:ext cx="5181600" cy="45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3231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715000"/>
            <a:ext cx="639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Luke 1:11, </a:t>
            </a:r>
            <a:r>
              <a:rPr lang="en-US" sz="2800" baseline="30000" dirty="0"/>
              <a:t> </a:t>
            </a:r>
            <a:r>
              <a:rPr lang="en-US" sz="2800" dirty="0" err="1"/>
              <a:t>ὤφθη</a:t>
            </a:r>
            <a:r>
              <a:rPr lang="en-US" sz="2800" dirty="0"/>
              <a:t> </a:t>
            </a:r>
            <a:r>
              <a:rPr lang="en-US" sz="2800" dirty="0" err="1"/>
              <a:t>δὲ</a:t>
            </a:r>
            <a:r>
              <a:rPr lang="en-US" sz="2800" dirty="0"/>
              <a:t> α</a:t>
            </a:r>
            <a:r>
              <a:rPr lang="en-US" sz="2800" dirty="0" err="1"/>
              <a:t>ὐτῷ</a:t>
            </a:r>
            <a:r>
              <a:rPr lang="en-US" sz="2800" dirty="0"/>
              <a:t> </a:t>
            </a:r>
            <a:r>
              <a:rPr lang="en-US" sz="2800" dirty="0" err="1"/>
              <a:t>ἄγγελος</a:t>
            </a:r>
            <a:r>
              <a:rPr lang="en-US" sz="2800" dirty="0"/>
              <a:t> </a:t>
            </a:r>
            <a:r>
              <a:rPr lang="en-US" sz="2800" dirty="0" err="1"/>
              <a:t>κυρίου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11050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067300" cy="4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30172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*v-*</a:t>
            </a:r>
            <a:r>
              <a:rPr lang="en-US" sz="2400" b="1" dirty="0" err="1"/>
              <a:t>obl</a:t>
            </a:r>
            <a:r>
              <a:rPr lang="en-US" sz="2400" b="1" dirty="0"/>
              <a:t>*pp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867399"/>
            <a:ext cx="5820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1:38, </a:t>
            </a:r>
            <a:r>
              <a:rPr lang="en-US" sz="2400" dirty="0" err="1"/>
              <a:t>γένοιτό</a:t>
            </a:r>
            <a:r>
              <a:rPr lang="en-US" sz="2400" dirty="0"/>
              <a:t> </a:t>
            </a:r>
            <a:r>
              <a:rPr lang="en-US" sz="2400" dirty="0" err="1"/>
              <a:t>μοι</a:t>
            </a:r>
            <a:r>
              <a:rPr lang="en-US" sz="2400" dirty="0"/>
              <a:t> κα</a:t>
            </a:r>
            <a:r>
              <a:rPr lang="en-US" sz="2400" dirty="0" err="1"/>
              <a:t>τὰ</a:t>
            </a:r>
            <a:r>
              <a:rPr lang="en-US" sz="2400" dirty="0"/>
              <a:t> </a:t>
            </a:r>
            <a:r>
              <a:rPr lang="en-US" sz="2400" dirty="0" err="1"/>
              <a:t>τὸ</a:t>
            </a:r>
            <a:r>
              <a:rPr lang="en-US" sz="2400" dirty="0"/>
              <a:t> </a:t>
            </a:r>
            <a:r>
              <a:rPr lang="en-US" sz="2400" dirty="0" err="1"/>
              <a:t>ῥῆμά</a:t>
            </a:r>
            <a:r>
              <a:rPr lang="en-US" sz="2400" dirty="0"/>
              <a:t> </a:t>
            </a:r>
            <a:r>
              <a:rPr lang="en-US" sz="2400" dirty="0" err="1"/>
              <a:t>σου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400" y="685800"/>
            <a:ext cx="302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#-</a:t>
            </a:r>
            <a:r>
              <a:rPr lang="en-US" sz="3600" dirty="0" err="1"/>
              <a:t>pred</a:t>
            </a:r>
            <a:r>
              <a:rPr lang="en-US" sz="3600" dirty="0"/>
              <a:t>*sub*sub</a:t>
            </a:r>
          </a:p>
        </p:txBody>
      </p:sp>
      <p:pic>
        <p:nvPicPr>
          <p:cNvPr id="1025" name="Picture 1" descr="C:\Users\bgorman\AppData\Local\Skitch\Screenshot_112015_10040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04949"/>
            <a:ext cx="5076825" cy="487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504949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Gospels: 6.2%</a:t>
            </a:r>
          </a:p>
          <a:p>
            <a:r>
              <a:rPr lang="en-US" sz="3200" dirty="0" smtClean="0"/>
              <a:t>Other: 11%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9600" y="5961273"/>
            <a:ext cx="7391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2:48, </a:t>
            </a:r>
            <a:r>
              <a:rPr lang="en-US" sz="2400" dirty="0" err="1"/>
              <a:t>ἰδοὺ</a:t>
            </a:r>
            <a:r>
              <a:rPr lang="en-US" sz="2400" dirty="0"/>
              <a:t> ὁ πα</a:t>
            </a:r>
            <a:r>
              <a:rPr lang="en-US" sz="2400" dirty="0" err="1"/>
              <a:t>τήρ</a:t>
            </a:r>
            <a:r>
              <a:rPr lang="en-US" sz="2400" dirty="0"/>
              <a:t> </a:t>
            </a:r>
            <a:r>
              <a:rPr lang="en-US" sz="2400" dirty="0" err="1"/>
              <a:t>σου</a:t>
            </a:r>
            <a:r>
              <a:rPr lang="en-US" sz="2400" dirty="0"/>
              <a:t> καὶ </a:t>
            </a:r>
            <a:r>
              <a:rPr lang="en-US" sz="2400" dirty="0" err="1"/>
              <a:t>ἐγὼ</a:t>
            </a:r>
            <a:r>
              <a:rPr lang="en-US" sz="2400" dirty="0"/>
              <a:t> </a:t>
            </a:r>
            <a:r>
              <a:rPr lang="en-US" sz="2400" dirty="0" err="1"/>
              <a:t>ὀδυνώμενοι</a:t>
            </a:r>
            <a:r>
              <a:rPr lang="en-US" sz="2400" dirty="0"/>
              <a:t> </a:t>
            </a:r>
            <a:r>
              <a:rPr lang="en-US" sz="2400" dirty="0" err="1"/>
              <a:t>ἐζητοῦμέν</a:t>
            </a:r>
            <a:r>
              <a:rPr lang="en-US" sz="2400" dirty="0"/>
              <a:t> </a:t>
            </a:r>
            <a:r>
              <a:rPr lang="en-US" sz="2400" dirty="0" err="1"/>
              <a:t>σε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gorman\AppData\Local\Skitch\Screenshot_112015_10061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58" y="1143000"/>
            <a:ext cx="5157788" cy="48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99437" y="304800"/>
            <a:ext cx="2681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#-</a:t>
            </a:r>
            <a:r>
              <a:rPr lang="en-US" sz="3200" dirty="0" err="1"/>
              <a:t>pred</a:t>
            </a:r>
            <a:r>
              <a:rPr lang="en-US" sz="3200" dirty="0"/>
              <a:t>*</a:t>
            </a:r>
            <a:r>
              <a:rPr lang="en-US" sz="3200" dirty="0" err="1"/>
              <a:t>adv</a:t>
            </a:r>
            <a:r>
              <a:rPr lang="en-US" sz="3200" dirty="0"/>
              <a:t>*</a:t>
            </a:r>
            <a:r>
              <a:rPr lang="en-US" sz="3200" dirty="0" err="1"/>
              <a:t>obl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Gospels: 10.2%</a:t>
            </a:r>
          </a:p>
          <a:p>
            <a:r>
              <a:rPr lang="en-US" sz="3200" dirty="0" smtClean="0"/>
              <a:t>Other: 22.8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90600" y="6176665"/>
            <a:ext cx="75496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4:15, καὶ α</a:t>
            </a:r>
            <a:r>
              <a:rPr lang="en-US" sz="2400" dirty="0" err="1"/>
              <a:t>ὐτὸς</a:t>
            </a:r>
            <a:r>
              <a:rPr lang="en-US" sz="2400" dirty="0"/>
              <a:t> </a:t>
            </a:r>
            <a:r>
              <a:rPr lang="en-US" sz="2400" dirty="0" err="1"/>
              <a:t>ἐδίδ</a:t>
            </a:r>
            <a:r>
              <a:rPr lang="en-US" sz="2400" dirty="0"/>
              <a:t>ασκεν ἐν ταῖς συναγωγαῖς αὐτῶν</a:t>
            </a:r>
          </a:p>
        </p:txBody>
      </p:sp>
    </p:spTree>
    <p:extLst>
      <p:ext uri="{BB962C8B-B14F-4D97-AF65-F5344CB8AC3E}">
        <p14:creationId xmlns:p14="http://schemas.microsoft.com/office/powerpoint/2010/main" val="40700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gorman\AppData\Local\Skitch\Screenshot_112115_091624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0" y="685800"/>
            <a:ext cx="894453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16002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Charles Hollingsworth, “Using Dependency-Based Annotations for Authorship Identification” (2012), introduces “</a:t>
            </a:r>
            <a:r>
              <a:rPr lang="en-US" dirty="0" err="1" smtClean="0"/>
              <a:t>DepWords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Grigori </a:t>
            </a:r>
            <a:r>
              <a:rPr lang="en-US" dirty="0" err="1" smtClean="0"/>
              <a:t>Sidorov</a:t>
            </a:r>
            <a:r>
              <a:rPr lang="en-US" dirty="0" smtClean="0"/>
              <a:t>, “Syntactic Dependency-Based N-grams as Classification Features” (2012),  introduces “Sn-grams” (“syntactic n-grams)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396017"/>
            <a:ext cx="2785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“Syntax Words”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0"/>
            <a:ext cx="883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&lt;word id="4" form="</a:t>
            </a:r>
            <a:r>
              <a:rPr lang="el-GR" sz="3200" dirty="0"/>
              <a:t>ὄχλος" </a:t>
            </a:r>
            <a:r>
              <a:rPr lang="en-US" sz="3200" dirty="0"/>
              <a:t>lemma="</a:t>
            </a:r>
            <a:r>
              <a:rPr lang="el-GR" sz="3200" dirty="0"/>
              <a:t>ὄχλος" </a:t>
            </a:r>
            <a:r>
              <a:rPr lang="en-US" sz="3200" dirty="0" err="1"/>
              <a:t>postag</a:t>
            </a:r>
            <a:r>
              <a:rPr lang="en-US" sz="3200" dirty="0"/>
              <a:t>="n-s---</a:t>
            </a:r>
            <a:r>
              <a:rPr lang="en-US" sz="3200" dirty="0" err="1"/>
              <a:t>mn</a:t>
            </a:r>
            <a:r>
              <a:rPr lang="en-US" sz="3200" dirty="0"/>
              <a:t>-" relation="SBJ" head="5</a:t>
            </a:r>
            <a:r>
              <a:rPr lang="en-US" sz="3200" dirty="0" smtClean="0"/>
              <a:t>"/&gt;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     &lt;word id="5" form="</a:t>
            </a:r>
            <a:r>
              <a:rPr lang="el-GR" sz="3200" dirty="0"/>
              <a:t>ἐζήτουν" </a:t>
            </a:r>
            <a:r>
              <a:rPr lang="en-US" sz="3200" dirty="0"/>
              <a:t>lemma="</a:t>
            </a:r>
            <a:r>
              <a:rPr lang="el-GR" sz="3200" dirty="0"/>
              <a:t>ζητέω" </a:t>
            </a:r>
            <a:r>
              <a:rPr lang="en-US" sz="3200" dirty="0" err="1"/>
              <a:t>postag</a:t>
            </a:r>
            <a:r>
              <a:rPr lang="en-US" sz="3200" dirty="0"/>
              <a:t>="v3piia---" relation="PRED" head="0"/&gt;</a:t>
            </a:r>
          </a:p>
        </p:txBody>
      </p:sp>
    </p:spTree>
    <p:extLst>
      <p:ext uri="{BB962C8B-B14F-4D97-AF65-F5344CB8AC3E}">
        <p14:creationId xmlns:p14="http://schemas.microsoft.com/office/powerpoint/2010/main" val="18277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1973</TotalTime>
  <Words>262</Words>
  <Application>Microsoft Office PowerPoint</Application>
  <PresentationFormat>On-screen Show (4:3)</PresentationFormat>
  <Paragraphs>46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Syntactic Stylometry on the Basis of Ancient Greek Treebanks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User</cp:lastModifiedBy>
  <cp:revision>62</cp:revision>
  <dcterms:created xsi:type="dcterms:W3CDTF">2015-11-13T18:37:18Z</dcterms:created>
  <dcterms:modified xsi:type="dcterms:W3CDTF">2015-11-21T23:51:49Z</dcterms:modified>
</cp:coreProperties>
</file>