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4" r:id="rId3"/>
    <p:sldId id="285" r:id="rId4"/>
    <p:sldId id="278" r:id="rId5"/>
    <p:sldId id="282" r:id="rId6"/>
    <p:sldId id="279" r:id="rId7"/>
    <p:sldId id="280" r:id="rId8"/>
    <p:sldId id="286" r:id="rId9"/>
    <p:sldId id="291" r:id="rId10"/>
    <p:sldId id="260" r:id="rId11"/>
    <p:sldId id="261" r:id="rId12"/>
    <p:sldId id="267" r:id="rId13"/>
    <p:sldId id="263" r:id="rId14"/>
    <p:sldId id="265" r:id="rId15"/>
    <p:sldId id="266" r:id="rId16"/>
    <p:sldId id="268" r:id="rId17"/>
    <p:sldId id="269" r:id="rId18"/>
    <p:sldId id="270" r:id="rId19"/>
    <p:sldId id="271" r:id="rId20"/>
    <p:sldId id="274" r:id="rId21"/>
    <p:sldId id="275" r:id="rId22"/>
    <p:sldId id="298" r:id="rId23"/>
    <p:sldId id="299" r:id="rId24"/>
    <p:sldId id="300" r:id="rId25"/>
    <p:sldId id="318" r:id="rId26"/>
    <p:sldId id="292" r:id="rId27"/>
    <p:sldId id="293" r:id="rId28"/>
    <p:sldId id="294" r:id="rId29"/>
    <p:sldId id="295" r:id="rId30"/>
    <p:sldId id="306" r:id="rId31"/>
    <p:sldId id="296" r:id="rId32"/>
    <p:sldId id="307" r:id="rId33"/>
    <p:sldId id="273" r:id="rId34"/>
    <p:sldId id="302" r:id="rId35"/>
    <p:sldId id="308" r:id="rId36"/>
    <p:sldId id="303" r:id="rId37"/>
    <p:sldId id="304" r:id="rId38"/>
    <p:sldId id="309" r:id="rId39"/>
    <p:sldId id="310" r:id="rId40"/>
    <p:sldId id="311" r:id="rId41"/>
    <p:sldId id="312" r:id="rId42"/>
    <p:sldId id="313" r:id="rId43"/>
    <p:sldId id="314" r:id="rId44"/>
    <p:sldId id="317" r:id="rId45"/>
    <p:sldId id="315" r:id="rId46"/>
    <p:sldId id="31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79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2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1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4600" y="504552"/>
            <a:ext cx="3282950" cy="51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07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251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Homeric Verse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5105400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Non-Homeric</a:t>
            </a:r>
          </a:p>
          <a:p>
            <a:pPr algn="ctr"/>
            <a:r>
              <a:rPr lang="en-US" dirty="0" smtClean="0"/>
              <a:t>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111" y="3938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30249" y="161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Bob Gorman\AppData\Local\Skitch\Screenshot_111315_01221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07465" y="178535"/>
            <a:ext cx="4880273" cy="57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b Gorman\AppData\Local\Skitch\Screenshot_111315_01225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9713" y="34887"/>
            <a:ext cx="4781192" cy="56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b Gorman\AppData\Local\Skitch\Screenshot_111315_0124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76772" y="-33572"/>
            <a:ext cx="4693552" cy="55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Bob Gorman\AppData\Local\Skitch\Screenshot_111315_012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45393" y="469206"/>
            <a:ext cx="5040231" cy="593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315_05081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31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111315_051133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581400"/>
            <a:ext cx="18429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b Gorman\AppData\Local\Skitch\Screenshot_111315_051223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5364"/>
            <a:ext cx="1812925" cy="2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2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601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9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615_090719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352"/>
            <a:ext cx="8839200" cy="13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24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415_03162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1820" y="801697"/>
            <a:ext cx="2463800" cy="42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415_0318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309545" cy="49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Screenshot_111415_03222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57412" y="595388"/>
            <a:ext cx="3162300" cy="50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415_03184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6399063" cy="50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415_03233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9102" y="330298"/>
            <a:ext cx="439439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111415_0321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339850"/>
            <a:ext cx="532765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415_03242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0340" y="-186003"/>
            <a:ext cx="2209800" cy="532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10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0130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571130" cy="57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6002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  <a:p>
            <a:r>
              <a:rPr lang="en-US" sz="2800" dirty="0" smtClean="0"/>
              <a:t>Freq. Rank # 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Gospels: 938 occurrences / 71,529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Others: 112 / 65,152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Frequency per #-</a:t>
            </a:r>
            <a:r>
              <a:rPr lang="en-US" sz="2800" dirty="0" err="1" smtClean="0"/>
              <a:t>pred</a:t>
            </a:r>
            <a:r>
              <a:rPr lang="en-US" sz="2800" dirty="0" smtClean="0"/>
              <a:t>*v-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Gospels: 19.59%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Others: 6.04%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515_01544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593541" cy="39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8400" y="354243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790" y="5410199"/>
            <a:ext cx="562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1:7, καὶ </a:t>
            </a:r>
            <a:r>
              <a:rPr lang="en-US" sz="2400" dirty="0" err="1"/>
              <a:t>οὐκ</a:t>
            </a:r>
            <a:r>
              <a:rPr lang="en-US" sz="2400" dirty="0"/>
              <a:t> </a:t>
            </a:r>
            <a:r>
              <a:rPr lang="en-US" sz="2400" dirty="0" err="1"/>
              <a:t>ἦν</a:t>
            </a:r>
            <a:r>
              <a:rPr lang="en-US" sz="2400" dirty="0"/>
              <a:t> α</a:t>
            </a:r>
            <a:r>
              <a:rPr lang="en-US" sz="2400" dirty="0" err="1"/>
              <a:t>ὐτοῖς</a:t>
            </a:r>
            <a:r>
              <a:rPr lang="en-US" sz="2400" dirty="0"/>
              <a:t> </a:t>
            </a:r>
            <a:r>
              <a:rPr lang="en-US" sz="2400" dirty="0" err="1"/>
              <a:t>τέκνον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515_02033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42" y="855532"/>
            <a:ext cx="5181600" cy="45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332312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715000"/>
            <a:ext cx="6396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Luke 1:11, </a:t>
            </a:r>
            <a:r>
              <a:rPr lang="en-US" sz="2800" baseline="30000" dirty="0"/>
              <a:t> </a:t>
            </a:r>
            <a:r>
              <a:rPr lang="en-US" sz="2800" dirty="0" err="1"/>
              <a:t>ὤφθη</a:t>
            </a:r>
            <a:r>
              <a:rPr lang="en-US" sz="2800" dirty="0"/>
              <a:t> </a:t>
            </a:r>
            <a:r>
              <a:rPr lang="en-US" sz="2800" dirty="0" err="1"/>
              <a:t>δὲ</a:t>
            </a:r>
            <a:r>
              <a:rPr lang="en-US" sz="2800" dirty="0"/>
              <a:t> α</a:t>
            </a:r>
            <a:r>
              <a:rPr lang="en-US" sz="2800" dirty="0" err="1"/>
              <a:t>ὐτῷ</a:t>
            </a:r>
            <a:r>
              <a:rPr lang="en-US" sz="2800" dirty="0"/>
              <a:t> </a:t>
            </a:r>
            <a:r>
              <a:rPr lang="en-US" sz="2800" dirty="0" err="1"/>
              <a:t>ἄγγελος</a:t>
            </a:r>
            <a:r>
              <a:rPr lang="en-US" sz="2800" dirty="0"/>
              <a:t> </a:t>
            </a:r>
            <a:r>
              <a:rPr lang="en-US" sz="2800" dirty="0" err="1"/>
              <a:t>κυρίου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11050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067300" cy="4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30172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*v-*</a:t>
            </a:r>
            <a:r>
              <a:rPr lang="en-US" sz="2400" b="1" dirty="0" err="1"/>
              <a:t>obl</a:t>
            </a:r>
            <a:r>
              <a:rPr lang="en-US" sz="2400" b="1" dirty="0"/>
              <a:t>*pp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5867399"/>
            <a:ext cx="5820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1:38, </a:t>
            </a:r>
            <a:r>
              <a:rPr lang="en-US" sz="2400" dirty="0" err="1"/>
              <a:t>γένοιτό</a:t>
            </a:r>
            <a:r>
              <a:rPr lang="en-US" sz="2400" dirty="0"/>
              <a:t> </a:t>
            </a:r>
            <a:r>
              <a:rPr lang="en-US" sz="2400" dirty="0" err="1"/>
              <a:t>μοι</a:t>
            </a:r>
            <a:r>
              <a:rPr lang="en-US" sz="2400" dirty="0"/>
              <a:t> κα</a:t>
            </a:r>
            <a:r>
              <a:rPr lang="en-US" sz="2400" dirty="0" err="1"/>
              <a:t>τὰ</a:t>
            </a:r>
            <a:r>
              <a:rPr lang="en-US" sz="2400" dirty="0"/>
              <a:t> </a:t>
            </a:r>
            <a:r>
              <a:rPr lang="en-US" sz="2400" dirty="0" err="1"/>
              <a:t>τὸ</a:t>
            </a:r>
            <a:r>
              <a:rPr lang="en-US" sz="2400" dirty="0"/>
              <a:t> </a:t>
            </a:r>
            <a:r>
              <a:rPr lang="en-US" sz="2400" dirty="0" err="1"/>
              <a:t>ῥῆμά</a:t>
            </a:r>
            <a:r>
              <a:rPr lang="en-US" sz="2400" dirty="0"/>
              <a:t> </a:t>
            </a:r>
            <a:r>
              <a:rPr lang="en-US" sz="2400" dirty="0" err="1"/>
              <a:t>σου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515_11503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769544"/>
            <a:ext cx="8476184" cy="497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5600" y="2387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Polybius 1.7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615_120017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248399" cy="461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ob Gorman\AppData\Local\Skitch\Screenshot_111615_120158_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98968"/>
            <a:ext cx="8763000" cy="59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6600" y="5905925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-v-</a:t>
            </a:r>
            <a:r>
              <a:rPr lang="en-US" sz="2800" dirty="0" err="1" smtClean="0"/>
              <a:t>adv</a:t>
            </a:r>
            <a:r>
              <a:rPr lang="en-US" sz="2800" dirty="0" smtClean="0"/>
              <a:t>-v-</a:t>
            </a:r>
            <a:r>
              <a:rPr lang="en-US" sz="2800" dirty="0" err="1" smtClean="0"/>
              <a:t>auxp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706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914400"/>
            <a:ext cx="3145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#-</a:t>
            </a:r>
            <a:r>
              <a:rPr lang="en-US" sz="2800" dirty="0" err="1">
                <a:solidFill>
                  <a:prstClr val="black"/>
                </a:solidFill>
              </a:rPr>
              <a:t>pred</a:t>
            </a:r>
            <a:r>
              <a:rPr lang="en-US" sz="2800" dirty="0">
                <a:solidFill>
                  <a:prstClr val="black"/>
                </a:solidFill>
              </a:rPr>
              <a:t>-v-</a:t>
            </a:r>
            <a:r>
              <a:rPr lang="en-US" sz="2800" dirty="0" err="1">
                <a:solidFill>
                  <a:prstClr val="black"/>
                </a:solidFill>
              </a:rPr>
              <a:t>adv</a:t>
            </a:r>
            <a:r>
              <a:rPr lang="en-US" sz="2800" dirty="0">
                <a:solidFill>
                  <a:prstClr val="black"/>
                </a:solidFill>
              </a:rPr>
              <a:t>-v-</a:t>
            </a:r>
            <a:r>
              <a:rPr lang="en-US" sz="2800" dirty="0" err="1">
                <a:solidFill>
                  <a:prstClr val="black"/>
                </a:solidFill>
              </a:rPr>
              <a:t>auxp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Representative of “heavy” circumstantial participle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Distinctive of historical prose, e.g.: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Polybius 1: frequency = 24.9% of #-</a:t>
            </a:r>
            <a:r>
              <a:rPr lang="en-US" sz="2800" dirty="0" err="1" smtClean="0"/>
              <a:t>pred</a:t>
            </a:r>
            <a:r>
              <a:rPr lang="en-US" sz="2800" dirty="0" smtClean="0"/>
              <a:t>-v</a:t>
            </a:r>
            <a:br>
              <a:rPr lang="en-US" sz="2800" dirty="0" smtClean="0"/>
            </a:br>
            <a:r>
              <a:rPr lang="en-US" sz="2800" dirty="0" smtClean="0"/>
              <a:t>(178 times / 26,894 tokens)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Aeschylus: frequency = 3% of #-</a:t>
            </a:r>
            <a:r>
              <a:rPr lang="en-US" sz="2800" dirty="0" err="1" smtClean="0"/>
              <a:t>pred</a:t>
            </a:r>
            <a:r>
              <a:rPr lang="en-US" sz="2800" smtClean="0"/>
              <a:t>-v</a:t>
            </a:r>
            <a:br>
              <a:rPr lang="en-US" sz="2800" smtClean="0"/>
            </a:br>
            <a:r>
              <a:rPr lang="en-US" sz="2800" smtClean="0"/>
              <a:t>(14 times / 45, 682 tokens)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706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8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8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031815_0956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71" y="1828800"/>
            <a:ext cx="7924046" cy="4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031815_095710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008" y="0"/>
            <a:ext cx="81788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315_05230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75880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GOR~1\AppData\Local\Temp\Screenshot_030715_10360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990600"/>
            <a:ext cx="9055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6231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258960" cy="22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Bob Gorman\AppData\Local\Skitch\Screenshot_111315_06280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1817"/>
            <a:ext cx="225796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ob Gorman\AppData\Local\Skitch\Screenshot_111315_062858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45" y="2891817"/>
            <a:ext cx="2277670" cy="3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Bob Gorman\AppData\Local\Skitch\Screenshot_111315_063001_P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96" y="2891817"/>
            <a:ext cx="2563235" cy="26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84</Words>
  <Application>Microsoft Office PowerPoint</Application>
  <PresentationFormat>On-screen Show (4:3)</PresentationFormat>
  <Paragraphs>25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Gorman</dc:creator>
  <cp:lastModifiedBy>Bob Gorman</cp:lastModifiedBy>
  <cp:revision>34</cp:revision>
  <dcterms:created xsi:type="dcterms:W3CDTF">2015-11-13T18:37:18Z</dcterms:created>
  <dcterms:modified xsi:type="dcterms:W3CDTF">2015-11-16T15:30:56Z</dcterms:modified>
</cp:coreProperties>
</file>