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277" r:id="rId3"/>
    <p:sldId id="284" r:id="rId4"/>
    <p:sldId id="285" r:id="rId5"/>
    <p:sldId id="278" r:id="rId6"/>
    <p:sldId id="282" r:id="rId7"/>
    <p:sldId id="279" r:id="rId8"/>
    <p:sldId id="280" r:id="rId9"/>
    <p:sldId id="286" r:id="rId10"/>
    <p:sldId id="291" r:id="rId11"/>
    <p:sldId id="260" r:id="rId12"/>
    <p:sldId id="261" r:id="rId13"/>
    <p:sldId id="267" r:id="rId14"/>
    <p:sldId id="263" r:id="rId15"/>
    <p:sldId id="265" r:id="rId16"/>
    <p:sldId id="266" r:id="rId17"/>
    <p:sldId id="268" r:id="rId18"/>
    <p:sldId id="269" r:id="rId19"/>
    <p:sldId id="270" r:id="rId20"/>
    <p:sldId id="271" r:id="rId21"/>
    <p:sldId id="274" r:id="rId22"/>
    <p:sldId id="275" r:id="rId23"/>
    <p:sldId id="298" r:id="rId24"/>
    <p:sldId id="299" r:id="rId25"/>
    <p:sldId id="300" r:id="rId26"/>
    <p:sldId id="318" r:id="rId27"/>
    <p:sldId id="292" r:id="rId28"/>
    <p:sldId id="293" r:id="rId29"/>
    <p:sldId id="294" r:id="rId30"/>
    <p:sldId id="295" r:id="rId31"/>
    <p:sldId id="306" r:id="rId32"/>
    <p:sldId id="296" r:id="rId33"/>
    <p:sldId id="307" r:id="rId34"/>
    <p:sldId id="273" r:id="rId35"/>
    <p:sldId id="302" r:id="rId36"/>
    <p:sldId id="308" r:id="rId37"/>
    <p:sldId id="303" r:id="rId38"/>
    <p:sldId id="304" r:id="rId39"/>
    <p:sldId id="309" r:id="rId40"/>
    <p:sldId id="310" r:id="rId41"/>
    <p:sldId id="311" r:id="rId42"/>
    <p:sldId id="312" r:id="rId43"/>
    <p:sldId id="313" r:id="rId44"/>
    <p:sldId id="314" r:id="rId45"/>
    <p:sldId id="316" r:id="rId46"/>
    <p:sldId id="323" r:id="rId47"/>
    <p:sldId id="322" r:id="rId48"/>
    <p:sldId id="324" r:id="rId49"/>
    <p:sldId id="319" r:id="rId50"/>
    <p:sldId id="320" r:id="rId51"/>
    <p:sldId id="321" r:id="rId52"/>
    <p:sldId id="325" r:id="rId53"/>
    <p:sldId id="32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Syntactic </a:t>
            </a:r>
            <a:r>
              <a:rPr lang="en-US" dirty="0" err="1" smtClean="0"/>
              <a:t>Stylometry</a:t>
            </a:r>
            <a:r>
              <a:rPr lang="en-US" dirty="0" smtClean="0"/>
              <a:t> on the Basis of Ancient Greek Treebanks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Global Education and Research Technology</a:t>
            </a:r>
          </a:p>
          <a:p>
            <a:r>
              <a:rPr lang="en-US" dirty="0" smtClean="0"/>
              <a:t>SBL</a:t>
            </a:r>
          </a:p>
          <a:p>
            <a:r>
              <a:rPr lang="en-US" dirty="0" smtClean="0"/>
              <a:t>Atlanta, GA</a:t>
            </a:r>
          </a:p>
          <a:p>
            <a:r>
              <a:rPr lang="en-US" dirty="0" smtClean="0"/>
              <a:t>November 22, 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39539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Robert Gorman</a:t>
            </a:r>
          </a:p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Univ. of Nebraska-Lincoln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777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ob Gorman\AppData\Local\Skitch\Screenshot_111315_01221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07465" y="178535"/>
            <a:ext cx="4880273" cy="57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 Gorman\AppData\Local\Skitch\Screenshot_111315_01225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9713" y="34887"/>
            <a:ext cx="4781192" cy="5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Starting point: how to evaluate ancient reuse of lost texts?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65699" y="2228671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Athenaeus</a:t>
            </a:r>
            <a:r>
              <a:rPr lang="en-US" sz="2400" dirty="0" smtClean="0"/>
              <a:t> 12.41, </a:t>
            </a:r>
            <a:r>
              <a:rPr lang="en-US" sz="2400" dirty="0" err="1" smtClean="0"/>
              <a:t>Θεό</a:t>
            </a:r>
            <a:r>
              <a:rPr lang="en-US" sz="2400" dirty="0" smtClean="0"/>
              <a:t>πομπος </a:t>
            </a:r>
            <a:r>
              <a:rPr lang="en-US" sz="2400" dirty="0"/>
              <a:t>δ' ἐν πεντεκαιδεκάτῃ Φιλιππικῶν Ἱστοριῶν </a:t>
            </a:r>
            <a:r>
              <a:rPr lang="el-GR" sz="2400" dirty="0"/>
              <a:t>Στράτωνα</a:t>
            </a:r>
            <a:r>
              <a:rPr lang="en-US" sz="2400" dirty="0"/>
              <a:t> </a:t>
            </a:r>
            <a:r>
              <a:rPr lang="en-US" sz="2400" dirty="0" err="1"/>
              <a:t>φησι</a:t>
            </a:r>
            <a:r>
              <a:rPr lang="en-US" sz="2400" dirty="0"/>
              <a:t> </a:t>
            </a:r>
            <a:r>
              <a:rPr lang="en-US" sz="2400" dirty="0" err="1"/>
              <a:t>τὸν</a:t>
            </a:r>
            <a:r>
              <a:rPr lang="en-US" sz="2400" dirty="0"/>
              <a:t> </a:t>
            </a:r>
            <a:r>
              <a:rPr lang="en-US" sz="2400" dirty="0" err="1"/>
              <a:t>Σιδώνιον</a:t>
            </a:r>
            <a:r>
              <a:rPr lang="en-US" sz="2400" dirty="0"/>
              <a:t> βα</a:t>
            </a:r>
            <a:r>
              <a:rPr lang="en-US" sz="2400" dirty="0" err="1"/>
              <a:t>σιλέ</a:t>
            </a:r>
            <a:r>
              <a:rPr lang="en-US" sz="2400" dirty="0"/>
              <a:t>α ὑπερβάλλειν ἡδυπαθείᾳ καὶ τρυφῇ πάντας ἀνθρώπους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Theopompus</a:t>
            </a:r>
            <a:r>
              <a:rPr lang="en-US" sz="2400" dirty="0" smtClean="0"/>
              <a:t> in the 15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book of his Philippic Histories says that </a:t>
            </a:r>
            <a:r>
              <a:rPr lang="en-US" sz="2400" dirty="0" err="1" smtClean="0"/>
              <a:t>Straton</a:t>
            </a:r>
            <a:r>
              <a:rPr lang="en-US" sz="2400" dirty="0" smtClean="0"/>
              <a:t>, the </a:t>
            </a:r>
            <a:r>
              <a:rPr lang="en-US" sz="2400" dirty="0" err="1" smtClean="0"/>
              <a:t>Sidonian</a:t>
            </a:r>
            <a:r>
              <a:rPr lang="en-US" sz="2400" dirty="0" smtClean="0"/>
              <a:t> king, surpassed all people in extravagance and self-indulgence.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 Gorman\AppData\Local\Skitch\Screenshot_111315_0124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76772" y="-33572"/>
            <a:ext cx="4693552" cy="55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 Gorman\AppData\Local\Skitch\Screenshot_111315_012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45393" y="469206"/>
            <a:ext cx="5040231" cy="593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01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1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90719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352"/>
            <a:ext cx="8839200" cy="13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24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415_03162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1820" y="801697"/>
            <a:ext cx="2463800" cy="42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415_0318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309545" cy="49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111415_03222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57412" y="595388"/>
            <a:ext cx="3162300" cy="50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415_03184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399063" cy="50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415_03233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9102" y="330298"/>
            <a:ext cx="439439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111415_0321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339850"/>
            <a:ext cx="532765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415_03242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0340" y="-186003"/>
            <a:ext cx="2209800" cy="532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1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0130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571130" cy="57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  <a:p>
            <a:r>
              <a:rPr lang="en-US" sz="2800" dirty="0" smtClean="0"/>
              <a:t>Freq. Rank #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Gospels: 938 occurrences / 71,529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Others: 112 / 65,152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Frequency per #-</a:t>
            </a:r>
            <a:r>
              <a:rPr lang="en-US" sz="2800" dirty="0" err="1" smtClean="0"/>
              <a:t>pred</a:t>
            </a:r>
            <a:r>
              <a:rPr lang="en-US" sz="2800" dirty="0" smtClean="0"/>
              <a:t>*v-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Gospels: 19.59%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Others: 6.04%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01544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593541" cy="39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354243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790" y="5410199"/>
            <a:ext cx="562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1:7, καὶ </a:t>
            </a:r>
            <a:r>
              <a:rPr lang="en-US" sz="2400" dirty="0" err="1"/>
              <a:t>οὐκ</a:t>
            </a:r>
            <a:r>
              <a:rPr lang="en-US" sz="2400" dirty="0"/>
              <a:t> </a:t>
            </a:r>
            <a:r>
              <a:rPr lang="en-US" sz="2400" dirty="0" err="1"/>
              <a:t>ἦν</a:t>
            </a:r>
            <a:r>
              <a:rPr lang="en-US" sz="2400" dirty="0"/>
              <a:t> α</a:t>
            </a:r>
            <a:r>
              <a:rPr lang="en-US" sz="2400" dirty="0" err="1"/>
              <a:t>ὐτοῖς</a:t>
            </a:r>
            <a:r>
              <a:rPr lang="en-US" sz="2400" dirty="0"/>
              <a:t> </a:t>
            </a:r>
            <a:r>
              <a:rPr lang="en-US" sz="2400" dirty="0" err="1"/>
              <a:t>τέκνον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515_02033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42" y="855532"/>
            <a:ext cx="5181600" cy="45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3231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715000"/>
            <a:ext cx="639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Luke 1:11, </a:t>
            </a:r>
            <a:r>
              <a:rPr lang="en-US" sz="2800" baseline="30000" dirty="0"/>
              <a:t> </a:t>
            </a:r>
            <a:r>
              <a:rPr lang="en-US" sz="2800" dirty="0" err="1"/>
              <a:t>ὤφθη</a:t>
            </a:r>
            <a:r>
              <a:rPr lang="en-US" sz="2800" dirty="0"/>
              <a:t> </a:t>
            </a:r>
            <a:r>
              <a:rPr lang="en-US" sz="2800" dirty="0" err="1"/>
              <a:t>δὲ</a:t>
            </a:r>
            <a:r>
              <a:rPr lang="en-US" sz="2800" dirty="0"/>
              <a:t> α</a:t>
            </a:r>
            <a:r>
              <a:rPr lang="en-US" sz="2800" dirty="0" err="1"/>
              <a:t>ὐτῷ</a:t>
            </a:r>
            <a:r>
              <a:rPr lang="en-US" sz="2800" dirty="0"/>
              <a:t> </a:t>
            </a:r>
            <a:r>
              <a:rPr lang="en-US" sz="2800" dirty="0" err="1"/>
              <a:t>ἄγγελος</a:t>
            </a:r>
            <a:r>
              <a:rPr lang="en-US" sz="2800" dirty="0"/>
              <a:t> </a:t>
            </a:r>
            <a:r>
              <a:rPr lang="en-US" sz="2800" dirty="0" err="1"/>
              <a:t>κυρίου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11050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067300" cy="4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30172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*v-*</a:t>
            </a:r>
            <a:r>
              <a:rPr lang="en-US" sz="2400" b="1" dirty="0" err="1"/>
              <a:t>obl</a:t>
            </a:r>
            <a:r>
              <a:rPr lang="en-US" sz="2400" b="1" dirty="0"/>
              <a:t>*pp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867399"/>
            <a:ext cx="5820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1:38, </a:t>
            </a:r>
            <a:r>
              <a:rPr lang="en-US" sz="2400" dirty="0" err="1"/>
              <a:t>γένοιτό</a:t>
            </a:r>
            <a:r>
              <a:rPr lang="en-US" sz="2400" dirty="0"/>
              <a:t> </a:t>
            </a:r>
            <a:r>
              <a:rPr lang="en-US" sz="2400" dirty="0" err="1"/>
              <a:t>μοι</a:t>
            </a:r>
            <a:r>
              <a:rPr lang="en-US" sz="2400" dirty="0"/>
              <a:t> κα</a:t>
            </a:r>
            <a:r>
              <a:rPr lang="en-US" sz="2400" dirty="0" err="1"/>
              <a:t>τὰ</a:t>
            </a:r>
            <a:r>
              <a:rPr lang="en-US" sz="2400" dirty="0"/>
              <a:t> </a:t>
            </a:r>
            <a:r>
              <a:rPr lang="en-US" sz="2400" dirty="0" err="1"/>
              <a:t>τὸ</a:t>
            </a:r>
            <a:r>
              <a:rPr lang="en-US" sz="2400" dirty="0"/>
              <a:t> </a:t>
            </a:r>
            <a:r>
              <a:rPr lang="en-US" sz="2400" dirty="0" err="1"/>
              <a:t>ῥῆμά</a:t>
            </a:r>
            <a:r>
              <a:rPr lang="en-US" sz="2400" dirty="0"/>
              <a:t> </a:t>
            </a:r>
            <a:r>
              <a:rPr lang="en-US" sz="2400" dirty="0" err="1"/>
              <a:t>σου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11503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69544"/>
            <a:ext cx="8476184" cy="497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600" y="2387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Polybius 1.7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615_120017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248399" cy="461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ob Gorman\AppData\Local\Skitch\Screenshot_111615_120158_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98968"/>
            <a:ext cx="8763000" cy="59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5757455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-v-</a:t>
            </a:r>
            <a:r>
              <a:rPr lang="en-US" sz="2800" dirty="0" err="1" smtClean="0"/>
              <a:t>adv</a:t>
            </a:r>
            <a:r>
              <a:rPr lang="en-US" sz="2800" dirty="0" smtClean="0"/>
              <a:t>-v-</a:t>
            </a:r>
            <a:r>
              <a:rPr lang="en-US" sz="2800" dirty="0" err="1" smtClean="0"/>
              <a:t>auxp</a:t>
            </a:r>
            <a:r>
              <a:rPr lang="en-US" sz="2800" dirty="0" smtClean="0"/>
              <a:t>-r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06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914400"/>
            <a:ext cx="3381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#-</a:t>
            </a:r>
            <a:r>
              <a:rPr lang="en-US" sz="2800" dirty="0" err="1" smtClean="0">
                <a:solidFill>
                  <a:prstClr val="black"/>
                </a:solidFill>
              </a:rPr>
              <a:t>pred</a:t>
            </a:r>
            <a:r>
              <a:rPr lang="en-US" sz="2800" dirty="0" smtClean="0">
                <a:solidFill>
                  <a:prstClr val="black"/>
                </a:solidFill>
              </a:rPr>
              <a:t>-v-</a:t>
            </a:r>
            <a:r>
              <a:rPr lang="en-US" sz="2800" dirty="0" err="1" smtClean="0">
                <a:solidFill>
                  <a:prstClr val="black"/>
                </a:solidFill>
              </a:rPr>
              <a:t>adv</a:t>
            </a:r>
            <a:r>
              <a:rPr lang="en-US" sz="2800" dirty="0" smtClean="0">
                <a:solidFill>
                  <a:prstClr val="black"/>
                </a:solidFill>
              </a:rPr>
              <a:t>-v-</a:t>
            </a:r>
            <a:r>
              <a:rPr lang="en-US" sz="2800" dirty="0" err="1" smtClean="0">
                <a:solidFill>
                  <a:prstClr val="black"/>
                </a:solidFill>
              </a:rPr>
              <a:t>auxp</a:t>
            </a:r>
            <a:r>
              <a:rPr lang="en-US" sz="2800" dirty="0" smtClean="0">
                <a:solidFill>
                  <a:prstClr val="black"/>
                </a:solidFill>
              </a:rPr>
              <a:t>-r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Representative of “heavy” circumstantial participle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Distinctive of historical prose, e.g.: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Polybius 1: frequency = 24.9% of #-</a:t>
            </a:r>
            <a:r>
              <a:rPr lang="en-US" sz="2800" dirty="0" err="1" smtClean="0"/>
              <a:t>pred</a:t>
            </a:r>
            <a:r>
              <a:rPr lang="en-US" sz="2800" dirty="0" smtClean="0"/>
              <a:t>-v</a:t>
            </a:r>
            <a:br>
              <a:rPr lang="en-US" sz="2800" dirty="0" smtClean="0"/>
            </a:br>
            <a:r>
              <a:rPr lang="en-US" sz="2800" dirty="0" smtClean="0"/>
              <a:t>(178 times / 26,894 tokens)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Aeschylus: frequency = 3% of #-</a:t>
            </a:r>
            <a:r>
              <a:rPr lang="en-US" sz="2800" dirty="0" err="1" smtClean="0"/>
              <a:t>pred</a:t>
            </a:r>
            <a:r>
              <a:rPr lang="en-US" sz="2800" dirty="0" smtClean="0"/>
              <a:t>-v</a:t>
            </a:r>
            <a:br>
              <a:rPr lang="en-US" sz="2800" dirty="0" smtClean="0"/>
            </a:br>
            <a:r>
              <a:rPr lang="en-US" sz="2800" dirty="0" smtClean="0"/>
              <a:t>(14 times / 45, 682 tokens)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06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2311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97344"/>
            <a:ext cx="7591424" cy="56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615_02382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772400" cy="583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1447800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Relation alone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3052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0" y="914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Relation + POS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361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Bob Gorman\AppData\Local\Skitch\Screenshot_111615_04173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23453"/>
            <a:ext cx="544897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3800" y="228600"/>
            <a:ext cx="168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*</a:t>
            </a:r>
            <a:r>
              <a:rPr lang="en-US" sz="2800" dirty="0" err="1" smtClean="0"/>
              <a:t>obl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Gps</a:t>
            </a:r>
            <a:r>
              <a:rPr lang="en-US" sz="3200" dirty="0" smtClean="0"/>
              <a:t>.: 1784</a:t>
            </a:r>
          </a:p>
          <a:p>
            <a:r>
              <a:rPr lang="en-US" sz="3200" dirty="0" smtClean="0"/>
              <a:t>Others: 948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505055" y="6172200"/>
            <a:ext cx="413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Luke 1:12, καὶ </a:t>
            </a:r>
            <a:r>
              <a:rPr lang="en-US" dirty="0" err="1"/>
              <a:t>φό</a:t>
            </a:r>
            <a:r>
              <a:rPr lang="en-US" dirty="0"/>
              <a:t>βος ἐπέπεσεν ἐπ’ αὐτόν.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111615_04224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556125" cy="47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381000"/>
            <a:ext cx="2279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*</a:t>
            </a:r>
            <a:r>
              <a:rPr lang="en-US" sz="2800" dirty="0" err="1" smtClean="0"/>
              <a:t>obl</a:t>
            </a:r>
            <a:r>
              <a:rPr lang="en-US" sz="2800" dirty="0" smtClean="0"/>
              <a:t>*</a:t>
            </a:r>
            <a:r>
              <a:rPr lang="en-US" sz="2800" dirty="0" err="1" smtClean="0"/>
              <a:t>atr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447800" y="5943600"/>
            <a:ext cx="573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Luke 5:7, καὶ κα</a:t>
            </a:r>
            <a:r>
              <a:rPr lang="en-US" dirty="0" err="1"/>
              <a:t>τένευσ</a:t>
            </a:r>
            <a:r>
              <a:rPr lang="en-US" dirty="0"/>
              <a:t>αν τοῖς μετόχοις ἐν τῷ ἑτέρῳ πλοίῳ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111615_04260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28" y="914400"/>
            <a:ext cx="629037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222492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pred</a:t>
            </a:r>
            <a:r>
              <a:rPr lang="en-US" sz="3200" dirty="0"/>
              <a:t>*</a:t>
            </a:r>
            <a:r>
              <a:rPr lang="en-US" sz="3200" dirty="0" err="1"/>
              <a:t>obl</a:t>
            </a:r>
            <a:r>
              <a:rPr lang="en-US" sz="3200" dirty="0"/>
              <a:t>*</a:t>
            </a:r>
            <a:r>
              <a:rPr lang="en-US" sz="3200" dirty="0" err="1"/>
              <a:t>atr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Gosp</a:t>
            </a:r>
            <a:r>
              <a:rPr lang="en-US" sz="2400" dirty="0" smtClean="0"/>
              <a:t>.: 68 / 1784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Other: 121 / 948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76400" y="5562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Luke 5:8,  </a:t>
            </a:r>
            <a:r>
              <a:rPr lang="en-US" dirty="0" err="1"/>
              <a:t>ἰδὼν</a:t>
            </a:r>
            <a:r>
              <a:rPr lang="en-US" dirty="0"/>
              <a:t> </a:t>
            </a:r>
            <a:r>
              <a:rPr lang="en-US" dirty="0" err="1"/>
              <a:t>δὲ</a:t>
            </a:r>
            <a:r>
              <a:rPr lang="en-US" dirty="0"/>
              <a:t> </a:t>
            </a:r>
            <a:r>
              <a:rPr lang="en-US" dirty="0" err="1"/>
              <a:t>Σίμων</a:t>
            </a:r>
            <a:r>
              <a:rPr lang="en-US" dirty="0"/>
              <a:t> </a:t>
            </a:r>
            <a:r>
              <a:rPr lang="en-US" dirty="0" err="1"/>
              <a:t>Πέτρος</a:t>
            </a:r>
            <a:r>
              <a:rPr lang="en-US" dirty="0"/>
              <a:t> π</a:t>
            </a:r>
            <a:r>
              <a:rPr lang="en-US" dirty="0" err="1"/>
              <a:t>ροσέ</a:t>
            </a:r>
            <a:r>
              <a:rPr lang="en-US" dirty="0"/>
              <a:t>πεσεν τοῖς γόνασιν Ἰησοῦ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199</Words>
  <Application>Microsoft Office PowerPoint</Application>
  <PresentationFormat>On-screen Show (4:3)</PresentationFormat>
  <Paragraphs>46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Syntactic Stylometry on the Basis of Ancient Greek Treebanks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User</cp:lastModifiedBy>
  <cp:revision>47</cp:revision>
  <dcterms:created xsi:type="dcterms:W3CDTF">2015-11-13T18:37:18Z</dcterms:created>
  <dcterms:modified xsi:type="dcterms:W3CDTF">2015-11-18T22:42:21Z</dcterms:modified>
</cp:coreProperties>
</file>