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86" r:id="rId2"/>
    <p:sldId id="263" r:id="rId3"/>
    <p:sldId id="264" r:id="rId4"/>
    <p:sldId id="267" r:id="rId5"/>
    <p:sldId id="265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77" r:id="rId18"/>
    <p:sldId id="280" r:id="rId19"/>
    <p:sldId id="281" r:id="rId20"/>
    <p:sldId id="282" r:id="rId21"/>
    <p:sldId id="278" r:id="rId22"/>
    <p:sldId id="260" r:id="rId23"/>
    <p:sldId id="283" r:id="rId24"/>
    <p:sldId id="284" r:id="rId25"/>
    <p:sldId id="285" r:id="rId26"/>
    <p:sldId id="262" r:id="rId27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D54B7D7-B4A3-405D-8D68-21A78814DEB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72E31D7-ED23-4389-A30B-7579B0FE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B126904A-A4F5-408B-B318-7ABD31E5B746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3E9124A-7BF9-46DF-BFFC-8F8BB6FC65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Introductory remarks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Treebanking</a:t>
            </a:r>
            <a:r>
              <a:rPr lang="en-US" baseline="0" dirty="0" smtClean="0"/>
              <a:t> has been making its way into classrooms around the globe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Like any computational activity, treebanking creates mountains of data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The goal of this paper is to consider how we may use this material for our advantage as teachers and students of language.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2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aggregate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 summarizing</a:t>
            </a:r>
            <a:r>
              <a:rPr lang="en-US" baseline="0" dirty="0" smtClean="0"/>
              <a:t> individual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9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points for one set of homework</a:t>
            </a:r>
            <a:r>
              <a:rPr lang="en-US" baseline="0" dirty="0" smtClean="0"/>
              <a:t> assignments is robust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9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be broken</a:t>
            </a:r>
            <a:r>
              <a:rPr lang="en-US" baseline="0" dirty="0" smtClean="0"/>
              <a:t> down in various ways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Sample of data calculated by type of grammatical Relationship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7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Obvious:</a:t>
            </a:r>
            <a:r>
              <a:rPr lang="en-US" baseline="0" dirty="0" smtClean="0"/>
              <a:t> 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students can’t tell subjects from </a:t>
            </a:r>
            <a:r>
              <a:rPr lang="en-US" baseline="0" dirty="0" err="1" smtClean="0"/>
              <a:t>pnoms</a:t>
            </a:r>
            <a:r>
              <a:rPr lang="en-US" baseline="0" dirty="0" smtClean="0"/>
              <a:t> in the wild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Nor perfect participles from nouns derived from same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Students confused  by pronoun / adjective alternation of </a:t>
            </a:r>
            <a:r>
              <a:rPr lang="en-US" baseline="0" dirty="0" smtClean="0"/>
              <a:t>demonstratives</a:t>
            </a:r>
            <a:endParaRPr lang="en-US" baseline="0" dirty="0" smtClean="0"/>
          </a:p>
          <a:p>
            <a:r>
              <a:rPr lang="en-US" baseline="0" dirty="0" smtClean="0"/>
              <a:t>Not so obvious: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More obscure is how to handle data pertaining to shape of tree (structure of sentence)?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Desideratum is to be able to generalize performance data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Easy for morphological data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for grammatical relationship (since terminology various)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Most difficult for “head” data: these are sets of numbers with no inherent grammatical reference or 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4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sufficient variety among trees to make their structures</a:t>
            </a:r>
            <a:r>
              <a:rPr lang="en-US" baseline="0" dirty="0" smtClean="0"/>
              <a:t> useful for classification etc.?</a:t>
            </a:r>
          </a:p>
          <a:p>
            <a:r>
              <a:rPr lang="en-US" baseline="0" dirty="0" smtClean="0"/>
              <a:t>At first we might doubt: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Only two possible shapes for a tree with four vertices.</a:t>
            </a:r>
            <a:br>
              <a:rPr lang="en-US" baseline="0" dirty="0" smtClean="0"/>
            </a:b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83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trees have added characteristic: they are labeled;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Not</a:t>
            </a:r>
            <a:r>
              <a:rPr lang="en-US" baseline="0" dirty="0" smtClean="0"/>
              <a:t> with respect to syntax relations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Rather, each vertex represents an element that is unique in respect to its linear order in a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trees are not only labeled, they are rooted.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8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Rotate tree a quarter turn: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sentence with 10 words may be represented by any one of a billion</a:t>
            </a:r>
            <a:r>
              <a:rPr lang="en-US" baseline="0" dirty="0" smtClean="0"/>
              <a:t> trees!</a:t>
            </a:r>
          </a:p>
          <a:p>
            <a:r>
              <a:rPr lang="en-US" baseline="0" dirty="0" smtClean="0"/>
              <a:t>Point: if we find patterns of similar structures given this possible variety, we may suspect that the patterns are significant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How to proceed?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Much work done on the question of how to describe and quantify similarity and difference among trees.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Many physical and technological systems are represented by tree structures, so serious effort is given to the issue of measurement and comparison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Best for us to stick with a metric that is relatively simple and represents a linguistic phenomenon rather than something that may be purely mathematical.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Tree of demo sentence.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Distance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Widely</a:t>
            </a:r>
            <a:r>
              <a:rPr lang="en-US" baseline="0" dirty="0" smtClean="0"/>
              <a:t> used as measure of sentence complexity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Apparent representation of real linguistic phenomenon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Cognitive cost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Based on dependency and place of words in linear order of sentence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Difference between linear position of target word and that of its parent 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9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our example sentence is already larger in DD than the average for a good many languages.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This is remarkable given that the example is only 7 words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8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DD</a:t>
            </a:r>
            <a:r>
              <a:rPr lang="en-US" baseline="0" dirty="0" smtClean="0"/>
              <a:t> is an established measure of sentence complexity.</a:t>
            </a:r>
          </a:p>
          <a:p>
            <a:r>
              <a:rPr lang="en-US" baseline="0" dirty="0" smtClean="0"/>
              <a:t>How does it stand as measure of sentence difficulty?</a:t>
            </a:r>
            <a:br>
              <a:rPr lang="en-US" baseline="0" dirty="0" smtClean="0"/>
            </a:br>
            <a:endParaRPr lang="en-US" baseline="0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Not feasible to set up large body of texts for students to work on.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These require answer keys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Therefore, they are not easily extensible</a:t>
            </a:r>
            <a:br>
              <a:rPr lang="en-US" baseline="0" dirty="0" smtClean="0"/>
            </a:br>
            <a:endParaRPr lang="en-US" baseline="0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So, a workable proxy is to ask tree makers to time and record their efforts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Time recorded for 600 sentences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Dependency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Grammatical label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 good correlation</a:t>
            </a:r>
            <a:r>
              <a:rPr lang="en-US" baseline="0" dirty="0" smtClean="0"/>
              <a:t> of the two variables (0.452)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Much remains unexplained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Linear regression model say that this pattern cannot be due to chance (p-value is essentially 0)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At the same time, DD looks to explain only 20% of the variation evident</a:t>
            </a:r>
          </a:p>
          <a:p>
            <a:pPr marL="638897" lvl="1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Non </a:t>
            </a:r>
            <a:r>
              <a:rPr lang="en-US" baseline="0" dirty="0" err="1" smtClean="0"/>
              <a:t>treeish</a:t>
            </a:r>
            <a:r>
              <a:rPr lang="en-US" baseline="0" dirty="0" smtClean="0"/>
              <a:t> factors certainly in play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vocabulary</a:t>
            </a:r>
          </a:p>
          <a:p>
            <a:pPr marL="1103549" lvl="2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Participles and infinitives vs. clauses introduced by subordinating conjunctions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What other </a:t>
            </a:r>
            <a:r>
              <a:rPr lang="en-US" baseline="0" dirty="0" err="1" smtClean="0"/>
              <a:t>treeish</a:t>
            </a:r>
            <a:r>
              <a:rPr lang="en-US" baseline="0" dirty="0" smtClean="0"/>
              <a:t> factors?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8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sentence projective?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Are its sub-trees contiguous in the linear order of the sentence.</a:t>
            </a:r>
            <a:br>
              <a:rPr lang="en-US" baseline="0" dirty="0" smtClean="0"/>
            </a:br>
            <a:endParaRPr lang="en-US" baseline="0" dirty="0" smtClean="0"/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Note that the arcs of dependency don’t cross.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Planarity is a further refinement of </a:t>
            </a:r>
            <a:r>
              <a:rPr lang="en-US" dirty="0" err="1" smtClean="0"/>
              <a:t>projectivity</a:t>
            </a:r>
            <a:r>
              <a:rPr lang="en-US" dirty="0" smtClean="0"/>
              <a:t> (or rather non-</a:t>
            </a:r>
            <a:r>
              <a:rPr lang="en-US" dirty="0" err="1" smtClean="0"/>
              <a:t>projectivity</a:t>
            </a:r>
            <a:r>
              <a:rPr lang="en-US" dirty="0" smtClean="0"/>
              <a:t>).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dirty="0" smtClean="0"/>
              <a:t>A non-projective</a:t>
            </a:r>
            <a:r>
              <a:rPr lang="en-US" baseline="0" dirty="0" smtClean="0"/>
              <a:t> sentence in which dependency arcs cross.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3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are asked to correctly identify every form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Lemma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All relevant morphological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are also asked</a:t>
            </a:r>
            <a:r>
              <a:rPr lang="en-US" baseline="0" dirty="0" smtClean="0"/>
              <a:t> to specify the dependency relationship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The list can be customized to meet classroom needs</a:t>
            </a:r>
          </a:p>
          <a:p>
            <a:pPr marL="174245" indent="-174245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list of clauses known to the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Underlying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points = lemma, </a:t>
            </a:r>
            <a:r>
              <a:rPr lang="en-US" dirty="0" err="1" smtClean="0"/>
              <a:t>postag</a:t>
            </a:r>
            <a:r>
              <a:rPr lang="en-US" dirty="0" smtClean="0"/>
              <a:t>, relation, and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Arethusa provides a matrix</a:t>
            </a:r>
            <a:r>
              <a:rPr lang="en-US" baseline="0" dirty="0" smtClean="0"/>
              <a:t> of correct and incorrect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</a:t>
            </a:r>
            <a:r>
              <a:rPr lang="en-US" baseline="0" dirty="0" smtClean="0"/>
              <a:t> up of matrix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Aggregate data for all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1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5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6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0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3/17/2016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2"/>
            <a:ext cx="10035251" cy="3140596"/>
          </a:xfrm>
        </p:spPr>
        <p:txBody>
          <a:bodyPr/>
          <a:lstStyle/>
          <a:p>
            <a:r>
              <a:rPr lang="en-US" sz="6000" dirty="0" smtClean="0"/>
              <a:t>Data from Student Treebanking as a Pedagogical Resource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Gorman</a:t>
            </a:r>
          </a:p>
          <a:p>
            <a:r>
              <a:rPr lang="en-US" dirty="0" smtClean="0"/>
              <a:t>University of Nebraska-Lincoln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11865"/>
              </p:ext>
            </p:extLst>
          </p:nvPr>
        </p:nvGraphicFramePr>
        <p:xfrm>
          <a:off x="2314934" y="1863522"/>
          <a:ext cx="2835800" cy="413216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17900"/>
                <a:gridCol w="1417900"/>
              </a:tblGrid>
              <a:tr h="3375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Lemma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poeta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Romanus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88.24%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5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76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63880"/>
              </p:ext>
            </p:extLst>
          </p:nvPr>
        </p:nvGraphicFramePr>
        <p:xfrm>
          <a:off x="6076707" y="1863522"/>
          <a:ext cx="3090442" cy="41321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45221"/>
                <a:gridCol w="1545221"/>
              </a:tblGrid>
              <a:tr h="3225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Morphology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52.94%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poeta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88.24%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76.47%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Romanus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64.71%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58.82%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82.35%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82.35%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838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82.35%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28652"/>
            <a:ext cx="10972800" cy="2669059"/>
          </a:xfrm>
        </p:spPr>
      </p:pic>
    </p:spTree>
    <p:extLst>
      <p:ext uri="{BB962C8B-B14F-4D97-AF65-F5344CB8AC3E}">
        <p14:creationId xmlns:p14="http://schemas.microsoft.com/office/powerpoint/2010/main" val="997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208 words x 5 features x 24 students =</a:t>
            </a:r>
            <a:br>
              <a:rPr lang="en-US" dirty="0" smtClean="0"/>
            </a:br>
            <a:r>
              <a:rPr lang="en-US" dirty="0" smtClean="0"/>
              <a:t>24, 960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278290"/>
              </p:ext>
            </p:extLst>
          </p:nvPr>
        </p:nvGraphicFramePr>
        <p:xfrm>
          <a:off x="1805648" y="2997843"/>
          <a:ext cx="8163690" cy="1753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98600"/>
                <a:gridCol w="1333018"/>
                <a:gridCol w="1333018"/>
                <a:gridCol w="1333018"/>
                <a:gridCol w="1333018"/>
                <a:gridCol w="1333018"/>
              </a:tblGrid>
              <a:tr h="45942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Word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Lemma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Morph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50.26%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72.86%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71.26%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83.28%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73.74%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Maximum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78.85%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96.15%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91.35%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96.63%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92.79%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9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Minimum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23.56%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43.27%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46.63%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62.98%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46.15%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947570"/>
              </p:ext>
            </p:extLst>
          </p:nvPr>
        </p:nvGraphicFramePr>
        <p:xfrm>
          <a:off x="3680750" y="1423686"/>
          <a:ext cx="3460831" cy="452030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77656"/>
                <a:gridCol w="1383175"/>
              </a:tblGrid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Adverbial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100.00%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attribute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61.70%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Conditional Cl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80.85%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Dir. Obj.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93.62%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Main Verb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80.85%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Pred. Nom.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53.19%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Poss.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70.21%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Subject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51.06%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data immediately illuminating</a:t>
            </a:r>
          </a:p>
          <a:p>
            <a:endParaRPr lang="en-US" dirty="0"/>
          </a:p>
          <a:p>
            <a:r>
              <a:rPr lang="en-US" dirty="0" smtClean="0"/>
              <a:t>Some less so!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Treeish</a:t>
            </a:r>
            <a:r>
              <a:rPr lang="en-US" dirty="0" smtClean="0"/>
              <a:t> data:</a:t>
            </a:r>
            <a:br>
              <a:rPr lang="en-US" dirty="0" smtClean="0"/>
            </a:br>
            <a:r>
              <a:rPr lang="en-US" dirty="0" smtClean="0"/>
              <a:t>Can tree structure tell us anything?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12" y="2390302"/>
            <a:ext cx="7846575" cy="2054376"/>
          </a:xfrm>
        </p:spPr>
      </p:pic>
    </p:spTree>
    <p:extLst>
      <p:ext uri="{BB962C8B-B14F-4D97-AF65-F5344CB8AC3E}">
        <p14:creationId xmlns:p14="http://schemas.microsoft.com/office/powerpoint/2010/main" val="3584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8"/>
          <a:stretch/>
        </p:blipFill>
        <p:spPr>
          <a:xfrm>
            <a:off x="3055716" y="230651"/>
            <a:ext cx="5787342" cy="5685107"/>
          </a:xfrm>
        </p:spPr>
      </p:pic>
    </p:spTree>
    <p:extLst>
      <p:ext uri="{BB962C8B-B14F-4D97-AF65-F5344CB8AC3E}">
        <p14:creationId xmlns:p14="http://schemas.microsoft.com/office/powerpoint/2010/main" val="2715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Moritur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filius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fratris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mei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30" y="2131681"/>
            <a:ext cx="2200275" cy="3486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39305">
            <a:off x="1297811" y="2342063"/>
            <a:ext cx="2602857" cy="19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Cicero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timet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periculum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magnum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3559">
            <a:off x="1069075" y="2466773"/>
            <a:ext cx="2505178" cy="18788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1883538"/>
            <a:ext cx="4143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labeled trees on n vertices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653513"/>
              </p:ext>
            </p:extLst>
          </p:nvPr>
        </p:nvGraphicFramePr>
        <p:xfrm>
          <a:off x="4649164" y="1469982"/>
          <a:ext cx="3684607" cy="41710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37922"/>
                <a:gridCol w="2146685"/>
              </a:tblGrid>
              <a:tr h="2798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Vertices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Unique Trees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8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7776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117,649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2,097,152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43,046,721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9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1,000,000,000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4" y="1600200"/>
            <a:ext cx="5860451" cy="4525963"/>
          </a:xfrm>
        </p:spPr>
      </p:pic>
    </p:spTree>
    <p:extLst>
      <p:ext uri="{BB962C8B-B14F-4D97-AF65-F5344CB8AC3E}">
        <p14:creationId xmlns:p14="http://schemas.microsoft.com/office/powerpoint/2010/main" val="36272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4168"/>
            <a:ext cx="10972800" cy="12954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Dependency Distance: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41868"/>
            <a:ext cx="10972800" cy="4525963"/>
          </a:xfrm>
        </p:spPr>
        <p:txBody>
          <a:bodyPr/>
          <a:lstStyle/>
          <a:p>
            <a:r>
              <a:rPr lang="fr-FR" dirty="0" err="1"/>
              <a:t>gelidus</a:t>
            </a:r>
            <a:r>
              <a:rPr lang="fr-FR" dirty="0"/>
              <a:t> </a:t>
            </a:r>
            <a:r>
              <a:rPr lang="fr-FR" dirty="0" err="1"/>
              <a:t>Teucris</a:t>
            </a:r>
            <a:r>
              <a:rPr lang="fr-FR" dirty="0"/>
              <a:t> per dura </a:t>
            </a:r>
            <a:r>
              <a:rPr lang="fr-FR" dirty="0" err="1" smtClean="0"/>
              <a:t>cucurrit</a:t>
            </a:r>
            <a:r>
              <a:rPr lang="fr-FR" dirty="0" smtClean="0"/>
              <a:t> / </a:t>
            </a:r>
            <a:r>
              <a:rPr lang="fr-FR" dirty="0" err="1"/>
              <a:t>ossa</a:t>
            </a:r>
            <a:r>
              <a:rPr lang="fr-FR" dirty="0"/>
              <a:t> </a:t>
            </a:r>
            <a:r>
              <a:rPr lang="fr-FR" dirty="0" err="1" smtClean="0"/>
              <a:t>tremor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66" y="1787927"/>
            <a:ext cx="3705225" cy="4972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13424"/>
              </p:ext>
            </p:extLst>
          </p:nvPr>
        </p:nvGraphicFramePr>
        <p:xfrm>
          <a:off x="1990844" y="2291787"/>
          <a:ext cx="4608896" cy="33775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40770"/>
                <a:gridCol w="1927356"/>
                <a:gridCol w="1340770"/>
              </a:tblGrid>
              <a:tr h="369508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word - parent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gelidus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1-7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057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Teucris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2-6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per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dura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4-6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curcurrit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Root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ossa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6-3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tremor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7-5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9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2.71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Dependency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247750"/>
              </p:ext>
            </p:extLst>
          </p:nvPr>
        </p:nvGraphicFramePr>
        <p:xfrm>
          <a:off x="3773347" y="1898248"/>
          <a:ext cx="4479402" cy="3977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925032"/>
                <a:gridCol w="2554370"/>
              </a:tblGrid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Romanian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1.798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Japanese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1.805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Danish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2.136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Italian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2.190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Dutch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2.524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English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2.543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German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3.353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Chinese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3.662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8663" y="6109404"/>
            <a:ext cx="47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Liu, </a:t>
            </a:r>
            <a:r>
              <a:rPr lang="en-US" i="1" dirty="0" smtClean="0"/>
              <a:t>Journal of Cognitive Science</a:t>
            </a:r>
            <a:r>
              <a:rPr lang="en-US" dirty="0" smtClean="0"/>
              <a:t> (2008)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DD useful for us?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49" y="1786258"/>
            <a:ext cx="9222301" cy="4153846"/>
          </a:xfrm>
        </p:spPr>
      </p:pic>
      <p:sp>
        <p:nvSpPr>
          <p:cNvPr id="7" name="TextBox 6"/>
          <p:cNvSpPr txBox="1"/>
          <p:nvPr/>
        </p:nvSpPr>
        <p:spPr>
          <a:xfrm>
            <a:off x="1319514" y="5940104"/>
            <a:ext cx="995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Min. 1.0,       1</a:t>
            </a:r>
            <a:r>
              <a:rPr lang="en-US" baseline="30000" dirty="0" smtClean="0"/>
              <a:t>st</a:t>
            </a:r>
            <a:r>
              <a:rPr lang="en-US" dirty="0" smtClean="0"/>
              <a:t> Qu. 2.667,      Median 3.323,      Mean 3.633,      3</a:t>
            </a:r>
            <a:r>
              <a:rPr lang="en-US" baseline="30000" dirty="0" smtClean="0"/>
              <a:t>rd</a:t>
            </a:r>
            <a:r>
              <a:rPr lang="en-US" dirty="0" smtClean="0"/>
              <a:t> Qu. 4.212,       Max. 28.340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 x Dependency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49" y="1786258"/>
            <a:ext cx="9222301" cy="4153846"/>
          </a:xfrm>
        </p:spPr>
      </p:pic>
    </p:spTree>
    <p:extLst>
      <p:ext uri="{BB962C8B-B14F-4D97-AF65-F5344CB8AC3E}">
        <p14:creationId xmlns:p14="http://schemas.microsoft.com/office/powerpoint/2010/main" val="176966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710" y="928868"/>
            <a:ext cx="3450579" cy="4525963"/>
          </a:xfrm>
        </p:spPr>
      </p:pic>
      <p:sp>
        <p:nvSpPr>
          <p:cNvPr id="6" name="TextBox 5"/>
          <p:cNvSpPr txBox="1"/>
          <p:nvPr/>
        </p:nvSpPr>
        <p:spPr>
          <a:xfrm>
            <a:off x="3254414" y="5798924"/>
            <a:ext cx="568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Doctus</a:t>
            </a:r>
            <a:r>
              <a:rPr lang="en-US" sz="3200" dirty="0" smtClean="0"/>
              <a:t> sum </a:t>
            </a:r>
            <a:r>
              <a:rPr lang="en-US" sz="3200" dirty="0" smtClean="0">
                <a:solidFill>
                  <a:srgbClr val="FF0000"/>
                </a:solidFill>
              </a:rPr>
              <a:t>lingua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Graeca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Block Arc 13"/>
          <p:cNvSpPr/>
          <p:nvPr/>
        </p:nvSpPr>
        <p:spPr>
          <a:xfrm>
            <a:off x="4035044" y="5507178"/>
            <a:ext cx="976794" cy="902825"/>
          </a:xfrm>
          <a:prstGeom prst="blockArc">
            <a:avLst>
              <a:gd name="adj1" fmla="val 10800000"/>
              <a:gd name="adj2" fmla="val 21420805"/>
              <a:gd name="adj3" fmla="val 438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>
            <a:off x="4035044" y="5339566"/>
            <a:ext cx="1949067" cy="1238048"/>
          </a:xfrm>
          <a:prstGeom prst="blockArc">
            <a:avLst>
              <a:gd name="adj1" fmla="val 10800000"/>
              <a:gd name="adj2" fmla="val 21420805"/>
              <a:gd name="adj3" fmla="val 438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>
            <a:off x="5925905" y="5480874"/>
            <a:ext cx="1447167" cy="902825"/>
          </a:xfrm>
          <a:prstGeom prst="blockArc">
            <a:avLst>
              <a:gd name="adj1" fmla="val 10800000"/>
              <a:gd name="adj2" fmla="val 21420805"/>
              <a:gd name="adj3" fmla="val 438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4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47700"/>
            <a:ext cx="10972800" cy="1295400"/>
          </a:xfrm>
        </p:spPr>
        <p:txBody>
          <a:bodyPr/>
          <a:lstStyle/>
          <a:p>
            <a:r>
              <a:rPr lang="en-US" dirty="0" smtClean="0"/>
              <a:t>Planarity?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21" y="384858"/>
            <a:ext cx="3450579" cy="4525963"/>
          </a:xfrm>
        </p:spPr>
      </p:pic>
      <p:sp>
        <p:nvSpPr>
          <p:cNvPr id="6" name="TextBox 5"/>
          <p:cNvSpPr txBox="1"/>
          <p:nvPr/>
        </p:nvSpPr>
        <p:spPr>
          <a:xfrm>
            <a:off x="3254415" y="5666202"/>
            <a:ext cx="568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Doctus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lingua </a:t>
            </a:r>
            <a:r>
              <a:rPr lang="en-US" sz="3200" dirty="0" smtClean="0"/>
              <a:t>sum </a:t>
            </a:r>
            <a:r>
              <a:rPr lang="en-US" sz="3200" dirty="0" err="1" smtClean="0">
                <a:solidFill>
                  <a:srgbClr val="FF0000"/>
                </a:solidFill>
              </a:rPr>
              <a:t>Graeca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>
          <a:xfrm>
            <a:off x="3985824" y="5348152"/>
            <a:ext cx="1361680" cy="902825"/>
          </a:xfrm>
          <a:prstGeom prst="blockArc">
            <a:avLst>
              <a:gd name="adj1" fmla="val 10800000"/>
              <a:gd name="adj2" fmla="val 21420805"/>
              <a:gd name="adj3" fmla="val 438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>
            <a:off x="3985824" y="5042608"/>
            <a:ext cx="2287654" cy="1513912"/>
          </a:xfrm>
          <a:prstGeom prst="blockArc">
            <a:avLst>
              <a:gd name="adj1" fmla="val 10800000"/>
              <a:gd name="adj2" fmla="val 21420805"/>
              <a:gd name="adj3" fmla="val 438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>
            <a:off x="5317877" y="5042608"/>
            <a:ext cx="2287654" cy="1513912"/>
          </a:xfrm>
          <a:prstGeom prst="blockArc">
            <a:avLst>
              <a:gd name="adj1" fmla="val 10800000"/>
              <a:gd name="adj2" fmla="val 21420805"/>
              <a:gd name="adj3" fmla="val 438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0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04" y="1006997"/>
            <a:ext cx="10972800" cy="1295400"/>
          </a:xfrm>
        </p:spPr>
        <p:txBody>
          <a:bodyPr/>
          <a:lstStyle/>
          <a:p>
            <a:r>
              <a:rPr lang="en-US" sz="6000" dirty="0" smtClean="0"/>
              <a:t>That’s all, folks.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3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1713053"/>
            <a:ext cx="8627054" cy="4074289"/>
          </a:xfrm>
        </p:spPr>
      </p:pic>
    </p:spTree>
    <p:extLst>
      <p:ext uri="{BB962C8B-B14F-4D97-AF65-F5344CB8AC3E}">
        <p14:creationId xmlns:p14="http://schemas.microsoft.com/office/powerpoint/2010/main" val="40719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1" y="1500738"/>
            <a:ext cx="7442522" cy="4953425"/>
          </a:xfrm>
        </p:spPr>
      </p:pic>
    </p:spTree>
    <p:extLst>
      <p:ext uri="{BB962C8B-B14F-4D97-AF65-F5344CB8AC3E}">
        <p14:creationId xmlns:p14="http://schemas.microsoft.com/office/powerpoint/2010/main" val="6724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7" y="1724629"/>
            <a:ext cx="9497248" cy="4098044"/>
          </a:xfrm>
        </p:spPr>
      </p:pic>
    </p:spTree>
    <p:extLst>
      <p:ext uri="{BB962C8B-B14F-4D97-AF65-F5344CB8AC3E}">
        <p14:creationId xmlns:p14="http://schemas.microsoft.com/office/powerpoint/2010/main" val="32252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&lt;word id="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/>
              <a:t>" form="</a:t>
            </a:r>
            <a:r>
              <a:rPr lang="en-US" dirty="0" err="1"/>
              <a:t>cīvis</a:t>
            </a:r>
            <a:r>
              <a:rPr lang="en-US" dirty="0"/>
              <a:t>" lemma="</a:t>
            </a:r>
            <a:r>
              <a:rPr lang="en-US" dirty="0" err="1">
                <a:solidFill>
                  <a:srgbClr val="FF0000"/>
                </a:solidFill>
              </a:rPr>
              <a:t>cīvis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n-s---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Pnom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"/&gt;</a:t>
            </a:r>
          </a:p>
          <a:p>
            <a:r>
              <a:rPr lang="en-US" dirty="0"/>
              <a:t>      &lt;word id="6" form="</a:t>
            </a:r>
            <a:r>
              <a:rPr lang="en-US" dirty="0" err="1">
                <a:solidFill>
                  <a:schemeClr val="tx1"/>
                </a:solidFill>
              </a:rPr>
              <a:t>Rōmānus</a:t>
            </a:r>
            <a:r>
              <a:rPr lang="en-US" dirty="0"/>
              <a:t>" lemma="</a:t>
            </a:r>
            <a:r>
              <a:rPr lang="en-US" dirty="0" err="1">
                <a:solidFill>
                  <a:srgbClr val="FF0000"/>
                </a:solidFill>
              </a:rPr>
              <a:t>Rōmānus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a-s---</a:t>
            </a:r>
            <a:r>
              <a:rPr lang="en-US" dirty="0" err="1">
                <a:solidFill>
                  <a:srgbClr val="FF0000"/>
                </a:solidFill>
              </a:rPr>
              <a:t>mn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Atr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"/&gt;</a:t>
            </a:r>
          </a:p>
          <a:p>
            <a:r>
              <a:rPr lang="en-US" dirty="0"/>
              <a:t>      &lt;word id="7" form="</a:t>
            </a:r>
            <a:r>
              <a:rPr lang="en-US" dirty="0" err="1"/>
              <a:t>esset</a:t>
            </a:r>
            <a:r>
              <a:rPr lang="en-US" dirty="0"/>
              <a:t>" lemma="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" </a:t>
            </a:r>
            <a:r>
              <a:rPr lang="en-US" dirty="0" err="1"/>
              <a:t>postag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v3sisa---</a:t>
            </a:r>
            <a:r>
              <a:rPr lang="en-US" dirty="0"/>
              <a:t>" relation="</a:t>
            </a:r>
            <a:r>
              <a:rPr lang="en-US" dirty="0" err="1">
                <a:solidFill>
                  <a:srgbClr val="FF0000"/>
                </a:solidFill>
              </a:rPr>
              <a:t>CondCl</a:t>
            </a:r>
            <a:r>
              <a:rPr lang="en-US" dirty="0"/>
              <a:t>" head="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0745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 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23" y="1600200"/>
            <a:ext cx="6194553" cy="4525963"/>
          </a:xfrm>
        </p:spPr>
      </p:pic>
    </p:spTree>
    <p:extLst>
      <p:ext uri="{BB962C8B-B14F-4D97-AF65-F5344CB8AC3E}">
        <p14:creationId xmlns:p14="http://schemas.microsoft.com/office/powerpoint/2010/main" val="104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dōnārētur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8" b="69119"/>
          <a:stretch/>
        </p:blipFill>
        <p:spPr>
          <a:xfrm>
            <a:off x="183019" y="2673751"/>
            <a:ext cx="11825962" cy="972273"/>
          </a:xfrm>
        </p:spPr>
      </p:pic>
    </p:spTree>
    <p:extLst>
      <p:ext uri="{BB962C8B-B14F-4D97-AF65-F5344CB8AC3E}">
        <p14:creationId xmlns:p14="http://schemas.microsoft.com/office/powerpoint/2010/main" val="7359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Noster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poēta</a:t>
            </a:r>
            <a:r>
              <a:rPr lang="en-US" dirty="0">
                <a:effectLst/>
              </a:rPr>
              <a:t> , nisi </a:t>
            </a:r>
            <a:r>
              <a:rPr lang="en-US" dirty="0" err="1">
                <a:effectLst/>
              </a:rPr>
              <a:t>cīvis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Rōmānus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esset</a:t>
            </a:r>
            <a:r>
              <a:rPr lang="en-US" dirty="0">
                <a:effectLst/>
              </a:rPr>
              <a:t> , ā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populō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cīvitāte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dōnārētur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45593"/>
              </p:ext>
            </p:extLst>
          </p:nvPr>
        </p:nvGraphicFramePr>
        <p:xfrm>
          <a:off x="2291787" y="1747908"/>
          <a:ext cx="2523282" cy="410888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61641"/>
                <a:gridCol w="1261641"/>
              </a:tblGrid>
              <a:tr h="3207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Dependency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noster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poeta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nisi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civis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Romanus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8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81940"/>
              </p:ext>
            </p:extLst>
          </p:nvPr>
        </p:nvGraphicFramePr>
        <p:xfrm>
          <a:off x="6655439" y="1747908"/>
          <a:ext cx="2361238" cy="410888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80619"/>
                <a:gridCol w="1180619"/>
              </a:tblGrid>
              <a:tr h="32075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Relation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70.59%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poeta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88.24%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nisi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70.59%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41.18%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Romanus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52.94%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esset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47.06%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populo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94.12%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nunc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100.00%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civitate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58.82%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8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donaretur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88.24%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1158</Words>
  <Application>Microsoft Office PowerPoint</Application>
  <PresentationFormat>Widescreen</PresentationFormat>
  <Paragraphs>332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Palatino Linotype</vt:lpstr>
      <vt:lpstr>Executive</vt:lpstr>
      <vt:lpstr>Data from Student Treebanking as a Pedagogical Resource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 .</vt:lpstr>
      <vt:lpstr>Noster poēta , nisi cīvis Rōmānus esset , ā  populō nunc cīvitāte dōnārētur.</vt:lpstr>
      <vt:lpstr>Noster poēta , nisi cīvis Rōmānus esset , ā  populō nunc cīvitāte dōnārētur.</vt:lpstr>
      <vt:lpstr>Noster poēta , nisi cīvis Rōmānus esset , ā  populō nunc cīvitāte dōnārētur.</vt:lpstr>
      <vt:lpstr>PowerPoint Presentation</vt:lpstr>
      <vt:lpstr>208 words x 5 features x 24 students = 24, 960</vt:lpstr>
      <vt:lpstr>PowerPoint Presentation</vt:lpstr>
      <vt:lpstr>Uses?</vt:lpstr>
      <vt:lpstr>Treeish data: Can tree structure tell us anything?</vt:lpstr>
      <vt:lpstr>PowerPoint Presentation</vt:lpstr>
      <vt:lpstr>Moritur filius fratris mei</vt:lpstr>
      <vt:lpstr>Cicero timet periculum magnum</vt:lpstr>
      <vt:lpstr>Rooted labeled trees on n vertices</vt:lpstr>
      <vt:lpstr> Dependency Distance:  </vt:lpstr>
      <vt:lpstr>Average Dependency Distance</vt:lpstr>
      <vt:lpstr>Is DD useful for us?</vt:lpstr>
      <vt:lpstr>DD x Dependency Time</vt:lpstr>
      <vt:lpstr>Projectivity</vt:lpstr>
      <vt:lpstr>Planarity?</vt:lpstr>
      <vt:lpstr>That’s all, folks.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82</cp:revision>
  <cp:lastPrinted>2016-03-17T19:12:43Z</cp:lastPrinted>
  <dcterms:created xsi:type="dcterms:W3CDTF">2016-03-15T05:07:22Z</dcterms:created>
  <dcterms:modified xsi:type="dcterms:W3CDTF">2016-03-17T19:14:33Z</dcterms:modified>
</cp:coreProperties>
</file>