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3" r:id="rId2"/>
    <p:sldId id="264" r:id="rId3"/>
    <p:sldId id="267" r:id="rId4"/>
    <p:sldId id="265" r:id="rId5"/>
    <p:sldId id="268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77" r:id="rId17"/>
    <p:sldId id="280" r:id="rId18"/>
    <p:sldId id="281" r:id="rId19"/>
    <p:sldId id="282" r:id="rId20"/>
    <p:sldId id="278" r:id="rId21"/>
    <p:sldId id="258" r:id="rId22"/>
    <p:sldId id="259" r:id="rId23"/>
    <p:sldId id="260" r:id="rId24"/>
    <p:sldId id="26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6904A-A4F5-408B-B318-7ABD31E5B74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9124A-7BF9-46DF-BFFC-8F8BB6FC6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Tree of demo sentence.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 summarizing</a:t>
            </a:r>
            <a:r>
              <a:rPr lang="en-US" baseline="0" dirty="0" smtClean="0"/>
              <a:t> individual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points for one set of homework</a:t>
            </a:r>
            <a:r>
              <a:rPr lang="en-US" baseline="0" dirty="0" smtClean="0"/>
              <a:t> assignments is robust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9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can be broken</a:t>
            </a:r>
            <a:r>
              <a:rPr lang="en-US" baseline="0" dirty="0" smtClean="0"/>
              <a:t> down in various 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Sample of data calculated by type of grammatical Relationship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Obvious: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students can’t tell subjects from </a:t>
            </a:r>
            <a:r>
              <a:rPr lang="en-US" baseline="0" dirty="0" err="1" smtClean="0"/>
              <a:t>pnoms</a:t>
            </a:r>
            <a:r>
              <a:rPr lang="en-US" baseline="0" dirty="0" smtClean="0"/>
              <a:t> in the wild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Nor perfect participles from nouns derived from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Students confused  by pronoun / adjective alternation of demonstratives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Not so obvious: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obscure is how to handle data pertaining to shape of tree (structure of sentence)?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Desideratum is to be able to generalize performance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Easy for morphological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for grammatical relationship (since terminology various)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difficult for “head” data: these are sets of numbers with no inherent grammatical reference or significance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4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Is there sufficient variety among trees to make their structures</a:t>
            </a:r>
            <a:r>
              <a:rPr lang="en-US" baseline="0" dirty="0" smtClean="0"/>
              <a:t> useful for classification etc.?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At first we might doubt: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two possible shapes for a tree with four vertices.</a:t>
            </a:r>
            <a:br>
              <a:rPr lang="en-US" baseline="0" dirty="0" smtClean="0"/>
            </a:b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83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trees have added characteristic: they are labeled;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</a:t>
            </a:r>
            <a:r>
              <a:rPr lang="en-US" baseline="0" dirty="0" smtClean="0"/>
              <a:t> with respect to syntax relations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Rather, each vertex represents an element that is unique in respect to its linear order in a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2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trees are not only labeled, they are rooted.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sentence with 10 words may be represented by any one of a billion</a:t>
            </a:r>
            <a:r>
              <a:rPr lang="en-US" baseline="0" dirty="0" smtClean="0"/>
              <a:t> trees!</a:t>
            </a:r>
          </a:p>
          <a:p>
            <a:r>
              <a:rPr lang="en-US" baseline="0" dirty="0" smtClean="0"/>
              <a:t>Point: if we find patterns of similar structures given this possible variety, we may suspect that the patterns </a:t>
            </a:r>
            <a:r>
              <a:rPr lang="en-US" baseline="0" smtClean="0"/>
              <a:t>are significant.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so far is interesting and</a:t>
            </a:r>
            <a:r>
              <a:rPr lang="en-US" baseline="0" dirty="0" smtClean="0"/>
              <a:t> its collection usefully automated.</a:t>
            </a:r>
          </a:p>
          <a:p>
            <a:r>
              <a:rPr lang="en-US" dirty="0" smtClean="0"/>
              <a:t>It is utterly traditional</a:t>
            </a:r>
          </a:p>
          <a:p>
            <a:r>
              <a:rPr lang="en-US" dirty="0" smtClean="0"/>
              <a:t>It is not very “</a:t>
            </a:r>
            <a:r>
              <a:rPr lang="en-US" dirty="0" err="1" smtClean="0"/>
              <a:t>treeish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“head” assigned by a student to a word is somewhat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</a:t>
            </a:r>
            <a:r>
              <a:rPr lang="en-US" baseline="0" dirty="0" smtClean="0"/>
              <a:t> can also be put in traditional terms: a given adjective is and attribute of a given noun, for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it is also quite different than the other data examined so far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understand what it means when a student mislabels a Relationship: SBJ for </a:t>
            </a:r>
            <a:r>
              <a:rPr lang="en-US" baseline="0" dirty="0" err="1" smtClean="0"/>
              <a:t>Poss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evaluating head data presents difficulties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cannot be interpreted without looking at the tree as a whole: it is the more </a:t>
            </a:r>
            <a:r>
              <a:rPr lang="en-US" baseline="0" dirty="0" err="1" smtClean="0"/>
              <a:t>treeish</a:t>
            </a:r>
            <a:r>
              <a:rPr lang="en-US" baseline="0" dirty="0" smtClean="0"/>
              <a:t> part of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are asked to correctly identify every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Lemma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relevant morphological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are also asked</a:t>
            </a:r>
            <a:r>
              <a:rPr lang="en-US" baseline="0" dirty="0" smtClean="0"/>
              <a:t> to specify the dependency relationship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list can be customized to meet classroom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list of clauses known to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Underlying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points = lemma, </a:t>
            </a:r>
            <a:r>
              <a:rPr lang="en-US" dirty="0" err="1" smtClean="0"/>
              <a:t>postag</a:t>
            </a:r>
            <a:r>
              <a:rPr lang="en-US" dirty="0" smtClean="0"/>
              <a:t>, relation, and 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Arethusa provides a matrix</a:t>
            </a:r>
            <a:r>
              <a:rPr lang="en-US" baseline="0" dirty="0" smtClean="0"/>
              <a:t> of correct and incorrect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</a:t>
            </a:r>
            <a:r>
              <a:rPr lang="en-US" baseline="0" dirty="0" smtClean="0"/>
              <a:t> up of matrix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Aggregate data for all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aggregate</a:t>
            </a:r>
            <a:r>
              <a:rPr lang="en-US" baseline="0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1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3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5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6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0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8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4" y="1600200"/>
            <a:ext cx="5860451" cy="4525963"/>
          </a:xfrm>
        </p:spPr>
      </p:pic>
    </p:spTree>
    <p:extLst>
      <p:ext uri="{BB962C8B-B14F-4D97-AF65-F5344CB8AC3E}">
        <p14:creationId xmlns:p14="http://schemas.microsoft.com/office/powerpoint/2010/main" val="362720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28652"/>
            <a:ext cx="10972800" cy="2669059"/>
          </a:xfrm>
        </p:spPr>
      </p:pic>
    </p:spTree>
    <p:extLst>
      <p:ext uri="{BB962C8B-B14F-4D97-AF65-F5344CB8AC3E}">
        <p14:creationId xmlns:p14="http://schemas.microsoft.com/office/powerpoint/2010/main" val="99799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208 words x 5 features x 24 students =</a:t>
            </a:r>
            <a:br>
              <a:rPr lang="en-US" dirty="0" smtClean="0"/>
            </a:br>
            <a:r>
              <a:rPr lang="en-US" dirty="0" smtClean="0"/>
              <a:t>24, 960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278290"/>
              </p:ext>
            </p:extLst>
          </p:nvPr>
        </p:nvGraphicFramePr>
        <p:xfrm>
          <a:off x="1805648" y="2997843"/>
          <a:ext cx="8163690" cy="17535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98600"/>
                <a:gridCol w="1333018"/>
                <a:gridCol w="1333018"/>
                <a:gridCol w="1333018"/>
                <a:gridCol w="1333018"/>
                <a:gridCol w="1333018"/>
              </a:tblGrid>
              <a:tr h="45942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Word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Lemma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Morph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50.26%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72.86%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71.26%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83.28%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73.74%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9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Maximum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78.85%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96.15%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91.35%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96.63%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92.79%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9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Minimum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23.56%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43.27%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46.63%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62.98%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46.15%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9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947570"/>
              </p:ext>
            </p:extLst>
          </p:nvPr>
        </p:nvGraphicFramePr>
        <p:xfrm>
          <a:off x="3680750" y="1423686"/>
          <a:ext cx="3460831" cy="452030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77656"/>
                <a:gridCol w="1383175"/>
              </a:tblGrid>
              <a:tr h="6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Adverbial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100.00%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attribute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61.70%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Conditional Cl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80.85%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Dir. Obj.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93.62%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Main Verb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80.85%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Pred. Nom.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53.19%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Poss.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70.21%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Subject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51.06%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6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data immediatel</a:t>
            </a:r>
            <a:r>
              <a:rPr lang="en-US" dirty="0" smtClean="0"/>
              <a:t>y illuminating</a:t>
            </a:r>
          </a:p>
          <a:p>
            <a:endParaRPr lang="en-US" dirty="0"/>
          </a:p>
          <a:p>
            <a:r>
              <a:rPr lang="en-US" dirty="0" smtClean="0"/>
              <a:t>Some less so!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Treeish</a:t>
            </a:r>
            <a:r>
              <a:rPr lang="en-US" dirty="0" smtClean="0"/>
              <a:t> data:</a:t>
            </a:r>
            <a:br>
              <a:rPr lang="en-US" dirty="0" smtClean="0"/>
            </a:br>
            <a:r>
              <a:rPr lang="en-US" dirty="0" smtClean="0"/>
              <a:t>Can tree structure tell us anything?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12" y="2390302"/>
            <a:ext cx="7846575" cy="2054376"/>
          </a:xfrm>
        </p:spPr>
      </p:pic>
    </p:spTree>
    <p:extLst>
      <p:ext uri="{BB962C8B-B14F-4D97-AF65-F5344CB8AC3E}">
        <p14:creationId xmlns:p14="http://schemas.microsoft.com/office/powerpoint/2010/main" val="35845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8"/>
          <a:stretch/>
        </p:blipFill>
        <p:spPr>
          <a:xfrm>
            <a:off x="3055716" y="230651"/>
            <a:ext cx="5787342" cy="5685107"/>
          </a:xfrm>
        </p:spPr>
      </p:pic>
    </p:spTree>
    <p:extLst>
      <p:ext uri="{BB962C8B-B14F-4D97-AF65-F5344CB8AC3E}">
        <p14:creationId xmlns:p14="http://schemas.microsoft.com/office/powerpoint/2010/main" val="27157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Moritur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filius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fratris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mei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30" y="2131681"/>
            <a:ext cx="2200275" cy="3486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39305">
            <a:off x="1297811" y="2342063"/>
            <a:ext cx="2602857" cy="19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Cicero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timet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periculum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magnum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3559">
            <a:off x="1069075" y="2466773"/>
            <a:ext cx="2505178" cy="18788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2" y="1883538"/>
            <a:ext cx="4143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labeled trees on n </a:t>
            </a:r>
            <a:r>
              <a:rPr lang="en-US" dirty="0" smtClean="0"/>
              <a:t>vertices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490039"/>
              </p:ext>
            </p:extLst>
          </p:nvPr>
        </p:nvGraphicFramePr>
        <p:xfrm>
          <a:off x="4649164" y="1469982"/>
          <a:ext cx="3684607" cy="41710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37922"/>
                <a:gridCol w="2146685"/>
              </a:tblGrid>
              <a:tr h="2798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Vertices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Unique Trees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21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7776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117,649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2,097,152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43,046,721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1,000,000,000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6" y="1713053"/>
            <a:ext cx="8627054" cy="4074289"/>
          </a:xfrm>
        </p:spPr>
      </p:pic>
    </p:spTree>
    <p:extLst>
      <p:ext uri="{BB962C8B-B14F-4D97-AF65-F5344CB8AC3E}">
        <p14:creationId xmlns:p14="http://schemas.microsoft.com/office/powerpoint/2010/main" val="407193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</a:p>
          <a:p>
            <a:r>
              <a:rPr lang="en-US" dirty="0" smtClean="0"/>
              <a:t>Lemma </a:t>
            </a:r>
          </a:p>
          <a:p>
            <a:r>
              <a:rPr lang="en-US" dirty="0" err="1" smtClean="0"/>
              <a:t>Postag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Head??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29581"/>
            <a:ext cx="3505200" cy="4267200"/>
          </a:xfrm>
        </p:spPr>
      </p:pic>
    </p:spTree>
    <p:extLst>
      <p:ext uri="{BB962C8B-B14F-4D97-AF65-F5344CB8AC3E}">
        <p14:creationId xmlns:p14="http://schemas.microsoft.com/office/powerpoint/2010/main" val="246386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1" y="1500738"/>
            <a:ext cx="7442522" cy="4953425"/>
          </a:xfrm>
        </p:spPr>
      </p:pic>
    </p:spTree>
    <p:extLst>
      <p:ext uri="{BB962C8B-B14F-4D97-AF65-F5344CB8AC3E}">
        <p14:creationId xmlns:p14="http://schemas.microsoft.com/office/powerpoint/2010/main" val="6724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87" y="1724629"/>
            <a:ext cx="9497248" cy="4098044"/>
          </a:xfrm>
        </p:spPr>
      </p:pic>
    </p:spTree>
    <p:extLst>
      <p:ext uri="{BB962C8B-B14F-4D97-AF65-F5344CB8AC3E}">
        <p14:creationId xmlns:p14="http://schemas.microsoft.com/office/powerpoint/2010/main" val="322524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&lt;word id="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/>
              <a:t>" form="</a:t>
            </a:r>
            <a:r>
              <a:rPr lang="en-US" dirty="0" err="1"/>
              <a:t>cīvis</a:t>
            </a:r>
            <a:r>
              <a:rPr lang="en-US" dirty="0"/>
              <a:t>" lemma="</a:t>
            </a:r>
            <a:r>
              <a:rPr lang="en-US" dirty="0" err="1">
                <a:solidFill>
                  <a:srgbClr val="FF0000"/>
                </a:solidFill>
              </a:rPr>
              <a:t>cīvis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n-s---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Pnom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"/&gt;</a:t>
            </a:r>
          </a:p>
          <a:p>
            <a:r>
              <a:rPr lang="en-US" dirty="0"/>
              <a:t>      &lt;word id="6" form="</a:t>
            </a:r>
            <a:r>
              <a:rPr lang="en-US" dirty="0" err="1">
                <a:solidFill>
                  <a:schemeClr val="tx1"/>
                </a:solidFill>
              </a:rPr>
              <a:t>Rōmānus</a:t>
            </a:r>
            <a:r>
              <a:rPr lang="en-US" dirty="0"/>
              <a:t>" lemma="</a:t>
            </a:r>
            <a:r>
              <a:rPr lang="en-US" dirty="0" err="1">
                <a:solidFill>
                  <a:srgbClr val="FF0000"/>
                </a:solidFill>
              </a:rPr>
              <a:t>Rōmānus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a-s---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Atr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"/&gt;</a:t>
            </a:r>
          </a:p>
          <a:p>
            <a:r>
              <a:rPr lang="en-US" dirty="0"/>
              <a:t>      &lt;word id="7" form="</a:t>
            </a:r>
            <a:r>
              <a:rPr lang="en-US" dirty="0" err="1"/>
              <a:t>esset</a:t>
            </a:r>
            <a:r>
              <a:rPr lang="en-US" dirty="0"/>
              <a:t>" lemma="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v3sisa---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CondCl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07455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23" y="1600200"/>
            <a:ext cx="6194553" cy="4525963"/>
          </a:xfrm>
        </p:spPr>
      </p:pic>
    </p:spTree>
    <p:extLst>
      <p:ext uri="{BB962C8B-B14F-4D97-AF65-F5344CB8AC3E}">
        <p14:creationId xmlns:p14="http://schemas.microsoft.com/office/powerpoint/2010/main" val="1040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 smtClean="0">
                <a:effectLst/>
              </a:rPr>
              <a:t>dōnārētur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8" b="69119"/>
          <a:stretch/>
        </p:blipFill>
        <p:spPr>
          <a:xfrm>
            <a:off x="183019" y="2673751"/>
            <a:ext cx="11825962" cy="972273"/>
          </a:xfrm>
        </p:spPr>
      </p:pic>
    </p:spTree>
    <p:extLst>
      <p:ext uri="{BB962C8B-B14F-4D97-AF65-F5344CB8AC3E}">
        <p14:creationId xmlns:p14="http://schemas.microsoft.com/office/powerpoint/2010/main" val="73593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45593"/>
              </p:ext>
            </p:extLst>
          </p:nvPr>
        </p:nvGraphicFramePr>
        <p:xfrm>
          <a:off x="2291787" y="1747908"/>
          <a:ext cx="2523282" cy="410888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61641"/>
                <a:gridCol w="1261641"/>
              </a:tblGrid>
              <a:tr h="3207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Dependency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noster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poeta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nisi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civis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Romanus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populo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nunc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8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donaretur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81940"/>
              </p:ext>
            </p:extLst>
          </p:nvPr>
        </p:nvGraphicFramePr>
        <p:xfrm>
          <a:off x="6655439" y="1747908"/>
          <a:ext cx="2361238" cy="410888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80619"/>
                <a:gridCol w="1180619"/>
              </a:tblGrid>
              <a:tr h="3207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Relation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noster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70.59%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poeta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88.24%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nisi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70.59%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41.18%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Romanus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52.94%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47.06%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populo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nunc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58.82%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8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donaretur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88.24%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3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311865"/>
              </p:ext>
            </p:extLst>
          </p:nvPr>
        </p:nvGraphicFramePr>
        <p:xfrm>
          <a:off x="2314934" y="1863522"/>
          <a:ext cx="2835800" cy="413216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17900"/>
                <a:gridCol w="1417900"/>
              </a:tblGrid>
              <a:tr h="3375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Lemma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noster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poeta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nisi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100.00%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Romanus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populo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88.24%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nunc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6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donaretur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100.00%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63880"/>
              </p:ext>
            </p:extLst>
          </p:nvPr>
        </p:nvGraphicFramePr>
        <p:xfrm>
          <a:off x="6076707" y="1863522"/>
          <a:ext cx="3090442" cy="41321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45221"/>
                <a:gridCol w="1545221"/>
              </a:tblGrid>
              <a:tr h="3225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Morphology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noster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52.94%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poeta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88.24%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nisi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76.47%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Romanus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64.71%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58.82%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populo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82.35%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nunc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82.35%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83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donaretur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82.35%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3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757</Words>
  <Application>Microsoft Office PowerPoint</Application>
  <PresentationFormat>Widescreen</PresentationFormat>
  <Paragraphs>243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Palatino Linotype</vt:lpstr>
      <vt:lpstr>Executive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dōnārētur.</vt:lpstr>
      <vt:lpstr>Noster poēta , nisi cīvis Rōmānus esset , ā  populō nunc cīvitāte dōnārētur.</vt:lpstr>
      <vt:lpstr>Noster poēta , nisi cīvis Rōmānus esset , ā  populō nunc cīvitāte dōnārētur.</vt:lpstr>
      <vt:lpstr>PowerPoint Presentation</vt:lpstr>
      <vt:lpstr>208 words x 5 features x 24 students = 24, 960</vt:lpstr>
      <vt:lpstr>PowerPoint Presentation</vt:lpstr>
      <vt:lpstr>Uses?</vt:lpstr>
      <vt:lpstr>Treeish data: Can tree structure tell us anything?</vt:lpstr>
      <vt:lpstr>PowerPoint Presentation</vt:lpstr>
      <vt:lpstr>Moritur filius fratris mei</vt:lpstr>
      <vt:lpstr>Cicero timet periculum magnum</vt:lpstr>
      <vt:lpstr>Rooted labeled trees on n vertices</vt:lpstr>
      <vt:lpstr>PowerPoint Presentation</vt:lpstr>
      <vt:lpstr>PowerPoint Presentation</vt:lpstr>
      <vt:lpstr>Usefulness of data?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Gorman</dc:creator>
  <cp:lastModifiedBy>Robert Gorman</cp:lastModifiedBy>
  <cp:revision>42</cp:revision>
  <dcterms:created xsi:type="dcterms:W3CDTF">2016-03-15T05:07:22Z</dcterms:created>
  <dcterms:modified xsi:type="dcterms:W3CDTF">2016-03-17T08:06:03Z</dcterms:modified>
</cp:coreProperties>
</file>