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80" r:id="rId2"/>
    <p:sldId id="510" r:id="rId3"/>
    <p:sldId id="511" r:id="rId4"/>
    <p:sldId id="512" r:id="rId5"/>
    <p:sldId id="491" r:id="rId6"/>
    <p:sldId id="494" r:id="rId7"/>
    <p:sldId id="497" r:id="rId8"/>
    <p:sldId id="498" r:id="rId9"/>
    <p:sldId id="495" r:id="rId10"/>
    <p:sldId id="499" r:id="rId11"/>
    <p:sldId id="500" r:id="rId12"/>
    <p:sldId id="501" r:id="rId13"/>
    <p:sldId id="508" r:id="rId14"/>
    <p:sldId id="509" r:id="rId15"/>
    <p:sldId id="503" r:id="rId16"/>
    <p:sldId id="507" r:id="rId17"/>
    <p:sldId id="504" r:id="rId18"/>
    <p:sldId id="505" r:id="rId19"/>
    <p:sldId id="506" r:id="rId20"/>
    <p:sldId id="513" r:id="rId21"/>
    <p:sldId id="514" r:id="rId22"/>
    <p:sldId id="515" r:id="rId23"/>
    <p:sldId id="523" r:id="rId24"/>
    <p:sldId id="520" r:id="rId25"/>
    <p:sldId id="521" r:id="rId26"/>
    <p:sldId id="522" r:id="rId27"/>
    <p:sldId id="516" r:id="rId28"/>
    <p:sldId id="517" r:id="rId29"/>
    <p:sldId id="518" r:id="rId30"/>
    <p:sldId id="529" r:id="rId31"/>
    <p:sldId id="524" r:id="rId32"/>
    <p:sldId id="525" r:id="rId33"/>
    <p:sldId id="526" r:id="rId34"/>
    <p:sldId id="527" r:id="rId35"/>
    <p:sldId id="528" r:id="rId36"/>
    <p:sldId id="530" r:id="rId37"/>
    <p:sldId id="531" r:id="rId38"/>
    <p:sldId id="535" r:id="rId39"/>
    <p:sldId id="532" r:id="rId40"/>
    <p:sldId id="533" r:id="rId41"/>
    <p:sldId id="534" r:id="rId42"/>
    <p:sldId id="536" r:id="rId43"/>
    <p:sldId id="537" r:id="rId44"/>
    <p:sldId id="538" r:id="rId45"/>
    <p:sldId id="539" r:id="rId46"/>
    <p:sldId id="540" r:id="rId47"/>
    <p:sldId id="541" r:id="rId4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Treebanking and Author Attribution       [Leipzig Dec. 2015]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52060A6-A844-46C4-AC8D-E80F728170D1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1F16904-A440-4EBA-B5F2-EAC23B1B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24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Treebanking and Author Attribution       [Leipzig Dec. 2015]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314DBE8-5E11-46A3-B8D4-BC2A9E4930DC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BFFB2CE-2886-4F7A-B3AC-6FB58428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29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Treebanking and Author Attribution       [Leipzig Dec. 2015]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FB2CE-2886-4F7A-B3AC-6FB58428A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285999"/>
          </a:xfrm>
        </p:spPr>
        <p:txBody>
          <a:bodyPr/>
          <a:lstStyle/>
          <a:p>
            <a:r>
              <a:rPr lang="en-US" sz="4800" dirty="0" smtClean="0"/>
              <a:t>Dependency Syntax Trees in the Latin 1 Classroom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Robert J. Gorman, Dept. of Classics</a:t>
            </a:r>
          </a:p>
          <a:p>
            <a:r>
              <a:rPr lang="en-US" dirty="0" smtClean="0"/>
              <a:t>University of Nebraska-Lincoln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dependency </a:t>
            </a:r>
            <a:r>
              <a:rPr lang="en-US" dirty="0" smtClean="0"/>
              <a:t>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phrase constituency trees: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Unit of analysis = individual word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Mirrors traditional grammar of Latin and Greek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onstituency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265355" cy="2903060"/>
          </a:xfrm>
        </p:spPr>
      </p:pic>
    </p:spTree>
    <p:extLst>
      <p:ext uri="{BB962C8B-B14F-4D97-AF65-F5344CB8AC3E}">
        <p14:creationId xmlns:p14="http://schemas.microsoft.com/office/powerpoint/2010/main" val="291570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81" y="2057400"/>
            <a:ext cx="6112838" cy="3047999"/>
          </a:xfrm>
        </p:spPr>
      </p:pic>
    </p:spTree>
    <p:extLst>
      <p:ext uri="{BB962C8B-B14F-4D97-AF65-F5344CB8AC3E}">
        <p14:creationId xmlns:p14="http://schemas.microsoft.com/office/powerpoint/2010/main" val="27654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Trees in Latin 1!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1858169"/>
            <a:ext cx="3648075" cy="4010025"/>
          </a:xfrm>
        </p:spPr>
      </p:pic>
    </p:spTree>
    <p:extLst>
      <p:ext uri="{BB962C8B-B14F-4D97-AF65-F5344CB8AC3E}">
        <p14:creationId xmlns:p14="http://schemas.microsoft.com/office/powerpoint/2010/main" val="357844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04" y="533400"/>
            <a:ext cx="8229600" cy="1295400"/>
          </a:xfrm>
        </p:spPr>
        <p:txBody>
          <a:bodyPr/>
          <a:lstStyle/>
          <a:p>
            <a:r>
              <a:rPr lang="en-US" dirty="0" smtClean="0"/>
              <a:t>First, Go to the </a:t>
            </a:r>
            <a:r>
              <a:rPr lang="en-US" dirty="0"/>
              <a:t>Perseids </a:t>
            </a:r>
            <a:r>
              <a:rPr lang="en-US" dirty="0" smtClean="0"/>
              <a:t>Platform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http://perseids.org/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705894"/>
            <a:ext cx="6648450" cy="2619375"/>
          </a:xfrm>
        </p:spPr>
      </p:pic>
    </p:spTree>
    <p:extLst>
      <p:ext uri="{BB962C8B-B14F-4D97-AF65-F5344CB8AC3E}">
        <p14:creationId xmlns:p14="http://schemas.microsoft.com/office/powerpoint/2010/main" val="221021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navigate to treebanking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0" y="1600200"/>
            <a:ext cx="6100230" cy="4282281"/>
          </a:xfrm>
        </p:spPr>
      </p:pic>
    </p:spTree>
    <p:extLst>
      <p:ext uri="{BB962C8B-B14F-4D97-AF65-F5344CB8AC3E}">
        <p14:creationId xmlns:p14="http://schemas.microsoft.com/office/powerpoint/2010/main" val="235795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 sentence to begin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5105455" cy="2629694"/>
          </a:xfrm>
        </p:spPr>
      </p:pic>
    </p:spTree>
    <p:extLst>
      <p:ext uri="{BB962C8B-B14F-4D97-AF65-F5344CB8AC3E}">
        <p14:creationId xmlns:p14="http://schemas.microsoft.com/office/powerpoint/2010/main" val="388526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Arethusa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477"/>
            <a:ext cx="8229600" cy="4033408"/>
          </a:xfrm>
        </p:spPr>
      </p:pic>
    </p:spTree>
    <p:extLst>
      <p:ext uri="{BB962C8B-B14F-4D97-AF65-F5344CB8AC3E}">
        <p14:creationId xmlns:p14="http://schemas.microsoft.com/office/powerpoint/2010/main" val="74574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 sentence to begin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5008808" cy="1981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4" y="3962400"/>
            <a:ext cx="481780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8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Arethusa environment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3286125" cy="35528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67" y="2020389"/>
            <a:ext cx="1276350" cy="3419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17" y="1981200"/>
            <a:ext cx="3686175" cy="415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" y="1533525"/>
            <a:ext cx="4371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syntax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of syntactic relationships</a:t>
            </a:r>
            <a:br>
              <a:rPr lang="en-US" dirty="0" smtClean="0"/>
            </a:br>
            <a:r>
              <a:rPr lang="en-US" dirty="0" smtClean="0"/>
              <a:t>(specifically, a rooted, directed, connected, acyclic graph)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morphology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0650"/>
            <a:ext cx="8229600" cy="3685063"/>
          </a:xfrm>
        </p:spPr>
      </p:pic>
    </p:spTree>
    <p:extLst>
      <p:ext uri="{BB962C8B-B14F-4D97-AF65-F5344CB8AC3E}">
        <p14:creationId xmlns:p14="http://schemas.microsoft.com/office/powerpoint/2010/main" val="383412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5720"/>
            <a:ext cx="8229600" cy="1295400"/>
          </a:xfrm>
        </p:spPr>
        <p:txBody>
          <a:bodyPr/>
          <a:lstStyle/>
          <a:p>
            <a:r>
              <a:rPr lang="en-US" dirty="0" smtClean="0"/>
              <a:t>Choose word and identify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981200"/>
            <a:ext cx="3762375" cy="38576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38004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lemma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5505450" cy="2657475"/>
          </a:xfrm>
        </p:spPr>
      </p:pic>
    </p:spTree>
    <p:extLst>
      <p:ext uri="{BB962C8B-B14F-4D97-AF65-F5344CB8AC3E}">
        <p14:creationId xmlns:p14="http://schemas.microsoft.com/office/powerpoint/2010/main" val="23758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part of speech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45" y="1600200"/>
            <a:ext cx="4718709" cy="4525963"/>
          </a:xfrm>
        </p:spPr>
      </p:pic>
    </p:spTree>
    <p:extLst>
      <p:ext uri="{BB962C8B-B14F-4D97-AF65-F5344CB8AC3E}">
        <p14:creationId xmlns:p14="http://schemas.microsoft.com/office/powerpoint/2010/main" val="1895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morphology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54" y="1600200"/>
            <a:ext cx="5218891" cy="4525963"/>
          </a:xfrm>
        </p:spPr>
      </p:pic>
    </p:spTree>
    <p:extLst>
      <p:ext uri="{BB962C8B-B14F-4D97-AF65-F5344CB8AC3E}">
        <p14:creationId xmlns:p14="http://schemas.microsoft.com/office/powerpoint/2010/main" val="225689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Rinse and repeat!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6865802" cy="1862931"/>
          </a:xfrm>
        </p:spPr>
      </p:pic>
    </p:spTree>
    <p:extLst>
      <p:ext uri="{BB962C8B-B14F-4D97-AF65-F5344CB8AC3E}">
        <p14:creationId xmlns:p14="http://schemas.microsoft.com/office/powerpoint/2010/main" val="415502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Next, mark the dependencies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" y="1600200"/>
            <a:ext cx="7436744" cy="4525963"/>
          </a:xfrm>
        </p:spPr>
      </p:pic>
    </p:spTree>
    <p:extLst>
      <p:ext uri="{BB962C8B-B14F-4D97-AF65-F5344CB8AC3E}">
        <p14:creationId xmlns:p14="http://schemas.microsoft.com/office/powerpoint/2010/main" val="269754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96" y="1600200"/>
            <a:ext cx="5676207" cy="4525963"/>
          </a:xfrm>
        </p:spPr>
      </p:pic>
    </p:spTree>
    <p:extLst>
      <p:ext uri="{BB962C8B-B14F-4D97-AF65-F5344CB8AC3E}">
        <p14:creationId xmlns:p14="http://schemas.microsoft.com/office/powerpoint/2010/main" val="826458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“child”, then “parent” to create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28" y="1371600"/>
            <a:ext cx="5397544" cy="5198687"/>
          </a:xfrm>
        </p:spPr>
      </p:pic>
    </p:spTree>
    <p:extLst>
      <p:ext uri="{BB962C8B-B14F-4D97-AF65-F5344CB8AC3E}">
        <p14:creationId xmlns:p14="http://schemas.microsoft.com/office/powerpoint/2010/main" val="88686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dependencies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90" y="1600200"/>
            <a:ext cx="6514610" cy="4898782"/>
          </a:xfrm>
        </p:spPr>
      </p:pic>
    </p:spTree>
    <p:extLst>
      <p:ext uri="{BB962C8B-B14F-4D97-AF65-F5344CB8AC3E}">
        <p14:creationId xmlns:p14="http://schemas.microsoft.com/office/powerpoint/2010/main" val="225213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Cicero </a:t>
            </a:r>
            <a:r>
              <a:rPr lang="en-US" i="1" dirty="0" smtClean="0"/>
              <a:t>De </a:t>
            </a:r>
            <a:r>
              <a:rPr lang="en-US" i="1" dirty="0" err="1" smtClean="0"/>
              <a:t>finibus</a:t>
            </a:r>
            <a:r>
              <a:rPr lang="en-US" i="1" dirty="0" smtClean="0"/>
              <a:t> </a:t>
            </a:r>
            <a:r>
              <a:rPr lang="en-US" dirty="0" smtClean="0"/>
              <a:t>1.1,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rgbClr val="000000"/>
                </a:solidFill>
              </a:rPr>
              <a:t>postremo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aliquos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futuros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suspicor</a:t>
            </a:r>
            <a:r>
              <a:rPr lang="en-US" dirty="0">
                <a:solidFill>
                  <a:srgbClr val="000000"/>
                </a:solidFill>
              </a:rPr>
              <a:t>, qui me </a:t>
            </a:r>
            <a:r>
              <a:rPr lang="en-US" dirty="0" smtClean="0">
                <a:solidFill>
                  <a:srgbClr val="000000"/>
                </a:solidFill>
              </a:rPr>
              <a:t>ad </a:t>
            </a:r>
            <a:r>
              <a:rPr lang="en-US" dirty="0">
                <a:solidFill>
                  <a:srgbClr val="000000"/>
                </a:solidFill>
              </a:rPr>
              <a:t>alias </a:t>
            </a:r>
            <a:r>
              <a:rPr lang="en-US" dirty="0" err="1">
                <a:solidFill>
                  <a:srgbClr val="000000"/>
                </a:solidFill>
              </a:rPr>
              <a:t>litteras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vocent</a:t>
            </a:r>
            <a:r>
              <a:rPr lang="en-US" dirty="0">
                <a:solidFill>
                  <a:srgbClr val="000000"/>
                </a:solidFill>
              </a:rPr>
              <a:t>, genus hoc </a:t>
            </a:r>
            <a:r>
              <a:rPr lang="en-US" dirty="0" err="1">
                <a:solidFill>
                  <a:srgbClr val="000000"/>
                </a:solidFill>
              </a:rPr>
              <a:t>scribendi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etsi</a:t>
            </a:r>
            <a:r>
              <a:rPr lang="en-US" dirty="0">
                <a:solidFill>
                  <a:srgbClr val="000000"/>
                </a:solidFill>
              </a:rPr>
              <a:t> sit </a:t>
            </a:r>
            <a:r>
              <a:rPr lang="en-US" dirty="0" err="1">
                <a:solidFill>
                  <a:srgbClr val="000000"/>
                </a:solidFill>
              </a:rPr>
              <a:t>elegans</a:t>
            </a:r>
            <a:r>
              <a:rPr lang="en-US" dirty="0">
                <a:solidFill>
                  <a:srgbClr val="000000"/>
                </a:solidFill>
              </a:rPr>
              <a:t>, personae </a:t>
            </a:r>
            <a:r>
              <a:rPr lang="en-US" dirty="0" err="1">
                <a:solidFill>
                  <a:srgbClr val="000000"/>
                </a:solidFill>
              </a:rPr>
              <a:t>tamen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et </a:t>
            </a:r>
            <a:r>
              <a:rPr lang="en-US" dirty="0" err="1" smtClean="0">
                <a:solidFill>
                  <a:srgbClr val="000000"/>
                </a:solidFill>
              </a:rPr>
              <a:t>dignitatis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esse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negent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54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dependencies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36" y="1600200"/>
            <a:ext cx="4146327" cy="4525963"/>
          </a:xfrm>
        </p:spPr>
      </p:pic>
    </p:spTree>
    <p:extLst>
      <p:ext uri="{BB962C8B-B14F-4D97-AF65-F5344CB8AC3E}">
        <p14:creationId xmlns:p14="http://schemas.microsoft.com/office/powerpoint/2010/main" val="140565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Arethusa allows tag set flexibility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37176"/>
            <a:ext cx="6629399" cy="5025298"/>
          </a:xfrm>
        </p:spPr>
      </p:pic>
    </p:spTree>
    <p:extLst>
      <p:ext uri="{BB962C8B-B14F-4D97-AF65-F5344CB8AC3E}">
        <p14:creationId xmlns:p14="http://schemas.microsoft.com/office/powerpoint/2010/main" val="911268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own labels to suit the students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36" y="1600200"/>
            <a:ext cx="4146327" cy="4525963"/>
          </a:xfrm>
        </p:spPr>
      </p:pic>
    </p:spTree>
    <p:extLst>
      <p:ext uri="{BB962C8B-B14F-4D97-AF65-F5344CB8AC3E}">
        <p14:creationId xmlns:p14="http://schemas.microsoft.com/office/powerpoint/2010/main" val="2268667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4629" t="21364" r="79630" b="25961"/>
          <a:stretch/>
        </p:blipFill>
        <p:spPr>
          <a:xfrm>
            <a:off x="4267200" y="1600199"/>
            <a:ext cx="4253558" cy="400334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199"/>
            <a:ext cx="41463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01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dependency relationships with appropriate 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5555" t="21365" r="70370" b="9499"/>
          <a:stretch/>
        </p:blipFill>
        <p:spPr>
          <a:xfrm>
            <a:off x="1409700" y="1371600"/>
            <a:ext cx="6324600" cy="51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 is complete, but is it correct?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610"/>
            <a:ext cx="6476999" cy="4960081"/>
          </a:xfrm>
        </p:spPr>
      </p:pic>
    </p:spTree>
    <p:extLst>
      <p:ext uri="{BB962C8B-B14F-4D97-AF65-F5344CB8AC3E}">
        <p14:creationId xmlns:p14="http://schemas.microsoft.com/office/powerpoint/2010/main" val="451800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Arethusa will check for mistakes</a:t>
            </a:r>
            <a:br>
              <a:rPr lang="en-US" dirty="0" smtClean="0"/>
            </a:br>
            <a:r>
              <a:rPr lang="en-US" dirty="0" smtClean="0"/>
              <a:t>(against your “gold standard”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Review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895600"/>
            <a:ext cx="7924801" cy="11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55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Proceed to Review screen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report: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47051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1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details of each sentence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229600" cy="3226513"/>
          </a:xfrm>
        </p:spPr>
      </p:pic>
    </p:spTree>
    <p:extLst>
      <p:ext uri="{BB962C8B-B14F-4D97-AF65-F5344CB8AC3E}">
        <p14:creationId xmlns:p14="http://schemas.microsoft.com/office/powerpoint/2010/main" val="4063373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Mouse-over to see correct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57" t="47703" r="62385" b="6207"/>
          <a:stretch/>
        </p:blipFill>
        <p:spPr>
          <a:xfrm>
            <a:off x="413655" y="2043112"/>
            <a:ext cx="8044545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77"/>
            <a:ext cx="9144000" cy="66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4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student’s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925"/>
            <a:ext cx="8229600" cy="3226513"/>
          </a:xfrm>
        </p:spPr>
      </p:pic>
    </p:spTree>
    <p:extLst>
      <p:ext uri="{BB962C8B-B14F-4D97-AF65-F5344CB8AC3E}">
        <p14:creationId xmlns:p14="http://schemas.microsoft.com/office/powerpoint/2010/main" val="4188803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0"/>
            <a:ext cx="8229600" cy="1295400"/>
          </a:xfrm>
        </p:spPr>
        <p:txBody>
          <a:bodyPr/>
          <a:lstStyle/>
          <a:p>
            <a:r>
              <a:rPr lang="en-US" dirty="0" smtClean="0"/>
              <a:t>Student work and Gold Standard side by side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" y="2133600"/>
            <a:ext cx="3943350" cy="3124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3600"/>
            <a:ext cx="26860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on student learning should lead (indirectly) to better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data points for each word in each sentence: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8257" t="47703" r="62385" b="6207"/>
          <a:stretch/>
        </p:blipFill>
        <p:spPr>
          <a:xfrm>
            <a:off x="381000" y="2911475"/>
            <a:ext cx="8044545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00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direct improvement?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subtleties are made explicit.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E.g., the slipperiness of prepositional phrases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1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Dominus </a:t>
            </a:r>
            <a:r>
              <a:rPr lang="en-US" dirty="0" err="1">
                <a:effectLst/>
              </a:rPr>
              <a:t>servōs</a:t>
            </a:r>
            <a:r>
              <a:rPr lang="en-US" dirty="0">
                <a:effectLst/>
              </a:rPr>
              <a:t> in </a:t>
            </a:r>
            <a:r>
              <a:rPr lang="en-US" dirty="0" err="1">
                <a:effectLst/>
              </a:rPr>
              <a:t>agrīs</a:t>
            </a:r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labōrāre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nōn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iubēbit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this answer: where will D. be when he gives his order?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6267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03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Dominus </a:t>
            </a:r>
            <a:r>
              <a:rPr lang="en-US" dirty="0" err="1">
                <a:effectLst/>
              </a:rPr>
              <a:t>servōs</a:t>
            </a:r>
            <a:r>
              <a:rPr lang="en-US" dirty="0">
                <a:effectLst/>
              </a:rPr>
              <a:t> in </a:t>
            </a:r>
            <a:r>
              <a:rPr lang="en-US" dirty="0" err="1">
                <a:effectLst/>
              </a:rPr>
              <a:t>agrīs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labōrāre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nōn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iubēbit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Or: which </a:t>
            </a:r>
            <a:r>
              <a:rPr lang="en-US" i="1" dirty="0" err="1" smtClean="0"/>
              <a:t>servi</a:t>
            </a:r>
            <a:r>
              <a:rPr lang="en-US" i="1" dirty="0" smtClean="0"/>
              <a:t> </a:t>
            </a:r>
            <a:r>
              <a:rPr lang="en-US" dirty="0" smtClean="0"/>
              <a:t>will get the order?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325688"/>
            <a:ext cx="4810721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Dominus </a:t>
            </a:r>
            <a:r>
              <a:rPr lang="en-US" dirty="0" err="1">
                <a:effectLst/>
              </a:rPr>
              <a:t>servōs</a:t>
            </a:r>
            <a:r>
              <a:rPr lang="en-US" dirty="0">
                <a:effectLst/>
              </a:rPr>
              <a:t> in </a:t>
            </a:r>
            <a:r>
              <a:rPr lang="en-US" dirty="0" err="1">
                <a:effectLst/>
              </a:rPr>
              <a:t>agrīs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labōrāre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nōn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iubēbit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Or: where will the </a:t>
            </a:r>
            <a:r>
              <a:rPr lang="en-US" i="1" dirty="0" err="1" smtClean="0"/>
              <a:t>servi</a:t>
            </a:r>
            <a:r>
              <a:rPr lang="en-US" i="1" dirty="0" smtClean="0"/>
              <a:t> </a:t>
            </a:r>
            <a:r>
              <a:rPr lang="en-US" i="1" dirty="0" err="1" smtClean="0"/>
              <a:t>laborabunt</a:t>
            </a:r>
            <a:r>
              <a:rPr lang="en-US" i="1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4953000" cy="42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3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Treebanks?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Undergraduate research potential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Student learning data (indirect improvement of teaching/learning)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Student analytical skills (direct improvement of teaching/learning)?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0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have research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represent a syntactic annotation of a text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important basis of further analysis</a:t>
            </a:r>
            <a:br>
              <a:rPr lang="en-US" dirty="0" smtClean="0"/>
            </a:br>
            <a:r>
              <a:rPr lang="en-US" dirty="0" smtClean="0"/>
              <a:t>(especially computational)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110"/>
            <a:ext cx="9144000" cy="58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2939" y="2048061"/>
            <a:ext cx="4296147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604306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Distinguishing texts by syntactic “profile”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59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undergraduate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annotator&gt; </a:t>
            </a:r>
            <a:br>
              <a:rPr lang="en-US" dirty="0"/>
            </a:br>
            <a:r>
              <a:rPr lang="en-US" dirty="0"/>
              <a:t>      &lt;name&gt;Alex </a:t>
            </a:r>
            <a:r>
              <a:rPr lang="en-US" dirty="0" err="1"/>
              <a:t>Lessie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      &lt;address&gt;University of Pennsylvania, Philadelphia, PA, USA&lt;/address&gt;</a:t>
            </a:r>
            <a:br>
              <a:rPr lang="en-US" dirty="0"/>
            </a:br>
            <a:r>
              <a:rPr lang="en-US" dirty="0"/>
              <a:t>   &lt;/annotator&gt;</a:t>
            </a:r>
            <a:br>
              <a:rPr lang="en-US" dirty="0"/>
            </a:br>
            <a:r>
              <a:rPr lang="en-US" dirty="0"/>
              <a:t>      </a:t>
            </a:r>
            <a:br>
              <a:rPr lang="en-US" dirty="0"/>
            </a:br>
            <a:r>
              <a:rPr lang="en-US" dirty="0"/>
              <a:t>   &lt;annotator&gt;</a:t>
            </a:r>
            <a:br>
              <a:rPr lang="en-US" dirty="0"/>
            </a:br>
            <a:r>
              <a:rPr lang="en-US" dirty="0"/>
              <a:t>      &lt;name&gt;James C. D'Amico&lt;/name&gt;</a:t>
            </a:r>
            <a:br>
              <a:rPr lang="en-US" dirty="0"/>
            </a:br>
            <a:r>
              <a:rPr lang="en-US" dirty="0"/>
              <a:t>      &lt;address&gt;College of the Holy Cross, Worcester, MA, USA&lt;/address&gt;</a:t>
            </a:r>
            <a:br>
              <a:rPr lang="en-US" dirty="0"/>
            </a:br>
            <a:r>
              <a:rPr lang="en-US" dirty="0"/>
              <a:t>   &lt;/annotator&gt;</a:t>
            </a:r>
            <a:br>
              <a:rPr lang="en-US" dirty="0"/>
            </a:br>
            <a:r>
              <a:rPr lang="en-US" dirty="0"/>
              <a:t>      </a:t>
            </a:r>
            <a:br>
              <a:rPr lang="en-US" dirty="0"/>
            </a:br>
            <a:r>
              <a:rPr lang="en-US" dirty="0"/>
              <a:t>   &lt;</a:t>
            </a:r>
            <a:r>
              <a:rPr lang="en-US" dirty="0" smtClean="0"/>
              <a:t>annotator&gt;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smtClean="0"/>
              <a:t>name&gt;Viet Luong&lt;/</a:t>
            </a:r>
            <a:r>
              <a:rPr lang="en-US" dirty="0"/>
              <a:t>name&gt;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dirty="0" smtClean="0"/>
              <a:t>address&gt;Tufts University, Medford, MA, </a:t>
            </a:r>
            <a:r>
              <a:rPr lang="en-US" dirty="0"/>
              <a:t>USA&lt;/address&gt;</a:t>
            </a:r>
            <a:br>
              <a:rPr lang="en-US" dirty="0"/>
            </a:br>
            <a:r>
              <a:rPr lang="en-US" dirty="0"/>
              <a:t>   &lt;/</a:t>
            </a:r>
            <a:r>
              <a:rPr lang="en-US" dirty="0" smtClean="0"/>
              <a:t>annotator&gt;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4213</TotalTime>
  <Words>292</Words>
  <Application>Microsoft Office PowerPoint</Application>
  <PresentationFormat>On-screen Show (4:3)</PresentationFormat>
  <Paragraphs>68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Century Gothic</vt:lpstr>
      <vt:lpstr>Courier New</vt:lpstr>
      <vt:lpstr>Palatino Linotype</vt:lpstr>
      <vt:lpstr>Executive</vt:lpstr>
      <vt:lpstr>Dependency Syntax Trees in the Latin 1 Classroom</vt:lpstr>
      <vt:lpstr>What is a syntax tree?</vt:lpstr>
      <vt:lpstr>For example:</vt:lpstr>
      <vt:lpstr>PowerPoint Presentation</vt:lpstr>
      <vt:lpstr>Why Treebanks?</vt:lpstr>
      <vt:lpstr>Trees have research potential</vt:lpstr>
      <vt:lpstr>PowerPoint Presentation</vt:lpstr>
      <vt:lpstr>PowerPoint Presentation</vt:lpstr>
      <vt:lpstr>Real undergraduate research</vt:lpstr>
      <vt:lpstr>Why dependency trees?</vt:lpstr>
      <vt:lpstr>Constituency </vt:lpstr>
      <vt:lpstr>Dependency</vt:lpstr>
      <vt:lpstr>Now for Trees in Latin 1!</vt:lpstr>
      <vt:lpstr>First, Go to the Perseids Platform  http://perseids.org/</vt:lpstr>
      <vt:lpstr>Students navigate to treebanking interface</vt:lpstr>
      <vt:lpstr>Click a sentence to begin</vt:lpstr>
      <vt:lpstr>The Arethusa environment</vt:lpstr>
      <vt:lpstr>Click a sentence to begin</vt:lpstr>
      <vt:lpstr>The Arethusa environment</vt:lpstr>
      <vt:lpstr>First: morphology</vt:lpstr>
      <vt:lpstr>Choose word and identify</vt:lpstr>
      <vt:lpstr>Add lemma</vt:lpstr>
      <vt:lpstr>Choose part of speech</vt:lpstr>
      <vt:lpstr>Fill in morphology</vt:lpstr>
      <vt:lpstr>Rinse and repeat!</vt:lpstr>
      <vt:lpstr>Next, mark the dependencies</vt:lpstr>
      <vt:lpstr>PowerPoint Presentation</vt:lpstr>
      <vt:lpstr>Click “child”, then “parent” to create graph</vt:lpstr>
      <vt:lpstr>Complete the dependencies</vt:lpstr>
      <vt:lpstr>Identify the dependencies</vt:lpstr>
      <vt:lpstr>Arethusa allows tag set flexibility</vt:lpstr>
      <vt:lpstr>Build your own labels to suit the students</vt:lpstr>
      <vt:lpstr>Compare</vt:lpstr>
      <vt:lpstr>Label dependency relationships with appropriate tags</vt:lpstr>
      <vt:lpstr>Syntax tree is complete, but is it correct?</vt:lpstr>
      <vt:lpstr>Arethusa will check for mistakes (against your “gold standard” tree)</vt:lpstr>
      <vt:lpstr>Proceed to Review screen</vt:lpstr>
      <vt:lpstr>Examine details of each sentence</vt:lpstr>
      <vt:lpstr>Mouse-over to see correct info</vt:lpstr>
      <vt:lpstr>View student’s tree</vt:lpstr>
      <vt:lpstr>Student work and Gold Standard side by side</vt:lpstr>
      <vt:lpstr>Data on student learning should lead (indirectly) to better teaching</vt:lpstr>
      <vt:lpstr>What about direct improvement?</vt:lpstr>
      <vt:lpstr>Dominus servōs in agrīs labōrāre  nōn iubēbit</vt:lpstr>
      <vt:lpstr>Dominus servōs in agrīs labōrāre  nōn iubēbit</vt:lpstr>
      <vt:lpstr>Dominus servōs in agrīs labōrāre  nōn iubēbit</vt:lpstr>
      <vt:lpstr>Thank you!</vt:lpstr>
    </vt:vector>
  </TitlesOfParts>
  <Company>University of Nebraska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VBG</dc:creator>
  <cp:lastModifiedBy>Robert Gorman</cp:lastModifiedBy>
  <cp:revision>249</cp:revision>
  <cp:lastPrinted>2015-12-13T22:31:18Z</cp:lastPrinted>
  <dcterms:created xsi:type="dcterms:W3CDTF">2014-04-14T15:38:33Z</dcterms:created>
  <dcterms:modified xsi:type="dcterms:W3CDTF">2016-01-02T21:34:12Z</dcterms:modified>
</cp:coreProperties>
</file>