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80" r:id="rId2"/>
    <p:sldId id="444" r:id="rId3"/>
    <p:sldId id="445" r:id="rId4"/>
    <p:sldId id="383" r:id="rId5"/>
    <p:sldId id="382" r:id="rId6"/>
    <p:sldId id="384" r:id="rId7"/>
    <p:sldId id="446" r:id="rId8"/>
    <p:sldId id="365" r:id="rId9"/>
    <p:sldId id="366" r:id="rId10"/>
    <p:sldId id="447" r:id="rId11"/>
    <p:sldId id="454" r:id="rId12"/>
    <p:sldId id="452" r:id="rId13"/>
    <p:sldId id="453" r:id="rId14"/>
    <p:sldId id="448" r:id="rId15"/>
    <p:sldId id="449" r:id="rId16"/>
    <p:sldId id="450" r:id="rId17"/>
    <p:sldId id="451" r:id="rId18"/>
    <p:sldId id="461" r:id="rId19"/>
    <p:sldId id="462" r:id="rId20"/>
    <p:sldId id="464" r:id="rId21"/>
    <p:sldId id="463" r:id="rId22"/>
    <p:sldId id="465" r:id="rId23"/>
    <p:sldId id="466" r:id="rId24"/>
    <p:sldId id="467" r:id="rId25"/>
    <p:sldId id="468" r:id="rId26"/>
    <p:sldId id="455" r:id="rId27"/>
    <p:sldId id="456" r:id="rId28"/>
    <p:sldId id="469" r:id="rId29"/>
    <p:sldId id="457" r:id="rId30"/>
    <p:sldId id="458" r:id="rId31"/>
    <p:sldId id="459" r:id="rId32"/>
    <p:sldId id="470" r:id="rId33"/>
    <p:sldId id="460" r:id="rId34"/>
    <p:sldId id="473" r:id="rId35"/>
    <p:sldId id="474" r:id="rId36"/>
    <p:sldId id="475" r:id="rId37"/>
    <p:sldId id="476" r:id="rId38"/>
    <p:sldId id="471" r:id="rId39"/>
    <p:sldId id="472" r:id="rId40"/>
    <p:sldId id="477" r:id="rId41"/>
    <p:sldId id="478" r:id="rId42"/>
    <p:sldId id="479" r:id="rId43"/>
    <p:sldId id="480" r:id="rId44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52060A6-A844-46C4-AC8D-E80F728170D1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1F16904-A440-4EBA-B5F2-EAC23B1B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24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314DBE8-5E11-46A3-B8D4-BC2A9E4930D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BFFB2CE-2886-4F7A-B3AC-6FB58428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29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FB2CE-2886-4F7A-B3AC-6FB58428A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285999"/>
          </a:xfrm>
        </p:spPr>
        <p:txBody>
          <a:bodyPr/>
          <a:lstStyle/>
          <a:p>
            <a:r>
              <a:rPr lang="en-US" sz="4800" dirty="0"/>
              <a:t>Treebanking and Author Attribution in Greek Prose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Treebanking Ancient Languages</a:t>
            </a:r>
          </a:p>
          <a:p>
            <a:r>
              <a:rPr lang="en-US" dirty="0" smtClean="0"/>
              <a:t>Leipzig University</a:t>
            </a:r>
          </a:p>
          <a:p>
            <a:r>
              <a:rPr lang="en-US" dirty="0" smtClean="0"/>
              <a:t>December 14, 2015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Robert J. Gorman, Dept. of Classics</a:t>
            </a:r>
          </a:p>
          <a:p>
            <a:r>
              <a:rPr lang="en-US" dirty="0" smtClean="0"/>
              <a:t>Vanessa B. Gorman, Dept. of History</a:t>
            </a:r>
          </a:p>
          <a:p>
            <a:r>
              <a:rPr lang="en-US" dirty="0" smtClean="0"/>
              <a:t>University of Nebraska-Lincoln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C5B7B4"/>
              </a:clrFrom>
              <a:clrTo>
                <a:srgbClr val="C5B7B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533400"/>
            <a:ext cx="9144000" cy="5037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52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Available data points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4196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Position in sentence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1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146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Charles </a:t>
            </a:r>
            <a:r>
              <a:rPr lang="en-US" b="1" dirty="0"/>
              <a:t>Hollingsworth introduces “</a:t>
            </a:r>
            <a:r>
              <a:rPr lang="en-US" b="1" dirty="0" err="1"/>
              <a:t>DepWords</a:t>
            </a:r>
            <a:r>
              <a:rPr lang="en-US" b="1" dirty="0"/>
              <a:t>”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 smtClean="0"/>
              <a:t>(“Using Dependency-Based Annotations for Authorship Identification,” </a:t>
            </a:r>
            <a:r>
              <a:rPr lang="en-US" i="1" dirty="0" smtClean="0"/>
              <a:t>TSD</a:t>
            </a:r>
            <a:r>
              <a:rPr lang="en-US" dirty="0" smtClean="0"/>
              <a:t> 2012, 314-19.)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Grigori </a:t>
            </a:r>
            <a:r>
              <a:rPr lang="en-US" b="1" dirty="0" err="1" smtClean="0"/>
              <a:t>Sidorov</a:t>
            </a:r>
            <a:r>
              <a:rPr lang="en-US" b="1" dirty="0" smtClean="0"/>
              <a:t>, et al</a:t>
            </a:r>
            <a:r>
              <a:rPr lang="en-US" dirty="0" smtClean="0"/>
              <a:t>., </a:t>
            </a:r>
            <a:r>
              <a:rPr lang="en-US" b="1" dirty="0" smtClean="0"/>
              <a:t>introduce </a:t>
            </a:r>
            <a:r>
              <a:rPr lang="en-US" b="1" dirty="0"/>
              <a:t>“Sn-grams” (“syntactic n-grams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(“Syntactic Dependency-Based N-grams as Classification </a:t>
            </a:r>
            <a:r>
              <a:rPr lang="en-US" dirty="0"/>
              <a:t>Features,” in Advances in Computational </a:t>
            </a:r>
            <a:r>
              <a:rPr lang="en-US" dirty="0" smtClean="0"/>
              <a:t>Intelligence, ed. By I. </a:t>
            </a:r>
            <a:r>
              <a:rPr lang="en-US" dirty="0" err="1" smtClean="0"/>
              <a:t>Batyrshin</a:t>
            </a:r>
            <a:r>
              <a:rPr lang="en-US" dirty="0" smtClean="0"/>
              <a:t> and M. G. Mendoza, Berlin 2012, pp. 1-11.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27696" y="396017"/>
            <a:ext cx="42843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How to proceed?</a:t>
            </a:r>
            <a:br>
              <a:rPr lang="en-US" sz="3200" dirty="0" smtClean="0"/>
            </a:br>
            <a:endParaRPr lang="en-US" sz="3200" dirty="0"/>
          </a:p>
          <a:p>
            <a:pPr algn="ctr"/>
            <a:r>
              <a:rPr lang="en-US" sz="2800" dirty="0" smtClean="0"/>
              <a:t>“Syntax Words” (</a:t>
            </a:r>
            <a:r>
              <a:rPr lang="en-US" sz="2800" dirty="0" err="1" smtClean="0"/>
              <a:t>sWords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sWords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Input for many standard tools (just like lexical words)</a:t>
            </a:r>
          </a:p>
          <a:p>
            <a:pPr marL="571500" indent="-571500"/>
            <a:r>
              <a:rPr lang="en-US" dirty="0"/>
              <a:t>Directly incorporate dependency relationships</a:t>
            </a:r>
          </a:p>
          <a:p>
            <a:pPr marL="571500" indent="-571500"/>
            <a:r>
              <a:rPr lang="en-US" dirty="0"/>
              <a:t>Immediate significance to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5240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is it?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98731"/>
            <a:ext cx="5024841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6019800"/>
            <a:ext cx="601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for </a:t>
            </a:r>
            <a:r>
              <a:rPr lang="el-GR" sz="2000" b="1" dirty="0"/>
              <a:t>γὰρ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pred-auxy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34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"/>
            <a:ext cx="4824412" cy="541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71500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of </a:t>
            </a:r>
            <a:r>
              <a:rPr lang="el-GR" sz="2000" b="1" dirty="0"/>
              <a:t>τῶν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pred-coord-obj_co-auxp-adv-atr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50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Several flavors of </a:t>
            </a:r>
            <a:r>
              <a:rPr lang="en-US" sz="2800" dirty="0" err="1" smtClean="0"/>
              <a:t>sWord</a:t>
            </a:r>
            <a:r>
              <a:rPr lang="en-US" sz="2800" dirty="0" smtClean="0"/>
              <a:t>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add part of speech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2009361"/>
            <a:ext cx="4314825" cy="4838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37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of </a:t>
            </a:r>
            <a:r>
              <a:rPr lang="el-GR" sz="2000" b="1" dirty="0"/>
              <a:t>τῶν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coord</a:t>
            </a:r>
            <a:r>
              <a:rPr lang="en-US" sz="2000" b="1" dirty="0" smtClean="0"/>
              <a:t>-c-</a:t>
            </a:r>
            <a:r>
              <a:rPr lang="en-US" sz="2000" b="1" dirty="0" err="1" smtClean="0"/>
              <a:t>obj_co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auxp</a:t>
            </a:r>
            <a:r>
              <a:rPr lang="en-US" sz="2000" b="1" dirty="0" smtClean="0"/>
              <a:t>-r-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-n-</a:t>
            </a:r>
            <a:r>
              <a:rPr lang="en-US" sz="2000" b="1" dirty="0" err="1" smtClean="0"/>
              <a:t>atr</a:t>
            </a:r>
            <a:r>
              <a:rPr lang="en-US" sz="2000" b="1" dirty="0" smtClean="0"/>
              <a:t>-l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34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1484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XML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FD"/>
              </a:clrFrom>
              <a:clrTo>
                <a:srgbClr val="FF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1295400"/>
            <a:ext cx="8228976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7" y="3505200"/>
            <a:ext cx="8178311" cy="1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870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Will </a:t>
            </a:r>
            <a:r>
              <a:rPr lang="en-US" sz="3200" dirty="0" err="1" smtClean="0"/>
              <a:t>sWords</a:t>
            </a:r>
            <a:r>
              <a:rPr lang="en-US" sz="3200" dirty="0" smtClean="0"/>
              <a:t> work as discriminators?</a:t>
            </a:r>
            <a:endParaRPr lang="en-US" sz="3200" dirty="0"/>
          </a:p>
          <a:p>
            <a:endParaRPr lang="en-US" sz="3200" dirty="0" smtClean="0"/>
          </a:p>
          <a:p>
            <a:pPr algn="ctr"/>
            <a:r>
              <a:rPr lang="en-US" sz="3200" dirty="0" smtClean="0"/>
              <a:t>Try clustering.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43103"/>
            <a:ext cx="5124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97414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Chief subdivision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6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809999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/>
              <a:t>Can we determine the accuracy of </a:t>
            </a:r>
            <a:r>
              <a:rPr lang="en-US" sz="4400" dirty="0" smtClean="0"/>
              <a:t>quotes, paraphrases, epitomes, and excerpts </a:t>
            </a:r>
            <a:r>
              <a:rPr lang="en-US" sz="4400" dirty="0"/>
              <a:t>of </a:t>
            </a:r>
            <a:r>
              <a:rPr lang="en-US" sz="4400" dirty="0" smtClean="0"/>
              <a:t>Greek prose authors</a:t>
            </a:r>
            <a:r>
              <a:rPr lang="en-US" sz="4400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2613" y="144387"/>
            <a:ext cx="3961766" cy="7025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140" y="304800"/>
            <a:ext cx="592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Greatest dissimilarity: prose v. verse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73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53" y="32962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Closest Match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4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20299" y="584901"/>
            <a:ext cx="3657601" cy="56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3810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Anomalous Plutarch?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55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228600"/>
            <a:ext cx="632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Second major division:</a:t>
            </a:r>
          </a:p>
          <a:p>
            <a:pPr algn="ctr"/>
            <a:r>
              <a:rPr lang="en-US" sz="2800" dirty="0" smtClean="0"/>
              <a:t>Homeric v. non-Homeric verse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9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9311" y="12320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45720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82020" y="923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533400"/>
            <a:ext cx="284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Iliad </a:t>
            </a:r>
            <a:r>
              <a:rPr lang="en-US" sz="3200" dirty="0" smtClean="0"/>
              <a:t>v. </a:t>
            </a:r>
            <a:r>
              <a:rPr lang="en-US" sz="3200" i="1" dirty="0" smtClean="0"/>
              <a:t>Odyssey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232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Nest step: classification testing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944212" cy="30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637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Classification testing with </a:t>
            </a:r>
            <a:r>
              <a:rPr lang="en-US" sz="3200" dirty="0" err="1" smtClean="0"/>
              <a:t>sWords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9050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Naïve-Bayes &amp; Support Vector Machine: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Both give success rate = c. 85%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Naïve-Bayes sensitive to number of features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non-</a:t>
            </a:r>
            <a:r>
              <a:rPr lang="en-US" sz="2400" dirty="0" err="1" smtClean="0"/>
              <a:t>sWord</a:t>
            </a:r>
            <a:r>
              <a:rPr lang="en-US" sz="2400" dirty="0" smtClean="0"/>
              <a:t> data with same parameters: c. 78%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43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762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Type/token ratios</a:t>
            </a:r>
          </a:p>
          <a:p>
            <a:pPr algn="ctr"/>
            <a:r>
              <a:rPr lang="en-US" sz="3200" dirty="0" smtClean="0"/>
              <a:t>(corpus = 521,817 tokens)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Lemmata</a:t>
            </a:r>
            <a:r>
              <a:rPr lang="en-US" sz="3200" dirty="0" smtClean="0"/>
              <a:t>: 28,457 unique (0.05453)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sWords</a:t>
            </a:r>
            <a:r>
              <a:rPr lang="en-US" sz="3200" dirty="0" smtClean="0"/>
              <a:t>: 90,409 (0.17325)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Non-</a:t>
            </a:r>
            <a:r>
              <a:rPr lang="en-US" sz="3200" dirty="0" err="1" smtClean="0"/>
              <a:t>sWord</a:t>
            </a:r>
            <a:r>
              <a:rPr lang="en-US" sz="3200" dirty="0" smtClean="0"/>
              <a:t>: 457 (0.00090956)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335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4522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sWords</a:t>
            </a:r>
            <a:r>
              <a:rPr lang="en-US" sz="3200" dirty="0" smtClean="0"/>
              <a:t> as heuristic tool</a:t>
            </a:r>
            <a:endParaRPr lang="en-US" sz="3200" dirty="0"/>
          </a:p>
        </p:txBody>
      </p:sp>
      <p:pic>
        <p:nvPicPr>
          <p:cNvPr id="3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Athenaeus (c. 200 CE) preserves some 2500+ quotes or paraphrases to 800+ writers (verse and prose)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 err="1" smtClean="0"/>
              <a:t>sWords</a:t>
            </a:r>
            <a:r>
              <a:rPr lang="en-US" sz="2800" dirty="0" smtClean="0"/>
              <a:t> characterize these two Polybius texts?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266825"/>
            <a:ext cx="8010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69674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Polybius 1 and Fragmentary Polybius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Mostly concordant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When they diverge, they diverge sharply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3657600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#-</a:t>
            </a:r>
            <a:r>
              <a:rPr lang="en-US" sz="2000" b="1" dirty="0" err="1" smtClean="0"/>
              <a:t>pred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-v </a:t>
            </a:r>
            <a:r>
              <a:rPr lang="en-US" sz="2000" dirty="0" smtClean="0"/>
              <a:t>(7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most frequent </a:t>
            </a:r>
            <a:r>
              <a:rPr lang="en-US" sz="2000" dirty="0" err="1" smtClean="0"/>
              <a:t>sWord</a:t>
            </a:r>
            <a:r>
              <a:rPr lang="en-US" sz="2000" dirty="0" smtClean="0"/>
              <a:t> in corpus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Polybius 1</a:t>
            </a:r>
            <a:r>
              <a:rPr lang="en-US" sz="2000" dirty="0" smtClean="0"/>
              <a:t>: Freq. = 0.01758 (z-score = 1.9194)</a:t>
            </a:r>
            <a:br>
              <a:rPr lang="en-US" sz="2000" dirty="0" smtClean="0"/>
            </a:br>
            <a:r>
              <a:rPr lang="en-US" sz="2000" dirty="0" smtClean="0"/>
              <a:t>(437 occurrences in 26,894 tokens)</a:t>
            </a:r>
            <a:br>
              <a:rPr lang="en-US" sz="2000" dirty="0" smtClean="0"/>
            </a:b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Frag Poly: Freq. = 0.01124 (z-score = -0.6266)</a:t>
            </a:r>
            <a:br>
              <a:rPr lang="en-US" sz="2000" dirty="0" smtClean="0"/>
            </a:br>
            <a:r>
              <a:rPr lang="en-US" sz="2000" dirty="0" smtClean="0"/>
              <a:t>(218 in 19,378 tokens)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58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6086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sWords</a:t>
            </a:r>
            <a:r>
              <a:rPr lang="en-US" sz="2800" dirty="0" smtClean="0"/>
              <a:t> agglutinative constructs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are not independent variables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#-</a:t>
            </a:r>
            <a:r>
              <a:rPr lang="en-US" sz="2400" dirty="0" err="1" smtClean="0"/>
              <a:t>pred</a:t>
            </a:r>
            <a:r>
              <a:rPr lang="en-US" sz="2400" dirty="0" smtClean="0"/>
              <a:t>-v-</a:t>
            </a:r>
            <a:r>
              <a:rPr lang="en-US" sz="2400" dirty="0" err="1" smtClean="0"/>
              <a:t>adv</a:t>
            </a:r>
            <a:r>
              <a:rPr lang="en-US" sz="2400" dirty="0" smtClean="0"/>
              <a:t>-v by #-</a:t>
            </a:r>
            <a:r>
              <a:rPr lang="en-US" sz="2400" dirty="0" err="1" smtClean="0"/>
              <a:t>pred</a:t>
            </a:r>
            <a:r>
              <a:rPr lang="en-US" sz="2400" dirty="0" smtClean="0"/>
              <a:t>-v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Polybius 1: </a:t>
            </a:r>
            <a:r>
              <a:rPr lang="en-US" sz="2400" dirty="0" err="1" smtClean="0"/>
              <a:t>freq</a:t>
            </a:r>
            <a:r>
              <a:rPr lang="en-US" sz="2400" dirty="0" smtClean="0"/>
              <a:t> = 0.6633 (z-score = 3.444)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Frag Poly: freq. = 0.42 (z-score = 1.1072)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14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86000"/>
            <a:ext cx="614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</a:t>
            </a:r>
            <a:r>
              <a:rPr lang="en-US" sz="3200" b="1" dirty="0" smtClean="0"/>
              <a:t>#-</a:t>
            </a:r>
            <a:r>
              <a:rPr lang="en-US" sz="3200" b="1" dirty="0" err="1" smtClean="0"/>
              <a:t>pred</a:t>
            </a:r>
            <a:r>
              <a:rPr lang="en-US" sz="3200" b="1" dirty="0" smtClean="0"/>
              <a:t>-v-</a:t>
            </a:r>
            <a:r>
              <a:rPr lang="en-US" sz="3200" b="1" dirty="0" err="1" smtClean="0"/>
              <a:t>adv</a:t>
            </a:r>
            <a:r>
              <a:rPr lang="en-US" sz="3200" b="1" dirty="0" smtClean="0"/>
              <a:t>-v </a:t>
            </a:r>
            <a:r>
              <a:rPr lang="en-US" sz="3200" dirty="0" smtClean="0"/>
              <a:t>anyway?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3716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98" y="1785399"/>
            <a:ext cx="5461686" cy="3992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1913" y="1048907"/>
            <a:ext cx="7704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μετὰ</a:t>
            </a:r>
            <a:r>
              <a:rPr lang="en-US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δὲ ταῦτα </a:t>
            </a:r>
            <a:r>
              <a:rPr lang="el-GR" sz="2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προσέλαβον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τὴν τῆς Ἀσίας ἀρχήν, </a:t>
            </a:r>
            <a:r>
              <a:rPr lang="el-GR" sz="2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καταλύσαντες 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τὴν τῶν Περσῶν δυναστείαν</a:t>
            </a:r>
            <a:endParaRPr lang="en-US"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5777433"/>
            <a:ext cx="20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Polybius 1.2.5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3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7" y="1510613"/>
            <a:ext cx="7558088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7915" y="4694023"/>
            <a:ext cx="439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Polybius 1.7.12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748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31" y="1476762"/>
            <a:ext cx="5516391" cy="4338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881" y="1079799"/>
            <a:ext cx="8260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ὧν </a:t>
            </a:r>
            <a:r>
              <a:rPr lang="el-GR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ἀναπεμφθέντων</a:t>
            </a:r>
            <a:r>
              <a:rPr lang="el-G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εἰς τὴν Ῥώμην, οἱ στρατηγοὶ … ἅπαντας κατὰ τὸ παρ' αὐτοῖς ἔθος </a:t>
            </a:r>
            <a:r>
              <a:rPr lang="el-GR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ἐπελέκισαν</a:t>
            </a:r>
            <a:r>
              <a:rPr lang="el-G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….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606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8" y="1518336"/>
            <a:ext cx="7671092" cy="36726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8043" y="4579323"/>
            <a:ext cx="366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Polybius 1.7.2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202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49"/>
            <a:ext cx="6477000" cy="53366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304800"/>
            <a:ext cx="69342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Ῥηγῖνοι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γάρ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καθ'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ὃν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κα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ιρὸν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Πύρρος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εἰς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Ἰτ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αλίαν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ἐπεραιοῦτο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ἐπεσπάσαντο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φυλακὴν ἅμα καὶ βοήθειαν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…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87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“distinctive” </a:t>
            </a:r>
            <a:r>
              <a:rPr lang="en-US" sz="2400" dirty="0" err="1" smtClean="0"/>
              <a:t>sWords</a:t>
            </a:r>
            <a:r>
              <a:rPr lang="en-US" sz="2400" dirty="0" smtClean="0"/>
              <a:t> for Polybius 1 and Frag Poly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auxp</a:t>
            </a:r>
            <a:r>
              <a:rPr lang="en-US" sz="2400" b="1" dirty="0"/>
              <a:t>-r </a:t>
            </a:r>
            <a:r>
              <a:rPr lang="en-US" sz="2400" b="1" dirty="0" smtClean="0"/>
              <a:t>(</a:t>
            </a:r>
            <a:r>
              <a:rPr lang="en-US" sz="2400" b="1" dirty="0"/>
              <a:t>f</a:t>
            </a:r>
            <a:r>
              <a:rPr lang="en-US" sz="2400" b="1" dirty="0" smtClean="0"/>
              <a:t>requency rank # </a:t>
            </a:r>
            <a:r>
              <a:rPr lang="en-US" sz="2400" b="1" dirty="0"/>
              <a:t>11)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coord</a:t>
            </a:r>
            <a:r>
              <a:rPr lang="en-US" sz="2400" b="1" dirty="0"/>
              <a:t>-c (# 17)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adv</a:t>
            </a:r>
            <a:r>
              <a:rPr lang="en-US" sz="2400" b="1" dirty="0"/>
              <a:t>-n (# 36)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sbj</a:t>
            </a:r>
            <a:r>
              <a:rPr lang="en-US" sz="2400" b="1" dirty="0"/>
              <a:t>-n-</a:t>
            </a:r>
            <a:r>
              <a:rPr lang="en-US" sz="2400" b="1" dirty="0" err="1"/>
              <a:t>atr</a:t>
            </a:r>
            <a:r>
              <a:rPr lang="en-US" sz="2400" b="1" dirty="0"/>
              <a:t>-l (# 47)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pnom</a:t>
            </a:r>
            <a:r>
              <a:rPr lang="en-US" sz="2400" b="1" dirty="0"/>
              <a:t>-a (# 58)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-v-</a:t>
            </a:r>
            <a:r>
              <a:rPr lang="en-US" sz="2400" b="1" dirty="0" err="1"/>
              <a:t>sbj</a:t>
            </a:r>
            <a:r>
              <a:rPr lang="en-US" sz="2400" b="1" dirty="0"/>
              <a:t>-v (# 61)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40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Epitomizers and Excerptors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Polybius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c. BCE) has 5 of 40 books preserved through direct transmission</a:t>
            </a:r>
          </a:p>
          <a:p>
            <a:pPr lvl="1"/>
            <a:r>
              <a:rPr lang="en-US" dirty="0" smtClean="0"/>
              <a:t>Others mainly preserved in the excerptors working for </a:t>
            </a:r>
            <a:r>
              <a:rPr lang="en-US" dirty="0"/>
              <a:t>Emperor Constantine VII </a:t>
            </a:r>
            <a:r>
              <a:rPr lang="en-US" dirty="0" err="1"/>
              <a:t>Porphyrogenitus</a:t>
            </a:r>
            <a:r>
              <a:rPr lang="en-US" dirty="0"/>
              <a:t> </a:t>
            </a:r>
            <a:r>
              <a:rPr lang="en-US" dirty="0" smtClean="0"/>
              <a:t>(10</a:t>
            </a:r>
            <a:r>
              <a:rPr lang="en-US" baseline="30000" dirty="0" smtClean="0"/>
              <a:t>th</a:t>
            </a:r>
            <a:r>
              <a:rPr lang="en-US" dirty="0" smtClean="0"/>
              <a:t> c. CE)</a:t>
            </a:r>
          </a:p>
          <a:p>
            <a:r>
              <a:rPr lang="en-US" b="1" dirty="0" smtClean="0"/>
              <a:t>Diodorus Siculus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c. BCE) has 15 of 40 books </a:t>
            </a:r>
            <a:r>
              <a:rPr lang="en-US" dirty="0"/>
              <a:t>preserved through direct </a:t>
            </a:r>
            <a:r>
              <a:rPr lang="en-US" dirty="0" smtClean="0"/>
              <a:t>transmission </a:t>
            </a:r>
            <a:endParaRPr lang="en-US" dirty="0"/>
          </a:p>
          <a:p>
            <a:pPr lvl="1"/>
            <a:r>
              <a:rPr lang="en-US" dirty="0" smtClean="0"/>
              <a:t>Others mainly in </a:t>
            </a:r>
            <a:r>
              <a:rPr lang="en-US" dirty="0" err="1" smtClean="0"/>
              <a:t>Photius</a:t>
            </a:r>
            <a:r>
              <a:rPr lang="en-US" dirty="0" smtClean="0"/>
              <a:t> </a:t>
            </a:r>
            <a:r>
              <a:rPr lang="en-US" dirty="0"/>
              <a:t>(9</a:t>
            </a:r>
            <a:r>
              <a:rPr lang="en-US" baseline="30000" dirty="0"/>
              <a:t>th</a:t>
            </a:r>
            <a:r>
              <a:rPr lang="en-US" dirty="0"/>
              <a:t> century CE</a:t>
            </a:r>
            <a:r>
              <a:rPr lang="en-US" dirty="0" smtClean="0"/>
              <a:t>) and the same Constantine excerptors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533400"/>
            <a:ext cx="3983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Playing with </a:t>
            </a:r>
            <a:r>
              <a:rPr lang="en-US" sz="3200" dirty="0" err="1" smtClean="0"/>
              <a:t>sWords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72798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Salient difference between </a:t>
            </a:r>
            <a:r>
              <a:rPr lang="en-US" sz="2800" i="1" dirty="0" smtClean="0"/>
              <a:t>Iliad </a:t>
            </a:r>
            <a:r>
              <a:rPr lang="en-US" sz="2800" dirty="0" smtClean="0"/>
              <a:t>and </a:t>
            </a:r>
            <a:r>
              <a:rPr lang="en-US" sz="2800" i="1" dirty="0" smtClean="0"/>
              <a:t>Odyssey</a:t>
            </a:r>
          </a:p>
          <a:p>
            <a:endParaRPr lang="en-US" sz="2800" i="1" dirty="0"/>
          </a:p>
          <a:p>
            <a:pPr algn="ctr"/>
            <a:r>
              <a:rPr lang="en-US" sz="2800" b="1" dirty="0"/>
              <a:t>#-</a:t>
            </a:r>
            <a:r>
              <a:rPr lang="en-US" sz="2800" b="1" dirty="0" err="1" smtClean="0"/>
              <a:t>pred</a:t>
            </a:r>
            <a:r>
              <a:rPr lang="en-US" sz="2800" b="1" dirty="0" smtClean="0"/>
              <a:t>-v-</a:t>
            </a:r>
            <a:r>
              <a:rPr lang="en-US" sz="2800" b="1" dirty="0" err="1" smtClean="0"/>
              <a:t>sbj</a:t>
            </a:r>
            <a:r>
              <a:rPr lang="en-US" sz="2800" b="1" dirty="0" smtClean="0"/>
              <a:t>-n-</a:t>
            </a:r>
            <a:r>
              <a:rPr lang="en-US" sz="2800" b="1" dirty="0" err="1" smtClean="0"/>
              <a:t>atr</a:t>
            </a:r>
            <a:r>
              <a:rPr lang="en-US" sz="2800" b="1" dirty="0" smtClean="0"/>
              <a:t>-n (# 47)</a:t>
            </a:r>
            <a:endParaRPr lang="en-US" sz="2800" dirty="0" smtClean="0"/>
          </a:p>
          <a:p>
            <a:pPr algn="ctr"/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Iliad: </a:t>
            </a:r>
            <a:r>
              <a:rPr lang="en-US" sz="2800" dirty="0" smtClean="0"/>
              <a:t>Freq. </a:t>
            </a:r>
            <a:r>
              <a:rPr lang="en-US" sz="2800" dirty="0"/>
              <a:t>= </a:t>
            </a:r>
            <a:r>
              <a:rPr lang="en-US" sz="2800" dirty="0" smtClean="0"/>
              <a:t>0.0033 (z-score = 0.973)</a:t>
            </a:r>
            <a:br>
              <a:rPr lang="en-US" sz="2800" dirty="0" smtClean="0"/>
            </a:br>
            <a:r>
              <a:rPr lang="en-US" sz="2800" dirty="0" smtClean="0"/>
              <a:t>(408 occurrences in 123,727) 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/>
              <a:t>Odyssey: </a:t>
            </a:r>
            <a:r>
              <a:rPr lang="en-US" sz="2800" dirty="0" smtClean="0"/>
              <a:t>Freq. = 0.0021 (z-score = </a:t>
            </a:r>
            <a:r>
              <a:rPr lang="en-US" sz="2800" dirty="0"/>
              <a:t>-</a:t>
            </a:r>
            <a:r>
              <a:rPr lang="en-US" sz="2800" dirty="0" smtClean="0"/>
              <a:t>0.051)</a:t>
            </a:r>
            <a:br>
              <a:rPr lang="en-US" sz="2800" dirty="0" smtClean="0"/>
            </a:br>
            <a:r>
              <a:rPr lang="en-US" sz="2800" dirty="0" smtClean="0"/>
              <a:t>(210 in 98,229)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89978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5724525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4572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ἦ π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οτ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Ἀχιλλῆος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οθὴ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ἵξετ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αι υἷας Ἀχαιῶν σύμπαντας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57463" y="563880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Iliad </a:t>
            </a:r>
            <a:r>
              <a:rPr lang="en-US" sz="3200" dirty="0" smtClean="0"/>
              <a:t>1.240</a:t>
            </a:r>
            <a:endParaRPr lang="en-US" sz="3200" i="1" dirty="0"/>
          </a:p>
        </p:txBody>
      </p:sp>
      <p:sp>
        <p:nvSpPr>
          <p:cNvPr id="5" name="Rectangle 4"/>
          <p:cNvSpPr/>
          <p:nvPr/>
        </p:nvSpPr>
        <p:spPr>
          <a:xfrm>
            <a:off x="3124200" y="1600200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#-</a:t>
            </a:r>
            <a:r>
              <a:rPr lang="en-US" b="1" dirty="0" err="1"/>
              <a:t>pred</a:t>
            </a:r>
            <a:r>
              <a:rPr lang="en-US" b="1" dirty="0"/>
              <a:t>-v-</a:t>
            </a:r>
            <a:r>
              <a:rPr lang="en-US" b="1" dirty="0" err="1"/>
              <a:t>sbj</a:t>
            </a:r>
            <a:r>
              <a:rPr lang="en-US" b="1" dirty="0"/>
              <a:t>-n-</a:t>
            </a:r>
            <a:r>
              <a:rPr lang="en-US" b="1" dirty="0" err="1"/>
              <a:t>atr</a:t>
            </a:r>
            <a:r>
              <a:rPr lang="en-US" b="1" dirty="0"/>
              <a:t>-n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8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533400"/>
            <a:ext cx="3983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Playing with </a:t>
            </a:r>
            <a:r>
              <a:rPr lang="en-US" sz="3200" dirty="0" err="1" smtClean="0"/>
              <a:t>sWords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9124" y="1447800"/>
            <a:ext cx="89148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Salient distinction between Herodotus and Thucydides</a:t>
            </a:r>
          </a:p>
          <a:p>
            <a:endParaRPr lang="en-US" sz="2800" dirty="0"/>
          </a:p>
          <a:p>
            <a:pPr algn="ctr"/>
            <a:r>
              <a:rPr lang="en-US" sz="2800" dirty="0" smtClean="0"/>
              <a:t>#-</a:t>
            </a:r>
            <a:r>
              <a:rPr lang="en-US" sz="2800" dirty="0" err="1" smtClean="0"/>
              <a:t>coord</a:t>
            </a:r>
            <a:r>
              <a:rPr lang="en-US" sz="2800" dirty="0" smtClean="0"/>
              <a:t>-c-</a:t>
            </a:r>
            <a:r>
              <a:rPr lang="en-US" sz="2800" dirty="0" err="1" smtClean="0"/>
              <a:t>pred_co</a:t>
            </a:r>
            <a:r>
              <a:rPr lang="en-US" sz="2800" dirty="0" smtClean="0"/>
              <a:t>-v-</a:t>
            </a:r>
            <a:r>
              <a:rPr lang="en-US" sz="2800" dirty="0" err="1" smtClean="0"/>
              <a:t>coord</a:t>
            </a:r>
            <a:r>
              <a:rPr lang="en-US" sz="2800" dirty="0" smtClean="0"/>
              <a:t>-c (# 47)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Herodotus: 9.1% of </a:t>
            </a:r>
            <a:r>
              <a:rPr lang="en-US" sz="2800" b="1" dirty="0"/>
              <a:t>#-</a:t>
            </a:r>
            <a:r>
              <a:rPr lang="en-US" sz="2800" b="1" dirty="0" err="1" smtClean="0"/>
              <a:t>coord</a:t>
            </a:r>
            <a:r>
              <a:rPr lang="en-US" sz="2800" b="1" dirty="0" smtClean="0"/>
              <a:t>-c-</a:t>
            </a:r>
            <a:r>
              <a:rPr lang="en-US" sz="2800" b="1" dirty="0" err="1" smtClean="0"/>
              <a:t>pred_co</a:t>
            </a:r>
            <a:r>
              <a:rPr lang="en-US" sz="2800" b="1" dirty="0" smtClean="0"/>
              <a:t>-v </a:t>
            </a:r>
            <a:r>
              <a:rPr lang="en-US" sz="2800" dirty="0" smtClean="0"/>
              <a:t>are further </a:t>
            </a:r>
            <a:br>
              <a:rPr lang="en-US" sz="2800" dirty="0" smtClean="0"/>
            </a:br>
            <a:r>
              <a:rPr lang="en-US" sz="2800" dirty="0" smtClean="0"/>
              <a:t>expanded by another </a:t>
            </a:r>
            <a:r>
              <a:rPr lang="en-US" sz="2800" b="1" dirty="0" err="1" smtClean="0"/>
              <a:t>coord</a:t>
            </a:r>
            <a:r>
              <a:rPr lang="en-US" sz="2800" b="1" dirty="0" smtClean="0"/>
              <a:t>-c </a:t>
            </a:r>
            <a:r>
              <a:rPr lang="en-US" sz="2800" dirty="0" smtClean="0"/>
              <a:t>(z-score = 0.350)</a:t>
            </a:r>
            <a:br>
              <a:rPr lang="en-US" sz="2800" dirty="0" smtClean="0"/>
            </a:br>
            <a:r>
              <a:rPr lang="en-US" sz="2800" dirty="0" smtClean="0"/>
              <a:t>(76 in 31,158)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Thucydides: 16.4% (z-score = 1.884)</a:t>
            </a:r>
            <a:br>
              <a:rPr lang="en-US" sz="2800" dirty="0" smtClean="0"/>
            </a:br>
            <a:r>
              <a:rPr lang="en-US" sz="2800" dirty="0" smtClean="0"/>
              <a:t>(112 in 23,913)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41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078106"/>
            <a:ext cx="5915025" cy="3771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286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Θηβαίους δὲ χρήματα ᾔτησαν καὶ Φλειασίους, Ἠλείους δὲ ναῦς τε κενὰς καὶ χρήματα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743200" y="1447800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#-</a:t>
            </a:r>
            <a:r>
              <a:rPr lang="en-US" b="1" dirty="0" err="1"/>
              <a:t>coord</a:t>
            </a:r>
            <a:r>
              <a:rPr lang="en-US" b="1" dirty="0"/>
              <a:t>-c-</a:t>
            </a:r>
            <a:r>
              <a:rPr lang="en-US" b="1" dirty="0" err="1"/>
              <a:t>pred_co</a:t>
            </a:r>
            <a:r>
              <a:rPr lang="en-US" b="1" dirty="0"/>
              <a:t>-v-</a:t>
            </a:r>
            <a:r>
              <a:rPr lang="en-US" b="1" dirty="0" err="1"/>
              <a:t>coord</a:t>
            </a:r>
            <a:r>
              <a:rPr lang="en-US" b="1" dirty="0"/>
              <a:t>-c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611098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Thucydides 1.27.2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Derive </a:t>
            </a:r>
            <a:r>
              <a:rPr lang="en-US" sz="3600" dirty="0" smtClean="0"/>
              <a:t>Syntactic “Thumbprints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database </a:t>
            </a:r>
            <a:r>
              <a:rPr lang="en-US" dirty="0"/>
              <a:t>of syntactically </a:t>
            </a:r>
            <a:r>
              <a:rPr lang="en-US" dirty="0" smtClean="0"/>
              <a:t>analyzed Greek prose </a:t>
            </a:r>
          </a:p>
          <a:p>
            <a:r>
              <a:rPr lang="en-US" dirty="0" smtClean="0"/>
              <a:t>Teach the computer to distinguish known authors </a:t>
            </a:r>
            <a:r>
              <a:rPr lang="en-US" sz="2400" dirty="0" smtClean="0"/>
              <a:t>(proof of concept)</a:t>
            </a:r>
          </a:p>
          <a:p>
            <a:r>
              <a:rPr lang="en-US" dirty="0" smtClean="0"/>
              <a:t>Compare directly-transmitted to epitomized prose by the same author</a:t>
            </a:r>
          </a:p>
        </p:txBody>
      </p:sp>
    </p:spTree>
    <p:extLst>
      <p:ext uri="{BB962C8B-B14F-4D97-AF65-F5344CB8AC3E}">
        <p14:creationId xmlns:p14="http://schemas.microsoft.com/office/powerpoint/2010/main" val="31314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Fragments of </a:t>
            </a:r>
            <a:r>
              <a:rPr lang="en-US" sz="3600" dirty="0" smtClean="0"/>
              <a:t>Lost Authors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Compare to fragments of the same author that are preserved elsewhere</a:t>
            </a:r>
          </a:p>
          <a:p>
            <a:r>
              <a:rPr lang="en-US" dirty="0" smtClean="0"/>
              <a:t>Compare to context in Athenaeus and </a:t>
            </a:r>
            <a:r>
              <a:rPr lang="en-US" dirty="0" err="1" smtClean="0"/>
              <a:t>Photius</a:t>
            </a:r>
            <a:endParaRPr lang="en-US" dirty="0" smtClean="0"/>
          </a:p>
          <a:p>
            <a:r>
              <a:rPr lang="en-US" dirty="0" smtClean="0"/>
              <a:t>Does it resemble:</a:t>
            </a:r>
          </a:p>
          <a:p>
            <a:pPr lvl="1"/>
            <a:r>
              <a:rPr lang="en-US" dirty="0" smtClean="0"/>
              <a:t>The other fragments of the same author?</a:t>
            </a:r>
          </a:p>
          <a:p>
            <a:pPr lvl="1"/>
            <a:r>
              <a:rPr lang="en-US" dirty="0" smtClean="0"/>
              <a:t>The context in Athenaeus?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30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Syntax?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Athenaean fragments are chosen thematically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They share much significant vocabulary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Distinction among fragments needs some other </a:t>
            </a:r>
            <a:r>
              <a:rPr lang="en-US" dirty="0" err="1" smtClean="0"/>
              <a:t>baisis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2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0655"/>
          </a:xfrm>
        </p:spPr>
        <p:txBody>
          <a:bodyPr/>
          <a:lstStyle/>
          <a:p>
            <a:r>
              <a:rPr lang="en-US" sz="3600" dirty="0"/>
              <a:t>Diodorus </a:t>
            </a:r>
            <a:r>
              <a:rPr lang="en-US" sz="3600" dirty="0" smtClean="0"/>
              <a:t>11.26.4</a:t>
            </a:r>
            <a:endParaRPr lang="en-US" sz="3600" dirty="0"/>
          </a:p>
        </p:txBody>
      </p:sp>
      <p:pic>
        <p:nvPicPr>
          <p:cNvPr id="4" name="Content Placeholder 3" descr="www.perseids.org/tools/arethusa/app/#/perseids?chunk=58&amp;doc=10913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20203" r="34718" b="7401"/>
          <a:stretch/>
        </p:blipFill>
        <p:spPr>
          <a:xfrm>
            <a:off x="0" y="780655"/>
            <a:ext cx="9131596" cy="6040902"/>
          </a:xfrm>
        </p:spPr>
      </p:pic>
    </p:spTree>
    <p:extLst>
      <p:ext uri="{BB962C8B-B14F-4D97-AF65-F5344CB8AC3E}">
        <p14:creationId xmlns:p14="http://schemas.microsoft.com/office/powerpoint/2010/main" val="15235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erseids Prototype: treebank_cite_identifiers - editxml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45225"/>
          <a:stretch/>
        </p:blipFill>
        <p:spPr>
          <a:xfrm>
            <a:off x="582918" y="92854"/>
            <a:ext cx="7494282" cy="6716196"/>
          </a:xfrm>
        </p:spPr>
      </p:pic>
    </p:spTree>
    <p:extLst>
      <p:ext uri="{BB962C8B-B14F-4D97-AF65-F5344CB8AC3E}">
        <p14:creationId xmlns:p14="http://schemas.microsoft.com/office/powerpoint/2010/main" val="5044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2158</TotalTime>
  <Words>602</Words>
  <Application>Microsoft Office PowerPoint</Application>
  <PresentationFormat>On-screen Show (4:3)</PresentationFormat>
  <Paragraphs>128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Treebanking and Author Attribution in Greek Prose</vt:lpstr>
      <vt:lpstr>Can we determine the accuracy of quotes, paraphrases, epitomes, and excerpts of Greek prose authors?</vt:lpstr>
      <vt:lpstr>Athenaeus (c. 200 CE) preserves some 2500+ quotes or paraphrases to 800+ writers (verse and prose) </vt:lpstr>
      <vt:lpstr>Epitomizers and Excerptors</vt:lpstr>
      <vt:lpstr>Derive Syntactic “Thumbprints”</vt:lpstr>
      <vt:lpstr>Fragments of Lost Authors</vt:lpstr>
      <vt:lpstr>Why Syntax?</vt:lpstr>
      <vt:lpstr>Diodorus 11.26.4</vt:lpstr>
      <vt:lpstr>PowerPoint Presentation</vt:lpstr>
      <vt:lpstr>PowerPoint Presentation</vt:lpstr>
      <vt:lpstr>PowerPoint Presentation</vt:lpstr>
      <vt:lpstr>Why sWords?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VBG</dc:creator>
  <cp:lastModifiedBy>Robert Gorman</cp:lastModifiedBy>
  <cp:revision>219</cp:revision>
  <cp:lastPrinted>2014-10-09T20:58:16Z</cp:lastPrinted>
  <dcterms:created xsi:type="dcterms:W3CDTF">2014-04-14T15:38:33Z</dcterms:created>
  <dcterms:modified xsi:type="dcterms:W3CDTF">2015-12-12T23:32:13Z</dcterms:modified>
</cp:coreProperties>
</file>