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3"/>
  </p:notesMasterIdLst>
  <p:handoutMasterIdLst>
    <p:handoutMasterId r:id="rId74"/>
  </p:handoutMasterIdLst>
  <p:sldIdLst>
    <p:sldId id="446" r:id="rId2"/>
    <p:sldId id="444" r:id="rId3"/>
    <p:sldId id="445" r:id="rId4"/>
    <p:sldId id="447" r:id="rId5"/>
    <p:sldId id="463" r:id="rId6"/>
    <p:sldId id="457" r:id="rId7"/>
    <p:sldId id="448" r:id="rId8"/>
    <p:sldId id="449" r:id="rId9"/>
    <p:sldId id="458" r:id="rId10"/>
    <p:sldId id="461" r:id="rId11"/>
    <p:sldId id="462" r:id="rId12"/>
    <p:sldId id="459" r:id="rId13"/>
    <p:sldId id="451" r:id="rId14"/>
    <p:sldId id="452" r:id="rId15"/>
    <p:sldId id="453" r:id="rId16"/>
    <p:sldId id="454" r:id="rId17"/>
    <p:sldId id="455" r:id="rId18"/>
    <p:sldId id="456" r:id="rId19"/>
    <p:sldId id="383" r:id="rId20"/>
    <p:sldId id="382" r:id="rId21"/>
    <p:sldId id="384" r:id="rId22"/>
    <p:sldId id="365" r:id="rId23"/>
    <p:sldId id="366" r:id="rId24"/>
    <p:sldId id="389" r:id="rId25"/>
    <p:sldId id="390" r:id="rId26"/>
    <p:sldId id="391" r:id="rId27"/>
    <p:sldId id="392" r:id="rId28"/>
    <p:sldId id="393" r:id="rId29"/>
    <p:sldId id="394" r:id="rId30"/>
    <p:sldId id="395" r:id="rId31"/>
    <p:sldId id="396" r:id="rId32"/>
    <p:sldId id="397" r:id="rId33"/>
    <p:sldId id="398" r:id="rId34"/>
    <p:sldId id="399" r:id="rId35"/>
    <p:sldId id="400" r:id="rId36"/>
    <p:sldId id="401" r:id="rId37"/>
    <p:sldId id="402" r:id="rId38"/>
    <p:sldId id="403" r:id="rId39"/>
    <p:sldId id="404" r:id="rId40"/>
    <p:sldId id="405" r:id="rId41"/>
    <p:sldId id="406" r:id="rId42"/>
    <p:sldId id="407" r:id="rId43"/>
    <p:sldId id="408" r:id="rId44"/>
    <p:sldId id="409" r:id="rId45"/>
    <p:sldId id="410" r:id="rId46"/>
    <p:sldId id="411" r:id="rId47"/>
    <p:sldId id="412" r:id="rId48"/>
    <p:sldId id="413" r:id="rId49"/>
    <p:sldId id="414" r:id="rId50"/>
    <p:sldId id="415" r:id="rId51"/>
    <p:sldId id="416" r:id="rId52"/>
    <p:sldId id="417" r:id="rId53"/>
    <p:sldId id="418" r:id="rId54"/>
    <p:sldId id="419" r:id="rId55"/>
    <p:sldId id="420" r:id="rId56"/>
    <p:sldId id="439" r:id="rId57"/>
    <p:sldId id="422" r:id="rId58"/>
    <p:sldId id="423" r:id="rId59"/>
    <p:sldId id="440" r:id="rId60"/>
    <p:sldId id="425" r:id="rId61"/>
    <p:sldId id="426" r:id="rId62"/>
    <p:sldId id="427" r:id="rId63"/>
    <p:sldId id="428" r:id="rId64"/>
    <p:sldId id="429" r:id="rId65"/>
    <p:sldId id="430" r:id="rId66"/>
    <p:sldId id="431" r:id="rId67"/>
    <p:sldId id="432" r:id="rId68"/>
    <p:sldId id="433" r:id="rId69"/>
    <p:sldId id="434" r:id="rId70"/>
    <p:sldId id="371" r:id="rId71"/>
    <p:sldId id="298" r:id="rId72"/>
  </p:sldIdLst>
  <p:sldSz cx="9144000" cy="6858000" type="screen4x3"/>
  <p:notesSz cx="6954838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158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763" cy="465455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l">
              <a:defRPr sz="1200"/>
            </a:lvl1pPr>
          </a:lstStyle>
          <a:p>
            <a:r>
              <a:rPr lang="en-US" smtClean="0"/>
              <a:t>Digital Greek Historiography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39466" y="0"/>
            <a:ext cx="3013763" cy="465455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r">
              <a:defRPr sz="1200"/>
            </a:lvl1pPr>
          </a:lstStyle>
          <a:p>
            <a:fld id="{952060A6-A844-46C4-AC8D-E80F728170D1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29"/>
            <a:ext cx="3013763" cy="465455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39466" y="8842029"/>
            <a:ext cx="3013763" cy="465455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r">
              <a:defRPr sz="1200"/>
            </a:lvl1pPr>
          </a:lstStyle>
          <a:p>
            <a:fld id="{01F16904-A440-4EBA-B5F2-EAC23B1BF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002455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763" cy="465455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l">
              <a:defRPr sz="1200"/>
            </a:lvl1pPr>
          </a:lstStyle>
          <a:p>
            <a:r>
              <a:rPr lang="en-US" smtClean="0"/>
              <a:t>Digital Greek Historiography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9466" y="0"/>
            <a:ext cx="3013763" cy="465455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r">
              <a:defRPr sz="1200"/>
            </a:lvl1pPr>
          </a:lstStyle>
          <a:p>
            <a:fld id="{1314DBE8-5E11-46A3-B8D4-BC2A9E4930DC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50938" y="698500"/>
            <a:ext cx="4652962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0" tIns="46465" rIns="92930" bIns="4646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484" y="4421823"/>
            <a:ext cx="5563870" cy="4189095"/>
          </a:xfrm>
          <a:prstGeom prst="rect">
            <a:avLst/>
          </a:prstGeom>
        </p:spPr>
        <p:txBody>
          <a:bodyPr vert="horz" lIns="92930" tIns="46465" rIns="92930" bIns="46465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29"/>
            <a:ext cx="3013763" cy="465455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9466" y="8842029"/>
            <a:ext cx="3013763" cy="465455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r">
              <a:defRPr sz="1200"/>
            </a:lvl1pPr>
          </a:lstStyle>
          <a:p>
            <a:fld id="{DBFFB2CE-2886-4F7A-B3AC-6FB58428A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092981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Digital Greek Historiography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FFB2CE-2886-4F7A-B3AC-6FB58428A4E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712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A2D4-AB79-4DBE-BB42-0FB1B4029714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50E292-CBF6-4C72-AFE7-56CE962DB09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A2D4-AB79-4DBE-BB42-0FB1B4029714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0E292-CBF6-4C72-AFE7-56CE962DB0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A2D4-AB79-4DBE-BB42-0FB1B4029714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0E292-CBF6-4C72-AFE7-56CE962DB0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95400"/>
          </a:xfrm>
        </p:spPr>
        <p:txBody>
          <a:bodyPr/>
          <a:lstStyle>
            <a:lvl1pPr>
              <a:lnSpc>
                <a:spcPts val="3600"/>
              </a:lnSpc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A2D4-AB79-4DBE-BB42-0FB1B4029714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0E292-CBF6-4C72-AFE7-56CE962DB0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A2D4-AB79-4DBE-BB42-0FB1B4029714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0E292-CBF6-4C72-AFE7-56CE962DB09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A2D4-AB79-4DBE-BB42-0FB1B4029714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0E292-CBF6-4C72-AFE7-56CE962DB09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A2D4-AB79-4DBE-BB42-0FB1B4029714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0E292-CBF6-4C72-AFE7-56CE962DB09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A2D4-AB79-4DBE-BB42-0FB1B4029714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0E292-CBF6-4C72-AFE7-56CE962DB0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A2D4-AB79-4DBE-BB42-0FB1B4029714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0E292-CBF6-4C72-AFE7-56CE962DB0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A2D4-AB79-4DBE-BB42-0FB1B4029714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0E292-CBF6-4C72-AFE7-56CE962DB0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A2D4-AB79-4DBE-BB42-0FB1B4029714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0E292-CBF6-4C72-AFE7-56CE962DB0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5DBDA2D4-AB79-4DBE-BB42-0FB1B4029714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DD50E292-CBF6-4C72-AFE7-56CE962DB09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447800"/>
            <a:ext cx="8229600" cy="1600200"/>
          </a:xfrm>
        </p:spPr>
        <p:txBody>
          <a:bodyPr/>
          <a:lstStyle/>
          <a:p>
            <a:r>
              <a:rPr lang="en-US" dirty="0" smtClean="0"/>
              <a:t>Using Greek and Latin Treebanks for research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86000" y="3429000"/>
            <a:ext cx="4572000" cy="123110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/>
              <a:t>January 4-5th, 2017, 9AM-5PM</a:t>
            </a:r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WESTIN HARBOUR CASTLE, TORONTO</a:t>
            </a:r>
          </a:p>
        </p:txBody>
      </p:sp>
    </p:spTree>
    <p:extLst>
      <p:ext uri="{BB962C8B-B14F-4D97-AF65-F5344CB8AC3E}">
        <p14:creationId xmlns:p14="http://schemas.microsoft.com/office/powerpoint/2010/main" val="2610672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86000"/>
            <a:ext cx="8182838" cy="2285999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66800" y="0"/>
            <a:ext cx="7239001" cy="1371600"/>
          </a:xfrm>
        </p:spPr>
        <p:txBody>
          <a:bodyPr/>
          <a:lstStyle/>
          <a:p>
            <a:r>
              <a:rPr lang="en-US" sz="3600" dirty="0" smtClean="0"/>
              <a:t>Countable Treebank features?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7793458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86000"/>
            <a:ext cx="8182838" cy="2285999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66800" y="0"/>
            <a:ext cx="7239001" cy="1371600"/>
          </a:xfrm>
        </p:spPr>
        <p:txBody>
          <a:bodyPr/>
          <a:lstStyle/>
          <a:p>
            <a:r>
              <a:rPr lang="en-US" sz="3600" dirty="0" smtClean="0"/>
              <a:t>Countable Treebank features?</a:t>
            </a:r>
            <a:br>
              <a:rPr lang="en-US" sz="3600" dirty="0" smtClean="0"/>
            </a:br>
            <a:r>
              <a:rPr lang="en-US" sz="3600" dirty="0" smtClean="0"/>
              <a:t>A path from leaf to root.</a:t>
            </a:r>
            <a:endParaRPr lang="en-US" sz="3600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4629028"/>
            <a:ext cx="7391400" cy="1064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3329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66800" y="0"/>
            <a:ext cx="7239001" cy="1371600"/>
          </a:xfrm>
        </p:spPr>
        <p:txBody>
          <a:bodyPr/>
          <a:lstStyle/>
          <a:p>
            <a:r>
              <a:rPr lang="en-US" sz="3600" dirty="0" smtClean="0"/>
              <a:t>Countable Treebank features?</a:t>
            </a:r>
            <a:br>
              <a:rPr lang="en-US" sz="3600" dirty="0" smtClean="0"/>
            </a:br>
            <a:r>
              <a:rPr lang="en-US" sz="3600" dirty="0" smtClean="0"/>
              <a:t>A path from leaf to root.</a:t>
            </a:r>
            <a:endParaRPr lang="en-US" sz="3600" dirty="0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clrChange>
              <a:clrFrom>
                <a:srgbClr val="F2F2F2"/>
              </a:clrFrom>
              <a:clrTo>
                <a:srgbClr val="F2F2F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600200"/>
            <a:ext cx="4372585" cy="4953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2075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066800" y="152400"/>
            <a:ext cx="7239001" cy="1371600"/>
          </a:xfrm>
        </p:spPr>
        <p:txBody>
          <a:bodyPr/>
          <a:lstStyle/>
          <a:p>
            <a:r>
              <a:rPr lang="en-US" sz="3600" dirty="0" smtClean="0"/>
              <a:t>Countable Treebank features?</a:t>
            </a:r>
            <a:br>
              <a:rPr lang="en-US" sz="3600" dirty="0" smtClean="0"/>
            </a:br>
            <a:r>
              <a:rPr lang="en-US" sz="3600" dirty="0" smtClean="0"/>
              <a:t>Syntax Words (</a:t>
            </a:r>
            <a:r>
              <a:rPr lang="en-US" sz="3600" dirty="0" err="1" smtClean="0"/>
              <a:t>sWords</a:t>
            </a:r>
            <a:r>
              <a:rPr lang="en-US" sz="3600" dirty="0" smtClean="0"/>
              <a:t>)</a:t>
            </a:r>
            <a:endParaRPr lang="en-US" sz="3600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clrChange>
              <a:clrFrom>
                <a:srgbClr val="F2F2F2"/>
              </a:clrFrom>
              <a:clrTo>
                <a:srgbClr val="F2F2F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600200"/>
            <a:ext cx="4372585" cy="495369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93844" y="2857100"/>
            <a:ext cx="33236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Mary: SBJ-PRED-ROOT</a:t>
            </a:r>
          </a:p>
          <a:p>
            <a:r>
              <a:rPr lang="en-US" dirty="0" smtClean="0"/>
              <a:t>Had:   PRED-ROOT</a:t>
            </a:r>
          </a:p>
          <a:p>
            <a:r>
              <a:rPr lang="en-US" dirty="0" smtClean="0"/>
              <a:t>A:        DET-OBJ-PRED-ROOT</a:t>
            </a:r>
          </a:p>
          <a:p>
            <a:r>
              <a:rPr lang="en-US" dirty="0" smtClean="0"/>
              <a:t>Little:  ATR-OBJ-PRED-ROOT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1924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sWords</a:t>
            </a:r>
            <a:endParaRPr lang="en-US" dirty="0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33600"/>
            <a:ext cx="7731830" cy="3800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6254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sWords</a:t>
            </a:r>
            <a:endParaRPr lang="en-US" dirty="0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83" y="2743200"/>
            <a:ext cx="8387717" cy="1905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690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4084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3311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9638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Epitomizers and Excerptors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Polybius</a:t>
            </a:r>
            <a:r>
              <a:rPr lang="en-US" dirty="0" smtClean="0"/>
              <a:t> (2</a:t>
            </a:r>
            <a:r>
              <a:rPr lang="en-US" baseline="30000" dirty="0" smtClean="0"/>
              <a:t>nd</a:t>
            </a:r>
            <a:r>
              <a:rPr lang="en-US" dirty="0" smtClean="0"/>
              <a:t> c. BCE) has 5 of 40 books preserved through direct transmission</a:t>
            </a:r>
          </a:p>
          <a:p>
            <a:pPr lvl="1"/>
            <a:r>
              <a:rPr lang="en-US" dirty="0" smtClean="0"/>
              <a:t>Others mainly preserved in the excerptors working for </a:t>
            </a:r>
            <a:r>
              <a:rPr lang="en-US" dirty="0"/>
              <a:t>Emperor Constantine VII </a:t>
            </a:r>
            <a:r>
              <a:rPr lang="en-US" dirty="0" err="1"/>
              <a:t>Porphyrogenitus</a:t>
            </a:r>
            <a:r>
              <a:rPr lang="en-US" dirty="0"/>
              <a:t> </a:t>
            </a:r>
            <a:r>
              <a:rPr lang="en-US" dirty="0" smtClean="0"/>
              <a:t>(10</a:t>
            </a:r>
            <a:r>
              <a:rPr lang="en-US" baseline="30000" dirty="0" smtClean="0"/>
              <a:t>th</a:t>
            </a:r>
            <a:r>
              <a:rPr lang="en-US" dirty="0" smtClean="0"/>
              <a:t> c. CE)</a:t>
            </a:r>
          </a:p>
          <a:p>
            <a:r>
              <a:rPr lang="en-US" b="1" dirty="0" smtClean="0"/>
              <a:t>Diodorus Siculus </a:t>
            </a:r>
            <a:r>
              <a:rPr lang="en-US" dirty="0" smtClean="0"/>
              <a:t>(1</a:t>
            </a:r>
            <a:r>
              <a:rPr lang="en-US" baseline="30000" dirty="0" smtClean="0"/>
              <a:t>st</a:t>
            </a:r>
            <a:r>
              <a:rPr lang="en-US" dirty="0" smtClean="0"/>
              <a:t> c. BCE) has 15 of 40 books </a:t>
            </a:r>
            <a:r>
              <a:rPr lang="en-US" dirty="0"/>
              <a:t>preserved through direct </a:t>
            </a:r>
            <a:r>
              <a:rPr lang="en-US" dirty="0" smtClean="0"/>
              <a:t>transmission </a:t>
            </a:r>
            <a:endParaRPr lang="en-US" dirty="0"/>
          </a:p>
          <a:p>
            <a:pPr lvl="1"/>
            <a:r>
              <a:rPr lang="en-US" dirty="0" smtClean="0"/>
              <a:t>Others mainly in </a:t>
            </a:r>
            <a:r>
              <a:rPr lang="en-US" dirty="0" err="1" smtClean="0"/>
              <a:t>Photius</a:t>
            </a:r>
            <a:r>
              <a:rPr lang="en-US" dirty="0" smtClean="0"/>
              <a:t> </a:t>
            </a:r>
            <a:r>
              <a:rPr lang="en-US" dirty="0"/>
              <a:t>(9</a:t>
            </a:r>
            <a:r>
              <a:rPr lang="en-US" baseline="30000" dirty="0"/>
              <a:t>th</a:t>
            </a:r>
            <a:r>
              <a:rPr lang="en-US" dirty="0"/>
              <a:t> century CE</a:t>
            </a:r>
            <a:r>
              <a:rPr lang="en-US" dirty="0" smtClean="0"/>
              <a:t>) and the same Constantine excerptors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281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3809999"/>
          </a:xfrm>
        </p:spPr>
        <p:txBody>
          <a:bodyPr/>
          <a:lstStyle/>
          <a:p>
            <a:pPr>
              <a:lnSpc>
                <a:spcPts val="4400"/>
              </a:lnSpc>
            </a:pPr>
            <a:r>
              <a:rPr lang="en-US" sz="4400" dirty="0"/>
              <a:t>Can we determine the accuracy of </a:t>
            </a:r>
            <a:r>
              <a:rPr lang="en-US" sz="4400" dirty="0" smtClean="0"/>
              <a:t>quotes, paraphrases, epitomes, and excerpts </a:t>
            </a:r>
            <a:r>
              <a:rPr lang="en-US" sz="4400" dirty="0"/>
              <a:t>of </a:t>
            </a:r>
            <a:r>
              <a:rPr lang="en-US" sz="4400" dirty="0" smtClean="0"/>
              <a:t>Greek prose authors</a:t>
            </a:r>
            <a:r>
              <a:rPr lang="en-US" sz="4400" dirty="0"/>
              <a:t>?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339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Derive </a:t>
            </a:r>
            <a:r>
              <a:rPr lang="en-US" sz="3600" dirty="0" smtClean="0"/>
              <a:t>Syntactic “Thumbprints</a:t>
            </a:r>
            <a:r>
              <a:rPr lang="en-US" sz="3600" dirty="0"/>
              <a:t>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449763"/>
          </a:xfrm>
        </p:spPr>
        <p:txBody>
          <a:bodyPr>
            <a:normAutofit/>
          </a:bodyPr>
          <a:lstStyle/>
          <a:p>
            <a:r>
              <a:rPr lang="en-US" dirty="0" smtClean="0"/>
              <a:t>Create a database </a:t>
            </a:r>
            <a:r>
              <a:rPr lang="en-US" dirty="0"/>
              <a:t>of syntactically </a:t>
            </a:r>
            <a:r>
              <a:rPr lang="en-US" dirty="0" smtClean="0"/>
              <a:t>analyzed Greek prose </a:t>
            </a:r>
          </a:p>
          <a:p>
            <a:r>
              <a:rPr lang="en-US" dirty="0" smtClean="0"/>
              <a:t>Teach the computer to distinguish known authors </a:t>
            </a:r>
            <a:r>
              <a:rPr lang="en-US" sz="2400" dirty="0" smtClean="0"/>
              <a:t>(proof of concept)</a:t>
            </a:r>
          </a:p>
          <a:p>
            <a:r>
              <a:rPr lang="en-US" dirty="0" smtClean="0"/>
              <a:t>Compare directly-transmitted to epitomized prose by the same author</a:t>
            </a:r>
          </a:p>
        </p:txBody>
      </p:sp>
    </p:spTree>
    <p:extLst>
      <p:ext uri="{BB962C8B-B14F-4D97-AF65-F5344CB8AC3E}">
        <p14:creationId xmlns:p14="http://schemas.microsoft.com/office/powerpoint/2010/main" val="3131422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Fragments of </a:t>
            </a:r>
            <a:r>
              <a:rPr lang="en-US" sz="3600" dirty="0" smtClean="0"/>
              <a:t>Lost Authors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449763"/>
          </a:xfrm>
        </p:spPr>
        <p:txBody>
          <a:bodyPr>
            <a:normAutofit/>
          </a:bodyPr>
          <a:lstStyle/>
          <a:p>
            <a:r>
              <a:rPr lang="en-US" dirty="0" smtClean="0"/>
              <a:t>Compare to fragments of the same author that are preserved elsewhere</a:t>
            </a:r>
          </a:p>
          <a:p>
            <a:r>
              <a:rPr lang="en-US" dirty="0" smtClean="0"/>
              <a:t>Compare to context in Athenaeus and </a:t>
            </a:r>
            <a:r>
              <a:rPr lang="en-US" dirty="0" err="1" smtClean="0"/>
              <a:t>Photius</a:t>
            </a:r>
            <a:endParaRPr lang="en-US" dirty="0" smtClean="0"/>
          </a:p>
          <a:p>
            <a:r>
              <a:rPr lang="en-US" dirty="0" smtClean="0"/>
              <a:t>Does it resemble:</a:t>
            </a:r>
          </a:p>
          <a:p>
            <a:pPr lvl="1"/>
            <a:r>
              <a:rPr lang="en-US" dirty="0" smtClean="0"/>
              <a:t>The other fragments of the same author?</a:t>
            </a:r>
          </a:p>
          <a:p>
            <a:pPr lvl="1"/>
            <a:r>
              <a:rPr lang="en-US" dirty="0" smtClean="0"/>
              <a:t>The context in Athenaeus?</a:t>
            </a:r>
          </a:p>
          <a:p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743037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80655"/>
          </a:xfrm>
        </p:spPr>
        <p:txBody>
          <a:bodyPr/>
          <a:lstStyle/>
          <a:p>
            <a:r>
              <a:rPr lang="en-US" sz="3600" dirty="0"/>
              <a:t>Diodorus </a:t>
            </a:r>
            <a:r>
              <a:rPr lang="en-US" sz="3600" dirty="0" smtClean="0"/>
              <a:t>11.26.4</a:t>
            </a:r>
            <a:endParaRPr lang="en-US" sz="3600" dirty="0"/>
          </a:p>
        </p:txBody>
      </p:sp>
      <p:pic>
        <p:nvPicPr>
          <p:cNvPr id="4" name="Content Placeholder 3" descr="www.perseids.org/tools/arethusa/app/#/perseids?chunk=58&amp;doc=10913 - Google Chrome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0" t="20203" r="34718" b="7401"/>
          <a:stretch/>
        </p:blipFill>
        <p:spPr>
          <a:xfrm>
            <a:off x="0" y="780655"/>
            <a:ext cx="9131596" cy="6040902"/>
          </a:xfrm>
        </p:spPr>
      </p:pic>
    </p:spTree>
    <p:extLst>
      <p:ext uri="{BB962C8B-B14F-4D97-AF65-F5344CB8AC3E}">
        <p14:creationId xmlns:p14="http://schemas.microsoft.com/office/powerpoint/2010/main" val="1523547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Perseids Prototype: treebank_cite_identifiers - editxml - Google Chrome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69" r="45225"/>
          <a:stretch/>
        </p:blipFill>
        <p:spPr>
          <a:xfrm>
            <a:off x="582918" y="92854"/>
            <a:ext cx="7494282" cy="6716196"/>
          </a:xfrm>
        </p:spPr>
      </p:pic>
    </p:spTree>
    <p:extLst>
      <p:ext uri="{BB962C8B-B14F-4D97-AF65-F5344CB8AC3E}">
        <p14:creationId xmlns:p14="http://schemas.microsoft.com/office/powerpoint/2010/main" val="504492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3000" y="1066800"/>
            <a:ext cx="72390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For each word in AGDT we have:</a:t>
            </a:r>
            <a:br>
              <a:rPr lang="en-US" sz="3200" dirty="0" smtClean="0"/>
            </a:br>
            <a:endParaRPr lang="en-US" sz="3200" dirty="0" smtClean="0"/>
          </a:p>
          <a:p>
            <a:pPr indent="-457200">
              <a:buFont typeface="Arial" pitchFamily="34" charset="0"/>
              <a:buChar char="•"/>
            </a:pPr>
            <a:r>
              <a:rPr lang="en-US" sz="3200" dirty="0" smtClean="0"/>
              <a:t> dependency (word’s parent, children)</a:t>
            </a:r>
          </a:p>
          <a:p>
            <a:pPr indent="-457200">
              <a:buFont typeface="Arial" pitchFamily="34" charset="0"/>
              <a:buChar char="•"/>
            </a:pPr>
            <a:r>
              <a:rPr lang="en-US" sz="3200" dirty="0" smtClean="0"/>
              <a:t> syntactic relation (grammatical label for dependency)</a:t>
            </a:r>
          </a:p>
          <a:p>
            <a:pPr indent="-457200">
              <a:buFont typeface="Arial" pitchFamily="34" charset="0"/>
              <a:buChar char="•"/>
            </a:pPr>
            <a:r>
              <a:rPr lang="en-US" sz="3200" dirty="0" smtClean="0"/>
              <a:t>Lemma</a:t>
            </a:r>
          </a:p>
          <a:p>
            <a:pPr indent="-457200">
              <a:buFont typeface="Arial" pitchFamily="34" charset="0"/>
              <a:buChar char="•"/>
            </a:pPr>
            <a:r>
              <a:rPr lang="en-US" sz="3200" dirty="0" smtClean="0"/>
              <a:t>Morphology</a:t>
            </a:r>
          </a:p>
          <a:p>
            <a:pPr indent="-457200">
              <a:buFont typeface="Arial" pitchFamily="34" charset="0"/>
              <a:buChar char="•"/>
            </a:pPr>
            <a:r>
              <a:rPr lang="en-US" sz="3200" dirty="0" smtClean="0"/>
              <a:t>Position in sentence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08763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bgorman\AppData\Local\Skitch\Screenshot_031715_093718_AM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450" y="0"/>
            <a:ext cx="9123099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85971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bgorman\AppData\Local\Skitch\Screenshot_031715_103143_AM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514600"/>
            <a:ext cx="8029575" cy="2981325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1371600" y="533400"/>
            <a:ext cx="6629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Dependency Degree</a:t>
            </a:r>
          </a:p>
          <a:p>
            <a:r>
              <a:rPr lang="en-US" sz="3200" dirty="0" smtClean="0"/>
              <a:t>Linear vs. hubby structure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42137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bgorman\AppData\Local\Skitch\Screenshot_031715_112015_AM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28600" y="533400"/>
            <a:ext cx="10175630" cy="558943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13485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BOBGOR~1\AppData\Local\Temp\Imag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79761" y="457200"/>
            <a:ext cx="5268374" cy="5081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5214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BOBGOR~1\AppData\Local\Temp\Imag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81200" y="381000"/>
            <a:ext cx="4127500" cy="39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1828800" y="4444663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i="1" dirty="0" smtClean="0"/>
              <a:t>Mary: </a:t>
            </a:r>
            <a:r>
              <a:rPr lang="en-US" dirty="0" smtClean="0"/>
              <a:t>SBJ-PRED-ROOT</a:t>
            </a:r>
          </a:p>
          <a:p>
            <a:r>
              <a:rPr lang="en-US" i="1" dirty="0" smtClean="0"/>
              <a:t>had: </a:t>
            </a:r>
            <a:r>
              <a:rPr lang="en-US" dirty="0" smtClean="0"/>
              <a:t>PRED-ROOT</a:t>
            </a:r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i="1" dirty="0" smtClean="0"/>
              <a:t>a: </a:t>
            </a:r>
            <a:r>
              <a:rPr lang="en-US" dirty="0" smtClean="0"/>
              <a:t>ATR-OBJ-PRED-ROOT</a:t>
            </a:r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i="1" dirty="0" smtClean="0"/>
              <a:t>little: </a:t>
            </a:r>
            <a:r>
              <a:rPr lang="en-US" dirty="0" smtClean="0"/>
              <a:t>ATR-OBJ-PRED-ROOT</a:t>
            </a:r>
            <a:br>
              <a:rPr lang="en-US" dirty="0" smtClean="0"/>
            </a:br>
            <a:r>
              <a:rPr lang="en-US" i="1" dirty="0" smtClean="0"/>
              <a:t>lamb: </a:t>
            </a:r>
            <a:r>
              <a:rPr lang="en-US" dirty="0" smtClean="0"/>
              <a:t>OBJ-PRED-ROOT</a:t>
            </a:r>
            <a:endParaRPr lang="en-US" i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453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/>
              <a:t>Athenaeus (c. 200 CE) preserves some 2500+ quotes or paraphrases to 800+ writers (verse and prose)</a:t>
            </a:r>
            <a:br>
              <a:rPr lang="en-US" sz="4400" dirty="0"/>
            </a:b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456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BOBGOR~1\AppData\Local\Temp\ScreenClip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58950" y="438150"/>
            <a:ext cx="5626100" cy="598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0215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Bob Gorman\AppData\Local\Skitch\Screenshot_031815_095610_PM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4671" y="1828800"/>
            <a:ext cx="7924046" cy="4782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Bob Gorman\AppData\Local\Skitch\Screenshot_031815_095710_PM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7008" y="0"/>
            <a:ext cx="8178800" cy="191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3775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BOBGOR~1\AppData\Local\Temp\Screenshot_030315_084928_PM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76200"/>
            <a:ext cx="9150350" cy="507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1818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66800" y="228600"/>
            <a:ext cx="7086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dirty="0"/>
              <a:t>Ὦ τοῦ στρατηγήσαντος ἐν Τροίᾳ ποτὲ / Ἀγαμέμνονος παῖ</a:t>
            </a:r>
          </a:p>
          <a:p>
            <a:r>
              <a:rPr lang="el-GR" dirty="0"/>
              <a:t>"</a:t>
            </a:r>
            <a:r>
              <a:rPr lang="en-US" dirty="0"/>
              <a:t>O child of Agamemnon, once leading an army at Troy"</a:t>
            </a:r>
          </a:p>
        </p:txBody>
      </p:sp>
      <p:pic>
        <p:nvPicPr>
          <p:cNvPr id="5122" name="Picture 2" descr="C:\Users\BOBGOR~1\AppData\Local\Temp\Screenshot_030315_085918_PM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00162" y="1083431"/>
            <a:ext cx="6619875" cy="5781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3098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71600" y="228600"/>
            <a:ext cx="6858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dirty="0"/>
              <a:t>Ὦ τοῦ στρατηγήσαντος ἐν Τροίᾳ ποτὲ / Ἀγαμέμνονος παῖ</a:t>
            </a:r>
          </a:p>
          <a:p>
            <a:r>
              <a:rPr lang="el-GR" dirty="0"/>
              <a:t>"</a:t>
            </a:r>
            <a:r>
              <a:rPr lang="en-US" dirty="0"/>
              <a:t>O child of Agamemnon, once leading an army at Troy"</a:t>
            </a:r>
          </a:p>
        </p:txBody>
      </p:sp>
      <p:pic>
        <p:nvPicPr>
          <p:cNvPr id="6146" name="Picture 2" descr="C:\Users\BOBGOR~1\AppData\Local\Temp\Screenshot_030315_093847_PM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43000" y="1224561"/>
            <a:ext cx="7010399" cy="5620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7556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BOBGOR~1\AppData\Local\Temp\Screenshot_030715_103606_AM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8900" y="990600"/>
            <a:ext cx="9055100" cy="370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6856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BOBGOR~1\AppData\Local\Temp\Screenshot_030715_104312_AM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" y="533400"/>
            <a:ext cx="9065455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2854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BOBGOR~1\AppData\Local\Temp\Screenshot_030715_113527_AM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" y="1143000"/>
            <a:ext cx="9106913" cy="286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443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C:\Users\BOBGOR~1\AppData\Local\Temp\Screenshot_030715_114634_AM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3252" y="762000"/>
            <a:ext cx="9119103" cy="3520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9772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BOBGOR~1\AppData\Local\Temp\styloTest1_CA_500_MFWs_Culled_20__Classic_Delta_001_030715_111803_AM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66800" y="0"/>
            <a:ext cx="6781800" cy="678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0340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2285999"/>
          </a:xfrm>
        </p:spPr>
        <p:txBody>
          <a:bodyPr/>
          <a:lstStyle/>
          <a:p>
            <a:r>
              <a:rPr lang="en-US" sz="4800" dirty="0"/>
              <a:t>Treebanking and Author Attribution in Greek Prose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048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C:\Users\BOBGOR~1\AppData\Local\Temp\Screenshot_030715_114634_AM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897" y="384018"/>
            <a:ext cx="8880911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5360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C:\Users\BOBGOR~1\AppData\Local\Temp\styloTest1_CA_200_MFWs_Culled_30__Classic_Delta_Started_at_15001_030715_115424_AM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66800" y="76200"/>
            <a:ext cx="6438900" cy="643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7427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C:\Users\BOBGOR~1\AppData\Local\Temp\styloTest1_CA_200_MFWs_Culled_30__Classic_Delta_Started_at_15001_030715_115424_AM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66800" y="76200"/>
            <a:ext cx="6438900" cy="643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652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C:\Users\BOBGOR~1\AppData\Local\Temp\Screenshot_030715_102812_PM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3400" y="1752600"/>
            <a:ext cx="7959025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3276600" y="665430"/>
            <a:ext cx="2667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Burrows </a:t>
            </a:r>
            <a:r>
              <a:rPr lang="en-US" sz="3200" dirty="0"/>
              <a:t>Delta</a:t>
            </a:r>
          </a:p>
        </p:txBody>
      </p:sp>
    </p:spTree>
    <p:extLst>
      <p:ext uri="{BB962C8B-B14F-4D97-AF65-F5344CB8AC3E}">
        <p14:creationId xmlns:p14="http://schemas.microsoft.com/office/powerpoint/2010/main" val="1644713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C:\Users\BOBGOR~1\AppData\Local\Temp\Screenshot_030715_102812_PM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40151" y="228600"/>
            <a:ext cx="4573699" cy="1269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39" name="Picture 3" descr="C:\Users\BOBGOR~1\AppData\Local\Temp\Screenshot_030715_045714_PM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2328" y="1676400"/>
            <a:ext cx="8526872" cy="4484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6427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C:\Users\BOBGOR~1\AppData\Local\Temp\Screenshot_030715_105336_PM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76400" y="154062"/>
            <a:ext cx="5257800" cy="6543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1734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Bob Gorman\AppData\Local\Skitch\styloOppose_Craig_001_032015_104654_PM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43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5447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3592" y="108768"/>
            <a:ext cx="7639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Craig’s Zeta</a:t>
            </a:r>
            <a:endParaRPr lang="en-US" sz="3200" dirty="0"/>
          </a:p>
        </p:txBody>
      </p:sp>
      <p:sp>
        <p:nvSpPr>
          <p:cNvPr id="3" name="Rectangle 2"/>
          <p:cNvSpPr/>
          <p:nvPr/>
        </p:nvSpPr>
        <p:spPr>
          <a:xfrm>
            <a:off x="577502" y="2215423"/>
            <a:ext cx="7620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Hit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416171" y="2215423"/>
            <a:ext cx="7620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Hit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331203" y="2215423"/>
            <a:ext cx="7620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103765" y="2215423"/>
            <a:ext cx="7620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Hit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92171" y="2215423"/>
            <a:ext cx="7620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Hit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654171" y="2215423"/>
            <a:ext cx="7620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702171" y="2215423"/>
            <a:ext cx="7620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Hit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940171" y="2215423"/>
            <a:ext cx="7620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178171" y="2215423"/>
            <a:ext cx="7620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Hit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464171" y="2215423"/>
            <a:ext cx="7620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Hit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149037" y="829270"/>
            <a:ext cx="65245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Divide corpus 1 into segments of equal size (size = 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Segments with at least 1 example of given feature are hits.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Each hit is worth 1 point.</a:t>
            </a:r>
            <a:endParaRPr 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1149038" y="2876263"/>
            <a:ext cx="67757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Hits/segments = preferred feature score</a:t>
            </a:r>
            <a:endParaRPr lang="en-US" sz="2000" dirty="0"/>
          </a:p>
        </p:txBody>
      </p:sp>
      <p:grpSp>
        <p:nvGrpSpPr>
          <p:cNvPr id="29" name="Group 28"/>
          <p:cNvGrpSpPr/>
          <p:nvPr/>
        </p:nvGrpSpPr>
        <p:grpSpPr>
          <a:xfrm>
            <a:off x="562414" y="5199732"/>
            <a:ext cx="7663757" cy="482096"/>
            <a:chOff x="405897" y="3329413"/>
            <a:chExt cx="7663757" cy="482096"/>
          </a:xfrm>
        </p:grpSpPr>
        <p:sp>
          <p:nvSpPr>
            <p:cNvPr id="16" name="Rectangle 15"/>
            <p:cNvSpPr/>
            <p:nvPr/>
          </p:nvSpPr>
          <p:spPr>
            <a:xfrm>
              <a:off x="405897" y="3352800"/>
              <a:ext cx="7620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Miss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777619" y="3341484"/>
              <a:ext cx="762000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Miss</a:t>
              </a:r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248338" y="3354309"/>
              <a:ext cx="762000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Miss</a:t>
              </a:r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467477" y="3352800"/>
              <a:ext cx="762000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Miss</a:t>
              </a:r>
              <a:endParaRPr lang="en-US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181477" y="3349028"/>
              <a:ext cx="762000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Miss</a:t>
              </a:r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43477" y="3342238"/>
              <a:ext cx="7620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307654" y="3329413"/>
              <a:ext cx="762000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Miss</a:t>
              </a:r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705477" y="3349028"/>
              <a:ext cx="762000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Miss</a:t>
              </a:r>
              <a:endParaRPr lang="en-US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544900" y="3329413"/>
              <a:ext cx="762000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Miss</a:t>
              </a:r>
              <a:endParaRPr lang="en-US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015619" y="3342238"/>
              <a:ext cx="7620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1149036" y="4026932"/>
            <a:ext cx="65245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Divide corpus 2 into segments of size 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Segments with no examples of feature are misses.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Each miss is worth -1 point.</a:t>
            </a:r>
            <a:endParaRPr lang="en-US" sz="2000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342900" y="3657600"/>
            <a:ext cx="8001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149036" y="5822008"/>
            <a:ext cx="67757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Misses/segments = avoided feature score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42313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Bob Gorman\AppData\Local\Skitch\styloOppose_Craig_001_032015_104654_PM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43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3747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Thucydides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849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Greek and Latin Treebanks and Research</a:t>
            </a:r>
            <a:br>
              <a:rPr lang="en-US" dirty="0" smtClean="0"/>
            </a:br>
            <a:r>
              <a:rPr lang="en-US" dirty="0" smtClean="0"/>
              <a:t>Part 2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are invited to attend the workshop:</a:t>
            </a:r>
          </a:p>
          <a:p>
            <a:r>
              <a:rPr lang="en-US" dirty="0" smtClean="0"/>
              <a:t>January 4-5, 2017</a:t>
            </a:r>
          </a:p>
          <a:p>
            <a:r>
              <a:rPr lang="en-US" dirty="0" smtClean="0"/>
              <a:t>The </a:t>
            </a:r>
            <a:r>
              <a:rPr lang="en-US" smtClean="0"/>
              <a:t>Westin Harbor </a:t>
            </a:r>
            <a:r>
              <a:rPr lang="en-US" dirty="0" smtClean="0"/>
              <a:t>Castle, Toronto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9736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Bob Gorman\AppData\Local\Skitch\Screenshot_031315_061044_PM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48281"/>
            <a:ext cx="9144000" cy="6561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5115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Bob Gorman\AppData\Local\Skitch\Screenshot_031315_062254_PM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2400" y="62738"/>
            <a:ext cx="8839200" cy="6732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6207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Bob Gorman\AppData\Local\Skitch\Screenshot_032015_112543_PM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5725" y="155575"/>
            <a:ext cx="8972550" cy="654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2915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Bob Gorman\AppData\Local\Skitch\Screenshot_032015_112820_PM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3200" y="336550"/>
            <a:ext cx="8737600" cy="618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3546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Bob Gorman\AppData\Local\Skitch\Screenshot_032015_113055_PM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422925"/>
            <a:ext cx="9144000" cy="6012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8402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Bob Gorman\AppData\Local\Skitch\Screenshot_032015_113710_PM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28286"/>
            <a:ext cx="9144000" cy="6401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4993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2895599"/>
          </a:xfrm>
        </p:spPr>
        <p:txBody>
          <a:bodyPr/>
          <a:lstStyle/>
          <a:p>
            <a:r>
              <a:rPr lang="en-US" dirty="0" smtClean="0"/>
              <a:t>Herodotus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044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Bob Gorman\AppData\Local\Skitch\Screenshot_032015_114139_PM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09600"/>
            <a:ext cx="9144000" cy="5551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6683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Bob Gorman\AppData\Local\Skitch\Screenshot_032015_114647_PM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535036"/>
            <a:ext cx="9144000" cy="578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1935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2971799"/>
          </a:xfrm>
        </p:spPr>
        <p:txBody>
          <a:bodyPr/>
          <a:lstStyle/>
          <a:p>
            <a:r>
              <a:rPr lang="en-US" dirty="0" smtClean="0"/>
              <a:t>Polybius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578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981200"/>
            <a:ext cx="8229600" cy="1600200"/>
          </a:xfrm>
        </p:spPr>
        <p:txBody>
          <a:bodyPr/>
          <a:lstStyle/>
          <a:p>
            <a:r>
              <a:rPr lang="en-US" dirty="0" smtClean="0"/>
              <a:t>Authorship Attribution through syntax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72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3" descr="C:\Users\Bob Gorman\AppData\Local\Skitch\Screenshot_032015_115140_PM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531458"/>
            <a:ext cx="9144000" cy="5795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958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C:\Users\Bob Gorman\AppData\Local\Skitch\Screenshot_032015_115516_PM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596077"/>
            <a:ext cx="9144000" cy="5665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7968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2971799"/>
          </a:xfrm>
        </p:spPr>
        <p:txBody>
          <a:bodyPr/>
          <a:lstStyle/>
          <a:p>
            <a:r>
              <a:rPr lang="en-US" dirty="0" smtClean="0"/>
              <a:t>Homer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336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C:\Users\Bob Gorman\AppData\Local\Skitch\Screenshot_031015_104431_PM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76200"/>
            <a:ext cx="8971760" cy="6215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1798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C:\Users\Bob Gorman\AppData\Local\Skitch\styloTest1_CA_200_MFWs_Culled_30__Classic_Delta_Started_at_15001_032115_121815_AM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8615" y="0"/>
            <a:ext cx="780676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3603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C:\Users\Bob Gorman\AppData\Local\Skitch\Screenshot_032115_123107_AM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55914" y="228600"/>
            <a:ext cx="7738932" cy="632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9277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C:\Users\Bob Gorman\AppData\Local\Skitch\Screenshot_032115_123222_A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90600" y="96318"/>
            <a:ext cx="7010400" cy="5902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81000" y="6172200"/>
            <a:ext cx="2514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Maciej</a:t>
            </a:r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Eder</a:t>
            </a:r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2">
                  <a:lumMod val="20000"/>
                  <a:lumOff val="8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29525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97972"/>
            <a:ext cx="7619999" cy="6531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658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C:\Users\Bob Gorman\AppData\Local\Skitch\Screenshot_032115_010852_AM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76400" y="369259"/>
            <a:ext cx="5867400" cy="6199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3342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C:\Users\Bob Gorman\AppData\Local\Skitch\Screenshot_032115_011016_AM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47800" y="304800"/>
            <a:ext cx="6687054" cy="624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6117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0"/>
            <a:ext cx="7239001" cy="1371600"/>
          </a:xfrm>
        </p:spPr>
        <p:txBody>
          <a:bodyPr/>
          <a:lstStyle/>
          <a:p>
            <a:r>
              <a:rPr lang="en-US" sz="3600" dirty="0" smtClean="0"/>
              <a:t>Countable Treebank features?</a:t>
            </a:r>
            <a:endParaRPr lang="en-US" sz="3600" dirty="0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clrChange>
              <a:clrFrom>
                <a:srgbClr val="F2F2F2"/>
              </a:clrFrom>
              <a:clrTo>
                <a:srgbClr val="F2F2F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94" y="990600"/>
            <a:ext cx="7783011" cy="526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103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/>
          <a:lstStyle/>
          <a:p>
            <a:r>
              <a:rPr lang="en-US" dirty="0" smtClean="0"/>
              <a:t>Leipzig Open Philology Project</a:t>
            </a:r>
          </a:p>
          <a:p>
            <a:pPr lvl="1"/>
            <a:r>
              <a:rPr lang="en-US" dirty="0" smtClean="0"/>
              <a:t>Digital Athenaeus Project</a:t>
            </a:r>
          </a:p>
          <a:p>
            <a:r>
              <a:rPr lang="en-US" dirty="0" smtClean="0"/>
              <a:t>Perseus and Perseids Projects, Tufts University </a:t>
            </a:r>
          </a:p>
          <a:p>
            <a:pPr lvl="1"/>
            <a:r>
              <a:rPr lang="en-US" dirty="0" smtClean="0"/>
              <a:t>Perseus Open Publication Series</a:t>
            </a:r>
          </a:p>
          <a:p>
            <a:r>
              <a:rPr lang="en-US" dirty="0" smtClean="0"/>
              <a:t>University of Nebraska</a:t>
            </a:r>
            <a:r>
              <a:rPr lang="en-US" dirty="0" smtClean="0">
                <a:sym typeface="Symbol"/>
              </a:rPr>
              <a:t>Lincoln</a:t>
            </a:r>
          </a:p>
          <a:p>
            <a:pPr lvl="1"/>
            <a:r>
              <a:rPr lang="en-US" dirty="0" smtClean="0"/>
              <a:t>Dept. of History</a:t>
            </a:r>
          </a:p>
          <a:p>
            <a:pPr lvl="1"/>
            <a:r>
              <a:rPr lang="en-US" dirty="0" smtClean="0"/>
              <a:t>Dept. of Classics and Religious Studies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587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118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066800" y="0"/>
            <a:ext cx="7239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3600" smtClean="0"/>
              <a:t>Countable Treebank features?</a:t>
            </a:r>
            <a:endParaRPr lang="en-US" sz="3600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86000"/>
            <a:ext cx="8182838" cy="228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443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0"/>
            <a:ext cx="7239001" cy="1371600"/>
          </a:xfrm>
        </p:spPr>
        <p:txBody>
          <a:bodyPr/>
          <a:lstStyle/>
          <a:p>
            <a:r>
              <a:rPr lang="en-US" sz="3600" dirty="0" smtClean="0"/>
              <a:t>Countable Treebank features?</a:t>
            </a:r>
            <a:endParaRPr lang="en-US" sz="3600" dirty="0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clrChange>
              <a:clrFrom>
                <a:srgbClr val="F2F2F2"/>
              </a:clrFrom>
              <a:clrTo>
                <a:srgbClr val="F2F2F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94" y="990600"/>
            <a:ext cx="7783011" cy="526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9187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2443</TotalTime>
  <Words>436</Words>
  <Application>Microsoft Office PowerPoint</Application>
  <PresentationFormat>On-screen Show (4:3)</PresentationFormat>
  <Paragraphs>95</Paragraphs>
  <Slides>71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8" baseType="lpstr">
      <vt:lpstr>Arial</vt:lpstr>
      <vt:lpstr>Calibri</vt:lpstr>
      <vt:lpstr>Century Gothic</vt:lpstr>
      <vt:lpstr>Courier New</vt:lpstr>
      <vt:lpstr>Palatino Linotype</vt:lpstr>
      <vt:lpstr>Symbol</vt:lpstr>
      <vt:lpstr>Executive</vt:lpstr>
      <vt:lpstr>Using Greek and Latin Treebanks for research</vt:lpstr>
      <vt:lpstr>Can we determine the accuracy of quotes, paraphrases, epitomes, and excerpts of Greek prose authors?</vt:lpstr>
      <vt:lpstr>Athenaeus (c. 200 CE) preserves some 2500+ quotes or paraphrases to 800+ writers (verse and prose) </vt:lpstr>
      <vt:lpstr>Treebanking and Author Attribution in Greek Prose</vt:lpstr>
      <vt:lpstr>Greek and Latin Treebanks and Research Part 2</vt:lpstr>
      <vt:lpstr>Authorship Attribution through syntax</vt:lpstr>
      <vt:lpstr>Countable Treebank features?</vt:lpstr>
      <vt:lpstr>PowerPoint Presentation</vt:lpstr>
      <vt:lpstr>Countable Treebank features?</vt:lpstr>
      <vt:lpstr>Countable Treebank features?</vt:lpstr>
      <vt:lpstr>Countable Treebank features? A path from leaf to root.</vt:lpstr>
      <vt:lpstr>Countable Treebank features? A path from leaf to root.</vt:lpstr>
      <vt:lpstr>Countable Treebank features? Syntax Words (sWords)</vt:lpstr>
      <vt:lpstr>sWords</vt:lpstr>
      <vt:lpstr>sWords</vt:lpstr>
      <vt:lpstr>PowerPoint Presentation</vt:lpstr>
      <vt:lpstr>PowerPoint Presentation</vt:lpstr>
      <vt:lpstr>PowerPoint Presentation</vt:lpstr>
      <vt:lpstr>Epitomizers and Excerptors</vt:lpstr>
      <vt:lpstr>Derive Syntactic “Thumbprints”</vt:lpstr>
      <vt:lpstr>Fragments of Lost Authors</vt:lpstr>
      <vt:lpstr>Diodorus 11.26.4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Thucydides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Herodotus</vt:lpstr>
      <vt:lpstr>PowerPoint Presentation</vt:lpstr>
      <vt:lpstr>PowerPoint Presentation</vt:lpstr>
      <vt:lpstr>Polybius</vt:lpstr>
      <vt:lpstr>PowerPoint Presentation</vt:lpstr>
      <vt:lpstr>PowerPoint Presentation</vt:lpstr>
      <vt:lpstr>Homer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Nebraska Lincoln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VBG</dc:creator>
  <cp:lastModifiedBy>Robert Gorman</cp:lastModifiedBy>
  <cp:revision>184</cp:revision>
  <cp:lastPrinted>2014-10-09T20:58:16Z</cp:lastPrinted>
  <dcterms:created xsi:type="dcterms:W3CDTF">2014-04-14T15:38:33Z</dcterms:created>
  <dcterms:modified xsi:type="dcterms:W3CDTF">2016-10-03T20:23:51Z</dcterms:modified>
</cp:coreProperties>
</file>