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4" r:id="rId7"/>
    <p:sldId id="268" r:id="rId8"/>
    <p:sldId id="269" r:id="rId9"/>
    <p:sldId id="270" r:id="rId10"/>
    <p:sldId id="271" r:id="rId11"/>
    <p:sldId id="272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74" r:id="rId20"/>
    <p:sldId id="292" r:id="rId21"/>
    <p:sldId id="283" r:id="rId22"/>
    <p:sldId id="284" r:id="rId23"/>
    <p:sldId id="285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2/2/2016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686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2/2/2016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277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2/2/2016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348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>
            <a:lvl1pPr>
              <a:lnSpc>
                <a:spcPts val="3600"/>
              </a:lnSpc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2/2/2016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291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2/2/2016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786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2/2/2016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171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2/2/2016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06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2/2/2016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771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2/2/2016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050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2/2/2016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148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2/2/2016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140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2/2/2016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768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Corrupting luxury: </a:t>
            </a:r>
          </a:p>
          <a:p>
            <a:pPr lvl="1"/>
            <a:r>
              <a:rPr lang="en-US" dirty="0" smtClean="0"/>
              <a:t>Did the Greeks think that creature comforts were morally harmful? 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err="1" smtClean="0"/>
              <a:t>Truphe</a:t>
            </a:r>
            <a:r>
              <a:rPr lang="en-US" dirty="0" smtClean="0"/>
              <a:t> (</a:t>
            </a:r>
            <a:r>
              <a:rPr lang="el-GR" dirty="0" smtClean="0">
                <a:latin typeface="+mn-lt"/>
              </a:rPr>
              <a:t>τρυφή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787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&lt;word id="1" form="</a:t>
            </a:r>
            <a:r>
              <a:rPr lang="el-GR" dirty="0"/>
              <a:t>μετὰ" </a:t>
            </a:r>
            <a:r>
              <a:rPr lang="en-US" dirty="0"/>
              <a:t>lemma="</a:t>
            </a:r>
            <a:r>
              <a:rPr lang="el-GR" dirty="0"/>
              <a:t>μετά" </a:t>
            </a:r>
            <a:r>
              <a:rPr lang="en-US" dirty="0" err="1"/>
              <a:t>postag</a:t>
            </a:r>
            <a:r>
              <a:rPr lang="en-US" dirty="0"/>
              <a:t>="r--------" relation="</a:t>
            </a:r>
            <a:r>
              <a:rPr lang="en-US" dirty="0" err="1"/>
              <a:t>AuxP</a:t>
            </a:r>
            <a:r>
              <a:rPr lang="en-US" dirty="0"/>
              <a:t>" cite=" Polybius Book 1: s-11 w-1" head="4"/&gt;</a:t>
            </a:r>
          </a:p>
          <a:p>
            <a:endParaRPr lang="en-US" dirty="0" smtClean="0"/>
          </a:p>
          <a:p>
            <a:r>
              <a:rPr lang="en-US" dirty="0" smtClean="0"/>
              <a:t>      </a:t>
            </a:r>
            <a:r>
              <a:rPr lang="en-US" dirty="0"/>
              <a:t>&lt;word id="4" form="</a:t>
            </a:r>
            <a:r>
              <a:rPr lang="el-GR" dirty="0"/>
              <a:t>προσέλαβον" </a:t>
            </a:r>
            <a:r>
              <a:rPr lang="en-US" dirty="0"/>
              <a:t>lemma="</a:t>
            </a:r>
            <a:r>
              <a:rPr lang="el-GR" dirty="0"/>
              <a:t>προσλαμβάνω" </a:t>
            </a:r>
            <a:r>
              <a:rPr lang="en-US" dirty="0" err="1"/>
              <a:t>postag</a:t>
            </a:r>
            <a:r>
              <a:rPr lang="en-US" dirty="0"/>
              <a:t>="v3paia---" relation="PRED" cite=" Polybius Book 1: s-11 w-4" head="0"/&gt;</a:t>
            </a:r>
          </a:p>
        </p:txBody>
      </p:sp>
    </p:spTree>
    <p:extLst>
      <p:ext uri="{BB962C8B-B14F-4D97-AF65-F5344CB8AC3E}">
        <p14:creationId xmlns:p14="http://schemas.microsoft.com/office/powerpoint/2010/main" val="1176291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points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E4E4E4"/>
              </a:clrFrom>
              <a:clrTo>
                <a:srgbClr val="E4E4E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46169"/>
            <a:ext cx="7162799" cy="5143461"/>
          </a:xfrm>
        </p:spPr>
      </p:pic>
    </p:spTree>
    <p:extLst>
      <p:ext uri="{BB962C8B-B14F-4D97-AF65-F5344CB8AC3E}">
        <p14:creationId xmlns:p14="http://schemas.microsoft.com/office/powerpoint/2010/main" val="2576135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points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565" y="1600200"/>
            <a:ext cx="6302870" cy="4525963"/>
          </a:xfrm>
        </p:spPr>
      </p:pic>
    </p:spTree>
    <p:extLst>
      <p:ext uri="{BB962C8B-B14F-4D97-AF65-F5344CB8AC3E}">
        <p14:creationId xmlns:p14="http://schemas.microsoft.com/office/powerpoint/2010/main" val="1363134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points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564" y="1600200"/>
            <a:ext cx="6504235" cy="4670559"/>
          </a:xfrm>
        </p:spPr>
      </p:pic>
    </p:spTree>
    <p:extLst>
      <p:ext uri="{BB962C8B-B14F-4D97-AF65-F5344CB8AC3E}">
        <p14:creationId xmlns:p14="http://schemas.microsoft.com/office/powerpoint/2010/main" val="668696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514600"/>
            <a:ext cx="815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Charles </a:t>
            </a:r>
            <a:r>
              <a:rPr lang="en-US" b="1" dirty="0"/>
              <a:t>Hollingsworth introduces “</a:t>
            </a:r>
            <a:r>
              <a:rPr lang="en-US" b="1" dirty="0" err="1"/>
              <a:t>DepWords</a:t>
            </a:r>
            <a:r>
              <a:rPr lang="en-US" b="1" dirty="0"/>
              <a:t>”</a:t>
            </a:r>
            <a:br>
              <a:rPr lang="en-US" b="1" dirty="0"/>
            </a:br>
            <a:r>
              <a:rPr lang="en-US" b="1" dirty="0"/>
              <a:t> </a:t>
            </a:r>
            <a:r>
              <a:rPr lang="en-US" dirty="0" smtClean="0"/>
              <a:t>(“Using Dependency-Based Annotations for Authorship Identification,” </a:t>
            </a:r>
            <a:r>
              <a:rPr lang="en-US" i="1" dirty="0" smtClean="0"/>
              <a:t>TSD</a:t>
            </a:r>
            <a:r>
              <a:rPr lang="en-US" dirty="0" smtClean="0"/>
              <a:t> 2012, 314-19.)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Grigori </a:t>
            </a:r>
            <a:r>
              <a:rPr lang="en-US" b="1" dirty="0" err="1" smtClean="0"/>
              <a:t>Sidorov</a:t>
            </a:r>
            <a:r>
              <a:rPr lang="en-US" b="1" dirty="0" smtClean="0"/>
              <a:t>, et al</a:t>
            </a:r>
            <a:r>
              <a:rPr lang="en-US" dirty="0" smtClean="0"/>
              <a:t>., </a:t>
            </a:r>
            <a:r>
              <a:rPr lang="en-US" b="1" dirty="0" smtClean="0"/>
              <a:t>introduce </a:t>
            </a:r>
            <a:r>
              <a:rPr lang="en-US" b="1" dirty="0"/>
              <a:t>“Sn-grams” (“syntactic n-grams</a:t>
            </a:r>
            <a:r>
              <a:rPr lang="en-US" b="1" dirty="0" smtClean="0"/>
              <a:t>)</a:t>
            </a:r>
            <a:br>
              <a:rPr lang="en-US" b="1" dirty="0" smtClean="0"/>
            </a:br>
            <a:r>
              <a:rPr lang="en-US" dirty="0" smtClean="0"/>
              <a:t>(“Syntactic Dependency-Based N-grams as Classification </a:t>
            </a:r>
            <a:r>
              <a:rPr lang="en-US" dirty="0"/>
              <a:t>Features,” in Advances in Computational </a:t>
            </a:r>
            <a:r>
              <a:rPr lang="en-US" dirty="0" smtClean="0"/>
              <a:t>Intelligence, ed. By I. </a:t>
            </a:r>
            <a:r>
              <a:rPr lang="en-US" dirty="0" err="1" smtClean="0"/>
              <a:t>Batyrshin</a:t>
            </a:r>
            <a:r>
              <a:rPr lang="en-US" dirty="0" smtClean="0"/>
              <a:t> and M. G. Mendoza, Berlin 2012, pp. 1-11.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327696" y="396017"/>
            <a:ext cx="4284314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How to </a:t>
            </a:r>
            <a:r>
              <a:rPr lang="en-US" sz="3200" dirty="0" smtClean="0"/>
              <a:t>use the data?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  <a:p>
            <a:pPr algn="ctr"/>
            <a:r>
              <a:rPr lang="en-US" sz="2800" dirty="0" smtClean="0"/>
              <a:t>“Syntax Words” (</a:t>
            </a:r>
            <a:r>
              <a:rPr lang="en-US" sz="2800" dirty="0" err="1" smtClean="0"/>
              <a:t>sWords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1539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609600"/>
            <a:ext cx="6477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sWords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/>
            <a:r>
              <a:rPr lang="en-US" dirty="0"/>
              <a:t>Input for many standard tools (just like lexical words)</a:t>
            </a:r>
          </a:p>
          <a:p>
            <a:pPr marL="571500" indent="-571500"/>
            <a:r>
              <a:rPr lang="en-US" dirty="0"/>
              <a:t>Directly incorporate dependency relationships</a:t>
            </a:r>
          </a:p>
          <a:p>
            <a:pPr marL="571500" indent="-571500"/>
            <a:r>
              <a:rPr lang="en-US" dirty="0"/>
              <a:t>Immediate significance to 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03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200" y="152400"/>
            <a:ext cx="2348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What is it?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798731"/>
            <a:ext cx="5024841" cy="5105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90600" y="6019800"/>
            <a:ext cx="601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sWord</a:t>
            </a:r>
            <a:r>
              <a:rPr lang="en-US" sz="2000" b="1" dirty="0" smtClean="0"/>
              <a:t> for </a:t>
            </a:r>
            <a:r>
              <a:rPr lang="el-GR" sz="2000" b="1" dirty="0"/>
              <a:t>γὰρ</a:t>
            </a:r>
            <a:r>
              <a:rPr lang="en-US" sz="2000" b="1" dirty="0" smtClean="0"/>
              <a:t>: #-</a:t>
            </a:r>
            <a:r>
              <a:rPr lang="en-US" sz="2000" b="1" dirty="0" err="1" smtClean="0"/>
              <a:t>pred-auxy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6413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52400"/>
            <a:ext cx="4824412" cy="54101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71600" y="5715000"/>
            <a:ext cx="601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sWord</a:t>
            </a:r>
            <a:r>
              <a:rPr lang="en-US" sz="2000" b="1" dirty="0" smtClean="0"/>
              <a:t> of </a:t>
            </a:r>
            <a:r>
              <a:rPr lang="el-GR" sz="2000" b="1" dirty="0"/>
              <a:t>τῶν</a:t>
            </a:r>
            <a:r>
              <a:rPr lang="en-US" sz="2000" b="1" dirty="0" smtClean="0"/>
              <a:t>: #-</a:t>
            </a:r>
            <a:r>
              <a:rPr lang="en-US" sz="2000" b="1" dirty="0" err="1" smtClean="0"/>
              <a:t>pred-coord-obj_co-auxp-adv-atr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9002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457200"/>
            <a:ext cx="6096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Several flavors of </a:t>
            </a:r>
            <a:r>
              <a:rPr lang="en-US" sz="2800" dirty="0" err="1" smtClean="0"/>
              <a:t>sWord</a:t>
            </a:r>
            <a:r>
              <a:rPr lang="en-US" sz="2800" dirty="0" smtClean="0"/>
              <a:t>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e.g., add part of speech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187" y="2009361"/>
            <a:ext cx="4314825" cy="48387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5800" y="1371600"/>
            <a:ext cx="746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sWord</a:t>
            </a:r>
            <a:r>
              <a:rPr lang="en-US" sz="2000" b="1" dirty="0" smtClean="0"/>
              <a:t> of </a:t>
            </a:r>
            <a:r>
              <a:rPr lang="el-GR" sz="2000" b="1" dirty="0"/>
              <a:t>τῶν</a:t>
            </a:r>
            <a:r>
              <a:rPr lang="en-US" sz="2000" b="1" dirty="0" smtClean="0"/>
              <a:t>: #-</a:t>
            </a:r>
            <a:r>
              <a:rPr lang="en-US" sz="2000" b="1" dirty="0" err="1" smtClean="0"/>
              <a:t>pred</a:t>
            </a:r>
            <a:r>
              <a:rPr lang="en-US" sz="2000" b="1" dirty="0" smtClean="0"/>
              <a:t>-v-</a:t>
            </a:r>
            <a:r>
              <a:rPr lang="en-US" sz="2000" b="1" dirty="0" err="1" smtClean="0"/>
              <a:t>coord</a:t>
            </a:r>
            <a:r>
              <a:rPr lang="en-US" sz="2000" b="1" dirty="0" smtClean="0"/>
              <a:t>-c-</a:t>
            </a:r>
            <a:r>
              <a:rPr lang="en-US" sz="2000" b="1" dirty="0" err="1" smtClean="0"/>
              <a:t>obj_co</a:t>
            </a:r>
            <a:r>
              <a:rPr lang="en-US" sz="2000" b="1" dirty="0" smtClean="0"/>
              <a:t>-v-</a:t>
            </a:r>
            <a:r>
              <a:rPr lang="en-US" sz="2000" b="1" dirty="0" err="1" smtClean="0"/>
              <a:t>auxp</a:t>
            </a:r>
            <a:r>
              <a:rPr lang="en-US" sz="2000" b="1" dirty="0" smtClean="0"/>
              <a:t>-r-</a:t>
            </a:r>
            <a:r>
              <a:rPr lang="en-US" sz="2000" b="1" dirty="0" err="1" smtClean="0"/>
              <a:t>adv</a:t>
            </a:r>
            <a:r>
              <a:rPr lang="en-US" sz="2000" b="1" dirty="0" smtClean="0"/>
              <a:t>-n-</a:t>
            </a:r>
            <a:r>
              <a:rPr lang="en-US" sz="2000" b="1" dirty="0" err="1" smtClean="0"/>
              <a:t>atr</a:t>
            </a:r>
            <a:r>
              <a:rPr lang="en-US" sz="2000" b="1" dirty="0" smtClean="0"/>
              <a:t>-l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2565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XSLT (</a:t>
            </a:r>
            <a:r>
              <a:rPr lang="en-US" dirty="0" err="1" smtClean="0"/>
              <a:t>Extansible</a:t>
            </a:r>
            <a:r>
              <a:rPr lang="en-US" dirty="0" smtClean="0"/>
              <a:t> Stylesheet Language Transformations)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75768"/>
            <a:ext cx="6324600" cy="5368884"/>
          </a:xfrm>
        </p:spPr>
      </p:pic>
    </p:spTree>
    <p:extLst>
      <p:ext uri="{BB962C8B-B14F-4D97-AF65-F5344CB8AC3E}">
        <p14:creationId xmlns:p14="http://schemas.microsoft.com/office/powerpoint/2010/main" val="148607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Corrupting Luxury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Hellenistic Historians</a:t>
            </a:r>
          </a:p>
          <a:p>
            <a:pPr lvl="1"/>
            <a:r>
              <a:rPr lang="en-US" dirty="0" err="1" smtClean="0"/>
              <a:t>Theopompus</a:t>
            </a:r>
            <a:r>
              <a:rPr lang="en-US" dirty="0" smtClean="0"/>
              <a:t>	</a:t>
            </a:r>
          </a:p>
          <a:p>
            <a:pPr lvl="1"/>
            <a:r>
              <a:rPr lang="en-US" dirty="0" err="1" smtClean="0"/>
              <a:t>Timaeus</a:t>
            </a:r>
            <a:endParaRPr lang="en-US" dirty="0" smtClean="0"/>
          </a:p>
          <a:p>
            <a:pPr lvl="1"/>
            <a:r>
              <a:rPr lang="en-US" dirty="0" err="1" smtClean="0"/>
              <a:t>Ephorus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89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533400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XML output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CFD"/>
              </a:clrFrom>
              <a:clrTo>
                <a:srgbClr val="FFFC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62" y="1295400"/>
            <a:ext cx="8228976" cy="16192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27" y="3505200"/>
            <a:ext cx="8178311" cy="150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97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sWord</a:t>
            </a:r>
            <a:r>
              <a:rPr lang="en-US" dirty="0" smtClean="0"/>
              <a:t> xml data need to be processed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0"/>
            <a:ext cx="8229600" cy="4349363"/>
          </a:xfrm>
        </p:spPr>
      </p:pic>
    </p:spTree>
    <p:extLst>
      <p:ext uri="{BB962C8B-B14F-4D97-AF65-F5344CB8AC3E}">
        <p14:creationId xmlns:p14="http://schemas.microsoft.com/office/powerpoint/2010/main" val="911227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for data extraction and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629" y="1600200"/>
            <a:ext cx="5742741" cy="4525963"/>
          </a:xfrm>
        </p:spPr>
      </p:pic>
    </p:spTree>
    <p:extLst>
      <p:ext uri="{BB962C8B-B14F-4D97-AF65-F5344CB8AC3E}">
        <p14:creationId xmlns:p14="http://schemas.microsoft.com/office/powerpoint/2010/main" val="2295996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analytical datum: relative frequency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6762049"/>
              </p:ext>
            </p:extLst>
          </p:nvPr>
        </p:nvGraphicFramePr>
        <p:xfrm>
          <a:off x="990598" y="2133596"/>
          <a:ext cx="7772399" cy="35462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33983"/>
                <a:gridCol w="939736"/>
                <a:gridCol w="939736"/>
                <a:gridCol w="939736"/>
                <a:gridCol w="939736"/>
                <a:gridCol w="939736"/>
                <a:gridCol w="939736"/>
              </a:tblGrid>
              <a:tr h="26963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atr-l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auxp</a:t>
                      </a:r>
                      <a:r>
                        <a:rPr lang="en-US" sz="1100" u="none" strike="noStrike" dirty="0">
                          <a:effectLst/>
                        </a:rPr>
                        <a:t>-r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auxy-d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coord-c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obj-n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adv-v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96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Athenaeus_Book12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2.429398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1.467585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1.350136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0.942767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1.044345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0.822144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96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Athenaeus_Book13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2.394172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1.413214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1.353592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0.769489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1.195223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0.924132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96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DiodorusSic_Book11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3.483732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1.643999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1.3777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1.054276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1.444905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0.844261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96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Herodotus_Book1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2.249401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1.17319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1.602193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0.947577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1.18868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1.076884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96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Plutarch_Alcibiades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2.34799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1.042357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1.239366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1.420256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1.167726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0.908033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96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Plutarch_Lycurgus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2.426592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1.083438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1.221049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1.337339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0.934199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0.940014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96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Polybius_Book1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3.281203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1.684164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1.229101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1.082934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1.01525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0.864043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96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Polybius_Book10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3.023371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1.627366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1.143731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0.981648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0.866621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0.755516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96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Polybius_Book2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3.131607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1.76064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1.121614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1.027751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0.950954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0.79736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96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Polybius_Book9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2.827143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1.554589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1.146828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0.93785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0.864793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0.749261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06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Thucydides_Book1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2.131581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1.27717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1.461471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1.150261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0.873002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0.880277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96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Xenephon_Hellenica1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2.376407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1.572548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1.479602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1.034968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1.032456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1.019895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0949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381000"/>
            <a:ext cx="6477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For example:</a:t>
            </a:r>
            <a:endParaRPr lang="en-US" sz="3200" dirty="0"/>
          </a:p>
          <a:p>
            <a:endParaRPr lang="en-US" sz="3200" dirty="0" smtClean="0"/>
          </a:p>
          <a:p>
            <a:pPr algn="ctr"/>
            <a:r>
              <a:rPr lang="en-US" sz="3200" dirty="0" smtClean="0"/>
              <a:t>Try clustering.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443103"/>
            <a:ext cx="512445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43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ob Gorman\AppData\Local\Skitch\aldt02_111315_125120_PM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30225"/>
            <a:ext cx="7620000" cy="579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27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Bob Gorman\AppData\Local\Skitch\Screenshot_111315_011014_PM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85800"/>
            <a:ext cx="6781799" cy="541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667000" y="197414"/>
            <a:ext cx="2993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Chief subdivision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25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522613" y="144387"/>
            <a:ext cx="3961766" cy="70257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42140" y="304800"/>
            <a:ext cx="5922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Greatest dissimilarity: prose v. verse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113088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Bob Gorman\AppData\Local\Skitch\Screenshot_111315_011344_PM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14400"/>
            <a:ext cx="7250187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38553" y="329625"/>
            <a:ext cx="2754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Closest Match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6575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Bob Gorman\AppData\Local\Skitch\aldt02_111315_010202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920299" y="584901"/>
            <a:ext cx="3657601" cy="568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743200" y="381000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Anomalous Plutarch?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2628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of Luxury after Alexander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Evidence is fragmentary</a:t>
            </a:r>
          </a:p>
          <a:p>
            <a:pPr lvl="1"/>
            <a:r>
              <a:rPr lang="en-US" dirty="0" err="1" smtClean="0"/>
              <a:t>Athenaeus</a:t>
            </a:r>
            <a:r>
              <a:rPr lang="en-US" dirty="0" smtClean="0"/>
              <a:t> of Naucratis (c. 200 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89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Bob Gorman\AppData\Local\Skitch\Screenshot_111315_011657_PM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66800"/>
            <a:ext cx="7086599" cy="552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95400" y="228600"/>
            <a:ext cx="63245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Second major division:</a:t>
            </a:r>
          </a:p>
          <a:p>
            <a:pPr algn="ctr"/>
            <a:r>
              <a:rPr lang="en-US" sz="2800" dirty="0" smtClean="0"/>
              <a:t>Homeric v. non-Homeric verse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3370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Bob Gorman\AppData\Local\Skitch\Screenshot_111315_011820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349311" y="1232089"/>
            <a:ext cx="4152604" cy="504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29000" y="457200"/>
            <a:ext cx="1471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Homer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4947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Bob Gorman\AppData\Local\Skitch\Screenshot_111315_011953_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582020" y="923180"/>
            <a:ext cx="4190998" cy="508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71800" y="533400"/>
            <a:ext cx="2847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Iliad </a:t>
            </a:r>
            <a:r>
              <a:rPr lang="en-US" sz="3200" dirty="0" smtClean="0"/>
              <a:t>v. </a:t>
            </a:r>
            <a:r>
              <a:rPr lang="en-US" sz="3200" i="1" dirty="0" smtClean="0"/>
              <a:t>Odyssey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28924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457200"/>
            <a:ext cx="5764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Nest step: classification testing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905000"/>
            <a:ext cx="7944212" cy="301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5104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609600"/>
            <a:ext cx="6375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Classification testing with </a:t>
            </a:r>
            <a:r>
              <a:rPr lang="en-US" sz="3200" dirty="0" err="1" smtClean="0"/>
              <a:t>sWords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371600" y="1905000"/>
            <a:ext cx="6096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Naïve-Bayes &amp; Support Vector Machine: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Both give success rate = c. 85%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Naïve-Bayes sensitive to number of features</a:t>
            </a:r>
            <a:br>
              <a:rPr lang="en-US" sz="2400" dirty="0" smtClean="0"/>
            </a:b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Analysis of non-</a:t>
            </a:r>
            <a:r>
              <a:rPr lang="en-US" sz="2400" dirty="0" err="1" smtClean="0"/>
              <a:t>sWord</a:t>
            </a:r>
            <a:r>
              <a:rPr lang="en-US" sz="2400" dirty="0" smtClean="0"/>
              <a:t> data with same parameters: c. 78%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59029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9800" y="609600"/>
            <a:ext cx="45225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sWords</a:t>
            </a:r>
            <a:r>
              <a:rPr lang="en-US" sz="3200" dirty="0" smtClean="0"/>
              <a:t> as heuristic tool</a:t>
            </a:r>
            <a:endParaRPr lang="en-US" sz="3200" dirty="0"/>
          </a:p>
        </p:txBody>
      </p:sp>
      <p:pic>
        <p:nvPicPr>
          <p:cNvPr id="3" name="Picture 2" descr="C:\Users\Bob Gorman\AppData\Local\Skitch\Screenshot_111315_011344_PM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14400"/>
            <a:ext cx="7250187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6513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81000"/>
            <a:ext cx="883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What </a:t>
            </a:r>
            <a:r>
              <a:rPr lang="en-US" sz="2800" dirty="0" err="1" smtClean="0"/>
              <a:t>sWords</a:t>
            </a:r>
            <a:r>
              <a:rPr lang="en-US" sz="2800" dirty="0" smtClean="0"/>
              <a:t> characterize these two Polybius texts?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37" y="1266825"/>
            <a:ext cx="801052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6689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685800"/>
            <a:ext cx="696748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Polybius 1 and Fragmentary Polybius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Mostly concordant</a:t>
            </a:r>
            <a:br>
              <a:rPr lang="en-US" sz="2800" dirty="0" smtClean="0"/>
            </a:b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When they diverge, they diverge sharply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295400" y="3657600"/>
            <a:ext cx="6172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#-</a:t>
            </a:r>
            <a:r>
              <a:rPr lang="en-US" sz="2000" b="1" dirty="0" err="1" smtClean="0"/>
              <a:t>pred</a:t>
            </a:r>
            <a:r>
              <a:rPr lang="en-US" sz="2000" b="1" dirty="0" smtClean="0"/>
              <a:t>-v-</a:t>
            </a:r>
            <a:r>
              <a:rPr lang="en-US" sz="2000" b="1" dirty="0" err="1" smtClean="0"/>
              <a:t>adv</a:t>
            </a:r>
            <a:r>
              <a:rPr lang="en-US" sz="2000" b="1" dirty="0" smtClean="0"/>
              <a:t>-v </a:t>
            </a:r>
            <a:r>
              <a:rPr lang="en-US" sz="2000" dirty="0" smtClean="0"/>
              <a:t>(7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most frequent </a:t>
            </a:r>
            <a:r>
              <a:rPr lang="en-US" sz="2000" dirty="0" err="1" smtClean="0"/>
              <a:t>sWord</a:t>
            </a:r>
            <a:r>
              <a:rPr lang="en-US" sz="2000" dirty="0" smtClean="0"/>
              <a:t> in corpus)</a:t>
            </a:r>
            <a:br>
              <a:rPr lang="en-US" sz="2000" dirty="0" smtClean="0"/>
            </a:br>
            <a:endParaRPr lang="en-US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Polybius 1: Freq. = 0.01758 (z-score = 1.9194)</a:t>
            </a:r>
            <a:br>
              <a:rPr lang="en-US" sz="2000" dirty="0" smtClean="0"/>
            </a:br>
            <a:r>
              <a:rPr lang="en-US" sz="2000" dirty="0" smtClean="0"/>
              <a:t>(437 occurrences in 26,894 tokens)</a:t>
            </a:r>
            <a:br>
              <a:rPr lang="en-US" sz="2000" dirty="0" smtClean="0"/>
            </a:br>
            <a:endParaRPr lang="en-US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Frag Poly: Freq. = 0.01124 (z-score = -0.6266)</a:t>
            </a:r>
            <a:br>
              <a:rPr lang="en-US" sz="2000" dirty="0" smtClean="0"/>
            </a:br>
            <a:r>
              <a:rPr lang="en-US" sz="2000" dirty="0" smtClean="0"/>
              <a:t>(218 in 19,378 tokens)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536362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685800"/>
            <a:ext cx="608692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Remember: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/>
              <a:t>sWords</a:t>
            </a:r>
            <a:r>
              <a:rPr lang="en-US" sz="2800" dirty="0" smtClean="0"/>
              <a:t> agglutinative constructs</a:t>
            </a:r>
            <a:br>
              <a:rPr lang="en-US" sz="2800" dirty="0" smtClean="0"/>
            </a:b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They are not independent variables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676400" y="3581400"/>
            <a:ext cx="670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Divide #-</a:t>
            </a:r>
            <a:r>
              <a:rPr lang="en-US" sz="2400" dirty="0" err="1" smtClean="0"/>
              <a:t>pred</a:t>
            </a:r>
            <a:r>
              <a:rPr lang="en-US" sz="2400" dirty="0" smtClean="0"/>
              <a:t>-v-</a:t>
            </a:r>
            <a:r>
              <a:rPr lang="en-US" sz="2400" dirty="0" err="1" smtClean="0"/>
              <a:t>adv</a:t>
            </a:r>
            <a:r>
              <a:rPr lang="en-US" sz="2400" dirty="0" smtClean="0"/>
              <a:t>-v by #-</a:t>
            </a:r>
            <a:r>
              <a:rPr lang="en-US" sz="2400" dirty="0" err="1" smtClean="0"/>
              <a:t>pred</a:t>
            </a:r>
            <a:r>
              <a:rPr lang="en-US" sz="2400" dirty="0" smtClean="0"/>
              <a:t>-v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Polybius 1: </a:t>
            </a:r>
            <a:r>
              <a:rPr lang="en-US" sz="2400" dirty="0" err="1" smtClean="0"/>
              <a:t>freq</a:t>
            </a:r>
            <a:r>
              <a:rPr lang="en-US" sz="2400" dirty="0" smtClean="0"/>
              <a:t> = 0.6633 (z-score = 3.444)</a:t>
            </a:r>
            <a:br>
              <a:rPr lang="en-US" sz="2400" dirty="0" smtClean="0"/>
            </a:b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Frag Poly: freq. = 0.42 (z-score = 1.1072)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33253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2286000"/>
            <a:ext cx="6146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What is </a:t>
            </a:r>
            <a:r>
              <a:rPr lang="en-US" sz="3200" b="1" dirty="0" smtClean="0"/>
              <a:t>#-</a:t>
            </a:r>
            <a:r>
              <a:rPr lang="en-US" sz="3200" b="1" dirty="0" err="1" smtClean="0"/>
              <a:t>pred</a:t>
            </a:r>
            <a:r>
              <a:rPr lang="en-US" sz="3200" b="1" dirty="0" smtClean="0"/>
              <a:t>-v-</a:t>
            </a:r>
            <a:r>
              <a:rPr lang="en-US" sz="3200" b="1" dirty="0" err="1" smtClean="0"/>
              <a:t>adv</a:t>
            </a:r>
            <a:r>
              <a:rPr lang="en-US" sz="3200" b="1" dirty="0" smtClean="0"/>
              <a:t>-v </a:t>
            </a:r>
            <a:r>
              <a:rPr lang="en-US" sz="3200" dirty="0" smtClean="0"/>
              <a:t>anyway?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76529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Evidence of </a:t>
            </a:r>
            <a:r>
              <a:rPr lang="en-US" dirty="0" err="1" smtClean="0"/>
              <a:t>Athenaeus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Athen</a:t>
            </a:r>
            <a:r>
              <a:rPr lang="en-US" dirty="0" smtClean="0"/>
              <a:t>. 12.522d-e</a:t>
            </a:r>
          </a:p>
          <a:p>
            <a:pPr lvl="1"/>
            <a:r>
              <a:rPr lang="en-US" dirty="0" smtClean="0"/>
              <a:t>Clearchus says in the fourth book of his </a:t>
            </a:r>
            <a:r>
              <a:rPr lang="en-US" i="1" dirty="0" smtClean="0"/>
              <a:t>Lives</a:t>
            </a:r>
            <a:r>
              <a:rPr lang="en-US" dirty="0" smtClean="0"/>
              <a:t> that the </a:t>
            </a:r>
            <a:r>
              <a:rPr lang="en-US" dirty="0" err="1" smtClean="0"/>
              <a:t>Tarentines</a:t>
            </a:r>
            <a:r>
              <a:rPr lang="en-US" dirty="0" smtClean="0"/>
              <a:t>, having gained possession of strength and power </a:t>
            </a:r>
            <a:r>
              <a:rPr lang="en-US" dirty="0" smtClean="0">
                <a:latin typeface="KadmosU" pitchFamily="50" charset="0"/>
              </a:rPr>
              <a:t>(</a:t>
            </a:r>
            <a:r>
              <a:rPr lang="el-GR" dirty="0" smtClean="0">
                <a:latin typeface="KadmosU" pitchFamily="50" charset="0"/>
              </a:rPr>
              <a:t>ἀλκὴν καὶ δύναμιν</a:t>
            </a:r>
            <a:r>
              <a:rPr lang="en-US" dirty="0" smtClean="0">
                <a:latin typeface="KadmosU" pitchFamily="50" charset="0"/>
              </a:rPr>
              <a:t>)</a:t>
            </a:r>
            <a:r>
              <a:rPr lang="en-US" dirty="0" smtClean="0"/>
              <a:t> </a:t>
            </a:r>
            <a:r>
              <a:rPr lang="en-US" dirty="0" smtClean="0"/>
              <a:t>advanced to such a an extent of </a:t>
            </a:r>
            <a:r>
              <a:rPr lang="en-US" i="1" dirty="0" err="1" smtClean="0"/>
              <a:t>truphe</a:t>
            </a:r>
            <a:r>
              <a:rPr lang="en-US" i="1" dirty="0" smtClean="0"/>
              <a:t> </a:t>
            </a:r>
            <a:r>
              <a:rPr lang="en-US" dirty="0" smtClean="0"/>
              <a:t>that they would shave </a:t>
            </a:r>
            <a:r>
              <a:rPr lang="en-US" dirty="0" smtClean="0">
                <a:latin typeface="KadmosU" pitchFamily="50" charset="0"/>
              </a:rPr>
              <a:t>(</a:t>
            </a:r>
            <a:r>
              <a:rPr lang="el-GR" dirty="0" smtClean="0">
                <a:latin typeface="KadmosU" pitchFamily="50" charset="0"/>
              </a:rPr>
              <a:t>παραλεαίνεσθαι</a:t>
            </a:r>
            <a:r>
              <a:rPr lang="en-US" dirty="0" smtClean="0">
                <a:latin typeface="KadmosU" pitchFamily="50" charset="0"/>
              </a:rPr>
              <a:t>)</a:t>
            </a:r>
            <a:r>
              <a:rPr lang="en-US" dirty="0" smtClean="0"/>
              <a:t>their whole skins and they initiated depilation </a:t>
            </a:r>
            <a:r>
              <a:rPr lang="el-GR" dirty="0" smtClean="0">
                <a:latin typeface="KadmosU" pitchFamily="50" charset="0"/>
              </a:rPr>
              <a:t>(ψιλώσεως)</a:t>
            </a:r>
            <a:r>
              <a:rPr lang="en-US" dirty="0" smtClean="0"/>
              <a:t>for other men.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893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698" y="1785399"/>
            <a:ext cx="5461686" cy="399203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81913" y="1048907"/>
            <a:ext cx="77044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μετὰ</a:t>
            </a:r>
            <a:r>
              <a:rPr lang="en-US" sz="2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l-GR" sz="2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δὲ ταῦτα </a:t>
            </a:r>
            <a:r>
              <a:rPr lang="el-GR" sz="2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προσέλαβον</a:t>
            </a:r>
            <a:r>
              <a:rPr lang="el-GR" sz="2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τὴν τῆς Ἀσίας ἀρχήν, </a:t>
            </a:r>
            <a:r>
              <a:rPr lang="el-GR" sz="2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καταλύσαντες </a:t>
            </a:r>
            <a:r>
              <a:rPr lang="el-GR" sz="2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τὴν τῶν Περσῶν δυναστείαν</a:t>
            </a:r>
            <a:endParaRPr lang="en-US" sz="2100" dirty="0"/>
          </a:p>
        </p:txBody>
      </p:sp>
      <p:sp>
        <p:nvSpPr>
          <p:cNvPr id="2" name="TextBox 1"/>
          <p:cNvSpPr txBox="1"/>
          <p:nvPr/>
        </p:nvSpPr>
        <p:spPr>
          <a:xfrm>
            <a:off x="3581400" y="5777433"/>
            <a:ext cx="2058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Polybius 1.2.5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2121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 quotation?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strength and power </a:t>
            </a:r>
            <a:r>
              <a:rPr lang="en-US" dirty="0">
                <a:latin typeface="KadmosU" pitchFamily="50" charset="0"/>
              </a:rPr>
              <a:t>(</a:t>
            </a:r>
            <a:r>
              <a:rPr lang="el-GR" dirty="0">
                <a:latin typeface="KadmosU" pitchFamily="50" charset="0"/>
              </a:rPr>
              <a:t>ἀλκὴν καὶ δύναμιν</a:t>
            </a:r>
            <a:r>
              <a:rPr lang="en-US" dirty="0" smtClean="0">
                <a:latin typeface="KadmosU" pitchFamily="50" charset="0"/>
              </a:rPr>
              <a:t>)</a:t>
            </a:r>
            <a:br>
              <a:rPr lang="en-US" dirty="0" smtClean="0">
                <a:latin typeface="KadmosU" pitchFamily="50" charset="0"/>
              </a:rPr>
            </a:br>
            <a:endParaRPr lang="en-US" dirty="0" smtClean="0">
              <a:latin typeface="KadmosU" pitchFamily="50" charset="0"/>
            </a:endParaRPr>
          </a:p>
          <a:p>
            <a:r>
              <a:rPr lang="en-US" dirty="0"/>
              <a:t>would shave </a:t>
            </a:r>
            <a:r>
              <a:rPr lang="en-US" dirty="0">
                <a:latin typeface="KadmosU" pitchFamily="50" charset="0"/>
              </a:rPr>
              <a:t>(</a:t>
            </a:r>
            <a:r>
              <a:rPr lang="el-GR" dirty="0">
                <a:latin typeface="KadmosU" pitchFamily="50" charset="0"/>
              </a:rPr>
              <a:t>παραλεαίνεσθαι</a:t>
            </a:r>
            <a:r>
              <a:rPr lang="en-US" dirty="0" smtClean="0">
                <a:latin typeface="KadmosU" pitchFamily="50" charset="0"/>
              </a:rPr>
              <a:t>)</a:t>
            </a:r>
            <a:br>
              <a:rPr lang="en-US" dirty="0" smtClean="0">
                <a:latin typeface="KadmosU" pitchFamily="50" charset="0"/>
              </a:rPr>
            </a:br>
            <a:endParaRPr lang="en-US" dirty="0" smtClean="0">
              <a:latin typeface="KadmosU" pitchFamily="50" charset="0"/>
            </a:endParaRPr>
          </a:p>
          <a:p>
            <a:r>
              <a:rPr lang="en-US" dirty="0"/>
              <a:t>depilation </a:t>
            </a:r>
            <a:r>
              <a:rPr lang="el-GR" dirty="0">
                <a:latin typeface="KadmosU" pitchFamily="50" charset="0"/>
              </a:rPr>
              <a:t>(ψιλώσεως)</a:t>
            </a:r>
            <a:r>
              <a:rPr lang="en-US" dirty="0" smtClean="0">
                <a:latin typeface="KadmosU" pitchFamily="50" charset="0"/>
              </a:rPr>
              <a:t/>
            </a:r>
            <a:br>
              <a:rPr lang="en-US" dirty="0" smtClean="0">
                <a:latin typeface="KadmosU" pitchFamily="50" charset="0"/>
              </a:rPr>
            </a:br>
            <a:endParaRPr lang="en-US" dirty="0" smtClean="0">
              <a:latin typeface="KadmosU" pitchFamily="50" charset="0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5269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the computer help to evaluate accuracy of later quotation when there is no original?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483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cannot concentrate on vocabulary, since many relevant passages in Athenaeus are about the same subjects.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081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 is there?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133600"/>
            <a:ext cx="628650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313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52600"/>
            <a:ext cx="9313677" cy="3276600"/>
          </a:xfrm>
        </p:spPr>
      </p:pic>
    </p:spTree>
    <p:extLst>
      <p:ext uri="{BB962C8B-B14F-4D97-AF65-F5344CB8AC3E}">
        <p14:creationId xmlns:p14="http://schemas.microsoft.com/office/powerpoint/2010/main" val="23863502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556</Words>
  <Application>Microsoft Office PowerPoint</Application>
  <PresentationFormat>On-screen Show (4:3)</PresentationFormat>
  <Paragraphs>179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Century Gothic</vt:lpstr>
      <vt:lpstr>Courier New</vt:lpstr>
      <vt:lpstr>KadmosU</vt:lpstr>
      <vt:lpstr>Palatino Linotype</vt:lpstr>
      <vt:lpstr>Times New Roman</vt:lpstr>
      <vt:lpstr>Executive</vt:lpstr>
      <vt:lpstr>Research Applications</vt:lpstr>
      <vt:lpstr>Corrupting Luxury</vt:lpstr>
      <vt:lpstr>Idea of Luxury after Alexander</vt:lpstr>
      <vt:lpstr>Evidence of Athenaeus</vt:lpstr>
      <vt:lpstr>Close quotation?</vt:lpstr>
      <vt:lpstr>Research Question</vt:lpstr>
      <vt:lpstr>Complication</vt:lpstr>
      <vt:lpstr>What else is there?</vt:lpstr>
      <vt:lpstr>PowerPoint Presentation</vt:lpstr>
      <vt:lpstr>PowerPoint Presentation</vt:lpstr>
      <vt:lpstr>Data points</vt:lpstr>
      <vt:lpstr>Data points</vt:lpstr>
      <vt:lpstr>Data points</vt:lpstr>
      <vt:lpstr>PowerPoint Presentation</vt:lpstr>
      <vt:lpstr>Why sWords?</vt:lpstr>
      <vt:lpstr>PowerPoint Presentation</vt:lpstr>
      <vt:lpstr>PowerPoint Presentation</vt:lpstr>
      <vt:lpstr>PowerPoint Presentation</vt:lpstr>
      <vt:lpstr>XSLT (Extansible Stylesheet Language Transformations)</vt:lpstr>
      <vt:lpstr>PowerPoint Presentation</vt:lpstr>
      <vt:lpstr>sWord xml data need to be processed</vt:lpstr>
      <vt:lpstr>R for data extraction and analysis</vt:lpstr>
      <vt:lpstr>Basic analytical datum: relative frequency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Robert Gorman</cp:lastModifiedBy>
  <cp:revision>17</cp:revision>
  <dcterms:created xsi:type="dcterms:W3CDTF">2016-02-01T19:37:01Z</dcterms:created>
  <dcterms:modified xsi:type="dcterms:W3CDTF">2016-02-02T21:39:57Z</dcterms:modified>
</cp:coreProperties>
</file>