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80" r:id="rId2"/>
    <p:sldId id="444" r:id="rId3"/>
    <p:sldId id="445" r:id="rId4"/>
    <p:sldId id="383" r:id="rId5"/>
    <p:sldId id="382" r:id="rId6"/>
    <p:sldId id="384" r:id="rId7"/>
    <p:sldId id="365" r:id="rId8"/>
    <p:sldId id="366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39" r:id="rId42"/>
    <p:sldId id="422" r:id="rId43"/>
    <p:sldId id="423" r:id="rId44"/>
    <p:sldId id="440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371" r:id="rId56"/>
    <p:sldId id="298" r:id="rId57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smtClean="0"/>
              <a:t>Digital Greek Historiography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52060A6-A844-46C4-AC8D-E80F728170D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1F16904-A440-4EBA-B5F2-EAC23B1B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024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smtClean="0"/>
              <a:t>Digital Greek Historiography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314DBE8-5E11-46A3-B8D4-BC2A9E4930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BFFB2CE-2886-4F7A-B3AC-6FB58428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29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Digital Greek Historiography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FB2CE-2886-4F7A-B3AC-6FB58428A4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285999"/>
          </a:xfrm>
        </p:spPr>
        <p:txBody>
          <a:bodyPr/>
          <a:lstStyle/>
          <a:p>
            <a:r>
              <a:rPr lang="en-US" sz="4800" dirty="0"/>
              <a:t>Treebanking and Author Attribution in Greek Prose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Treebanking Ancient Languages</a:t>
            </a:r>
          </a:p>
          <a:p>
            <a:r>
              <a:rPr lang="en-US" dirty="0" smtClean="0"/>
              <a:t>Leipzig University</a:t>
            </a:r>
          </a:p>
          <a:p>
            <a:r>
              <a:rPr lang="en-US" dirty="0" smtClean="0"/>
              <a:t>December 14, 2015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Robert J. Gorman, Dept. of Classics</a:t>
            </a:r>
          </a:p>
          <a:p>
            <a:r>
              <a:rPr lang="en-US" dirty="0" smtClean="0"/>
              <a:t>Vanessa B. Gorman, Dept. of History</a:t>
            </a:r>
          </a:p>
          <a:p>
            <a:r>
              <a:rPr lang="en-US" dirty="0" smtClean="0"/>
              <a:t>University of Nebraska-Lincoln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gorman\AppData\Local\Skitch\Screenshot_031715_093718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0" y="0"/>
            <a:ext cx="912309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9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gorman\AppData\Local\Skitch\Screenshot_031715_103143_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4600"/>
            <a:ext cx="8029575" cy="29813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371600" y="5334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Dependency Degree</a:t>
            </a:r>
          </a:p>
          <a:p>
            <a:r>
              <a:rPr lang="en-US" sz="3200" dirty="0" smtClean="0"/>
              <a:t>Linear vs. hubby structure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21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gorman\AppData\Local\Skitch\Screenshot_031715_112015_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533400"/>
            <a:ext cx="10175630" cy="5589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348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BGOR~1\AppData\Local\Temp\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9761" y="457200"/>
            <a:ext cx="5268374" cy="50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21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GOR~1\AppData\Local\Temp\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4127500" cy="39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28800" y="444466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Mary: </a:t>
            </a:r>
            <a:r>
              <a:rPr lang="en-US" dirty="0" smtClean="0"/>
              <a:t>SBJ-PRED-ROOT</a:t>
            </a:r>
          </a:p>
          <a:p>
            <a:r>
              <a:rPr lang="en-US" i="1" dirty="0" smtClean="0"/>
              <a:t>had: </a:t>
            </a:r>
            <a:r>
              <a:rPr lang="en-US" dirty="0" smtClean="0"/>
              <a:t>PRED-ROOT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a: </a:t>
            </a:r>
            <a:r>
              <a:rPr lang="en-US" dirty="0" smtClean="0"/>
              <a:t>ATR-OBJ-PRED-ROOT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little: </a:t>
            </a:r>
            <a:r>
              <a:rPr lang="en-US" dirty="0" smtClean="0"/>
              <a:t>ATR-OBJ-PRED-ROOT</a:t>
            </a:r>
            <a:br>
              <a:rPr lang="en-US" dirty="0" smtClean="0"/>
            </a:br>
            <a:r>
              <a:rPr lang="en-US" i="1" dirty="0" smtClean="0"/>
              <a:t>lamb: </a:t>
            </a:r>
            <a:r>
              <a:rPr lang="en-US" dirty="0" smtClean="0"/>
              <a:t>OBJ-PRED-ROOT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GOR~1\AppData\Local\Temp\ScreenClip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438150"/>
            <a:ext cx="56261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2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7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GOR~1\AppData\Local\Temp\Screenshot_030315_084928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5035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1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86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Ὦ τοῦ στρατηγήσαντος ἐν Τροίᾳ ποτὲ / Ἀγαμέμνονος παῖ</a:t>
            </a:r>
          </a:p>
          <a:p>
            <a:r>
              <a:rPr lang="el-GR" dirty="0"/>
              <a:t>"</a:t>
            </a:r>
            <a:r>
              <a:rPr lang="en-US" dirty="0"/>
              <a:t>O child of Agamemnon, once leading an army at Troy"</a:t>
            </a:r>
          </a:p>
        </p:txBody>
      </p:sp>
      <p:pic>
        <p:nvPicPr>
          <p:cNvPr id="5122" name="Picture 2" descr="C:\Users\BOBGOR~1\AppData\Local\Temp\Screenshot_030315_085918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0162" y="1083431"/>
            <a:ext cx="6619875" cy="578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9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286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Ὦ τοῦ στρατηγήσαντος ἐν Τροίᾳ ποτὲ / Ἀγαμέμνονος παῖ</a:t>
            </a:r>
          </a:p>
          <a:p>
            <a:r>
              <a:rPr lang="el-GR" dirty="0"/>
              <a:t>"</a:t>
            </a:r>
            <a:r>
              <a:rPr lang="en-US" dirty="0"/>
              <a:t>O child of Agamemnon, once leading an army at Troy"</a:t>
            </a:r>
          </a:p>
        </p:txBody>
      </p:sp>
      <p:pic>
        <p:nvPicPr>
          <p:cNvPr id="6146" name="Picture 2" descr="C:\Users\BOBGOR~1\AppData\Local\Temp\Screenshot_030315_093847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224561"/>
            <a:ext cx="7010399" cy="562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5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809999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sz="4400" dirty="0"/>
              <a:t>Can we determine the accuracy of </a:t>
            </a:r>
            <a:r>
              <a:rPr lang="en-US" sz="4400" dirty="0" smtClean="0"/>
              <a:t>quotes, paraphrases, epitomes, and excerpts </a:t>
            </a:r>
            <a:r>
              <a:rPr lang="en-US" sz="4400" dirty="0"/>
              <a:t>of </a:t>
            </a:r>
            <a:r>
              <a:rPr lang="en-US" sz="4400" dirty="0" smtClean="0"/>
              <a:t>Greek prose authors</a:t>
            </a:r>
            <a:r>
              <a:rPr lang="en-US" sz="4400" dirty="0"/>
              <a:t>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8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GOR~1\AppData\Local\Temp\Screenshot_030715_104312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533400"/>
            <a:ext cx="906545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8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OBGOR~1\AppData\Local\Temp\Screenshot_030715_113527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143000"/>
            <a:ext cx="9106913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GOR~1\AppData\Local\Temp\Screenshot_030715_114634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252" y="762000"/>
            <a:ext cx="9119103" cy="35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GOR~1\AppData\Local\Temp\styloTest1_CA_500_MFWs_Culled_20__Classic_Delta_001_030715_111803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67818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GOR~1\AppData\Local\Temp\Screenshot_030715_114634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97" y="384018"/>
            <a:ext cx="888091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6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GOR~1\AppData\Local\Temp\styloTest1_CA_200_MFWs_Culled_30__Classic_Delta_Started_at_15001_030715_115424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64389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4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GOR~1\AppData\Local\Temp\styloTest1_CA_200_MFWs_Culled_30__Classic_Delta_Started_at_15001_030715_115424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64389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52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GOR~1\AppData\Local\Temp\Screenshot_030715_102812_P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590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65430"/>
            <a:ext cx="266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Burrows </a:t>
            </a:r>
            <a:r>
              <a:rPr lang="en-US" sz="3200" dirty="0"/>
              <a:t>Delta</a:t>
            </a:r>
          </a:p>
        </p:txBody>
      </p:sp>
    </p:spTree>
    <p:extLst>
      <p:ext uri="{BB962C8B-B14F-4D97-AF65-F5344CB8AC3E}">
        <p14:creationId xmlns:p14="http://schemas.microsoft.com/office/powerpoint/2010/main" val="16447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BOBGOR~1\AppData\Local\Temp\Screenshot_030715_102812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0151" y="228600"/>
            <a:ext cx="4573699" cy="126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BOBGOR~1\AppData\Local\Temp\Screenshot_030715_045714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328" y="1676400"/>
            <a:ext cx="8526872" cy="448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Athenaeus (c. 200 CE) preserves some 2500+ quotes or paraphrases to 800+ writers (verse and prose)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5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BOBGOR~1\AppData\Local\Temp\Screenshot_030715_105336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54062"/>
            <a:ext cx="5257800" cy="654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7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tyloOppose_Craig_001_032015_104654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92" y="108768"/>
            <a:ext cx="763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Craig’s Zeta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77502" y="2215423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6171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1203" y="2215423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3765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2171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4171" y="2215423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2171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0171" y="2215423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78171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64171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9037" y="829270"/>
            <a:ext cx="6524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Divide corpus 1 into segments of equal size (size =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Segments with at least 1 example of given feature are hits.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hit is worth 1 point.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9038" y="2876263"/>
            <a:ext cx="6775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Hits/segments = preferred feature score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62414" y="5199732"/>
            <a:ext cx="7663757" cy="482096"/>
            <a:chOff x="405897" y="3329413"/>
            <a:chExt cx="7663757" cy="482096"/>
          </a:xfrm>
        </p:grpSpPr>
        <p:sp>
          <p:nvSpPr>
            <p:cNvPr id="16" name="Rectangle 15"/>
            <p:cNvSpPr/>
            <p:nvPr/>
          </p:nvSpPr>
          <p:spPr>
            <a:xfrm>
              <a:off x="405897" y="3352800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77619" y="3341484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48338" y="3354309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67477" y="3352800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477" y="3349028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3477" y="3342238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07654" y="3329413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05477" y="3349028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44900" y="3329413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15619" y="3342238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9036" y="4026932"/>
            <a:ext cx="652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Divide corpus 2 into segments of size 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Segments with no examples of feature are misses.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miss is worth -1 point.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2900" y="36576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9036" y="5822008"/>
            <a:ext cx="6775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Misses/segments = avoided feature score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23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tyloOppose_Craig_001_032015_104654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Thucydides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031315_061044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8281"/>
            <a:ext cx="9144000" cy="65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1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031315_062254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62738"/>
            <a:ext cx="8839200" cy="673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032015_112543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25" y="155575"/>
            <a:ext cx="8972550" cy="654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032015_11282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00" y="336550"/>
            <a:ext cx="8737600" cy="61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032015_113055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22925"/>
            <a:ext cx="9144000" cy="601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Epitomizers and Excerptors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Polybius</a:t>
            </a:r>
            <a:r>
              <a:rPr lang="en-US" dirty="0" smtClean="0"/>
              <a:t> (2</a:t>
            </a:r>
            <a:r>
              <a:rPr lang="en-US" baseline="30000" dirty="0" smtClean="0"/>
              <a:t>nd</a:t>
            </a:r>
            <a:r>
              <a:rPr lang="en-US" dirty="0" smtClean="0"/>
              <a:t> c. BCE) has 5 of 40 books preserved through direct transmission</a:t>
            </a:r>
          </a:p>
          <a:p>
            <a:pPr lvl="1"/>
            <a:r>
              <a:rPr lang="en-US" dirty="0" smtClean="0"/>
              <a:t>Others mainly preserved in the excerptors working for </a:t>
            </a:r>
            <a:r>
              <a:rPr lang="en-US" dirty="0"/>
              <a:t>Emperor Constantine VII </a:t>
            </a:r>
            <a:r>
              <a:rPr lang="en-US" dirty="0" err="1"/>
              <a:t>Porphyrogenitus</a:t>
            </a:r>
            <a:r>
              <a:rPr lang="en-US" dirty="0"/>
              <a:t> </a:t>
            </a:r>
            <a:r>
              <a:rPr lang="en-US" dirty="0" smtClean="0"/>
              <a:t>(10</a:t>
            </a:r>
            <a:r>
              <a:rPr lang="en-US" baseline="30000" dirty="0" smtClean="0"/>
              <a:t>th</a:t>
            </a:r>
            <a:r>
              <a:rPr lang="en-US" dirty="0" smtClean="0"/>
              <a:t> c. CE)</a:t>
            </a:r>
          </a:p>
          <a:p>
            <a:r>
              <a:rPr lang="en-US" b="1" dirty="0" smtClean="0"/>
              <a:t>Diodorus Siculus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c. BCE) has 15 of 40 books </a:t>
            </a:r>
            <a:r>
              <a:rPr lang="en-US" dirty="0"/>
              <a:t>preserved through direct </a:t>
            </a:r>
            <a:r>
              <a:rPr lang="en-US" dirty="0" smtClean="0"/>
              <a:t>transmission </a:t>
            </a:r>
            <a:endParaRPr lang="en-US" dirty="0"/>
          </a:p>
          <a:p>
            <a:pPr lvl="1"/>
            <a:r>
              <a:rPr lang="en-US" dirty="0" smtClean="0"/>
              <a:t>Others mainly in </a:t>
            </a:r>
            <a:r>
              <a:rPr lang="en-US" dirty="0" err="1" smtClean="0"/>
              <a:t>Photius</a:t>
            </a:r>
            <a:r>
              <a:rPr lang="en-US" dirty="0" smtClean="0"/>
              <a:t> </a:t>
            </a:r>
            <a:r>
              <a:rPr lang="en-US" dirty="0"/>
              <a:t>(9</a:t>
            </a:r>
            <a:r>
              <a:rPr lang="en-US" baseline="30000" dirty="0"/>
              <a:t>th</a:t>
            </a:r>
            <a:r>
              <a:rPr lang="en-US" dirty="0"/>
              <a:t> century CE</a:t>
            </a:r>
            <a:r>
              <a:rPr lang="en-US" dirty="0" smtClean="0"/>
              <a:t>) and the same Constantine excerptors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032015_1137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8286"/>
            <a:ext cx="9144000" cy="64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99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895599"/>
          </a:xfrm>
        </p:spPr>
        <p:txBody>
          <a:bodyPr/>
          <a:lstStyle/>
          <a:p>
            <a:r>
              <a:rPr lang="en-US" dirty="0" smtClean="0"/>
              <a:t>Herodotus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032015_114139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5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032015_114647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5036"/>
            <a:ext cx="9144000" cy="57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3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dirty="0" smtClean="0"/>
              <a:t>Polybius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Bob Gorman\AppData\Local\Skitch\Screenshot_032015_11514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458"/>
            <a:ext cx="9144000" cy="57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 Gorman\AppData\Local\Skitch\Screenshot_032015_115516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077"/>
            <a:ext cx="9144000" cy="56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dirty="0" smtClean="0"/>
              <a:t>Homer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Bob Gorman\AppData\Local\Skitch\Screenshot_031015_104431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971760" cy="62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 Gorman\AppData\Local\Skitch\styloTest1_CA_200_MFWs_Culled_30__Classic_Delta_Started_at_15001_032115_121815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15" y="0"/>
            <a:ext cx="78067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0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Derive </a:t>
            </a:r>
            <a:r>
              <a:rPr lang="en-US" sz="3600" dirty="0" smtClean="0"/>
              <a:t>Syntactic “Thumbprints</a:t>
            </a:r>
            <a:r>
              <a:rPr lang="en-US" sz="3600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Create a database </a:t>
            </a:r>
            <a:r>
              <a:rPr lang="en-US" dirty="0"/>
              <a:t>of syntactically </a:t>
            </a:r>
            <a:r>
              <a:rPr lang="en-US" dirty="0" smtClean="0"/>
              <a:t>analyzed Greek prose </a:t>
            </a:r>
          </a:p>
          <a:p>
            <a:r>
              <a:rPr lang="en-US" dirty="0" smtClean="0"/>
              <a:t>Teach the computer to distinguish known authors </a:t>
            </a:r>
            <a:r>
              <a:rPr lang="en-US" sz="2400" dirty="0" smtClean="0"/>
              <a:t>(proof of concept)</a:t>
            </a:r>
          </a:p>
          <a:p>
            <a:r>
              <a:rPr lang="en-US" dirty="0" smtClean="0"/>
              <a:t>Compare directly-transmitted to epitomized prose by the same author</a:t>
            </a:r>
          </a:p>
        </p:txBody>
      </p:sp>
    </p:spTree>
    <p:extLst>
      <p:ext uri="{BB962C8B-B14F-4D97-AF65-F5344CB8AC3E}">
        <p14:creationId xmlns:p14="http://schemas.microsoft.com/office/powerpoint/2010/main" val="31314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 Gorman\AppData\Local\Skitch\Screenshot_032115_123107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914" y="228600"/>
            <a:ext cx="7738932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Bob Gorman\AppData\Local\Skitch\Screenshot_032115_123222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96318"/>
            <a:ext cx="7010400" cy="590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61722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Maciej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Eder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5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7972"/>
            <a:ext cx="7619999" cy="6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Bob Gorman\AppData\Local\Skitch\Screenshot_032115_010852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369259"/>
            <a:ext cx="5867400" cy="61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3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Bob Gorman\AppData\Local\Skitch\Screenshot_032115_01101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304800"/>
            <a:ext cx="668705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1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Leipzig Open Philology Project</a:t>
            </a:r>
          </a:p>
          <a:p>
            <a:pPr lvl="1"/>
            <a:r>
              <a:rPr lang="en-US" dirty="0" smtClean="0"/>
              <a:t>Digital Athenaeus Project</a:t>
            </a:r>
          </a:p>
          <a:p>
            <a:r>
              <a:rPr lang="en-US" dirty="0" smtClean="0"/>
              <a:t>Perseus and Perseids Projects, Tufts University </a:t>
            </a:r>
          </a:p>
          <a:p>
            <a:pPr lvl="1"/>
            <a:r>
              <a:rPr lang="en-US" dirty="0" smtClean="0"/>
              <a:t>Perseus Open Publication Series</a:t>
            </a:r>
          </a:p>
          <a:p>
            <a:r>
              <a:rPr lang="en-US" dirty="0" smtClean="0"/>
              <a:t>University of Nebraska</a:t>
            </a:r>
            <a:r>
              <a:rPr lang="en-US" dirty="0" smtClean="0">
                <a:sym typeface="Symbol"/>
              </a:rPr>
              <a:t>Lincoln</a:t>
            </a:r>
          </a:p>
          <a:p>
            <a:pPr lvl="1"/>
            <a:r>
              <a:rPr lang="en-US" dirty="0" smtClean="0"/>
              <a:t>Dept. of History</a:t>
            </a:r>
          </a:p>
          <a:p>
            <a:pPr lvl="1"/>
            <a:r>
              <a:rPr lang="en-US" dirty="0" smtClean="0"/>
              <a:t>Dept. of Classics and Religious Studies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8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Fragments of </a:t>
            </a:r>
            <a:r>
              <a:rPr lang="en-US" sz="3600" dirty="0" smtClean="0"/>
              <a:t>Lost Authors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Compare to fragments of the same author that are preserved elsewhere</a:t>
            </a:r>
          </a:p>
          <a:p>
            <a:r>
              <a:rPr lang="en-US" dirty="0" smtClean="0"/>
              <a:t>Compare to context in Athenaeus and </a:t>
            </a:r>
            <a:r>
              <a:rPr lang="en-US" dirty="0" err="1" smtClean="0"/>
              <a:t>Photius</a:t>
            </a:r>
            <a:endParaRPr lang="en-US" dirty="0" smtClean="0"/>
          </a:p>
          <a:p>
            <a:r>
              <a:rPr lang="en-US" dirty="0" smtClean="0"/>
              <a:t>Does it resemble:</a:t>
            </a:r>
          </a:p>
          <a:p>
            <a:pPr lvl="1"/>
            <a:r>
              <a:rPr lang="en-US" dirty="0" smtClean="0"/>
              <a:t>The other fragments of the same author?</a:t>
            </a:r>
          </a:p>
          <a:p>
            <a:pPr lvl="1"/>
            <a:r>
              <a:rPr lang="en-US" dirty="0" smtClean="0"/>
              <a:t>The context in Athenaeus?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4303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0655"/>
          </a:xfrm>
        </p:spPr>
        <p:txBody>
          <a:bodyPr/>
          <a:lstStyle/>
          <a:p>
            <a:r>
              <a:rPr lang="en-US" sz="3600" dirty="0"/>
              <a:t>Diodorus </a:t>
            </a:r>
            <a:r>
              <a:rPr lang="en-US" sz="3600" dirty="0" smtClean="0"/>
              <a:t>11.26.4</a:t>
            </a:r>
            <a:endParaRPr lang="en-US" sz="3600" dirty="0"/>
          </a:p>
        </p:txBody>
      </p:sp>
      <p:pic>
        <p:nvPicPr>
          <p:cNvPr id="4" name="Content Placeholder 3" descr="www.perseids.org/tools/arethusa/app/#/perseids?chunk=58&amp;doc=10913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20203" r="34718" b="7401"/>
          <a:stretch/>
        </p:blipFill>
        <p:spPr>
          <a:xfrm>
            <a:off x="0" y="780655"/>
            <a:ext cx="9131596" cy="6040902"/>
          </a:xfrm>
        </p:spPr>
      </p:pic>
    </p:spTree>
    <p:extLst>
      <p:ext uri="{BB962C8B-B14F-4D97-AF65-F5344CB8AC3E}">
        <p14:creationId xmlns:p14="http://schemas.microsoft.com/office/powerpoint/2010/main" val="15235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Perseids Prototype: treebank_cite_identifiers - editxml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r="45225"/>
          <a:stretch/>
        </p:blipFill>
        <p:spPr>
          <a:xfrm>
            <a:off x="582918" y="92854"/>
            <a:ext cx="7494282" cy="6716196"/>
          </a:xfrm>
        </p:spPr>
      </p:pic>
    </p:spTree>
    <p:extLst>
      <p:ext uri="{BB962C8B-B14F-4D97-AF65-F5344CB8AC3E}">
        <p14:creationId xmlns:p14="http://schemas.microsoft.com/office/powerpoint/2010/main" val="50449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66800"/>
            <a:ext cx="7239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each word in AGDT we have:</a:t>
            </a:r>
            <a:br>
              <a:rPr lang="en-US" sz="3200" dirty="0" smtClean="0"/>
            </a:br>
            <a:endParaRPr lang="en-US" sz="3200" dirty="0" smtClean="0"/>
          </a:p>
          <a:p>
            <a:pPr indent="-457200">
              <a:buFont typeface="Arial" pitchFamily="34" charset="0"/>
              <a:buChar char="•"/>
            </a:pPr>
            <a:r>
              <a:rPr lang="en-US" sz="3200" dirty="0" smtClean="0"/>
              <a:t> dependency (word’s parent, children)</a:t>
            </a:r>
          </a:p>
          <a:p>
            <a:pPr indent="-457200">
              <a:buFont typeface="Arial" pitchFamily="34" charset="0"/>
              <a:buChar char="•"/>
            </a:pPr>
            <a:r>
              <a:rPr lang="en-US" sz="3200" dirty="0" smtClean="0"/>
              <a:t> syntactic relation (grammatical label for dependency)</a:t>
            </a:r>
          </a:p>
          <a:p>
            <a:pPr indent="-457200">
              <a:buFont typeface="Arial" pitchFamily="34" charset="0"/>
              <a:buChar char="•"/>
            </a:pPr>
            <a:r>
              <a:rPr lang="en-US" sz="3200" dirty="0" smtClean="0"/>
              <a:t>Lemma</a:t>
            </a:r>
          </a:p>
          <a:p>
            <a:pPr indent="-457200">
              <a:buFont typeface="Arial" pitchFamily="34" charset="0"/>
              <a:buChar char="•"/>
            </a:pPr>
            <a:r>
              <a:rPr lang="en-US" sz="3200" dirty="0" smtClean="0"/>
              <a:t>Morphology</a:t>
            </a:r>
          </a:p>
          <a:p>
            <a:pPr indent="-457200">
              <a:buFont typeface="Arial" pitchFamily="34" charset="0"/>
              <a:buChar char="•"/>
            </a:pPr>
            <a:r>
              <a:rPr lang="en-US" sz="3200" dirty="0" smtClean="0"/>
              <a:t>Position in sentence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87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1488</TotalTime>
  <Words>356</Words>
  <Application>Microsoft Office PowerPoint</Application>
  <PresentationFormat>On-screen Show (4:3)</PresentationFormat>
  <Paragraphs>79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Century Gothic</vt:lpstr>
      <vt:lpstr>Courier New</vt:lpstr>
      <vt:lpstr>Palatino Linotype</vt:lpstr>
      <vt:lpstr>Symbol</vt:lpstr>
      <vt:lpstr>Executive</vt:lpstr>
      <vt:lpstr>Treebanking and Author Attribution in Greek Prose</vt:lpstr>
      <vt:lpstr>Can we determine the accuracy of quotes, paraphrases, epitomes, and excerpts of Greek prose authors?</vt:lpstr>
      <vt:lpstr>Athenaeus (c. 200 CE) preserves some 2500+ quotes or paraphrases to 800+ writers (verse and prose) </vt:lpstr>
      <vt:lpstr>Epitomizers and Excerptors</vt:lpstr>
      <vt:lpstr>Derive Syntactic “Thumbprints”</vt:lpstr>
      <vt:lpstr>Fragments of Lost Authors</vt:lpstr>
      <vt:lpstr>Diodorus 11.26.4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Thucydides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Herodotus</vt:lpstr>
      <vt:lpstr>PowerPoint Presentation</vt:lpstr>
      <vt:lpstr>PowerPoint Presentation</vt:lpstr>
      <vt:lpstr>Polybius</vt:lpstr>
      <vt:lpstr>PowerPoint Presentation</vt:lpstr>
      <vt:lpstr>PowerPoint Presentation</vt:lpstr>
      <vt:lpstr>Homer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Nebraska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VBG</dc:creator>
  <cp:lastModifiedBy>Robert Gorman</cp:lastModifiedBy>
  <cp:revision>171</cp:revision>
  <cp:lastPrinted>2014-10-09T20:58:16Z</cp:lastPrinted>
  <dcterms:created xsi:type="dcterms:W3CDTF">2014-04-14T15:38:33Z</dcterms:created>
  <dcterms:modified xsi:type="dcterms:W3CDTF">2015-12-11T18:34:37Z</dcterms:modified>
</cp:coreProperties>
</file>