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5" r:id="rId7"/>
    <p:sldId id="258" r:id="rId8"/>
    <p:sldId id="259" r:id="rId9"/>
    <p:sldId id="260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vari Gokhale" initials="SG" lastIdx="8" clrIdx="0">
    <p:extLst>
      <p:ext uri="{19B8F6BF-5375-455C-9EA6-DF929625EA0E}">
        <p15:presenceInfo xmlns:p15="http://schemas.microsoft.com/office/powerpoint/2012/main" userId="Sharvari Gokha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6T19:24:13.025" idx="3">
    <p:pos x="6310" y="1779"/>
    <p:text>There is a misconception that rumours are always false. That is not always necessarily true</p:text>
    <p:extLst>
      <p:ext uri="{C676402C-5697-4E1C-873F-D02D1690AC5C}">
        <p15:threadingInfo xmlns:p15="http://schemas.microsoft.com/office/powerpoint/2012/main" timeZoneBias="-330"/>
      </p:ext>
    </p:extLst>
  </p:cm>
  <p:cm authorId="1" dt="2021-03-06T19:26:12.818" idx="4">
    <p:pos x="5024" y="2458"/>
    <p:text>These two types are actually necessary with respect to research related to rumour detection</p:text>
    <p:extLst>
      <p:ext uri="{C676402C-5697-4E1C-873F-D02D1690AC5C}">
        <p15:threadingInfo xmlns:p15="http://schemas.microsoft.com/office/powerpoint/2012/main" timeZoneBias="-330"/>
      </p:ext>
    </p:extLst>
  </p:cm>
  <p:cm authorId="1" dt="2021-03-06T19:31:07.287" idx="6">
    <p:pos x="2611" y="531"/>
    <p:text>The beginning part of the survey paper is more focused on effects of rumours rather than scientific research in rumour detection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6T19:52:21.487" idx="7">
    <p:pos x="1696" y="2086"/>
    <p:text>There is still no credible method to automate annotation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6T20:05:55.420" idx="8">
    <p:pos x="6259" y="2502"/>
    <p:text>Most of hte research is being carried on stance and veracity classification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4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421" y="251582"/>
            <a:ext cx="8637073" cy="2541431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Roboto"/>
              </a:rPr>
              <a:t>Detection and Resolution of Rumours in Social Media: A Survey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75354"/>
            <a:ext cx="8637072" cy="20862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 Saran Pandian (202018004)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Ravi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Satvik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(202018008)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Akash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gupta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(202018015)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Bhavya Jain (202018023)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Sharvari Gokhale (202018038)</a:t>
            </a: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0178B-6AC4-4CC2-B903-555280E0F468}"/>
              </a:ext>
            </a:extLst>
          </p:cNvPr>
          <p:cNvSpPr txBox="1"/>
          <p:nvPr/>
        </p:nvSpPr>
        <p:spPr>
          <a:xfrm>
            <a:off x="5495278" y="3062796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INSTRUCTOR - PRASENJIT MAJUMDER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BBDC9B-BB23-4B26-A806-770790C45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274" y="2111796"/>
            <a:ext cx="1439999" cy="14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the survey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76B95-E6C4-4F2F-8AE1-20112E2AA4C4}"/>
              </a:ext>
            </a:extLst>
          </p:cNvPr>
          <p:cNvSpPr txBox="1">
            <a:spLocks/>
          </p:cNvSpPr>
          <p:nvPr/>
        </p:nvSpPr>
        <p:spPr>
          <a:xfrm>
            <a:off x="753188" y="1853754"/>
            <a:ext cx="1047153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4"/>
                </a:solidFill>
                <a:latin typeface="Roboto"/>
              </a:rPr>
              <a:t>We learnt about 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efinition of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umour,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ypes of rumours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and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challenges faced due to these rumours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Rumour detection approaches: Top-Down approach and Bottom-Up approach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Rumour classification architecture: The 4 methods to be implemented for rumour classification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More focus should be directed towards rumour detection and rumour tracking </a:t>
            </a:r>
          </a:p>
          <a:p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Forward citations()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INSERT A SLIDE FOR APPLICATIONS?</a:t>
            </a:r>
          </a:p>
          <a:p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4983-BB89-49A7-B3B4-0E82C1CA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987" y="476175"/>
            <a:ext cx="924025" cy="9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7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D5B7A4-173B-47A3-89EC-14C2CDCE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FTR-18 is suited for most of the steps involved in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classification process, as presented by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Zubiaga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et al. [11].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Danish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Recognition system: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detection,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tracking, stance classification, and veracity classification [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Zubiaga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et al., 2018]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Eval 2019: Platforms are increasingly motivated to engage with the problem of damaging content that appears on them, as society moves toward a consensus regarding their level of responsibility. Independent fact checking efforts, such as Snopes 5 , Full Fact 6 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Chequeado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7 and many more, are also becoming valued resources.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ICCIDS2019 Analysis of Techniques for Rumor Detection in Social Media: The most generally used dataset for rumor detection by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Qazvinianetal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contains over 10,000 tweets connected with five totally different rumors.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EAB15-8C5A-4EA7-A95B-8250F4B3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13" y="548706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CriTical comments on forward </a:t>
            </a:r>
            <a:br>
              <a:rPr lang="en-IN" dirty="0"/>
            </a:br>
            <a:r>
              <a:rPr lang="en-IN" dirty="0"/>
              <a:t>citation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A9E8A-3615-43BA-AF11-B87515A5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24" y="548706"/>
            <a:ext cx="924025" cy="9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76B95-E6C4-4F2F-8AE1-20112E2AA4C4}"/>
              </a:ext>
            </a:extLst>
          </p:cNvPr>
          <p:cNvSpPr txBox="1">
            <a:spLocks/>
          </p:cNvSpPr>
          <p:nvPr/>
        </p:nvSpPr>
        <p:spPr>
          <a:xfrm>
            <a:off x="753188" y="1853754"/>
            <a:ext cx="10524412" cy="35412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Implementation of rumour stance classification based on the algorithm mentioned in the following paper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Elena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Kochkina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, Maria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Liakata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, and Isabelle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Augenstein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. 2017. Turing at SemEval-2017      Task 8: Sequential approach to rumour stance classification with branch-LSTM. In      Proceedings of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SemEval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. ACL</a:t>
            </a:r>
          </a:p>
          <a:p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Implementation of rumour veracity classification based on the method citied in the following paper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Omar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Enayet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and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Samhaa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R. El-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Beltagy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. 2017.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NileTMRG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at SemEval-2017 Task 8: Determining rumour and veracity support for rumours on Twitter. In Proceedings of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SemEval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. ACL.</a:t>
            </a:r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0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Stance classification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76B95-E6C4-4F2F-8AE1-20112E2AA4C4}"/>
              </a:ext>
            </a:extLst>
          </p:cNvPr>
          <p:cNvSpPr txBox="1">
            <a:spLocks/>
          </p:cNvSpPr>
          <p:nvPr/>
        </p:nvSpPr>
        <p:spPr>
          <a:xfrm>
            <a:off x="753188" y="1853754"/>
            <a:ext cx="10524412" cy="3541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attitude that people express towards some statement can be used to predict veracity of rumours, and these attitudes can be modelled by stance classifiers.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This section will present state-of-the-art systems for automatic stance classification. In particular Long-Short Term Memory (LSTM) neural network models are popular, as they have proven to be efficient for working with data within NLP</a:t>
            </a:r>
          </a:p>
          <a:p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The stances : </a:t>
            </a:r>
            <a:r>
              <a:rPr lang="en-IN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upporting, 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C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ommenting, Denying and 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Q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uerying</a:t>
            </a:r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4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754156"/>
            <a:ext cx="10337801" cy="37121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Veracity classification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76B95-E6C4-4F2F-8AE1-20112E2AA4C4}"/>
              </a:ext>
            </a:extLst>
          </p:cNvPr>
          <p:cNvSpPr txBox="1">
            <a:spLocks/>
          </p:cNvSpPr>
          <p:nvPr/>
        </p:nvSpPr>
        <p:spPr>
          <a:xfrm>
            <a:off x="753188" y="1853754"/>
            <a:ext cx="10524412" cy="3541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We will use classifiers – SVD, Logistic Regression, which take features from the output of the stance classifier and additional features like Question Existence, Hashtag Existence, URL Existence, etc. </a:t>
            </a:r>
          </a:p>
          <a:p>
            <a:r>
              <a:rPr lang="en-US" dirty="0">
                <a:solidFill>
                  <a:srgbClr val="202124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The final output can be True, False or Unknown, and also a Confidence Value which is a float(0,1)</a:t>
            </a:r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0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sources for bibliography were chosen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Concepts you didn’t understand during first round of reading how did you resolve during second round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476B95-E6C4-4F2F-8AE1-20112E2AA4C4}"/>
              </a:ext>
            </a:extLst>
          </p:cNvPr>
          <p:cNvSpPr txBox="1">
            <a:spLocks/>
          </p:cNvSpPr>
          <p:nvPr/>
        </p:nvSpPr>
        <p:spPr>
          <a:xfrm>
            <a:off x="753188" y="1853754"/>
            <a:ext cx="10524412" cy="3541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</a:t>
            </a:r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DETECTION OF RUMOURS IN SOCIAL MEDIA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Roboto"/>
                <a:ea typeface="Tahoma" panose="020B0604030504040204" pitchFamily="34" charset="0"/>
                <a:cs typeface="Tahoma" panose="020B0604030504040204" pitchFamily="34" charset="0"/>
              </a:rPr>
              <a:t>With the advent of social media, many unverified statements are circulating through internet among people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This makes it more important than ever to build systems that can identify the veracity of a story and the nature of the discourse around it.</a:t>
            </a:r>
          </a:p>
          <a:p>
            <a:pPr lvl="0"/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lvl="0"/>
            <a:endParaRPr lang="en-US" dirty="0">
              <a:solidFill>
                <a:srgbClr val="000000"/>
              </a:solidFill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Roboto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Roboto"/>
            </a:endParaRPr>
          </a:p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31BF0-2A79-4BA7-8400-6BD45D24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Roboto"/>
              </a:rPr>
              <a:t>Detection and Resolution of Rumours in Social Media:  A Survey</a:t>
            </a:r>
          </a:p>
          <a:p>
            <a:r>
              <a:rPr lang="en-IN" dirty="0">
                <a:latin typeface="Roboto"/>
              </a:rPr>
              <a:t>Criteria to choose:</a:t>
            </a:r>
          </a:p>
          <a:p>
            <a:pPr marL="0" indent="0">
              <a:buNone/>
            </a:pPr>
            <a:r>
              <a:rPr lang="en-IN" dirty="0">
                <a:latin typeface="Roboto"/>
              </a:rPr>
              <a:t>    (1) Applying the knowledge of text mining to Rumour Detection</a:t>
            </a:r>
          </a:p>
          <a:p>
            <a:pPr marL="0" indent="0">
              <a:buNone/>
            </a:pPr>
            <a:r>
              <a:rPr lang="en-IN" dirty="0">
                <a:latin typeface="Roboto"/>
              </a:rPr>
              <a:t>    Deals with contemporary issue of spreading of rumours</a:t>
            </a:r>
          </a:p>
          <a:p>
            <a:pPr marL="0" indent="0">
              <a:buNone/>
            </a:pPr>
            <a:r>
              <a:rPr lang="en-IN" dirty="0">
                <a:latin typeface="Roboto"/>
              </a:rPr>
              <a:t>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B1A0E-DD24-4410-9CF6-5E53E0BF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Criteria for selecting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21952-2D16-43F9-B688-E7E0E845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730" y="563285"/>
            <a:ext cx="828370" cy="8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Papers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88" y="1853754"/>
            <a:ext cx="10471539" cy="3450613"/>
          </a:xfrm>
        </p:spPr>
        <p:txBody>
          <a:bodyPr/>
          <a:lstStyle/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News recommender systems - Survey and roads ahead 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Stance Detection: A Survey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Detection and Resolution of Rumours in Social Media: A Survey 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Sequence-Aware Recommender Systems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5CBDF-7E0B-4823-BC9B-CFA40909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77" y="316508"/>
            <a:ext cx="1049236" cy="10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Reason for choosing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202124"/>
                </a:solidFill>
                <a:latin typeface="Roboto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xplore the state of the art models in rumour detection and look into the scope for applying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recent techniques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like BERT,SMART in further research.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Extending this knowledge to other applications like stance detection, sentiment analysis.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60E60-0AF4-4E49-8714-BE5D9D63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464332"/>
            <a:ext cx="895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D407F6-5367-4D7A-B2F5-A0A6336D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8" y="1829984"/>
            <a:ext cx="10159482" cy="414409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rgbClr val="202124"/>
                </a:solidFill>
                <a:latin typeface="Roboto"/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efinition of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umour: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202124"/>
                </a:solidFill>
                <a:latin typeface="Roboto"/>
              </a:rPr>
              <a:t>   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Rumor, gossip and urban legends. Diogenes 54, 1 (2007), 19–35.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202124"/>
                </a:solidFill>
                <a:latin typeface="Roboto"/>
              </a:rPr>
              <a:t>    U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nverified and instrumentally relevant information statements in circulation</a:t>
            </a:r>
            <a:endParaRPr lang="en-US" i="0" dirty="0">
              <a:solidFill>
                <a:srgbClr val="202124"/>
              </a:solidFill>
              <a:effectLst/>
              <a:latin typeface="Roboto"/>
            </a:endParaRP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Rumour Types: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   New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umours that emerge during breaking news.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   Long-standing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umours that are discussed for long periods of time 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Studying Rumours: From Early Studies to Social Media 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   How rumours have affected the past especially during the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worldwar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(Gordon W. Allport and Leo Postman. 1946. An analysis of rumor. Publ.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Opin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. Q. 10, 4 (1946), 501–517.) and how it has changed today </a:t>
            </a:r>
          </a:p>
          <a:p>
            <a:pPr marL="0" lv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09969-CEA6-4734-851B-BD3BFF87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05" y="303469"/>
            <a:ext cx="1009345" cy="9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D407F6-5367-4D7A-B2F5-A0A6336D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8" y="1829984"/>
            <a:ext cx="10159482" cy="414409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SOCIAL MEDIA AS AN INFORMATION SOURCE: CHALLENGES POSED BY RUMOURS </a:t>
            </a:r>
          </a:p>
          <a:p>
            <a:pPr marL="0" indent="0">
              <a:buNone/>
            </a:pPr>
            <a:r>
              <a:rPr lang="en-IN" dirty="0">
                <a:solidFill>
                  <a:srgbClr val="202124"/>
                </a:solidFill>
                <a:latin typeface="Roboto"/>
              </a:rPr>
              <a:t> 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1.News Gathering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  2.Emergencies and Crises</a:t>
            </a:r>
          </a:p>
          <a:p>
            <a:pPr marL="0" indent="0">
              <a:buNone/>
            </a:pPr>
            <a:r>
              <a:rPr lang="en-IN" dirty="0">
                <a:solidFill>
                  <a:srgbClr val="202124"/>
                </a:solidFill>
                <a:latin typeface="Roboto"/>
              </a:rPr>
              <a:t>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3.Public Opinion.</a:t>
            </a:r>
          </a:p>
          <a:p>
            <a:pPr marL="0" indent="0">
              <a:buNone/>
            </a:pPr>
            <a:r>
              <a:rPr lang="en-IN" dirty="0">
                <a:solidFill>
                  <a:srgbClr val="202124"/>
                </a:solidFill>
                <a:latin typeface="Roboto"/>
              </a:rPr>
              <a:t> 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4.Financial/Stock Markets - Pablo D. Azar and Andrew W. Lo. 2016. The wisdom of twitter crowds: Predicting stock market reactions to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fomc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meetings via twitter feeds. The Journal of Portfolio Management 42, 5 (2016), 123–134.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FF477-D37A-4BC6-8895-9E904E22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05" y="303469"/>
            <a:ext cx="1009345" cy="9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D407F6-5367-4D7A-B2F5-A0A6336D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58" y="1829984"/>
            <a:ext cx="10159482" cy="414409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US" b="0" i="0" cap="all" dirty="0">
                <a:solidFill>
                  <a:srgbClr val="202124"/>
                </a:solidFill>
                <a:effectLst/>
                <a:latin typeface="Roboto"/>
              </a:rPr>
              <a:t>Annotation of </a:t>
            </a:r>
            <a:r>
              <a:rPr lang="en-US" b="0" i="0" cap="all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cap="all" dirty="0">
                <a:solidFill>
                  <a:srgbClr val="202124"/>
                </a:solidFill>
                <a:effectLst/>
                <a:latin typeface="Roboto"/>
              </a:rPr>
              <a:t> Data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: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IN" dirty="0">
                <a:solidFill>
                  <a:srgbClr val="202124"/>
                </a:solidFill>
                <a:latin typeface="Roboto"/>
              </a:rPr>
              <a:t>T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op-down sampling, bottom-up sampling [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Arkaitz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Zubiaga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, Maria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Roboto"/>
              </a:rPr>
              <a:t>Liakata</a:t>
            </a: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, and Rob Procter. 2016b]. Learning reporting dynamics during breaking news for rumour detection in social media. 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CHARACTERISING RUMOURS: UNDERSTANDING RUMOUR DIFFUSION AND FEATURES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  - Corrections do not always have the same effect as the original rumours (Lewandowsky et   al. 2012; Shin et al. 2016;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Starbird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et al. 2014), which reinforces the need to develop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classification systems that deal with newly emerging rumours.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In an earlier study, Mendoza et al. (2010) had found strong correlations between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rumour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support and veracity, showing that a majority of users support true rumours, while a higher number of users denies false rumours.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EAD5D-AE05-451A-9F7C-EBFAD94F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05" y="303469"/>
            <a:ext cx="1009345" cy="9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4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Critical observation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D407F6-5367-4D7A-B2F5-A0A6336D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09" y="484677"/>
            <a:ext cx="10159482" cy="4144096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Architectu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re of Rumour Classification System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initial stages such as rumour detection still requires annotations to be done manually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F4DF77C-C365-4383-82CC-5713A86884A5}"/>
              </a:ext>
            </a:extLst>
          </p:cNvPr>
          <p:cNvSpPr/>
          <p:nvPr/>
        </p:nvSpPr>
        <p:spPr>
          <a:xfrm>
            <a:off x="1717629" y="2267413"/>
            <a:ext cx="2367280" cy="60122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Rumour Detection</a:t>
            </a:r>
          </a:p>
          <a:p>
            <a:pPr algn="ctr"/>
            <a:endParaRPr lang="en-IN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FC4C0AC-F19D-4ACE-9462-1AD27FDFF273}"/>
              </a:ext>
            </a:extLst>
          </p:cNvPr>
          <p:cNvSpPr/>
          <p:nvPr/>
        </p:nvSpPr>
        <p:spPr>
          <a:xfrm>
            <a:off x="4389780" y="2248752"/>
            <a:ext cx="2367280" cy="60122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Rumour Tracking </a:t>
            </a:r>
          </a:p>
          <a:p>
            <a:pPr algn="ctr"/>
            <a:endParaRPr lang="en-IN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20409E6-4156-496B-A816-AD9A1C8E0793}"/>
              </a:ext>
            </a:extLst>
          </p:cNvPr>
          <p:cNvSpPr/>
          <p:nvPr/>
        </p:nvSpPr>
        <p:spPr>
          <a:xfrm>
            <a:off x="6878249" y="2267413"/>
            <a:ext cx="2367280" cy="60122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 Stance</a:t>
            </a:r>
          </a:p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Classification </a:t>
            </a:r>
            <a:endParaRPr lang="en-IN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ctr"/>
            <a:endParaRPr lang="en-IN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AD6BCEC-7EFA-49C8-A53E-DF5ED6022FEA}"/>
              </a:ext>
            </a:extLst>
          </p:cNvPr>
          <p:cNvSpPr/>
          <p:nvPr/>
        </p:nvSpPr>
        <p:spPr>
          <a:xfrm>
            <a:off x="9550400" y="2146114"/>
            <a:ext cx="2367280" cy="601226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202124"/>
                </a:solidFill>
                <a:latin typeface="Roboto"/>
              </a:rPr>
              <a:t>Veracity Classification</a:t>
            </a:r>
            <a:endParaRPr lang="en-IN" b="0" i="0" dirty="0">
              <a:solidFill>
                <a:srgbClr val="202124"/>
              </a:solidFill>
              <a:effectLst/>
              <a:latin typeface="Roboto"/>
            </a:endParaRP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6E919-F863-46C5-9A0B-B3436450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987" y="476175"/>
            <a:ext cx="924025" cy="9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12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1047</Words>
  <Application>Microsoft Office PowerPoint</Application>
  <PresentationFormat>Widescreen</PresentationFormat>
  <Paragraphs>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Gallery</vt:lpstr>
      <vt:lpstr>Detection and Resolution of Rumours in Social Media: A Survey</vt:lpstr>
      <vt:lpstr>DETECTION OF RUMOURS IN SOCIAL MEDIA</vt:lpstr>
      <vt:lpstr>Criteria for selecting</vt:lpstr>
      <vt:lpstr>Papers read</vt:lpstr>
      <vt:lpstr>Reason for choosing</vt:lpstr>
      <vt:lpstr>bibliography</vt:lpstr>
      <vt:lpstr>bibliography</vt:lpstr>
      <vt:lpstr>bibliography</vt:lpstr>
      <vt:lpstr>Critical observation</vt:lpstr>
      <vt:lpstr>Summary of the survey</vt:lpstr>
      <vt:lpstr>CriTical comments on forward  citation</vt:lpstr>
      <vt:lpstr>Implementation</vt:lpstr>
      <vt:lpstr>Stance classification</vt:lpstr>
      <vt:lpstr>Veracity classification</vt:lpstr>
      <vt:lpstr>How sources for bibliography were chosen    Concepts you didn’t understand during first round of reading how did you resolve during second round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Resolution of Rumours in Social Media: A Survey</dc:title>
  <dc:creator>Sharvari Gokhale</dc:creator>
  <cp:lastModifiedBy>Sharvari Gokhale</cp:lastModifiedBy>
  <cp:revision>25</cp:revision>
  <dcterms:created xsi:type="dcterms:W3CDTF">2021-03-06T13:14:12Z</dcterms:created>
  <dcterms:modified xsi:type="dcterms:W3CDTF">2021-03-08T09:11:06Z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