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78" r:id="rId2"/>
    <p:sldId id="279" r:id="rId3"/>
    <p:sldId id="280" r:id="rId4"/>
    <p:sldId id="281" r:id="rId5"/>
    <p:sldId id="282" r:id="rId6"/>
    <p:sldId id="283" r:id="rId7"/>
    <p:sldId id="284" r:id="rId8"/>
    <p:sldId id="265"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731"/>
    <a:srgbClr val="0BD0D9"/>
    <a:srgbClr val="F0FF29"/>
    <a:srgbClr val="CEDC00"/>
    <a:srgbClr val="222A35"/>
    <a:srgbClr val="41ECF5"/>
    <a:srgbClr val="83F3F9"/>
    <a:srgbClr val="8F9A00"/>
    <a:srgbClr val="12161C"/>
    <a:srgbClr val="0A1C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4660"/>
  </p:normalViewPr>
  <p:slideViewPr>
    <p:cSldViewPr snapToGrid="0" showGuides="1">
      <p:cViewPr varScale="1">
        <p:scale>
          <a:sx n="69" d="100"/>
          <a:sy n="69" d="100"/>
        </p:scale>
        <p:origin x="78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B0788-913D-4DAB-B3DC-8AB86A584DE2}"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2AECF-5C0A-4F8B-AAFD-FF56EB65FD59}" type="slidenum">
              <a:rPr lang="en-US" smtClean="0"/>
              <a:t>‹#›</a:t>
            </a:fld>
            <a:endParaRPr lang="en-US"/>
          </a:p>
        </p:txBody>
      </p:sp>
    </p:spTree>
    <p:extLst>
      <p:ext uri="{BB962C8B-B14F-4D97-AF65-F5344CB8AC3E}">
        <p14:creationId xmlns:p14="http://schemas.microsoft.com/office/powerpoint/2010/main" val="2825775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='https://www.freepik.com/photos/nature'&gt;Nature photo created by </a:t>
            </a:r>
            <a:r>
              <a:rPr lang="en-US" dirty="0" err="1"/>
              <a:t>marymarkevich</a:t>
            </a:r>
            <a:r>
              <a:rPr lang="en-US" dirty="0"/>
              <a:t> - www.freepik.com&lt;/a&gt;</a:t>
            </a:r>
          </a:p>
        </p:txBody>
      </p:sp>
      <p:sp>
        <p:nvSpPr>
          <p:cNvPr id="4" name="Slide Number Placeholder 3"/>
          <p:cNvSpPr>
            <a:spLocks noGrp="1"/>
          </p:cNvSpPr>
          <p:nvPr>
            <p:ph type="sldNum" sz="quarter" idx="5"/>
          </p:nvPr>
        </p:nvSpPr>
        <p:spPr/>
        <p:txBody>
          <a:bodyPr/>
          <a:lstStyle/>
          <a:p>
            <a:fld id="{C902AECF-5C0A-4F8B-AAFD-FF56EB65FD59}" type="slidenum">
              <a:rPr lang="en-US" smtClean="0"/>
              <a:t>8</a:t>
            </a:fld>
            <a:endParaRPr lang="en-US"/>
          </a:p>
        </p:txBody>
      </p:sp>
    </p:spTree>
    <p:extLst>
      <p:ext uri="{BB962C8B-B14F-4D97-AF65-F5344CB8AC3E}">
        <p14:creationId xmlns:p14="http://schemas.microsoft.com/office/powerpoint/2010/main" val="158467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2A25-0BC4-4367-800E-88BFCA0145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D0E4FA-6BC4-4556-AA14-DEB014621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169B0F-7EC4-4DA2-8ED1-6337F83EEA4E}"/>
              </a:ext>
            </a:extLst>
          </p:cNvPr>
          <p:cNvSpPr>
            <a:spLocks noGrp="1"/>
          </p:cNvSpPr>
          <p:nvPr>
            <p:ph type="dt" sz="half" idx="10"/>
          </p:nvPr>
        </p:nvSpPr>
        <p:spPr>
          <a:xfrm>
            <a:off x="838200" y="6356350"/>
            <a:ext cx="2743200" cy="365125"/>
          </a:xfrm>
          <a:prstGeom prst="rect">
            <a:avLst/>
          </a:prstGeom>
        </p:spPr>
        <p:txBody>
          <a:bodyPr/>
          <a:lstStyle/>
          <a:p>
            <a:fld id="{0A085A9B-E26B-43F8-BD8C-36BFA5BB926B}" type="datetime1">
              <a:rPr lang="en-US" smtClean="0"/>
              <a:t>2/24/2021</a:t>
            </a:fld>
            <a:endParaRPr lang="en-US"/>
          </a:p>
        </p:txBody>
      </p:sp>
      <p:sp>
        <p:nvSpPr>
          <p:cNvPr id="5" name="Footer Placeholder 4">
            <a:extLst>
              <a:ext uri="{FF2B5EF4-FFF2-40B4-BE49-F238E27FC236}">
                <a16:creationId xmlns:a16="http://schemas.microsoft.com/office/drawing/2014/main" id="{C2B09CB5-3D1B-4FFB-9CA5-E956DA26A0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8B03816-1879-45E9-822D-85E2AD7A2A86}"/>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334359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7C99-D598-4AE0-896E-1C9D65B7C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0C0C6-6FC8-40F8-AFA5-ADA1E44170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0E903-27DA-44D7-AEFA-9628FC7E50C3}"/>
              </a:ext>
            </a:extLst>
          </p:cNvPr>
          <p:cNvSpPr>
            <a:spLocks noGrp="1"/>
          </p:cNvSpPr>
          <p:nvPr>
            <p:ph type="dt" sz="half" idx="10"/>
          </p:nvPr>
        </p:nvSpPr>
        <p:spPr>
          <a:xfrm>
            <a:off x="838200" y="6356350"/>
            <a:ext cx="2743200" cy="365125"/>
          </a:xfrm>
          <a:prstGeom prst="rect">
            <a:avLst/>
          </a:prstGeom>
        </p:spPr>
        <p:txBody>
          <a:bodyPr/>
          <a:lstStyle/>
          <a:p>
            <a:fld id="{A31892B3-6194-4626-8D5D-C1B1652730BB}" type="datetime1">
              <a:rPr lang="en-US" smtClean="0"/>
              <a:t>2/24/2021</a:t>
            </a:fld>
            <a:endParaRPr lang="en-US"/>
          </a:p>
        </p:txBody>
      </p:sp>
      <p:sp>
        <p:nvSpPr>
          <p:cNvPr id="5" name="Footer Placeholder 4">
            <a:extLst>
              <a:ext uri="{FF2B5EF4-FFF2-40B4-BE49-F238E27FC236}">
                <a16:creationId xmlns:a16="http://schemas.microsoft.com/office/drawing/2014/main" id="{94B604B9-E95B-40DE-829A-E8315FB815A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F506CC9-E391-4937-905B-FE4B1E7521F6}"/>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264491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3BDBA2-440A-47F4-9043-F850A08A26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7B311-5DC5-4E62-B219-DE5897D31E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40E7F-620C-418F-84C6-30B3A156C248}"/>
              </a:ext>
            </a:extLst>
          </p:cNvPr>
          <p:cNvSpPr>
            <a:spLocks noGrp="1"/>
          </p:cNvSpPr>
          <p:nvPr>
            <p:ph type="dt" sz="half" idx="10"/>
          </p:nvPr>
        </p:nvSpPr>
        <p:spPr>
          <a:xfrm>
            <a:off x="838200" y="6356350"/>
            <a:ext cx="2743200" cy="365125"/>
          </a:xfrm>
          <a:prstGeom prst="rect">
            <a:avLst/>
          </a:prstGeom>
        </p:spPr>
        <p:txBody>
          <a:bodyPr/>
          <a:lstStyle/>
          <a:p>
            <a:fld id="{DBC82BF5-E2BD-4206-95D4-3AE02BFB211A}" type="datetime1">
              <a:rPr lang="en-US" smtClean="0"/>
              <a:t>2/24/2021</a:t>
            </a:fld>
            <a:endParaRPr lang="en-US"/>
          </a:p>
        </p:txBody>
      </p:sp>
      <p:sp>
        <p:nvSpPr>
          <p:cNvPr id="5" name="Footer Placeholder 4">
            <a:extLst>
              <a:ext uri="{FF2B5EF4-FFF2-40B4-BE49-F238E27FC236}">
                <a16:creationId xmlns:a16="http://schemas.microsoft.com/office/drawing/2014/main" id="{8C37F132-C2B3-4CEC-B9B7-8ADDDA5706F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1D83128-B7F4-4641-9062-2842F1E95CE1}"/>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7090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55085E5-3B49-4DC6-A6A9-AD47CEE876A3}"/>
              </a:ext>
            </a:extLst>
          </p:cNvPr>
          <p:cNvGraphicFramePr>
            <a:graphicFrameLocks noChangeAspect="1"/>
          </p:cNvGraphicFramePr>
          <p:nvPr userDrawn="1">
            <p:custDataLst>
              <p:tags r:id="rId1"/>
            </p:custDataLst>
            <p:extLst>
              <p:ext uri="{D42A27DB-BD31-4B8C-83A1-F6EECF244321}">
                <p14:modId xmlns:p14="http://schemas.microsoft.com/office/powerpoint/2010/main" val="3485591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8" name="Object 7" hidden="1">
                        <a:extLst>
                          <a:ext uri="{FF2B5EF4-FFF2-40B4-BE49-F238E27FC236}">
                            <a16:creationId xmlns:a16="http://schemas.microsoft.com/office/drawing/2014/main" id="{655085E5-3B49-4DC6-A6A9-AD47CEE876A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D78F2DC-0703-47F2-9D0B-0971015D2998}"/>
              </a:ext>
            </a:extLst>
          </p:cNvPr>
          <p:cNvSpPr>
            <a:spLocks noGrp="1"/>
          </p:cNvSpPr>
          <p:nvPr>
            <p:ph type="title"/>
          </p:nvPr>
        </p:nvSpPr>
        <p:spPr>
          <a:xfrm>
            <a:off x="387350" y="365125"/>
            <a:ext cx="11417300" cy="835025"/>
          </a:xfrm>
        </p:spPr>
        <p:txBody>
          <a:bodyPr vert="horz"/>
          <a:lstStyle/>
          <a:p>
            <a:r>
              <a:rPr lang="en-US" dirty="0"/>
              <a:t>Click to edit Master title style</a:t>
            </a:r>
          </a:p>
        </p:txBody>
      </p:sp>
      <p:sp>
        <p:nvSpPr>
          <p:cNvPr id="3" name="Content Placeholder 2">
            <a:extLst>
              <a:ext uri="{FF2B5EF4-FFF2-40B4-BE49-F238E27FC236}">
                <a16:creationId xmlns:a16="http://schemas.microsoft.com/office/drawing/2014/main" id="{DE7F0E3C-330D-4D84-9310-7161F953A7E5}"/>
              </a:ext>
            </a:extLst>
          </p:cNvPr>
          <p:cNvSpPr>
            <a:spLocks noGrp="1"/>
          </p:cNvSpPr>
          <p:nvPr>
            <p:ph idx="1"/>
          </p:nvPr>
        </p:nvSpPr>
        <p:spPr>
          <a:xfrm>
            <a:off x="387350" y="1356852"/>
            <a:ext cx="11417300" cy="4820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8AF1B-9CDC-40BE-9A38-2428C7E1897B}"/>
              </a:ext>
            </a:extLst>
          </p:cNvPr>
          <p:cNvSpPr>
            <a:spLocks noGrp="1"/>
          </p:cNvSpPr>
          <p:nvPr>
            <p:ph type="dt" sz="half" idx="10"/>
          </p:nvPr>
        </p:nvSpPr>
        <p:spPr>
          <a:xfrm>
            <a:off x="838200" y="6356350"/>
            <a:ext cx="2743200" cy="365125"/>
          </a:xfrm>
          <a:prstGeom prst="rect">
            <a:avLst/>
          </a:prstGeom>
        </p:spPr>
        <p:txBody>
          <a:bodyPr/>
          <a:lstStyle/>
          <a:p>
            <a:fld id="{ADBE96C6-1843-4457-BC07-9141BB4CCF64}" type="datetime1">
              <a:rPr lang="en-US" smtClean="0"/>
              <a:t>2/24/2021</a:t>
            </a:fld>
            <a:endParaRPr lang="en-US"/>
          </a:p>
        </p:txBody>
      </p:sp>
      <p:sp>
        <p:nvSpPr>
          <p:cNvPr id="5" name="Footer Placeholder 4">
            <a:extLst>
              <a:ext uri="{FF2B5EF4-FFF2-40B4-BE49-F238E27FC236}">
                <a16:creationId xmlns:a16="http://schemas.microsoft.com/office/drawing/2014/main" id="{0163B13B-4FD4-4439-B284-D5FEDBBA4B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72EC018-797C-48C5-A3AF-DE3788B9D73B}"/>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181875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80D2-C022-459E-A1F1-87941AA58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33E93C-D9EC-4D6A-893F-F9844785F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125F9-7FB0-4D24-8F71-11CA96EDBBBB}"/>
              </a:ext>
            </a:extLst>
          </p:cNvPr>
          <p:cNvSpPr>
            <a:spLocks noGrp="1"/>
          </p:cNvSpPr>
          <p:nvPr>
            <p:ph type="dt" sz="half" idx="10"/>
          </p:nvPr>
        </p:nvSpPr>
        <p:spPr>
          <a:xfrm>
            <a:off x="838200" y="6356350"/>
            <a:ext cx="2743200" cy="365125"/>
          </a:xfrm>
          <a:prstGeom prst="rect">
            <a:avLst/>
          </a:prstGeom>
        </p:spPr>
        <p:txBody>
          <a:bodyPr/>
          <a:lstStyle/>
          <a:p>
            <a:fld id="{1F3FA33F-2CFE-4C4B-89A1-BD1D23843ABA}" type="datetime1">
              <a:rPr lang="en-US" smtClean="0"/>
              <a:t>2/24/2021</a:t>
            </a:fld>
            <a:endParaRPr lang="en-US"/>
          </a:p>
        </p:txBody>
      </p:sp>
      <p:sp>
        <p:nvSpPr>
          <p:cNvPr id="5" name="Footer Placeholder 4">
            <a:extLst>
              <a:ext uri="{FF2B5EF4-FFF2-40B4-BE49-F238E27FC236}">
                <a16:creationId xmlns:a16="http://schemas.microsoft.com/office/drawing/2014/main" id="{EE27FD5B-8E8B-493B-B109-84FDAA6FDA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B0D5182-C9EA-499D-9300-A5EBD215CC84}"/>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12406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CA62-5EBB-4C0A-B3D7-C7967E091F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4E9E1-24C5-4DAC-8EB4-9C46DDC8C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7FE3EA-0946-43A4-ADDD-B62FB5521E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9DD65F-A052-4E05-8923-AA91EB3D49AB}"/>
              </a:ext>
            </a:extLst>
          </p:cNvPr>
          <p:cNvSpPr>
            <a:spLocks noGrp="1"/>
          </p:cNvSpPr>
          <p:nvPr>
            <p:ph type="dt" sz="half" idx="10"/>
          </p:nvPr>
        </p:nvSpPr>
        <p:spPr>
          <a:xfrm>
            <a:off x="838200" y="6356350"/>
            <a:ext cx="2743200" cy="365125"/>
          </a:xfrm>
          <a:prstGeom prst="rect">
            <a:avLst/>
          </a:prstGeom>
        </p:spPr>
        <p:txBody>
          <a:bodyPr/>
          <a:lstStyle/>
          <a:p>
            <a:fld id="{F12346F9-27CA-46E1-8BC9-3CE1718583F9}" type="datetime1">
              <a:rPr lang="en-US" smtClean="0"/>
              <a:t>2/24/2021</a:t>
            </a:fld>
            <a:endParaRPr lang="en-US"/>
          </a:p>
        </p:txBody>
      </p:sp>
      <p:sp>
        <p:nvSpPr>
          <p:cNvPr id="6" name="Footer Placeholder 5">
            <a:extLst>
              <a:ext uri="{FF2B5EF4-FFF2-40B4-BE49-F238E27FC236}">
                <a16:creationId xmlns:a16="http://schemas.microsoft.com/office/drawing/2014/main" id="{DAAAF469-53E3-41B5-ADF1-28FC6890EE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EE884C4-C36F-4D43-8B58-DB23927B8235}"/>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181930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4023-8FE7-47B2-B7A1-4971C4FD9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D99207-2FDF-49B9-BA7F-94E519CB1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7CD0E2-AE2E-4443-8070-DDD06B04D9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B5921C-733C-4CF8-AB7B-8D46D7968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CE057-98D2-4130-AF46-E03086255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BDBAF-3E85-4DAA-9F1E-D9C930A9D1FB}"/>
              </a:ext>
            </a:extLst>
          </p:cNvPr>
          <p:cNvSpPr>
            <a:spLocks noGrp="1"/>
          </p:cNvSpPr>
          <p:nvPr>
            <p:ph type="dt" sz="half" idx="10"/>
          </p:nvPr>
        </p:nvSpPr>
        <p:spPr>
          <a:xfrm>
            <a:off x="838200" y="6356350"/>
            <a:ext cx="2743200" cy="365125"/>
          </a:xfrm>
          <a:prstGeom prst="rect">
            <a:avLst/>
          </a:prstGeom>
        </p:spPr>
        <p:txBody>
          <a:bodyPr/>
          <a:lstStyle/>
          <a:p>
            <a:fld id="{DD8C3571-EFF5-4E7C-91D1-F1195BEC271B}" type="datetime1">
              <a:rPr lang="en-US" smtClean="0"/>
              <a:t>2/24/2021</a:t>
            </a:fld>
            <a:endParaRPr lang="en-US"/>
          </a:p>
        </p:txBody>
      </p:sp>
      <p:sp>
        <p:nvSpPr>
          <p:cNvPr id="8" name="Footer Placeholder 7">
            <a:extLst>
              <a:ext uri="{FF2B5EF4-FFF2-40B4-BE49-F238E27FC236}">
                <a16:creationId xmlns:a16="http://schemas.microsoft.com/office/drawing/2014/main" id="{DBAFC847-2715-4243-8289-D800C0F862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480A1FD-7A6B-4F5B-81E9-BB3B8C7E6E1E}"/>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112825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2B28-54E4-4C99-BF0E-B33634A073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1B56EF-99A8-4B5F-9416-DAC4B3477E01}"/>
              </a:ext>
            </a:extLst>
          </p:cNvPr>
          <p:cNvSpPr>
            <a:spLocks noGrp="1"/>
          </p:cNvSpPr>
          <p:nvPr>
            <p:ph type="dt" sz="half" idx="10"/>
          </p:nvPr>
        </p:nvSpPr>
        <p:spPr>
          <a:xfrm>
            <a:off x="838200" y="6356350"/>
            <a:ext cx="2743200" cy="365125"/>
          </a:xfrm>
          <a:prstGeom prst="rect">
            <a:avLst/>
          </a:prstGeom>
        </p:spPr>
        <p:txBody>
          <a:bodyPr/>
          <a:lstStyle/>
          <a:p>
            <a:fld id="{C582D993-F377-4AAF-8670-6E050E3F694E}" type="datetime1">
              <a:rPr lang="en-US" smtClean="0"/>
              <a:t>2/24/2021</a:t>
            </a:fld>
            <a:endParaRPr lang="en-US"/>
          </a:p>
        </p:txBody>
      </p:sp>
      <p:sp>
        <p:nvSpPr>
          <p:cNvPr id="4" name="Footer Placeholder 3">
            <a:extLst>
              <a:ext uri="{FF2B5EF4-FFF2-40B4-BE49-F238E27FC236}">
                <a16:creationId xmlns:a16="http://schemas.microsoft.com/office/drawing/2014/main" id="{91708689-2A33-4836-9C59-74BB4387B1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5FCAC0-2122-479C-9BCE-C1CDB80F2ABD}"/>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39381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E64D6-7065-4269-B1D3-441F25A3B0AF}"/>
              </a:ext>
            </a:extLst>
          </p:cNvPr>
          <p:cNvSpPr>
            <a:spLocks noGrp="1"/>
          </p:cNvSpPr>
          <p:nvPr>
            <p:ph type="dt" sz="half" idx="10"/>
          </p:nvPr>
        </p:nvSpPr>
        <p:spPr>
          <a:xfrm>
            <a:off x="838200" y="6356350"/>
            <a:ext cx="2743200" cy="365125"/>
          </a:xfrm>
          <a:prstGeom prst="rect">
            <a:avLst/>
          </a:prstGeom>
        </p:spPr>
        <p:txBody>
          <a:bodyPr/>
          <a:lstStyle/>
          <a:p>
            <a:fld id="{7F33F691-6999-434A-88D5-09942285D5CB}" type="datetime1">
              <a:rPr lang="en-US" smtClean="0"/>
              <a:t>2/24/2021</a:t>
            </a:fld>
            <a:endParaRPr lang="en-US"/>
          </a:p>
        </p:txBody>
      </p:sp>
      <p:sp>
        <p:nvSpPr>
          <p:cNvPr id="3" name="Footer Placeholder 2">
            <a:extLst>
              <a:ext uri="{FF2B5EF4-FFF2-40B4-BE49-F238E27FC236}">
                <a16:creationId xmlns:a16="http://schemas.microsoft.com/office/drawing/2014/main" id="{EAB30C3A-EA5E-4657-95CA-9B0862211C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6E9CBDC-D80F-47CC-B4AF-D4B76B58C925}"/>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70597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2F8B-0689-4E3C-961F-F117033CD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9D4227-540D-483C-B64B-DA43DAF20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CCA32-AE3E-479E-9979-3AFBDF95A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32154-34CE-4849-8DFE-840F63FD136B}"/>
              </a:ext>
            </a:extLst>
          </p:cNvPr>
          <p:cNvSpPr>
            <a:spLocks noGrp="1"/>
          </p:cNvSpPr>
          <p:nvPr>
            <p:ph type="dt" sz="half" idx="10"/>
          </p:nvPr>
        </p:nvSpPr>
        <p:spPr>
          <a:xfrm>
            <a:off x="838200" y="6356350"/>
            <a:ext cx="2743200" cy="365125"/>
          </a:xfrm>
          <a:prstGeom prst="rect">
            <a:avLst/>
          </a:prstGeom>
        </p:spPr>
        <p:txBody>
          <a:bodyPr/>
          <a:lstStyle/>
          <a:p>
            <a:fld id="{1AA1BE52-553F-46F4-AE11-863FD67EA492}" type="datetime1">
              <a:rPr lang="en-US" smtClean="0"/>
              <a:t>2/24/2021</a:t>
            </a:fld>
            <a:endParaRPr lang="en-US"/>
          </a:p>
        </p:txBody>
      </p:sp>
      <p:sp>
        <p:nvSpPr>
          <p:cNvPr id="6" name="Footer Placeholder 5">
            <a:extLst>
              <a:ext uri="{FF2B5EF4-FFF2-40B4-BE49-F238E27FC236}">
                <a16:creationId xmlns:a16="http://schemas.microsoft.com/office/drawing/2014/main" id="{55ADC88D-CCD6-4897-8C89-99A2AEA4973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A6D7FCD-B015-452F-BEA0-3FB4BC9E446A}"/>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264115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F0C1-CB41-42E9-A5D3-B32D4A7CD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17D0B6-B34A-4434-9B49-42484457E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31BC63-447A-47E5-9868-60CE07485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A5EE7-582A-4D1E-BDD2-F5397EA315CD}"/>
              </a:ext>
            </a:extLst>
          </p:cNvPr>
          <p:cNvSpPr>
            <a:spLocks noGrp="1"/>
          </p:cNvSpPr>
          <p:nvPr>
            <p:ph type="dt" sz="half" idx="10"/>
          </p:nvPr>
        </p:nvSpPr>
        <p:spPr>
          <a:xfrm>
            <a:off x="838200" y="6356350"/>
            <a:ext cx="2743200" cy="365125"/>
          </a:xfrm>
          <a:prstGeom prst="rect">
            <a:avLst/>
          </a:prstGeom>
        </p:spPr>
        <p:txBody>
          <a:bodyPr/>
          <a:lstStyle/>
          <a:p>
            <a:fld id="{6EF53246-3525-4440-8E2E-A28CFDBCA39B}" type="datetime1">
              <a:rPr lang="en-US" smtClean="0"/>
              <a:t>2/24/2021</a:t>
            </a:fld>
            <a:endParaRPr lang="en-US"/>
          </a:p>
        </p:txBody>
      </p:sp>
      <p:sp>
        <p:nvSpPr>
          <p:cNvPr id="6" name="Footer Placeholder 5">
            <a:extLst>
              <a:ext uri="{FF2B5EF4-FFF2-40B4-BE49-F238E27FC236}">
                <a16:creationId xmlns:a16="http://schemas.microsoft.com/office/drawing/2014/main" id="{5D967F00-AB59-4DC6-8AB2-23E75CB391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0EF9295-41A4-4C61-96C4-760B4654E11E}"/>
              </a:ext>
            </a:extLst>
          </p:cNvPr>
          <p:cNvSpPr>
            <a:spLocks noGrp="1"/>
          </p:cNvSpPr>
          <p:nvPr>
            <p:ph type="sldNum" sz="quarter" idx="12"/>
          </p:nvPr>
        </p:nvSpPr>
        <p:spPr/>
        <p:txBody>
          <a:bodyPr/>
          <a:lstStyle/>
          <a:p>
            <a:fld id="{3DB09A56-2F1D-4318-9240-BF2B90CE364C}" type="slidenum">
              <a:rPr lang="en-US" smtClean="0"/>
              <a:t>‹#›</a:t>
            </a:fld>
            <a:endParaRPr lang="en-US"/>
          </a:p>
        </p:txBody>
      </p:sp>
    </p:spTree>
    <p:extLst>
      <p:ext uri="{BB962C8B-B14F-4D97-AF65-F5344CB8AC3E}">
        <p14:creationId xmlns:p14="http://schemas.microsoft.com/office/powerpoint/2010/main" val="36771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43F1A51-B966-4A8C-8C10-5CB0A087DCF2}"/>
              </a:ext>
            </a:extLst>
          </p:cNvPr>
          <p:cNvGraphicFramePr>
            <a:graphicFrameLocks noChangeAspect="1"/>
          </p:cNvGraphicFramePr>
          <p:nvPr userDrawn="1">
            <p:custDataLst>
              <p:tags r:id="rId13"/>
            </p:custDataLst>
            <p:extLst>
              <p:ext uri="{D42A27DB-BD31-4B8C-83A1-F6EECF244321}">
                <p14:modId xmlns:p14="http://schemas.microsoft.com/office/powerpoint/2010/main" val="33617667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83" imgH="384" progId="TCLayout.ActiveDocument.1">
                  <p:embed/>
                </p:oleObj>
              </mc:Choice>
              <mc:Fallback>
                <p:oleObj name="think-cell Slide" r:id="rId14" imgW="383" imgH="384" progId="TCLayout.ActiveDocument.1">
                  <p:embed/>
                  <p:pic>
                    <p:nvPicPr>
                      <p:cNvPr id="8" name="Object 7" hidden="1">
                        <a:extLst>
                          <a:ext uri="{FF2B5EF4-FFF2-40B4-BE49-F238E27FC236}">
                            <a16:creationId xmlns:a16="http://schemas.microsoft.com/office/drawing/2014/main" id="{F43F1A51-B966-4A8C-8C10-5CB0A087DCF2}"/>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AABDB85-54EC-42B0-A183-31738D9AAB11}"/>
              </a:ext>
            </a:extLst>
          </p:cNvPr>
          <p:cNvSpPr>
            <a:spLocks noGrp="1"/>
          </p:cNvSpPr>
          <p:nvPr>
            <p:ph type="title"/>
          </p:nvPr>
        </p:nvSpPr>
        <p:spPr>
          <a:xfrm>
            <a:off x="387350" y="365125"/>
            <a:ext cx="11417300" cy="9302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810A39E-0D2E-4EF4-BDFB-9AE2B076190B}"/>
              </a:ext>
            </a:extLst>
          </p:cNvPr>
          <p:cNvSpPr>
            <a:spLocks noGrp="1"/>
          </p:cNvSpPr>
          <p:nvPr>
            <p:ph type="body" idx="1"/>
          </p:nvPr>
        </p:nvSpPr>
        <p:spPr>
          <a:xfrm>
            <a:off x="387350" y="1460500"/>
            <a:ext cx="11417300" cy="47164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DE0B3E9-4EA7-4871-BA28-D174C083C8EA}"/>
              </a:ext>
            </a:extLst>
          </p:cNvPr>
          <p:cNvSpPr>
            <a:spLocks noGrp="1"/>
          </p:cNvSpPr>
          <p:nvPr>
            <p:ph type="sldNum" sz="quarter" idx="4"/>
          </p:nvPr>
        </p:nvSpPr>
        <p:spPr>
          <a:xfrm>
            <a:off x="11396662" y="6356350"/>
            <a:ext cx="407987" cy="365125"/>
          </a:xfrm>
          <a:prstGeom prst="rect">
            <a:avLst/>
          </a:prstGeom>
          <a:solidFill>
            <a:srgbClr val="0BD0D9"/>
          </a:solidFill>
          <a:effectLst>
            <a:outerShdw dist="38100" dir="10800000" algn="r" rotWithShape="0">
              <a:srgbClr val="CEDC00"/>
            </a:outerShdw>
          </a:effectLst>
        </p:spPr>
        <p:txBody>
          <a:bodyPr vert="horz" lIns="0" tIns="45720" rIns="0" bIns="45720" rtlCol="0" anchor="ctr"/>
          <a:lstStyle>
            <a:lvl1pPr algn="ctr">
              <a:defRPr sz="1200">
                <a:solidFill>
                  <a:schemeClr val="bg1"/>
                </a:solidFill>
                <a:latin typeface="Georgia" panose="02040502050405020303" pitchFamily="18" charset="0"/>
              </a:defRPr>
            </a:lvl1pPr>
          </a:lstStyle>
          <a:p>
            <a:fld id="{3DB09A56-2F1D-4318-9240-BF2B90CE364C}" type="slidenum">
              <a:rPr lang="en-US" smtClean="0"/>
              <a:pPr/>
              <a:t>‹#›</a:t>
            </a:fld>
            <a:endParaRPr lang="en-US" dirty="0"/>
          </a:p>
        </p:txBody>
      </p:sp>
    </p:spTree>
    <p:extLst>
      <p:ext uri="{BB962C8B-B14F-4D97-AF65-F5344CB8AC3E}">
        <p14:creationId xmlns:p14="http://schemas.microsoft.com/office/powerpoint/2010/main" val="208733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rmorj/hate-speech-and-offensive-language-dataset" TargetMode="External"/><Relationship Id="rId2" Type="http://schemas.openxmlformats.org/officeDocument/2006/relationships/hyperlink" Target="https://www.kaggle.com/vkrahul/twitter-hate-spee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425379-D99F-43A8-8E31-A89A8D21E1A8}"/>
              </a:ext>
            </a:extLst>
          </p:cNvPr>
          <p:cNvSpPr>
            <a:spLocks noGrp="1"/>
          </p:cNvSpPr>
          <p:nvPr>
            <p:ph type="sldNum" sz="quarter" idx="12"/>
          </p:nvPr>
        </p:nvSpPr>
        <p:spPr/>
        <p:txBody>
          <a:bodyPr/>
          <a:lstStyle/>
          <a:p>
            <a:fld id="{3DB09A56-2F1D-4318-9240-BF2B90CE364C}" type="slidenum">
              <a:rPr lang="en-US" smtClean="0"/>
              <a:t>1</a:t>
            </a:fld>
            <a:endParaRPr lang="en-US"/>
          </a:p>
        </p:txBody>
      </p:sp>
      <p:sp>
        <p:nvSpPr>
          <p:cNvPr id="5" name="Rectangle 4">
            <a:extLst>
              <a:ext uri="{FF2B5EF4-FFF2-40B4-BE49-F238E27FC236}">
                <a16:creationId xmlns:a16="http://schemas.microsoft.com/office/drawing/2014/main" id="{56A02EAC-49BA-4A15-A018-C5EBAABCDFA4}"/>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Google Shape;56;p13">
            <a:extLst>
              <a:ext uri="{FF2B5EF4-FFF2-40B4-BE49-F238E27FC236}">
                <a16:creationId xmlns:a16="http://schemas.microsoft.com/office/drawing/2014/main" id="{268D35D4-F252-448A-A230-6F28053BBB38}"/>
              </a:ext>
            </a:extLst>
          </p:cNvPr>
          <p:cNvSpPr txBox="1"/>
          <p:nvPr/>
        </p:nvSpPr>
        <p:spPr>
          <a:xfrm>
            <a:off x="1953496" y="174810"/>
            <a:ext cx="8693700"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4800" dirty="0">
                <a:solidFill>
                  <a:srgbClr val="0000FF"/>
                </a:solidFill>
              </a:rPr>
              <a:t>Te</a:t>
            </a:r>
            <a:r>
              <a:rPr lang="en" sz="4800" dirty="0">
                <a:solidFill>
                  <a:srgbClr val="FF0000"/>
                </a:solidFill>
              </a:rPr>
              <a:t>xt </a:t>
            </a:r>
            <a:r>
              <a:rPr lang="en" sz="4800" dirty="0">
                <a:solidFill>
                  <a:srgbClr val="FFD966"/>
                </a:solidFill>
              </a:rPr>
              <a:t>Pr</a:t>
            </a:r>
            <a:r>
              <a:rPr lang="en" sz="4800" dirty="0">
                <a:solidFill>
                  <a:srgbClr val="1155CC"/>
                </a:solidFill>
              </a:rPr>
              <a:t>oc</a:t>
            </a:r>
            <a:r>
              <a:rPr lang="en" sz="4800" dirty="0">
                <a:solidFill>
                  <a:srgbClr val="00FF00"/>
                </a:solidFill>
              </a:rPr>
              <a:t>es</a:t>
            </a:r>
            <a:r>
              <a:rPr lang="en" sz="4800" dirty="0">
                <a:solidFill>
                  <a:srgbClr val="FF0000"/>
                </a:solidFill>
              </a:rPr>
              <a:t>si</a:t>
            </a:r>
            <a:r>
              <a:rPr lang="en" sz="4800" dirty="0">
                <a:solidFill>
                  <a:srgbClr val="0000FF"/>
                </a:solidFill>
              </a:rPr>
              <a:t>ng</a:t>
            </a:r>
            <a:endParaRPr sz="4800" dirty="0"/>
          </a:p>
        </p:txBody>
      </p:sp>
      <p:sp>
        <p:nvSpPr>
          <p:cNvPr id="8" name="Google Shape;54;p13">
            <a:extLst>
              <a:ext uri="{FF2B5EF4-FFF2-40B4-BE49-F238E27FC236}">
                <a16:creationId xmlns:a16="http://schemas.microsoft.com/office/drawing/2014/main" id="{ADE2EBB1-B996-4CC4-93FB-D6469CDA977D}"/>
              </a:ext>
            </a:extLst>
          </p:cNvPr>
          <p:cNvSpPr txBox="1">
            <a:spLocks/>
          </p:cNvSpPr>
          <p:nvPr/>
        </p:nvSpPr>
        <p:spPr>
          <a:xfrm>
            <a:off x="1728346" y="1365420"/>
            <a:ext cx="9144000" cy="781800"/>
          </a:xfrm>
          <a:prstGeom prst="rect">
            <a:avLst/>
          </a:prstGeom>
        </p:spPr>
        <p:txBody>
          <a:bodyPr spcFirstLastPara="1" vert="horz" wrap="square" lIns="91425" tIns="91425" rIns="91425" bIns="91425" rtlCol="0" anchor="b" anchorCtr="0">
            <a:normAutofit fontScale="82500" lnSpcReduction="10000"/>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algn="ctr">
              <a:spcBef>
                <a:spcPts val="0"/>
              </a:spcBef>
            </a:pPr>
            <a:r>
              <a:rPr lang="en-IN" sz="4000" dirty="0">
                <a:solidFill>
                  <a:schemeClr val="bg1"/>
                </a:solidFill>
              </a:rPr>
              <a:t>Hate Speech and Fa</a:t>
            </a:r>
            <a:r>
              <a:rPr lang="en-IN" sz="4000" dirty="0">
                <a:solidFill>
                  <a:schemeClr val="accent4"/>
                </a:solidFill>
              </a:rPr>
              <a:t>ke News Detection  </a:t>
            </a:r>
          </a:p>
        </p:txBody>
      </p:sp>
      <p:sp>
        <p:nvSpPr>
          <p:cNvPr id="9" name="Google Shape;55;p13">
            <a:extLst>
              <a:ext uri="{FF2B5EF4-FFF2-40B4-BE49-F238E27FC236}">
                <a16:creationId xmlns:a16="http://schemas.microsoft.com/office/drawing/2014/main" id="{BC5EC255-D0CB-4543-AF16-1581CDAF65EF}"/>
              </a:ext>
            </a:extLst>
          </p:cNvPr>
          <p:cNvSpPr txBox="1">
            <a:spLocks/>
          </p:cNvSpPr>
          <p:nvPr/>
        </p:nvSpPr>
        <p:spPr>
          <a:xfrm>
            <a:off x="3284049" y="4180140"/>
            <a:ext cx="8520600" cy="2190300"/>
          </a:xfrm>
          <a:prstGeom prst="rect">
            <a:avLst/>
          </a:prstGeom>
        </p:spPr>
        <p:txBody>
          <a:bodyPr spcFirstLastPara="1" vert="horz" wrap="square" lIns="91425" tIns="91425" rIns="91425" bIns="91425"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80000"/>
              </a:lnSpc>
              <a:spcBef>
                <a:spcPts val="0"/>
              </a:spcBef>
              <a:buSzPts val="852"/>
              <a:buFont typeface="Arial" panose="020B0604020202020204" pitchFamily="34" charset="0"/>
              <a:buNone/>
            </a:pPr>
            <a:r>
              <a:rPr lang="en-IN" sz="2000" b="1" dirty="0">
                <a:solidFill>
                  <a:schemeClr val="accent1">
                    <a:lumMod val="60000"/>
                    <a:lumOff val="40000"/>
                  </a:schemeClr>
                </a:solidFill>
              </a:rPr>
              <a:t>Group 6</a:t>
            </a:r>
          </a:p>
          <a:p>
            <a:pPr marL="0" indent="0" algn="r">
              <a:lnSpc>
                <a:spcPct val="80000"/>
              </a:lnSpc>
              <a:spcBef>
                <a:spcPts val="0"/>
              </a:spcBef>
              <a:buSzPts val="852"/>
              <a:buFont typeface="Arial" panose="020B0604020202020204" pitchFamily="34" charset="0"/>
              <a:buNone/>
            </a:pPr>
            <a:r>
              <a:rPr lang="en-IN" sz="2000" dirty="0">
                <a:solidFill>
                  <a:schemeClr val="accent1">
                    <a:lumMod val="60000"/>
                    <a:lumOff val="40000"/>
                  </a:schemeClr>
                </a:solidFill>
              </a:rPr>
              <a:t>Ravi </a:t>
            </a:r>
            <a:r>
              <a:rPr lang="en-IN" sz="2000" dirty="0" err="1">
                <a:solidFill>
                  <a:schemeClr val="accent1">
                    <a:lumMod val="60000"/>
                    <a:lumOff val="40000"/>
                  </a:schemeClr>
                </a:solidFill>
              </a:rPr>
              <a:t>Satvik</a:t>
            </a:r>
            <a:r>
              <a:rPr lang="en-IN" sz="2000" dirty="0">
                <a:solidFill>
                  <a:schemeClr val="accent1">
                    <a:lumMod val="60000"/>
                    <a:lumOff val="40000"/>
                  </a:schemeClr>
                </a:solidFill>
              </a:rPr>
              <a:t> (202018008)</a:t>
            </a:r>
          </a:p>
          <a:p>
            <a:pPr marL="0" indent="0" algn="r">
              <a:lnSpc>
                <a:spcPct val="80000"/>
              </a:lnSpc>
              <a:spcBef>
                <a:spcPts val="0"/>
              </a:spcBef>
              <a:buSzPts val="852"/>
              <a:buFont typeface="Arial" panose="020B0604020202020204" pitchFamily="34" charset="0"/>
              <a:buNone/>
            </a:pPr>
            <a:r>
              <a:rPr lang="en-IN" sz="2000" dirty="0">
                <a:solidFill>
                  <a:schemeClr val="accent1">
                    <a:lumMod val="60000"/>
                    <a:lumOff val="40000"/>
                  </a:schemeClr>
                </a:solidFill>
              </a:rPr>
              <a:t>Siddhant Shah(202018013)</a:t>
            </a:r>
          </a:p>
          <a:p>
            <a:pPr marL="0" indent="0" algn="r">
              <a:lnSpc>
                <a:spcPct val="80000"/>
              </a:lnSpc>
              <a:spcBef>
                <a:spcPts val="0"/>
              </a:spcBef>
              <a:buSzPts val="852"/>
              <a:buFont typeface="Arial" panose="020B0604020202020204" pitchFamily="34" charset="0"/>
              <a:buNone/>
            </a:pPr>
            <a:r>
              <a:rPr lang="en-IN" sz="2000" dirty="0" err="1">
                <a:solidFill>
                  <a:schemeClr val="accent1">
                    <a:lumMod val="60000"/>
                    <a:lumOff val="40000"/>
                  </a:schemeClr>
                </a:solidFill>
              </a:rPr>
              <a:t>Sambhav</a:t>
            </a:r>
            <a:r>
              <a:rPr lang="en-IN" sz="2000" dirty="0">
                <a:solidFill>
                  <a:schemeClr val="accent1">
                    <a:lumMod val="60000"/>
                    <a:lumOff val="40000"/>
                  </a:schemeClr>
                </a:solidFill>
              </a:rPr>
              <a:t> </a:t>
            </a:r>
            <a:r>
              <a:rPr lang="en-IN" sz="2000" dirty="0" err="1">
                <a:solidFill>
                  <a:schemeClr val="accent1">
                    <a:lumMod val="60000"/>
                    <a:lumOff val="40000"/>
                  </a:schemeClr>
                </a:solidFill>
              </a:rPr>
              <a:t>Gulla</a:t>
            </a:r>
            <a:r>
              <a:rPr lang="en-IN" sz="2000" dirty="0">
                <a:solidFill>
                  <a:schemeClr val="accent1">
                    <a:lumMod val="60000"/>
                    <a:lumOff val="40000"/>
                  </a:schemeClr>
                </a:solidFill>
              </a:rPr>
              <a:t>(202018018)</a:t>
            </a:r>
          </a:p>
          <a:p>
            <a:pPr marL="0" indent="0" algn="r">
              <a:lnSpc>
                <a:spcPct val="80000"/>
              </a:lnSpc>
              <a:spcBef>
                <a:spcPts val="0"/>
              </a:spcBef>
              <a:buSzPts val="852"/>
              <a:buFont typeface="Arial" panose="020B0604020202020204" pitchFamily="34" charset="0"/>
              <a:buNone/>
            </a:pPr>
            <a:r>
              <a:rPr lang="en-IN" sz="2000" dirty="0" err="1">
                <a:solidFill>
                  <a:schemeClr val="accent1">
                    <a:lumMod val="60000"/>
                    <a:lumOff val="40000"/>
                  </a:schemeClr>
                </a:solidFill>
              </a:rPr>
              <a:t>Saswat</a:t>
            </a:r>
            <a:r>
              <a:rPr lang="en-IN" sz="2000" dirty="0">
                <a:solidFill>
                  <a:schemeClr val="accent1">
                    <a:lumMod val="60000"/>
                    <a:lumOff val="40000"/>
                  </a:schemeClr>
                </a:solidFill>
              </a:rPr>
              <a:t> Nanda(202018029)</a:t>
            </a:r>
          </a:p>
          <a:p>
            <a:pPr marL="0" indent="0" algn="r">
              <a:lnSpc>
                <a:spcPct val="80000"/>
              </a:lnSpc>
              <a:spcBef>
                <a:spcPts val="0"/>
              </a:spcBef>
              <a:buSzPts val="852"/>
              <a:buFont typeface="Arial" panose="020B0604020202020204" pitchFamily="34" charset="0"/>
              <a:buNone/>
            </a:pPr>
            <a:r>
              <a:rPr lang="en-IN" sz="2000" dirty="0">
                <a:solidFill>
                  <a:schemeClr val="accent1">
                    <a:lumMod val="60000"/>
                    <a:lumOff val="40000"/>
                  </a:schemeClr>
                </a:solidFill>
              </a:rPr>
              <a:t>Omkar Chavan(202018037)</a:t>
            </a:r>
          </a:p>
          <a:p>
            <a:pPr marL="0" indent="0" algn="r">
              <a:lnSpc>
                <a:spcPct val="80000"/>
              </a:lnSpc>
              <a:spcBef>
                <a:spcPts val="0"/>
              </a:spcBef>
              <a:buSzPts val="852"/>
              <a:buFont typeface="Arial" panose="020B0604020202020204" pitchFamily="34" charset="0"/>
              <a:buNone/>
            </a:pPr>
            <a:r>
              <a:rPr lang="en-IN" sz="2000" dirty="0">
                <a:solidFill>
                  <a:schemeClr val="accent1">
                    <a:lumMod val="60000"/>
                    <a:lumOff val="40000"/>
                  </a:schemeClr>
                </a:solidFill>
              </a:rPr>
              <a:t>Dev Patel(202018055)</a:t>
            </a:r>
          </a:p>
          <a:p>
            <a:pPr marL="0" indent="0" algn="r">
              <a:lnSpc>
                <a:spcPct val="80000"/>
              </a:lnSpc>
              <a:spcBef>
                <a:spcPts val="0"/>
              </a:spcBef>
              <a:buSzPts val="852"/>
              <a:buFont typeface="Arial" panose="020B0604020202020204" pitchFamily="34" charset="0"/>
              <a:buNone/>
            </a:pPr>
            <a:r>
              <a:rPr lang="en-IN" sz="2000" dirty="0" err="1">
                <a:solidFill>
                  <a:schemeClr val="accent1">
                    <a:lumMod val="60000"/>
                    <a:lumOff val="40000"/>
                  </a:schemeClr>
                </a:solidFill>
              </a:rPr>
              <a:t>Keya</a:t>
            </a:r>
            <a:r>
              <a:rPr lang="en-IN" sz="2000" dirty="0">
                <a:solidFill>
                  <a:schemeClr val="accent1">
                    <a:lumMod val="60000"/>
                    <a:lumOff val="40000"/>
                  </a:schemeClr>
                </a:solidFill>
              </a:rPr>
              <a:t> Shah(202018056)</a:t>
            </a:r>
          </a:p>
        </p:txBody>
      </p:sp>
    </p:spTree>
    <p:extLst>
      <p:ext uri="{BB962C8B-B14F-4D97-AF65-F5344CB8AC3E}">
        <p14:creationId xmlns:p14="http://schemas.microsoft.com/office/powerpoint/2010/main" val="210714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425379-D99F-43A8-8E31-A89A8D21E1A8}"/>
              </a:ext>
            </a:extLst>
          </p:cNvPr>
          <p:cNvSpPr>
            <a:spLocks noGrp="1"/>
          </p:cNvSpPr>
          <p:nvPr>
            <p:ph type="sldNum" sz="quarter" idx="12"/>
          </p:nvPr>
        </p:nvSpPr>
        <p:spPr/>
        <p:txBody>
          <a:bodyPr/>
          <a:lstStyle/>
          <a:p>
            <a:fld id="{3DB09A56-2F1D-4318-9240-BF2B90CE364C}" type="slidenum">
              <a:rPr lang="en-US" smtClean="0"/>
              <a:t>2</a:t>
            </a:fld>
            <a:endParaRPr lang="en-US"/>
          </a:p>
        </p:txBody>
      </p:sp>
      <p:sp>
        <p:nvSpPr>
          <p:cNvPr id="5" name="Rectangle 4">
            <a:extLst>
              <a:ext uri="{FF2B5EF4-FFF2-40B4-BE49-F238E27FC236}">
                <a16:creationId xmlns:a16="http://schemas.microsoft.com/office/drawing/2014/main" id="{56A02EAC-49BA-4A15-A018-C5EBAABCDFA4}"/>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Google Shape;61;p14">
            <a:extLst>
              <a:ext uri="{FF2B5EF4-FFF2-40B4-BE49-F238E27FC236}">
                <a16:creationId xmlns:a16="http://schemas.microsoft.com/office/drawing/2014/main" id="{AF238826-3D2B-4231-A1C7-A692B4CDBDA9}"/>
              </a:ext>
            </a:extLst>
          </p:cNvPr>
          <p:cNvSpPr txBox="1">
            <a:spLocks noGrp="1"/>
          </p:cNvSpPr>
          <p:nvPr>
            <p:ph type="title"/>
          </p:nvPr>
        </p:nvSpPr>
        <p:spPr>
          <a:xfrm>
            <a:off x="1835700" y="20121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accent1"/>
                </a:solidFill>
              </a:rPr>
              <a:t>Data</a:t>
            </a:r>
            <a:r>
              <a:rPr lang="en" sz="4800" dirty="0">
                <a:solidFill>
                  <a:schemeClr val="accent2"/>
                </a:solidFill>
              </a:rPr>
              <a:t>set</a:t>
            </a:r>
            <a:endParaRPr sz="4800" dirty="0">
              <a:solidFill>
                <a:schemeClr val="accent2"/>
              </a:solidFill>
            </a:endParaRPr>
          </a:p>
        </p:txBody>
      </p:sp>
      <p:sp>
        <p:nvSpPr>
          <p:cNvPr id="10" name="Google Shape;62;p14">
            <a:extLst>
              <a:ext uri="{FF2B5EF4-FFF2-40B4-BE49-F238E27FC236}">
                <a16:creationId xmlns:a16="http://schemas.microsoft.com/office/drawing/2014/main" id="{1E940FCC-4FE7-4591-9784-8274ED05E48B}"/>
              </a:ext>
            </a:extLst>
          </p:cNvPr>
          <p:cNvSpPr txBox="1">
            <a:spLocks/>
          </p:cNvSpPr>
          <p:nvPr/>
        </p:nvSpPr>
        <p:spPr>
          <a:xfrm>
            <a:off x="1045991" y="1512598"/>
            <a:ext cx="10758658" cy="5026314"/>
          </a:xfrm>
          <a:prstGeom prst="rect">
            <a:avLst/>
          </a:prstGeom>
        </p:spPr>
        <p:txBody>
          <a:bodyPr spcFirstLastPara="1" vert="horz" wrap="square" lIns="91425" tIns="91425" rIns="91425" bIns="91425"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N" sz="3200" dirty="0">
                <a:solidFill>
                  <a:schemeClr val="bg1"/>
                </a:solidFill>
                <a:latin typeface="Roboto"/>
                <a:ea typeface="Roboto"/>
                <a:cs typeface="Roboto"/>
                <a:sym typeface="Roboto"/>
              </a:rPr>
              <a:t>Name - Twitter Hate Speech </a:t>
            </a:r>
          </a:p>
          <a:p>
            <a:pPr marL="1828800" lvl="4" indent="0">
              <a:spcBef>
                <a:spcPts val="0"/>
              </a:spcBef>
              <a:buNone/>
            </a:pPr>
            <a:r>
              <a:rPr lang="en-IN" sz="2800" u="sng" dirty="0">
                <a:solidFill>
                  <a:schemeClr val="hlink"/>
                </a:solidFill>
                <a:latin typeface="Roboto"/>
                <a:ea typeface="Roboto"/>
                <a:cs typeface="Roboto"/>
                <a:sym typeface="Roboto"/>
                <a:hlinkClick r:id="rId2"/>
              </a:rPr>
              <a:t>https://www.kaggle.com/vkrahul/twitter-hate-speech</a:t>
            </a:r>
            <a:r>
              <a:rPr lang="en-IN" sz="2800" dirty="0">
                <a:latin typeface="Roboto"/>
                <a:ea typeface="Roboto"/>
                <a:cs typeface="Roboto"/>
                <a:sym typeface="Roboto"/>
              </a:rPr>
              <a:t>        </a:t>
            </a:r>
          </a:p>
          <a:p>
            <a:pPr marL="1828800" lvl="4" indent="0">
              <a:spcBef>
                <a:spcPts val="0"/>
              </a:spcBef>
              <a:buNone/>
            </a:pPr>
            <a:endParaRPr lang="en-IN" sz="2800" u="sng" dirty="0">
              <a:solidFill>
                <a:schemeClr val="hlink"/>
              </a:solidFill>
              <a:latin typeface="Roboto"/>
              <a:ea typeface="Roboto"/>
              <a:cs typeface="Roboto"/>
              <a:sym typeface="Roboto"/>
              <a:hlinkClick r:id="rId3"/>
            </a:endParaRPr>
          </a:p>
          <a:p>
            <a:pPr marL="1828800" lvl="4" indent="0">
              <a:spcBef>
                <a:spcPts val="0"/>
              </a:spcBef>
              <a:buNone/>
            </a:pPr>
            <a:r>
              <a:rPr lang="en-IN" sz="2800" u="sng" dirty="0">
                <a:solidFill>
                  <a:schemeClr val="hlink"/>
                </a:solidFill>
                <a:latin typeface="Roboto"/>
                <a:ea typeface="Roboto"/>
                <a:cs typeface="Roboto"/>
                <a:sym typeface="Roboto"/>
                <a:hlinkClick r:id="rId3"/>
              </a:rPr>
              <a:t>https://www.kaggle.com/mrmorj/hate-speech-and-offensive-language-dataset</a:t>
            </a:r>
            <a:endParaRPr lang="en-IN" sz="2800" dirty="0">
              <a:latin typeface="Roboto"/>
              <a:ea typeface="Roboto"/>
              <a:cs typeface="Roboto"/>
              <a:sym typeface="Roboto"/>
            </a:endParaRPr>
          </a:p>
          <a:p>
            <a:pPr marL="0" indent="0">
              <a:spcBef>
                <a:spcPts val="1200"/>
              </a:spcBef>
              <a:buFont typeface="Arial" panose="020B0604020202020204" pitchFamily="34" charset="0"/>
              <a:buNone/>
            </a:pPr>
            <a:r>
              <a:rPr lang="en-IN" sz="3200" dirty="0">
                <a:solidFill>
                  <a:schemeClr val="bg1"/>
                </a:solidFill>
                <a:latin typeface="Roboto"/>
                <a:ea typeface="Roboto"/>
                <a:cs typeface="Roboto"/>
                <a:sym typeface="Roboto"/>
              </a:rPr>
              <a:t>Number of observations</a:t>
            </a:r>
            <a:r>
              <a:rPr lang="en-IN" sz="3200" dirty="0">
                <a:latin typeface="Roboto"/>
                <a:ea typeface="Roboto"/>
                <a:cs typeface="Roboto"/>
                <a:sym typeface="Roboto"/>
              </a:rPr>
              <a:t> - </a:t>
            </a:r>
            <a:r>
              <a:rPr lang="en-IN" sz="3200" dirty="0">
                <a:solidFill>
                  <a:srgbClr val="00B0F0"/>
                </a:solidFill>
                <a:sym typeface="Roboto"/>
              </a:rPr>
              <a:t>53873  </a:t>
            </a:r>
          </a:p>
          <a:p>
            <a:pPr marL="914400" indent="0">
              <a:spcBef>
                <a:spcPts val="1200"/>
              </a:spcBef>
              <a:buFont typeface="Arial" panose="020B0604020202020204" pitchFamily="34" charset="0"/>
              <a:buNone/>
            </a:pPr>
            <a:r>
              <a:rPr lang="en-IN" sz="3200" dirty="0">
                <a:sym typeface="Roboto"/>
              </a:rPr>
              <a:t>  </a:t>
            </a:r>
            <a:r>
              <a:rPr lang="en-IN" sz="3200" dirty="0">
                <a:solidFill>
                  <a:srgbClr val="00B0F0"/>
                </a:solidFill>
                <a:sym typeface="Roboto"/>
              </a:rPr>
              <a:t>Classes - {0, 1} </a:t>
            </a:r>
          </a:p>
          <a:p>
            <a:pPr marL="0" indent="0">
              <a:spcBef>
                <a:spcPts val="1200"/>
              </a:spcBef>
              <a:buFont typeface="Arial" panose="020B0604020202020204" pitchFamily="34" charset="0"/>
              <a:buNone/>
            </a:pPr>
            <a:r>
              <a:rPr lang="en-IN" sz="3200" dirty="0">
                <a:solidFill>
                  <a:srgbClr val="00B0F0"/>
                </a:solidFill>
                <a:sym typeface="Roboto"/>
              </a:rPr>
              <a:t>		  0 signifies non hate speech</a:t>
            </a:r>
          </a:p>
          <a:p>
            <a:pPr marL="0" indent="0">
              <a:spcBef>
                <a:spcPts val="1200"/>
              </a:spcBef>
              <a:buFont typeface="Arial" panose="020B0604020202020204" pitchFamily="34" charset="0"/>
              <a:buNone/>
            </a:pPr>
            <a:r>
              <a:rPr lang="en-IN" sz="3200" dirty="0">
                <a:solidFill>
                  <a:srgbClr val="00B0F0"/>
                </a:solidFill>
                <a:sym typeface="Roboto"/>
              </a:rPr>
              <a:t>		  1 signifies hate speech</a:t>
            </a:r>
          </a:p>
          <a:p>
            <a:pPr marL="0" indent="0">
              <a:spcBef>
                <a:spcPts val="1200"/>
              </a:spcBef>
              <a:spcAft>
                <a:spcPts val="1200"/>
              </a:spcAft>
              <a:buFont typeface="Arial" panose="020B0604020202020204" pitchFamily="34" charset="0"/>
              <a:buNone/>
            </a:pPr>
            <a:endParaRPr lang="en-IN" dirty="0">
              <a:solidFill>
                <a:srgbClr val="666666"/>
              </a:solidFill>
              <a:highlight>
                <a:srgbClr val="FFFFFF"/>
              </a:highlight>
            </a:endParaRPr>
          </a:p>
        </p:txBody>
      </p:sp>
    </p:spTree>
    <p:extLst>
      <p:ext uri="{BB962C8B-B14F-4D97-AF65-F5344CB8AC3E}">
        <p14:creationId xmlns:p14="http://schemas.microsoft.com/office/powerpoint/2010/main" val="304875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425379-D99F-43A8-8E31-A89A8D21E1A8}"/>
              </a:ext>
            </a:extLst>
          </p:cNvPr>
          <p:cNvSpPr>
            <a:spLocks noGrp="1"/>
          </p:cNvSpPr>
          <p:nvPr>
            <p:ph type="sldNum" sz="quarter" idx="12"/>
          </p:nvPr>
        </p:nvSpPr>
        <p:spPr/>
        <p:txBody>
          <a:bodyPr/>
          <a:lstStyle/>
          <a:p>
            <a:fld id="{3DB09A56-2F1D-4318-9240-BF2B90CE364C}" type="slidenum">
              <a:rPr lang="en-US" smtClean="0"/>
              <a:t>3</a:t>
            </a:fld>
            <a:endParaRPr lang="en-US"/>
          </a:p>
        </p:txBody>
      </p:sp>
      <p:sp>
        <p:nvSpPr>
          <p:cNvPr id="5" name="Rectangle 4">
            <a:extLst>
              <a:ext uri="{FF2B5EF4-FFF2-40B4-BE49-F238E27FC236}">
                <a16:creationId xmlns:a16="http://schemas.microsoft.com/office/drawing/2014/main" id="{56A02EAC-49BA-4A15-A018-C5EBAABCDFA4}"/>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Google Shape;61;p14">
            <a:extLst>
              <a:ext uri="{FF2B5EF4-FFF2-40B4-BE49-F238E27FC236}">
                <a16:creationId xmlns:a16="http://schemas.microsoft.com/office/drawing/2014/main" id="{AF238826-3D2B-4231-A1C7-A692B4CDBDA9}"/>
              </a:ext>
            </a:extLst>
          </p:cNvPr>
          <p:cNvSpPr txBox="1">
            <a:spLocks noGrp="1"/>
          </p:cNvSpPr>
          <p:nvPr>
            <p:ph type="title"/>
          </p:nvPr>
        </p:nvSpPr>
        <p:spPr>
          <a:xfrm>
            <a:off x="1835700" y="20121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solidFill>
                  <a:schemeClr val="accent4"/>
                </a:solidFill>
              </a:rPr>
              <a:t>Pre-pro</a:t>
            </a:r>
            <a:r>
              <a:rPr lang="en-IN" sz="4800" dirty="0">
                <a:solidFill>
                  <a:schemeClr val="accent2">
                    <a:lumMod val="40000"/>
                    <a:lumOff val="60000"/>
                  </a:schemeClr>
                </a:solidFill>
              </a:rPr>
              <a:t>cessing</a:t>
            </a:r>
            <a:endParaRPr sz="4800" dirty="0">
              <a:solidFill>
                <a:schemeClr val="accent2">
                  <a:lumMod val="40000"/>
                  <a:lumOff val="60000"/>
                </a:schemeClr>
              </a:solidFill>
            </a:endParaRPr>
          </a:p>
        </p:txBody>
      </p:sp>
      <p:sp>
        <p:nvSpPr>
          <p:cNvPr id="6" name="Google Shape;68;p15">
            <a:extLst>
              <a:ext uri="{FF2B5EF4-FFF2-40B4-BE49-F238E27FC236}">
                <a16:creationId xmlns:a16="http://schemas.microsoft.com/office/drawing/2014/main" id="{82805721-5AFA-4238-B78D-9EBB761E2959}"/>
              </a:ext>
            </a:extLst>
          </p:cNvPr>
          <p:cNvSpPr txBox="1">
            <a:spLocks/>
          </p:cNvSpPr>
          <p:nvPr/>
        </p:nvSpPr>
        <p:spPr>
          <a:xfrm>
            <a:off x="491809" y="1554895"/>
            <a:ext cx="11700191" cy="5504315"/>
          </a:xfrm>
          <a:prstGeom prst="rect">
            <a:avLst/>
          </a:prstGeom>
        </p:spPr>
        <p:txBody>
          <a:bodyPr spcFirstLastPara="1" vert="horz" wrap="square" lIns="91425" tIns="91425" rIns="91425" bIns="91425"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IN" dirty="0">
                <a:solidFill>
                  <a:schemeClr val="bg1"/>
                </a:solidFill>
              </a:rPr>
              <a:t>Remove URLs from the text. </a:t>
            </a:r>
          </a:p>
          <a:p>
            <a:pPr marL="457200" indent="-342900">
              <a:spcBef>
                <a:spcPts val="0"/>
              </a:spcBef>
              <a:buSzPts val="1800"/>
              <a:buFont typeface="Arial" panose="020B0604020202020204" pitchFamily="34" charset="0"/>
              <a:buChar char="●"/>
            </a:pPr>
            <a:r>
              <a:rPr lang="en-IN" dirty="0">
                <a:solidFill>
                  <a:schemeClr val="bg1"/>
                </a:solidFill>
              </a:rPr>
              <a:t>Remove the following characters: | : , ; &amp; ! ? /. </a:t>
            </a:r>
          </a:p>
          <a:p>
            <a:pPr marL="457200" indent="-342900">
              <a:spcBef>
                <a:spcPts val="0"/>
              </a:spcBef>
              <a:buSzPts val="1800"/>
              <a:buFont typeface="Arial" panose="020B0604020202020204" pitchFamily="34" charset="0"/>
              <a:buChar char="●"/>
            </a:pPr>
            <a:r>
              <a:rPr lang="en-IN" dirty="0">
                <a:solidFill>
                  <a:schemeClr val="bg1"/>
                </a:solidFill>
              </a:rPr>
              <a:t>Suppress three or more repeated letters into one e.g. </a:t>
            </a:r>
            <a:r>
              <a:rPr lang="en-IN" dirty="0" err="1">
                <a:solidFill>
                  <a:schemeClr val="bg1"/>
                </a:solidFill>
              </a:rPr>
              <a:t>hellooooo</a:t>
            </a:r>
            <a:r>
              <a:rPr lang="en-IN" dirty="0">
                <a:solidFill>
                  <a:schemeClr val="bg1"/>
                </a:solidFill>
              </a:rPr>
              <a:t> to hello.</a:t>
            </a:r>
          </a:p>
          <a:p>
            <a:pPr marL="457200" indent="-342900">
              <a:spcBef>
                <a:spcPts val="0"/>
              </a:spcBef>
              <a:buSzPts val="1800"/>
              <a:buFont typeface="Arial" panose="020B0604020202020204" pitchFamily="34" charset="0"/>
              <a:buChar char="●"/>
            </a:pPr>
            <a:r>
              <a:rPr lang="en-IN" dirty="0">
                <a:solidFill>
                  <a:schemeClr val="bg1"/>
                </a:solidFill>
              </a:rPr>
              <a:t>Replace slang words and phrases with their actual meaning using dictionaries. </a:t>
            </a:r>
          </a:p>
          <a:p>
            <a:pPr marL="457200" indent="-342900">
              <a:spcBef>
                <a:spcPts val="0"/>
              </a:spcBef>
              <a:buSzPts val="1800"/>
              <a:buFont typeface="Arial" panose="020B0604020202020204" pitchFamily="34" charset="0"/>
              <a:buChar char="●"/>
            </a:pPr>
            <a:r>
              <a:rPr lang="en-IN" dirty="0">
                <a:solidFill>
                  <a:schemeClr val="bg1"/>
                </a:solidFill>
              </a:rPr>
              <a:t>Normalize hashtags into words, so #refugeesnotwelcome becomes refugees not welcome. </a:t>
            </a:r>
          </a:p>
          <a:p>
            <a:pPr marL="457200" indent="-342900">
              <a:spcBef>
                <a:spcPts val="0"/>
              </a:spcBef>
              <a:buSzPts val="1800"/>
              <a:buFont typeface="Arial" panose="020B0604020202020204" pitchFamily="34" charset="0"/>
              <a:buChar char="●"/>
            </a:pPr>
            <a:r>
              <a:rPr lang="en-IN" dirty="0">
                <a:solidFill>
                  <a:schemeClr val="bg1"/>
                </a:solidFill>
              </a:rPr>
              <a:t>Lowercase and stemming to reduce word inflections. </a:t>
            </a:r>
          </a:p>
          <a:p>
            <a:pPr marL="457200" indent="-342900">
              <a:spcBef>
                <a:spcPts val="0"/>
              </a:spcBef>
              <a:buSzPts val="1800"/>
              <a:buFont typeface="Arial" panose="020B0604020202020204" pitchFamily="34" charset="0"/>
              <a:buChar char="●"/>
            </a:pPr>
            <a:r>
              <a:rPr lang="en-IN" dirty="0">
                <a:solidFill>
                  <a:schemeClr val="bg1"/>
                </a:solidFill>
              </a:rPr>
              <a:t>Remove user mentions from the text.</a:t>
            </a:r>
          </a:p>
          <a:p>
            <a:pPr marL="457200" indent="-342900">
              <a:spcBef>
                <a:spcPts val="0"/>
              </a:spcBef>
              <a:buSzPts val="1800"/>
              <a:buFont typeface="Arial" panose="020B0604020202020204" pitchFamily="34" charset="0"/>
              <a:buChar char="●"/>
            </a:pPr>
            <a:r>
              <a:rPr lang="en-IN" dirty="0">
                <a:solidFill>
                  <a:schemeClr val="bg1"/>
                </a:solidFill>
              </a:rPr>
              <a:t>Remove stop words from the text.</a:t>
            </a:r>
          </a:p>
        </p:txBody>
      </p:sp>
    </p:spTree>
    <p:extLst>
      <p:ext uri="{BB962C8B-B14F-4D97-AF65-F5344CB8AC3E}">
        <p14:creationId xmlns:p14="http://schemas.microsoft.com/office/powerpoint/2010/main" val="170885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425379-D99F-43A8-8E31-A89A8D21E1A8}"/>
              </a:ext>
            </a:extLst>
          </p:cNvPr>
          <p:cNvSpPr>
            <a:spLocks noGrp="1"/>
          </p:cNvSpPr>
          <p:nvPr>
            <p:ph type="sldNum" sz="quarter" idx="12"/>
          </p:nvPr>
        </p:nvSpPr>
        <p:spPr/>
        <p:txBody>
          <a:bodyPr/>
          <a:lstStyle/>
          <a:p>
            <a:fld id="{3DB09A56-2F1D-4318-9240-BF2B90CE364C}" type="slidenum">
              <a:rPr lang="en-US" smtClean="0"/>
              <a:t>4</a:t>
            </a:fld>
            <a:endParaRPr lang="en-US"/>
          </a:p>
        </p:txBody>
      </p:sp>
      <p:sp>
        <p:nvSpPr>
          <p:cNvPr id="5" name="Rectangle 4">
            <a:extLst>
              <a:ext uri="{FF2B5EF4-FFF2-40B4-BE49-F238E27FC236}">
                <a16:creationId xmlns:a16="http://schemas.microsoft.com/office/drawing/2014/main" id="{56A02EAC-49BA-4A15-A018-C5EBAABCDFA4}"/>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Google Shape;61;p14">
            <a:extLst>
              <a:ext uri="{FF2B5EF4-FFF2-40B4-BE49-F238E27FC236}">
                <a16:creationId xmlns:a16="http://schemas.microsoft.com/office/drawing/2014/main" id="{AF238826-3D2B-4231-A1C7-A692B4CDBDA9}"/>
              </a:ext>
            </a:extLst>
          </p:cNvPr>
          <p:cNvSpPr txBox="1">
            <a:spLocks noGrp="1"/>
          </p:cNvSpPr>
          <p:nvPr>
            <p:ph type="title"/>
          </p:nvPr>
        </p:nvSpPr>
        <p:spPr>
          <a:xfrm>
            <a:off x="1835700" y="20121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solidFill>
                  <a:schemeClr val="accent2">
                    <a:lumMod val="60000"/>
                    <a:lumOff val="40000"/>
                  </a:schemeClr>
                </a:solidFill>
              </a:rPr>
              <a:t>Feature</a:t>
            </a:r>
            <a:r>
              <a:rPr lang="en-IN" sz="4800" dirty="0">
                <a:solidFill>
                  <a:schemeClr val="accent4"/>
                </a:solidFill>
              </a:rPr>
              <a:t> </a:t>
            </a:r>
            <a:r>
              <a:rPr lang="en-IN" sz="4800" dirty="0">
                <a:solidFill>
                  <a:schemeClr val="accent5">
                    <a:lumMod val="60000"/>
                    <a:lumOff val="40000"/>
                  </a:schemeClr>
                </a:solidFill>
              </a:rPr>
              <a:t>Engineering</a:t>
            </a:r>
            <a:endParaRPr sz="4800" dirty="0">
              <a:solidFill>
                <a:schemeClr val="accent5">
                  <a:lumMod val="60000"/>
                  <a:lumOff val="40000"/>
                </a:schemeClr>
              </a:solidFill>
            </a:endParaRPr>
          </a:p>
        </p:txBody>
      </p:sp>
      <p:sp>
        <p:nvSpPr>
          <p:cNvPr id="8" name="Google Shape;74;p16">
            <a:extLst>
              <a:ext uri="{FF2B5EF4-FFF2-40B4-BE49-F238E27FC236}">
                <a16:creationId xmlns:a16="http://schemas.microsoft.com/office/drawing/2014/main" id="{C2D96031-F605-4973-A8E2-DB3A2869A6E2}"/>
              </a:ext>
            </a:extLst>
          </p:cNvPr>
          <p:cNvSpPr txBox="1">
            <a:spLocks/>
          </p:cNvSpPr>
          <p:nvPr/>
        </p:nvSpPr>
        <p:spPr>
          <a:xfrm>
            <a:off x="0" y="773910"/>
            <a:ext cx="12039600" cy="6112825"/>
          </a:xfrm>
          <a:prstGeom prst="rect">
            <a:avLst/>
          </a:prstGeom>
        </p:spPr>
        <p:txBody>
          <a:bodyPr spcFirstLastPara="1" vert="horz" wrap="square" lIns="91425" tIns="91425" rIns="91425" bIns="91425" rtlCol="0" anchor="t" anchorCtr="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N" b="1" dirty="0">
                <a:solidFill>
                  <a:schemeClr val="bg1"/>
                </a:solidFill>
              </a:rPr>
              <a:t>Bag of Words</a:t>
            </a:r>
          </a:p>
          <a:p>
            <a:pPr marL="457200" indent="-292100">
              <a:spcBef>
                <a:spcPts val="1200"/>
              </a:spcBef>
              <a:buSzPts val="1000"/>
              <a:buFont typeface="Arial" panose="020B0604020202020204" pitchFamily="34" charset="0"/>
              <a:buChar char="●"/>
            </a:pPr>
            <a:r>
              <a:rPr lang="en-IN" sz="1900" dirty="0">
                <a:solidFill>
                  <a:schemeClr val="bg1"/>
                </a:solidFill>
              </a:rPr>
              <a:t>It is a technique of text modelling. We can say that it is a method of feature extraction with text data.</a:t>
            </a:r>
          </a:p>
          <a:p>
            <a:pPr marL="457200" indent="-292100">
              <a:spcBef>
                <a:spcPts val="0"/>
              </a:spcBef>
              <a:buSzPts val="1000"/>
              <a:buFont typeface="Arial" panose="020B0604020202020204" pitchFamily="34" charset="0"/>
              <a:buChar char="●"/>
            </a:pPr>
            <a:r>
              <a:rPr lang="en-IN" sz="1900" dirty="0">
                <a:solidFill>
                  <a:schemeClr val="bg1"/>
                </a:solidFill>
              </a:rPr>
              <a:t>This approach is a simple and flexible way of extracting features from documents.</a:t>
            </a:r>
          </a:p>
          <a:p>
            <a:pPr marL="0" indent="0">
              <a:spcBef>
                <a:spcPts val="1200"/>
              </a:spcBef>
              <a:buFont typeface="Arial" panose="020B0604020202020204" pitchFamily="34" charset="0"/>
              <a:buNone/>
            </a:pPr>
            <a:r>
              <a:rPr lang="en-IN" b="1" dirty="0" err="1">
                <a:solidFill>
                  <a:schemeClr val="bg1"/>
                </a:solidFill>
              </a:rPr>
              <a:t>GloVe</a:t>
            </a:r>
            <a:r>
              <a:rPr lang="en-IN" b="1" dirty="0">
                <a:solidFill>
                  <a:schemeClr val="bg1"/>
                </a:solidFill>
              </a:rPr>
              <a:t> embedding </a:t>
            </a:r>
          </a:p>
          <a:p>
            <a:pPr marL="457200" indent="-292100">
              <a:spcBef>
                <a:spcPts val="1200"/>
              </a:spcBef>
              <a:buSzPts val="1000"/>
              <a:buFont typeface="Arial" panose="020B0604020202020204" pitchFamily="34" charset="0"/>
              <a:buChar char="●"/>
            </a:pPr>
            <a:r>
              <a:rPr lang="en-IN" sz="1900" dirty="0">
                <a:solidFill>
                  <a:schemeClr val="bg1"/>
                </a:solidFill>
              </a:rPr>
              <a:t>Global Vectors for Word Representation is an alternate method to create word embeddings.</a:t>
            </a:r>
          </a:p>
          <a:p>
            <a:pPr marL="457200" indent="-292100">
              <a:spcBef>
                <a:spcPts val="0"/>
              </a:spcBef>
              <a:buSzPts val="1000"/>
              <a:buFont typeface="Arial" panose="020B0604020202020204" pitchFamily="34" charset="0"/>
              <a:buChar char="●"/>
            </a:pPr>
            <a:r>
              <a:rPr lang="en-IN" sz="1900" dirty="0">
                <a:solidFill>
                  <a:schemeClr val="bg1"/>
                </a:solidFill>
              </a:rPr>
              <a:t>It is based on matrix factorization techniques on the word-context matrix.</a:t>
            </a:r>
          </a:p>
          <a:p>
            <a:pPr marL="457200" indent="-292100">
              <a:spcBef>
                <a:spcPts val="0"/>
              </a:spcBef>
              <a:buSzPts val="1000"/>
              <a:buFont typeface="Arial" panose="020B0604020202020204" pitchFamily="34" charset="0"/>
              <a:buChar char="●"/>
            </a:pPr>
            <a:r>
              <a:rPr lang="en-IN" sz="1900" dirty="0">
                <a:solidFill>
                  <a:schemeClr val="bg1"/>
                </a:solidFill>
              </a:rPr>
              <a:t>A large matrix of co-occurrence information is constructed and you count each “word” (the rows), and how frequently we see this word in some “context” (the columns) in a large corpus.</a:t>
            </a:r>
          </a:p>
          <a:p>
            <a:pPr marL="0" indent="0">
              <a:spcBef>
                <a:spcPts val="1200"/>
              </a:spcBef>
              <a:buFont typeface="Arial" panose="020B0604020202020204" pitchFamily="34" charset="0"/>
              <a:buNone/>
            </a:pPr>
            <a:r>
              <a:rPr lang="en-IN" b="1" dirty="0">
                <a:solidFill>
                  <a:schemeClr val="bg1"/>
                </a:solidFill>
              </a:rPr>
              <a:t>TF-IDF </a:t>
            </a:r>
          </a:p>
          <a:p>
            <a:pPr marL="457200" indent="-293452">
              <a:spcBef>
                <a:spcPts val="1200"/>
              </a:spcBef>
              <a:buSzPts val="1021"/>
              <a:buFont typeface="Arial" panose="020B0604020202020204" pitchFamily="34" charset="0"/>
              <a:buChar char="●"/>
            </a:pPr>
            <a:r>
              <a:rPr lang="en-IN" sz="1900" dirty="0">
                <a:solidFill>
                  <a:schemeClr val="bg1"/>
                </a:solidFill>
              </a:rPr>
              <a:t>TF-IDF is a statistical measure that evaluates how relevant a word is to a document in a collection of documents.</a:t>
            </a:r>
          </a:p>
          <a:p>
            <a:pPr marL="457200" indent="-293452">
              <a:spcBef>
                <a:spcPts val="0"/>
              </a:spcBef>
              <a:buSzPts val="1021"/>
              <a:buFont typeface="Arial" panose="020B0604020202020204" pitchFamily="34" charset="0"/>
              <a:buChar char="●"/>
            </a:pPr>
            <a:r>
              <a:rPr lang="en-IN" sz="1900" dirty="0">
                <a:solidFill>
                  <a:schemeClr val="bg1"/>
                </a:solidFill>
              </a:rPr>
              <a:t>It works by increasing proportionally to the number of times a word appears in a document, but is offset by the number of documents that contain the word. </a:t>
            </a:r>
          </a:p>
          <a:p>
            <a:pPr marL="457200" indent="-293452">
              <a:spcBef>
                <a:spcPts val="0"/>
              </a:spcBef>
              <a:buSzPts val="1021"/>
              <a:buFont typeface="Arial" panose="020B0604020202020204" pitchFamily="34" charset="0"/>
              <a:buChar char="●"/>
            </a:pPr>
            <a:r>
              <a:rPr lang="en-IN" sz="1900" dirty="0">
                <a:solidFill>
                  <a:schemeClr val="bg1"/>
                </a:solidFill>
              </a:rPr>
              <a:t>So, words that are common in every document, such as “this”, “what”, and “if”, rank low even though they may appear many times, since they don’t mean much to that document in particular.</a:t>
            </a:r>
          </a:p>
          <a:p>
            <a:pPr marL="0" indent="0">
              <a:spcBef>
                <a:spcPts val="1200"/>
              </a:spcBef>
              <a:buFont typeface="Arial" panose="020B0604020202020204" pitchFamily="34" charset="0"/>
              <a:buNone/>
            </a:pPr>
            <a:r>
              <a:rPr lang="en-IN" b="1" dirty="0">
                <a:solidFill>
                  <a:schemeClr val="bg1"/>
                </a:solidFill>
              </a:rPr>
              <a:t>Char n-grams</a:t>
            </a:r>
          </a:p>
          <a:p>
            <a:pPr marL="457200" indent="-298450">
              <a:spcBef>
                <a:spcPts val="1200"/>
              </a:spcBef>
              <a:buSzPts val="1100"/>
              <a:buFont typeface="Arial" panose="020B0604020202020204" pitchFamily="34" charset="0"/>
              <a:buChar char="●"/>
            </a:pPr>
            <a:r>
              <a:rPr lang="en-IN" sz="1900" dirty="0">
                <a:solidFill>
                  <a:schemeClr val="bg1"/>
                </a:solidFill>
              </a:rPr>
              <a:t>N- Grams is just the number of words we want to look at. Bi- Grams are 2 pairs of words that occur together looking at the before word and after word sliding onto one another. </a:t>
            </a:r>
          </a:p>
          <a:p>
            <a:pPr marL="457200" indent="-298450">
              <a:spcBef>
                <a:spcPts val="0"/>
              </a:spcBef>
              <a:buSzPts val="1100"/>
              <a:buFont typeface="Arial" panose="020B0604020202020204" pitchFamily="34" charset="0"/>
              <a:buChar char="●"/>
            </a:pPr>
            <a:r>
              <a:rPr lang="en-IN" sz="1900" dirty="0">
                <a:solidFill>
                  <a:schemeClr val="bg1"/>
                </a:solidFill>
              </a:rPr>
              <a:t>For example, “Work On Project Soon” is </a:t>
            </a:r>
            <a:r>
              <a:rPr lang="en-IN" sz="1900" dirty="0" err="1">
                <a:solidFill>
                  <a:schemeClr val="bg1"/>
                </a:solidFill>
              </a:rPr>
              <a:t>is</a:t>
            </a:r>
            <a:r>
              <a:rPr lang="en-IN" sz="1900" dirty="0">
                <a:solidFill>
                  <a:schemeClr val="bg1"/>
                </a:solidFill>
              </a:rPr>
              <a:t> split up into “Work on”, “On project”, and “Project Soon” if we are looking at Bi- Grams</a:t>
            </a:r>
          </a:p>
        </p:txBody>
      </p:sp>
    </p:spTree>
    <p:extLst>
      <p:ext uri="{BB962C8B-B14F-4D97-AF65-F5344CB8AC3E}">
        <p14:creationId xmlns:p14="http://schemas.microsoft.com/office/powerpoint/2010/main" val="28847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425379-D99F-43A8-8E31-A89A8D21E1A8}"/>
              </a:ext>
            </a:extLst>
          </p:cNvPr>
          <p:cNvSpPr>
            <a:spLocks noGrp="1"/>
          </p:cNvSpPr>
          <p:nvPr>
            <p:ph type="sldNum" sz="quarter" idx="12"/>
          </p:nvPr>
        </p:nvSpPr>
        <p:spPr/>
        <p:txBody>
          <a:bodyPr/>
          <a:lstStyle/>
          <a:p>
            <a:fld id="{3DB09A56-2F1D-4318-9240-BF2B90CE364C}" type="slidenum">
              <a:rPr lang="en-US" smtClean="0"/>
              <a:t>5</a:t>
            </a:fld>
            <a:endParaRPr lang="en-US"/>
          </a:p>
        </p:txBody>
      </p:sp>
      <p:sp>
        <p:nvSpPr>
          <p:cNvPr id="5" name="Rectangle 4">
            <a:extLst>
              <a:ext uri="{FF2B5EF4-FFF2-40B4-BE49-F238E27FC236}">
                <a16:creationId xmlns:a16="http://schemas.microsoft.com/office/drawing/2014/main" id="{56A02EAC-49BA-4A15-A018-C5EBAABCDFA4}"/>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Google Shape;61;p14">
            <a:extLst>
              <a:ext uri="{FF2B5EF4-FFF2-40B4-BE49-F238E27FC236}">
                <a16:creationId xmlns:a16="http://schemas.microsoft.com/office/drawing/2014/main" id="{AF238826-3D2B-4231-A1C7-A692B4CDBDA9}"/>
              </a:ext>
            </a:extLst>
          </p:cNvPr>
          <p:cNvSpPr txBox="1">
            <a:spLocks noGrp="1"/>
          </p:cNvSpPr>
          <p:nvPr>
            <p:ph type="title"/>
          </p:nvPr>
        </p:nvSpPr>
        <p:spPr>
          <a:xfrm>
            <a:off x="1835700" y="20121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solidFill>
                  <a:schemeClr val="accent2"/>
                </a:solidFill>
              </a:rPr>
              <a:t>Mo</a:t>
            </a:r>
            <a:r>
              <a:rPr lang="en-IN" sz="4800" dirty="0">
                <a:solidFill>
                  <a:schemeClr val="accent6"/>
                </a:solidFill>
              </a:rPr>
              <a:t>del</a:t>
            </a:r>
            <a:endParaRPr sz="4800" dirty="0">
              <a:solidFill>
                <a:schemeClr val="accent6"/>
              </a:solidFill>
            </a:endParaRPr>
          </a:p>
        </p:txBody>
      </p:sp>
      <p:sp>
        <p:nvSpPr>
          <p:cNvPr id="8" name="Google Shape;80;p17">
            <a:extLst>
              <a:ext uri="{FF2B5EF4-FFF2-40B4-BE49-F238E27FC236}">
                <a16:creationId xmlns:a16="http://schemas.microsoft.com/office/drawing/2014/main" id="{0ADC3AF8-B980-4E52-AEB9-C06D01BA1465}"/>
              </a:ext>
            </a:extLst>
          </p:cNvPr>
          <p:cNvSpPr txBox="1">
            <a:spLocks/>
          </p:cNvSpPr>
          <p:nvPr/>
        </p:nvSpPr>
        <p:spPr>
          <a:xfrm>
            <a:off x="76200" y="1140737"/>
            <a:ext cx="12039600" cy="6148775"/>
          </a:xfrm>
          <a:prstGeom prst="rect">
            <a:avLst/>
          </a:prstGeom>
        </p:spPr>
        <p:txBody>
          <a:bodyPr spcFirstLastPara="1" vert="horz" wrap="square" lIns="91425" tIns="91425" rIns="91425" bIns="91425"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N" dirty="0">
                <a:solidFill>
                  <a:schemeClr val="bg1"/>
                </a:solidFill>
              </a:rPr>
              <a:t>CNN</a:t>
            </a:r>
          </a:p>
          <a:p>
            <a:pPr marL="457200" indent="-311150">
              <a:spcBef>
                <a:spcPts val="1200"/>
              </a:spcBef>
              <a:buSzPts val="1300"/>
              <a:buFont typeface="Arial" panose="020B0604020202020204" pitchFamily="34" charset="0"/>
              <a:buChar char="●"/>
            </a:pPr>
            <a:r>
              <a:rPr lang="en-IN" sz="1800" dirty="0">
                <a:solidFill>
                  <a:schemeClr val="bg1"/>
                </a:solidFill>
              </a:rPr>
              <a:t>In deep learning, a convolutional neural network (CNN, or </a:t>
            </a:r>
            <a:r>
              <a:rPr lang="en-IN" sz="1800" dirty="0" err="1">
                <a:solidFill>
                  <a:schemeClr val="bg1"/>
                </a:solidFill>
              </a:rPr>
              <a:t>ConvNet</a:t>
            </a:r>
            <a:r>
              <a:rPr lang="en-IN" sz="1800" dirty="0">
                <a:solidFill>
                  <a:schemeClr val="bg1"/>
                </a:solidFill>
              </a:rPr>
              <a:t>) is a class of deep neural networks, most commonly applied to analysing visual imagery. For instance, CNN is used for applications such as image classification , facial recognition , object detection etc.</a:t>
            </a:r>
          </a:p>
          <a:p>
            <a:pPr marL="457200" indent="-311150">
              <a:spcBef>
                <a:spcPts val="0"/>
              </a:spcBef>
              <a:buSzPts val="1300"/>
              <a:buFont typeface="Arial" panose="020B0604020202020204" pitchFamily="34" charset="0"/>
              <a:buChar char="●"/>
            </a:pPr>
            <a:r>
              <a:rPr lang="en-IN" sz="1800" dirty="0">
                <a:solidFill>
                  <a:schemeClr val="bg1"/>
                </a:solidFill>
              </a:rPr>
              <a:t>Most recently, however, Convolutional Neural Networks have also found prevalence in tackling problems associated with NLP tasks like Sentence Classification, Text Classification, Sentiment Analysis, Text Summarization, Machine Translation and Answer Relations.</a:t>
            </a:r>
          </a:p>
          <a:p>
            <a:pPr marL="0" indent="0">
              <a:spcBef>
                <a:spcPts val="1200"/>
              </a:spcBef>
              <a:buFont typeface="Arial" panose="020B0604020202020204" pitchFamily="34" charset="0"/>
              <a:buNone/>
            </a:pPr>
            <a:r>
              <a:rPr lang="en-IN" dirty="0">
                <a:solidFill>
                  <a:schemeClr val="bg1"/>
                </a:solidFill>
              </a:rPr>
              <a:t>LSTM </a:t>
            </a:r>
          </a:p>
          <a:p>
            <a:pPr marL="457200" indent="-311150">
              <a:spcBef>
                <a:spcPts val="1200"/>
              </a:spcBef>
              <a:buSzPts val="1300"/>
              <a:buFont typeface="Arial" panose="020B0604020202020204" pitchFamily="34" charset="0"/>
              <a:buChar char="●"/>
            </a:pPr>
            <a:r>
              <a:rPr lang="en-IN" sz="1800" dirty="0">
                <a:solidFill>
                  <a:schemeClr val="bg1"/>
                </a:solidFill>
              </a:rPr>
              <a:t>Long Short-Term Memory Cell (LSTM) are a special kind of RNN where understanding context can help to be useful.</a:t>
            </a:r>
          </a:p>
          <a:p>
            <a:pPr marL="457200" indent="-311150">
              <a:spcBef>
                <a:spcPts val="0"/>
              </a:spcBef>
              <a:buSzPts val="1300"/>
              <a:buFont typeface="Arial" panose="020B0604020202020204" pitchFamily="34" charset="0"/>
              <a:buChar char="●"/>
            </a:pPr>
            <a:r>
              <a:rPr lang="en-IN" sz="1800" dirty="0">
                <a:solidFill>
                  <a:schemeClr val="bg1"/>
                </a:solidFill>
              </a:rPr>
              <a:t>Although a RNN can learn dependencies however, it can only learn about recent information. LSTM can help solve this problem as it can understand context along with recent dependency.</a:t>
            </a:r>
          </a:p>
          <a:p>
            <a:pPr marL="0" indent="0">
              <a:spcBef>
                <a:spcPts val="1200"/>
              </a:spcBef>
              <a:buFont typeface="Arial" panose="020B0604020202020204" pitchFamily="34" charset="0"/>
              <a:buNone/>
            </a:pPr>
            <a:r>
              <a:rPr lang="en-IN" dirty="0">
                <a:solidFill>
                  <a:schemeClr val="bg1"/>
                </a:solidFill>
              </a:rPr>
              <a:t>Logistic Regression</a:t>
            </a:r>
          </a:p>
          <a:p>
            <a:pPr marL="457200" indent="-311150">
              <a:spcBef>
                <a:spcPts val="1200"/>
              </a:spcBef>
              <a:buSzPts val="1300"/>
              <a:buFont typeface="Arial" panose="020B0604020202020204" pitchFamily="34" charset="0"/>
              <a:buChar char="●"/>
            </a:pPr>
            <a:r>
              <a:rPr lang="en-IN" sz="1800" dirty="0">
                <a:solidFill>
                  <a:schemeClr val="bg1"/>
                </a:solidFill>
              </a:rPr>
              <a:t>Logistic regression is commonly applied to all sorts of NLP tasks, and any property of the input can be a feature.</a:t>
            </a:r>
            <a:endParaRPr lang="en-IN" sz="1800" dirty="0"/>
          </a:p>
        </p:txBody>
      </p:sp>
    </p:spTree>
    <p:extLst>
      <p:ext uri="{BB962C8B-B14F-4D97-AF65-F5344CB8AC3E}">
        <p14:creationId xmlns:p14="http://schemas.microsoft.com/office/powerpoint/2010/main" val="28619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425379-D99F-43A8-8E31-A89A8D21E1A8}"/>
              </a:ext>
            </a:extLst>
          </p:cNvPr>
          <p:cNvSpPr>
            <a:spLocks noGrp="1"/>
          </p:cNvSpPr>
          <p:nvPr>
            <p:ph type="sldNum" sz="quarter" idx="12"/>
          </p:nvPr>
        </p:nvSpPr>
        <p:spPr/>
        <p:txBody>
          <a:bodyPr/>
          <a:lstStyle/>
          <a:p>
            <a:fld id="{3DB09A56-2F1D-4318-9240-BF2B90CE364C}" type="slidenum">
              <a:rPr lang="en-US" smtClean="0"/>
              <a:t>6</a:t>
            </a:fld>
            <a:endParaRPr lang="en-US"/>
          </a:p>
        </p:txBody>
      </p:sp>
      <p:sp>
        <p:nvSpPr>
          <p:cNvPr id="5" name="Rectangle 4">
            <a:extLst>
              <a:ext uri="{FF2B5EF4-FFF2-40B4-BE49-F238E27FC236}">
                <a16:creationId xmlns:a16="http://schemas.microsoft.com/office/drawing/2014/main" id="{56A02EAC-49BA-4A15-A018-C5EBAABCDFA4}"/>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Google Shape;61;p14">
            <a:extLst>
              <a:ext uri="{FF2B5EF4-FFF2-40B4-BE49-F238E27FC236}">
                <a16:creationId xmlns:a16="http://schemas.microsoft.com/office/drawing/2014/main" id="{AF238826-3D2B-4231-A1C7-A692B4CDBDA9}"/>
              </a:ext>
            </a:extLst>
          </p:cNvPr>
          <p:cNvSpPr txBox="1">
            <a:spLocks noGrp="1"/>
          </p:cNvSpPr>
          <p:nvPr>
            <p:ph type="title"/>
          </p:nvPr>
        </p:nvSpPr>
        <p:spPr>
          <a:xfrm>
            <a:off x="1835700" y="20121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solidFill>
                  <a:schemeClr val="accent4">
                    <a:lumMod val="75000"/>
                  </a:schemeClr>
                </a:solidFill>
              </a:rPr>
              <a:t>Flow</a:t>
            </a:r>
            <a:r>
              <a:rPr lang="en-IN" sz="4800" dirty="0">
                <a:solidFill>
                  <a:schemeClr val="accent2"/>
                </a:solidFill>
              </a:rPr>
              <a:t> </a:t>
            </a:r>
            <a:r>
              <a:rPr lang="en-IN" sz="4800" dirty="0">
                <a:solidFill>
                  <a:schemeClr val="tx2">
                    <a:lumMod val="60000"/>
                    <a:lumOff val="40000"/>
                  </a:schemeClr>
                </a:solidFill>
              </a:rPr>
              <a:t>Diagram</a:t>
            </a:r>
            <a:endParaRPr sz="4800" dirty="0">
              <a:solidFill>
                <a:schemeClr val="tx2">
                  <a:lumMod val="60000"/>
                  <a:lumOff val="40000"/>
                </a:schemeClr>
              </a:solidFill>
            </a:endParaRPr>
          </a:p>
        </p:txBody>
      </p:sp>
      <p:pic>
        <p:nvPicPr>
          <p:cNvPr id="6" name="Google Shape;87;p18">
            <a:extLst>
              <a:ext uri="{FF2B5EF4-FFF2-40B4-BE49-F238E27FC236}">
                <a16:creationId xmlns:a16="http://schemas.microsoft.com/office/drawing/2014/main" id="{A624AC9E-C11B-402F-A783-974EFCAAEF50}"/>
              </a:ext>
            </a:extLst>
          </p:cNvPr>
          <p:cNvPicPr preferRelativeResize="0"/>
          <p:nvPr/>
        </p:nvPicPr>
        <p:blipFill>
          <a:blip r:embed="rId2">
            <a:alphaModFix/>
          </a:blip>
          <a:stretch>
            <a:fillRect/>
          </a:stretch>
        </p:blipFill>
        <p:spPr>
          <a:xfrm>
            <a:off x="0" y="994276"/>
            <a:ext cx="12192000" cy="5863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527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425379-D99F-43A8-8E31-A89A8D21E1A8}"/>
              </a:ext>
            </a:extLst>
          </p:cNvPr>
          <p:cNvSpPr>
            <a:spLocks noGrp="1"/>
          </p:cNvSpPr>
          <p:nvPr>
            <p:ph type="sldNum" sz="quarter" idx="12"/>
          </p:nvPr>
        </p:nvSpPr>
        <p:spPr/>
        <p:txBody>
          <a:bodyPr/>
          <a:lstStyle/>
          <a:p>
            <a:fld id="{3DB09A56-2F1D-4318-9240-BF2B90CE364C}" type="slidenum">
              <a:rPr lang="en-US" smtClean="0"/>
              <a:t>7</a:t>
            </a:fld>
            <a:endParaRPr lang="en-US"/>
          </a:p>
        </p:txBody>
      </p:sp>
      <p:sp>
        <p:nvSpPr>
          <p:cNvPr id="5" name="Rectangle 4">
            <a:extLst>
              <a:ext uri="{FF2B5EF4-FFF2-40B4-BE49-F238E27FC236}">
                <a16:creationId xmlns:a16="http://schemas.microsoft.com/office/drawing/2014/main" id="{56A02EAC-49BA-4A15-A018-C5EBAABCDFA4}"/>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Google Shape;61;p14">
            <a:extLst>
              <a:ext uri="{FF2B5EF4-FFF2-40B4-BE49-F238E27FC236}">
                <a16:creationId xmlns:a16="http://schemas.microsoft.com/office/drawing/2014/main" id="{AF238826-3D2B-4231-A1C7-A692B4CDBDA9}"/>
              </a:ext>
            </a:extLst>
          </p:cNvPr>
          <p:cNvSpPr txBox="1">
            <a:spLocks noGrp="1"/>
          </p:cNvSpPr>
          <p:nvPr>
            <p:ph type="title"/>
          </p:nvPr>
        </p:nvSpPr>
        <p:spPr>
          <a:xfrm>
            <a:off x="1835700" y="20121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solidFill>
                  <a:schemeClr val="accent3"/>
                </a:solidFill>
              </a:rPr>
              <a:t>Work</a:t>
            </a:r>
            <a:r>
              <a:rPr lang="en-IN" sz="4800" dirty="0">
                <a:solidFill>
                  <a:schemeClr val="accent2"/>
                </a:solidFill>
              </a:rPr>
              <a:t> </a:t>
            </a:r>
            <a:r>
              <a:rPr lang="en-IN" sz="4800" dirty="0">
                <a:solidFill>
                  <a:schemeClr val="accent4">
                    <a:lumMod val="60000"/>
                    <a:lumOff val="40000"/>
                  </a:schemeClr>
                </a:solidFill>
              </a:rPr>
              <a:t>Done</a:t>
            </a:r>
            <a:endParaRPr sz="4800" dirty="0">
              <a:solidFill>
                <a:schemeClr val="accent4">
                  <a:lumMod val="60000"/>
                  <a:lumOff val="40000"/>
                </a:schemeClr>
              </a:solidFill>
            </a:endParaRPr>
          </a:p>
        </p:txBody>
      </p:sp>
      <p:sp>
        <p:nvSpPr>
          <p:cNvPr id="6" name="Google Shape;93;p19">
            <a:extLst>
              <a:ext uri="{FF2B5EF4-FFF2-40B4-BE49-F238E27FC236}">
                <a16:creationId xmlns:a16="http://schemas.microsoft.com/office/drawing/2014/main" id="{9528DA8D-3612-4A60-A34C-0C95AE1C2ABE}"/>
              </a:ext>
            </a:extLst>
          </p:cNvPr>
          <p:cNvSpPr txBox="1">
            <a:spLocks/>
          </p:cNvSpPr>
          <p:nvPr/>
        </p:nvSpPr>
        <p:spPr>
          <a:xfrm>
            <a:off x="422536" y="1817493"/>
            <a:ext cx="11769464" cy="5569000"/>
          </a:xfrm>
          <a:prstGeom prst="rect">
            <a:avLst/>
          </a:prstGeom>
        </p:spPr>
        <p:txBody>
          <a:bodyPr spcFirstLastPara="1" vert="horz" wrap="square" lIns="91425" tIns="91425" rIns="91425" bIns="91425"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N" dirty="0">
                <a:solidFill>
                  <a:schemeClr val="bg1"/>
                </a:solidFill>
              </a:rPr>
              <a:t>Dataset </a:t>
            </a:r>
          </a:p>
          <a:p>
            <a:pPr marL="0" indent="0">
              <a:spcBef>
                <a:spcPts val="1200"/>
              </a:spcBef>
              <a:buFont typeface="Arial" panose="020B0604020202020204" pitchFamily="34" charset="0"/>
              <a:buNone/>
            </a:pPr>
            <a:r>
              <a:rPr lang="en-IN" dirty="0">
                <a:solidFill>
                  <a:schemeClr val="bg1"/>
                </a:solidFill>
              </a:rPr>
              <a:t>Streaming tweets from Twitter:</a:t>
            </a:r>
          </a:p>
          <a:p>
            <a:pPr marL="0" indent="0">
              <a:spcBef>
                <a:spcPts val="1200"/>
              </a:spcBef>
              <a:buFont typeface="Arial" panose="020B0604020202020204" pitchFamily="34" charset="0"/>
              <a:buNone/>
            </a:pPr>
            <a:endParaRPr lang="en-IN" dirty="0">
              <a:solidFill>
                <a:schemeClr val="bg1"/>
              </a:solidFill>
            </a:endParaRPr>
          </a:p>
          <a:p>
            <a:pPr marL="457200" indent="-342900">
              <a:spcBef>
                <a:spcPts val="1200"/>
              </a:spcBef>
              <a:buSzPts val="1800"/>
              <a:buFont typeface="Arial" panose="020B0604020202020204" pitchFamily="34" charset="0"/>
              <a:buChar char="●"/>
            </a:pPr>
            <a:r>
              <a:rPr lang="en-IN" dirty="0">
                <a:solidFill>
                  <a:schemeClr val="bg1"/>
                </a:solidFill>
              </a:rPr>
              <a:t>Accessed twitter API using </a:t>
            </a:r>
            <a:r>
              <a:rPr lang="en-IN" dirty="0" err="1">
                <a:solidFill>
                  <a:schemeClr val="bg1"/>
                </a:solidFill>
              </a:rPr>
              <a:t>tweepy</a:t>
            </a:r>
            <a:r>
              <a:rPr lang="en-IN" dirty="0">
                <a:solidFill>
                  <a:schemeClr val="bg1"/>
                </a:solidFill>
              </a:rPr>
              <a:t> library.</a:t>
            </a:r>
          </a:p>
          <a:p>
            <a:pPr marL="457200" indent="-342900">
              <a:spcBef>
                <a:spcPts val="0"/>
              </a:spcBef>
              <a:buSzPts val="1800"/>
              <a:buFont typeface="Arial" panose="020B0604020202020204" pitchFamily="34" charset="0"/>
              <a:buChar char="●"/>
            </a:pPr>
            <a:r>
              <a:rPr lang="en-IN" dirty="0">
                <a:solidFill>
                  <a:schemeClr val="bg1"/>
                </a:solidFill>
              </a:rPr>
              <a:t>Data : Tweet, ID, Location.</a:t>
            </a:r>
          </a:p>
          <a:p>
            <a:pPr marL="457200" indent="-342900">
              <a:spcBef>
                <a:spcPts val="0"/>
              </a:spcBef>
              <a:buSzPts val="1800"/>
              <a:buFont typeface="Arial" panose="020B0604020202020204" pitchFamily="34" charset="0"/>
              <a:buChar char="●"/>
            </a:pPr>
            <a:r>
              <a:rPr lang="en-IN" dirty="0">
                <a:solidFill>
                  <a:schemeClr val="bg1"/>
                </a:solidFill>
              </a:rPr>
              <a:t>Limitations : 500000 tweets per day per key. </a:t>
            </a:r>
          </a:p>
        </p:txBody>
      </p:sp>
    </p:spTree>
    <p:extLst>
      <p:ext uri="{BB962C8B-B14F-4D97-AF65-F5344CB8AC3E}">
        <p14:creationId xmlns:p14="http://schemas.microsoft.com/office/powerpoint/2010/main" val="317474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162B8F7-6725-4CA0-AE14-725A00D92F59}"/>
              </a:ext>
            </a:extLst>
          </p:cNvPr>
          <p:cNvGraphicFramePr>
            <a:graphicFrameLocks noChangeAspect="1"/>
          </p:cNvGraphicFramePr>
          <p:nvPr>
            <p:custDataLst>
              <p:tags r:id="rId1"/>
            </p:custDataLst>
            <p:extLst>
              <p:ext uri="{D42A27DB-BD31-4B8C-83A1-F6EECF244321}">
                <p14:modId xmlns:p14="http://schemas.microsoft.com/office/powerpoint/2010/main" val="2797624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7" name="Object 6" hidden="1">
                        <a:extLst>
                          <a:ext uri="{FF2B5EF4-FFF2-40B4-BE49-F238E27FC236}">
                            <a16:creationId xmlns:a16="http://schemas.microsoft.com/office/drawing/2014/main" id="{6162B8F7-6725-4CA0-AE14-725A00D92F5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7CD84E0B-B513-42EE-A912-95DA17B147A0}"/>
              </a:ext>
            </a:extLst>
          </p:cNvPr>
          <p:cNvSpPr>
            <a:spLocks noGrp="1"/>
          </p:cNvSpPr>
          <p:nvPr>
            <p:ph type="sldNum" sz="quarter" idx="12"/>
          </p:nvPr>
        </p:nvSpPr>
        <p:spPr/>
        <p:txBody>
          <a:bodyPr/>
          <a:lstStyle/>
          <a:p>
            <a:fld id="{3DB09A56-2F1D-4318-9240-BF2B90CE364C}" type="slidenum">
              <a:rPr lang="en-US" smtClean="0"/>
              <a:t>8</a:t>
            </a:fld>
            <a:endParaRPr lang="en-US"/>
          </a:p>
        </p:txBody>
      </p:sp>
      <p:sp>
        <p:nvSpPr>
          <p:cNvPr id="8" name="Rectangle 7">
            <a:extLst>
              <a:ext uri="{FF2B5EF4-FFF2-40B4-BE49-F238E27FC236}">
                <a16:creationId xmlns:a16="http://schemas.microsoft.com/office/drawing/2014/main" id="{EEC68674-4528-4CDE-8BE7-EC6B34C17D2C}"/>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B2E6ACC6-9336-40CD-BB9A-8537F020257A}"/>
              </a:ext>
            </a:extLst>
          </p:cNvPr>
          <p:cNvSpPr/>
          <p:nvPr/>
        </p:nvSpPr>
        <p:spPr>
          <a:xfrm>
            <a:off x="5297714" y="0"/>
            <a:ext cx="6894286" cy="6858000"/>
          </a:xfrm>
          <a:prstGeom prst="triangle">
            <a:avLst>
              <a:gd name="adj" fmla="val 100000"/>
            </a:avLst>
          </a:prstGeom>
          <a:gradFill>
            <a:gsLst>
              <a:gs pos="0">
                <a:srgbClr val="12161C">
                  <a:alpha val="10000"/>
                </a:srgbClr>
              </a:gs>
              <a:gs pos="100000">
                <a:srgbClr val="12161C">
                  <a:alpha val="2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9F6E39C-2EAE-4C7F-BCD8-3810C325F8C0}"/>
              </a:ext>
            </a:extLst>
          </p:cNvPr>
          <p:cNvSpPr/>
          <p:nvPr/>
        </p:nvSpPr>
        <p:spPr>
          <a:xfrm>
            <a:off x="526729" y="2466806"/>
            <a:ext cx="5822032" cy="2215991"/>
          </a:xfrm>
          <a:prstGeom prst="rect">
            <a:avLst/>
          </a:prstGeom>
        </p:spPr>
        <p:txBody>
          <a:bodyPr wrap="square" lIns="0" tIns="0" rIns="0" bIns="0" anchor="b" anchorCtr="0">
            <a:spAutoFit/>
          </a:bodyPr>
          <a:lstStyle/>
          <a:p>
            <a:pPr algn="r"/>
            <a:r>
              <a:rPr lang="en-US" sz="7200" b="1" dirty="0">
                <a:solidFill>
                  <a:schemeClr val="bg1"/>
                </a:solidFill>
                <a:latin typeface="Georgia" panose="02040502050405020303" pitchFamily="18" charset="0"/>
                <a:ea typeface="Segoe UI Black" panose="020B0A02040204020203" pitchFamily="34" charset="0"/>
              </a:rPr>
              <a:t>THANK</a:t>
            </a:r>
          </a:p>
          <a:p>
            <a:pPr algn="r"/>
            <a:r>
              <a:rPr lang="en-US" sz="7200" dirty="0">
                <a:solidFill>
                  <a:schemeClr val="bg1"/>
                </a:solidFill>
                <a:latin typeface="Georgia" panose="02040502050405020303" pitchFamily="18" charset="0"/>
                <a:ea typeface="Segoe UI Black" panose="020B0A02040204020203" pitchFamily="34" charset="0"/>
              </a:rPr>
              <a:t>YOU</a:t>
            </a:r>
          </a:p>
        </p:txBody>
      </p:sp>
      <p:grpSp>
        <p:nvGrpSpPr>
          <p:cNvPr id="15" name="Group 14">
            <a:extLst>
              <a:ext uri="{FF2B5EF4-FFF2-40B4-BE49-F238E27FC236}">
                <a16:creationId xmlns:a16="http://schemas.microsoft.com/office/drawing/2014/main" id="{EA3C57AF-0061-4CA9-B430-F2BFDC352294}"/>
              </a:ext>
            </a:extLst>
          </p:cNvPr>
          <p:cNvGrpSpPr/>
          <p:nvPr/>
        </p:nvGrpSpPr>
        <p:grpSpPr>
          <a:xfrm>
            <a:off x="5414632" y="4997737"/>
            <a:ext cx="934129" cy="155903"/>
            <a:chOff x="5747659" y="4460547"/>
            <a:chExt cx="1891392" cy="290286"/>
          </a:xfrm>
        </p:grpSpPr>
        <p:sp>
          <p:nvSpPr>
            <p:cNvPr id="16" name="Rectangle: Rounded Corners 15">
              <a:extLst>
                <a:ext uri="{FF2B5EF4-FFF2-40B4-BE49-F238E27FC236}">
                  <a16:creationId xmlns:a16="http://schemas.microsoft.com/office/drawing/2014/main" id="{9C885F69-0E5D-4D0C-8D68-76BE053EE345}"/>
                </a:ext>
              </a:extLst>
            </p:cNvPr>
            <p:cNvSpPr/>
            <p:nvPr/>
          </p:nvSpPr>
          <p:spPr>
            <a:xfrm>
              <a:off x="6179459" y="4460547"/>
              <a:ext cx="1459592" cy="290286"/>
            </a:xfrm>
            <a:prstGeom prst="roundRect">
              <a:avLst>
                <a:gd name="adj" fmla="val 50000"/>
              </a:avLst>
            </a:prstGeom>
            <a:solidFill>
              <a:srgbClr val="CE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Rounded Corners 16">
              <a:extLst>
                <a:ext uri="{FF2B5EF4-FFF2-40B4-BE49-F238E27FC236}">
                  <a16:creationId xmlns:a16="http://schemas.microsoft.com/office/drawing/2014/main" id="{D3805746-E0D6-4370-A88E-CDC460189665}"/>
                </a:ext>
              </a:extLst>
            </p:cNvPr>
            <p:cNvSpPr/>
            <p:nvPr/>
          </p:nvSpPr>
          <p:spPr>
            <a:xfrm>
              <a:off x="5747659" y="4460547"/>
              <a:ext cx="1459592" cy="290286"/>
            </a:xfrm>
            <a:prstGeom prst="roundRect">
              <a:avLst>
                <a:gd name="adj" fmla="val 50000"/>
              </a:avLst>
            </a:prstGeom>
            <a:solidFill>
              <a:srgbClr val="0B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Tree>
    <p:extLst>
      <p:ext uri="{BB962C8B-B14F-4D97-AF65-F5344CB8AC3E}">
        <p14:creationId xmlns:p14="http://schemas.microsoft.com/office/powerpoint/2010/main" val="15280678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707</Words>
  <Application>Microsoft Office PowerPoint</Application>
  <PresentationFormat>Widescreen</PresentationFormat>
  <Paragraphs>72</Paragraphs>
  <Slides>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Georgia</vt:lpstr>
      <vt:lpstr>Roboto</vt:lpstr>
      <vt:lpstr>Office Theme</vt:lpstr>
      <vt:lpstr>think-cell Slide</vt:lpstr>
      <vt:lpstr>PowerPoint Presentation</vt:lpstr>
      <vt:lpstr>Dataset</vt:lpstr>
      <vt:lpstr>Pre-processing</vt:lpstr>
      <vt:lpstr>Feature Engineering</vt:lpstr>
      <vt:lpstr>Model</vt:lpstr>
      <vt:lpstr>Flow Diagram</vt:lpstr>
      <vt:lpstr>Work Done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24slides3</dc:creator>
  <cp:lastModifiedBy>Dev Patel</cp:lastModifiedBy>
  <cp:revision>48</cp:revision>
  <dcterms:created xsi:type="dcterms:W3CDTF">2020-11-24T03:45:52Z</dcterms:created>
  <dcterms:modified xsi:type="dcterms:W3CDTF">2021-02-24T05:43:59Z</dcterms:modified>
</cp:coreProperties>
</file>