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71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24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5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173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3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3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0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3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5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F7B9-DFC3-4D7B-9C99-A73D18E2B942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EEDDCB-FB70-4512-838F-48144D58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ional_semantics" TargetMode="External"/><Relationship Id="rId2" Type="http://schemas.openxmlformats.org/officeDocument/2006/relationships/hyperlink" Target="https://en.wikipedia.org/wiki/Natural_language_proces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vector" TargetMode="External"/><Relationship Id="rId2" Type="http://schemas.openxmlformats.org/officeDocument/2006/relationships/hyperlink" Target="https://en.wikipedia.org/wiki/Dot_produ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E2FF-123D-4B60-8A23-CDC99E06E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46" y="2404534"/>
            <a:ext cx="9117604" cy="1646299"/>
          </a:xfrm>
        </p:spPr>
        <p:txBody>
          <a:bodyPr/>
          <a:lstStyle/>
          <a:p>
            <a:r>
              <a:rPr lang="en-US" sz="6000" dirty="0"/>
              <a:t>Latent Semantic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B15B5-B335-4A08-8B41-9EFC8BA3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27482" cy="1096899"/>
          </a:xfrm>
        </p:spPr>
        <p:txBody>
          <a:bodyPr>
            <a:normAutofit/>
          </a:bodyPr>
          <a:lstStyle/>
          <a:p>
            <a:r>
              <a:rPr lang="en-US" sz="2400" dirty="0"/>
              <a:t>A NLP based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B09E6-0AD7-4A3D-AB7F-1BFB1505726B}"/>
              </a:ext>
            </a:extLst>
          </p:cNvPr>
          <p:cNvSpPr/>
          <p:nvPr/>
        </p:nvSpPr>
        <p:spPr>
          <a:xfrm>
            <a:off x="5831220" y="5147732"/>
            <a:ext cx="35253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Akarsh Somani and Gaurav Misra</a:t>
            </a:r>
          </a:p>
        </p:txBody>
      </p:sp>
    </p:spTree>
    <p:extLst>
      <p:ext uri="{BB962C8B-B14F-4D97-AF65-F5344CB8AC3E}">
        <p14:creationId xmlns:p14="http://schemas.microsoft.com/office/powerpoint/2010/main" val="166291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71B54-127C-4114-A88F-787A6811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Our Methodology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0076-1A05-4F91-9FFE-14C3AB42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Feed the Doc-Term matrix of TF-IDF score to the SVD model with n-component equals to 5(let suppose).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will return 5 topic i.e. all the words for a topic with different weight.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shown figure is the topic 4 and 5 for top 20 words with different weight assigned to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2EA81-1A65-4B38-A5A0-CACAD303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51" y="891184"/>
            <a:ext cx="6613201" cy="5075632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6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E3E26-D083-4391-B64E-56443AAC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Our LSA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EA46B-F1D6-4C8F-83C8-C04E0EF73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9"/>
          <a:stretch/>
        </p:blipFill>
        <p:spPr>
          <a:xfrm>
            <a:off x="114214" y="1378645"/>
            <a:ext cx="4844179" cy="41934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04E8-1787-49EC-9A6E-3A5E9C59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Frequency of document assigned to each Topic is as shown.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Topic with max frequency has 103 documents and Topic with min frequency has almost 6 documents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7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5BE9-AEDD-479F-80EC-6C51FC38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Max similarity in two Documents.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D220-AE1E-4EF2-AE60-3519642B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362857"/>
          </a:xfrm>
        </p:spPr>
        <p:txBody>
          <a:bodyPr>
            <a:noAutofit/>
          </a:bodyPr>
          <a:lstStyle/>
          <a:p>
            <a:r>
              <a:rPr lang="en-US" sz="2000" dirty="0"/>
              <a:t>The max Similarity is 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0.660201496884226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408C0-D754-497B-ADF2-E4F83BDC9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6"/>
          <a:stretch/>
        </p:blipFill>
        <p:spPr>
          <a:xfrm>
            <a:off x="900380" y="1930400"/>
            <a:ext cx="9502964" cy="230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4D291D-85FE-4F54-A954-7444A446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0" y="4515394"/>
            <a:ext cx="9449619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7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B5B8-A534-4240-8815-A7D7379D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F3D1-8B1C-4D6F-BA85-443386BA9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>
            <a:normAutofit/>
          </a:bodyPr>
          <a:lstStyle/>
          <a:p>
            <a:r>
              <a:rPr lang="en-US" sz="2000" dirty="0"/>
              <a:t>k-means clustering aims to partition n observations into k clusters in which each observation belongs to the cluster with the nearest mean, serving as a prototype of the cluster. This results in a partitioning of the data space into Voronoi cells.</a:t>
            </a:r>
          </a:p>
          <a:p>
            <a:r>
              <a:rPr lang="en-US" sz="2000" dirty="0"/>
              <a:t>First we initialize k points, called means, randomly.</a:t>
            </a:r>
          </a:p>
          <a:p>
            <a:r>
              <a:rPr lang="en-US" sz="2000" dirty="0"/>
              <a:t>We categorize each item to its closest mean and we update the mean’s coordinates, which are the averages of the items categorized in that mean so far.</a:t>
            </a:r>
          </a:p>
          <a:p>
            <a:r>
              <a:rPr lang="en-US" sz="2000" dirty="0"/>
              <a:t>We repeat the process for a given number of iterations and at the end, we have our clusters.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8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122EF-53B3-43C3-AF4F-D08ACE79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 form K-Means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04AF7-C4ED-48FC-B4DD-47BDB9D1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3" y="1416099"/>
            <a:ext cx="5738454" cy="42608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6538-C090-4BE4-AAC8-7E232D5C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Frequency of document assigned to each Topic is as shown.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Topic with max frequency has 103 documents and Topic with min frequency has almost 16 documents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95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19C6-B80A-4512-AA41-8A1F767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5870"/>
            <a:ext cx="10190602" cy="1320800"/>
          </a:xfrm>
        </p:spPr>
        <p:txBody>
          <a:bodyPr>
            <a:normAutofit/>
          </a:bodyPr>
          <a:lstStyle/>
          <a:p>
            <a:r>
              <a:rPr lang="en-US" sz="4000" dirty="0"/>
              <a:t>Comparison of LSA and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57F6C-EA25-4C80-AC04-77A5F944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570"/>
            <a:ext cx="8596668" cy="4384012"/>
          </a:xfrm>
        </p:spPr>
        <p:txBody>
          <a:bodyPr>
            <a:normAutofit/>
          </a:bodyPr>
          <a:lstStyle/>
          <a:p>
            <a:r>
              <a:rPr lang="en-US" sz="2000" dirty="0"/>
              <a:t>Total Document pair possible from 200 documents is 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19900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sz="2000" dirty="0"/>
          </a:p>
          <a:p>
            <a:r>
              <a:rPr lang="en-US" sz="2000" dirty="0"/>
              <a:t>Total Document Pair classified in same Topic through LSA Method is 6645.(May vary with different executions)</a:t>
            </a:r>
          </a:p>
          <a:p>
            <a:r>
              <a:rPr lang="en-US" sz="2000" dirty="0"/>
              <a:t>Total Document Pair classified in same Topic from K-means out of those 6645 document is 3707. .(May vary with different executions)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67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F00B-64A4-4ED4-85CC-D113B39E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707" y="2839858"/>
            <a:ext cx="8588586" cy="1367246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38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F1DD-C091-4D1E-9D74-C9523934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is Latent Semantic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ED65-72CA-41A1-8673-24F959A9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Latent semantic analysis</a:t>
            </a:r>
            <a:r>
              <a:rPr lang="en-US" sz="2000" dirty="0"/>
              <a:t> (</a:t>
            </a:r>
            <a:r>
              <a:rPr lang="en-US" sz="2000" b="1" dirty="0"/>
              <a:t>LSA</a:t>
            </a:r>
            <a:r>
              <a:rPr lang="en-US" sz="2000" dirty="0"/>
              <a:t>) is a technique in </a:t>
            </a:r>
            <a:r>
              <a:rPr lang="en-US" sz="2000" dirty="0">
                <a:hlinkClick r:id="rId2" tooltip="Natural language processing"/>
              </a:rPr>
              <a:t>natural language processing</a:t>
            </a:r>
            <a:r>
              <a:rPr lang="en-US" sz="2000" dirty="0"/>
              <a:t>, in particular </a:t>
            </a:r>
            <a:r>
              <a:rPr lang="en-US" sz="2000" dirty="0">
                <a:hlinkClick r:id="rId3" tooltip="Distributional semantics"/>
              </a:rPr>
              <a:t>distributional semantics</a:t>
            </a:r>
            <a:r>
              <a:rPr lang="en-US" sz="2000" dirty="0"/>
              <a:t>, of analyzing relationships between a set of documents and the terms they contain by producing a set of concepts related to the documents and terms.</a:t>
            </a:r>
          </a:p>
          <a:p>
            <a:r>
              <a:rPr lang="en-US" sz="2000" dirty="0"/>
              <a:t> LSA assumes that words that are close in meaning will occur in similar pieces of text.</a:t>
            </a:r>
          </a:p>
          <a:p>
            <a:r>
              <a:rPr lang="en-US" sz="2000" dirty="0"/>
              <a:t>E.g. Two Sports Document will have more similarity than a Sport and Movie Document.</a:t>
            </a:r>
          </a:p>
          <a:p>
            <a:r>
              <a:rPr lang="en-US" sz="2000" dirty="0"/>
              <a:t>This is because similar topic will have words which are close in meaning with that topic.</a:t>
            </a:r>
          </a:p>
        </p:txBody>
      </p:sp>
    </p:spTree>
    <p:extLst>
      <p:ext uri="{BB962C8B-B14F-4D97-AF65-F5344CB8AC3E}">
        <p14:creationId xmlns:p14="http://schemas.microsoft.com/office/powerpoint/2010/main" val="332335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0A2-C805-4D1B-B9C9-4E61B2BC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Why LSA?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51B8-3757-498D-B89A-DA33AA61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>
            <a:normAutofit/>
          </a:bodyPr>
          <a:lstStyle/>
          <a:p>
            <a:r>
              <a:rPr lang="en-US" sz="2000" dirty="0"/>
              <a:t>Latent Semantic Analysis is a technique for creating a vector representation of a document. </a:t>
            </a:r>
          </a:p>
          <a:p>
            <a:r>
              <a:rPr lang="en-US" sz="2000" dirty="0"/>
              <a:t>Having a vector representation of a document gives you a way to compare documents for their similarity by calculating the distance between the vectors. </a:t>
            </a:r>
          </a:p>
          <a:p>
            <a:r>
              <a:rPr lang="en-US" sz="2000" dirty="0"/>
              <a:t>This in turn means you can do handy things like classifying documents to determine which of a set of known topics they most likely belong to.</a:t>
            </a:r>
          </a:p>
        </p:txBody>
      </p:sp>
    </p:spTree>
    <p:extLst>
      <p:ext uri="{BB962C8B-B14F-4D97-AF65-F5344CB8AC3E}">
        <p14:creationId xmlns:p14="http://schemas.microsoft.com/office/powerpoint/2010/main" val="403602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D247-64B8-4B7A-B4CA-355CA3FE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609600"/>
            <a:ext cx="882231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Why LSA different from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33E3-8948-48BB-86B9-D7C96F08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Classification implies you have some known topics that you want to group documents into, and that you have some labelled training data. </a:t>
            </a:r>
          </a:p>
          <a:p>
            <a:r>
              <a:rPr lang="en-US" sz="2000" dirty="0"/>
              <a:t>If you want to identify natural groupings of the documents without any labelled data, you can use clustering.</a:t>
            </a:r>
          </a:p>
          <a:p>
            <a:r>
              <a:rPr lang="en-US" sz="2000" dirty="0"/>
              <a:t>LSA uses words meaning to assign them to a Topic </a:t>
            </a:r>
          </a:p>
        </p:txBody>
      </p:sp>
    </p:spTree>
    <p:extLst>
      <p:ext uri="{BB962C8B-B14F-4D97-AF65-F5344CB8AC3E}">
        <p14:creationId xmlns:p14="http://schemas.microsoft.com/office/powerpoint/2010/main" val="22210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CDFC-03C6-4796-BBE4-4825C27C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Steps to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D32A-5FE1-4AD8-9EBB-4AB3A8DF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29"/>
            <a:ext cx="8596668" cy="4386733"/>
          </a:xfrm>
        </p:spPr>
        <p:txBody>
          <a:bodyPr>
            <a:noAutofit/>
          </a:bodyPr>
          <a:lstStyle/>
          <a:p>
            <a:r>
              <a:rPr lang="en-US" sz="2000" dirty="0"/>
              <a:t>First we have to form doc-term matrix of the TF-IDF(term frequency–</a:t>
            </a:r>
            <a:r>
              <a:rPr lang="en-US" sz="2000" i="1" dirty="0"/>
              <a:t>inverse document frequency</a:t>
            </a:r>
            <a:r>
              <a:rPr lang="en-US" sz="2000" dirty="0"/>
              <a:t>) scores of the word frequency in each document.</a:t>
            </a:r>
          </a:p>
          <a:p>
            <a:r>
              <a:rPr lang="en-US" sz="2000" dirty="0"/>
              <a:t>This matrix contain 1000’s of vector.</a:t>
            </a:r>
          </a:p>
          <a:p>
            <a:r>
              <a:rPr lang="en-US" sz="2000" dirty="0"/>
              <a:t>Then we will do the dimensionality reduction with SVD(singular-value decomposition)</a:t>
            </a:r>
          </a:p>
          <a:p>
            <a:r>
              <a:rPr lang="en-US" sz="2000" dirty="0"/>
              <a:t>The SVD step does more than just reduce the computational load–that is  large number of features for a smaller set of </a:t>
            </a:r>
            <a:r>
              <a:rPr lang="en-US" sz="2000" i="1" dirty="0"/>
              <a:t>better</a:t>
            </a:r>
            <a:r>
              <a:rPr lang="en-US" sz="2000" dirty="0"/>
              <a:t> features.</a:t>
            </a:r>
          </a:p>
          <a:p>
            <a:r>
              <a:rPr lang="en-US" sz="2000" dirty="0"/>
              <a:t>Paragraphs are then compared by taking the cosine of the angle between the two vectors (or the </a:t>
            </a:r>
            <a:r>
              <a:rPr lang="en-US" sz="2000" dirty="0">
                <a:hlinkClick r:id="rId2" tooltip="Dot product"/>
              </a:rPr>
              <a:t>dot product</a:t>
            </a:r>
            <a:r>
              <a:rPr lang="en-US" sz="2000" dirty="0"/>
              <a:t> between the </a:t>
            </a:r>
            <a:r>
              <a:rPr lang="en-US" sz="2000" dirty="0">
                <a:hlinkClick r:id="rId3" tooltip="Unit vector"/>
              </a:rPr>
              <a:t>normalizations</a:t>
            </a:r>
            <a:r>
              <a:rPr lang="en-US" sz="2000" dirty="0"/>
              <a:t> of the two vectors) formed by any two columns. </a:t>
            </a:r>
          </a:p>
          <a:p>
            <a:r>
              <a:rPr lang="en-US" sz="2000" dirty="0"/>
              <a:t>Values close to 1 represent very similar paragraphs while values close to 0 represent very dissimilar paragraphs.</a:t>
            </a:r>
          </a:p>
        </p:txBody>
      </p:sp>
    </p:spTree>
    <p:extLst>
      <p:ext uri="{BB962C8B-B14F-4D97-AF65-F5344CB8AC3E}">
        <p14:creationId xmlns:p14="http://schemas.microsoft.com/office/powerpoint/2010/main" val="79553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81A6-E51A-4068-A538-CB0C309B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510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Our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BCF5-BE85-4731-9518-5883CA99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707"/>
            <a:ext cx="8596668" cy="4376655"/>
          </a:xfrm>
        </p:spPr>
        <p:txBody>
          <a:bodyPr>
            <a:normAutofit/>
          </a:bodyPr>
          <a:lstStyle/>
          <a:p>
            <a:r>
              <a:rPr lang="en-US" sz="2000" dirty="0"/>
              <a:t>Cleaning the Document which includes removal of unnecessary symbols, stop words removal, stemming, etc..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B489B-5F3B-4EA8-A48E-952EB8F7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6" y="2476276"/>
            <a:ext cx="9178834" cy="37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0EF2-394D-4C05-878B-A00D1F89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609600"/>
            <a:ext cx="3175925" cy="1320800"/>
          </a:xfrm>
        </p:spPr>
        <p:txBody>
          <a:bodyPr anchor="ctr">
            <a:noAutofit/>
          </a:bodyPr>
          <a:lstStyle/>
          <a:p>
            <a:r>
              <a:rPr lang="en-US" sz="4000" dirty="0"/>
              <a:t>Our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57B4-D673-4E5B-A165-B6F6749F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Autofit/>
          </a:bodyPr>
          <a:lstStyle/>
          <a:p>
            <a:r>
              <a:rPr lang="en-US" sz="2000" dirty="0"/>
              <a:t>We have considered total 200 News Articles(as of now and can be modified)</a:t>
            </a:r>
          </a:p>
          <a:p>
            <a:r>
              <a:rPr lang="en-US" sz="2000" dirty="0"/>
              <a:t>The word cloud for the documents.</a:t>
            </a:r>
          </a:p>
          <a:p>
            <a:r>
              <a:rPr lang="en-US" sz="2000" dirty="0"/>
              <a:t>The more the occurrence of the word the more is the size of the word in the word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2BFF0-1766-4D4D-A07E-EF4AA1AF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35" y="342900"/>
            <a:ext cx="8412540" cy="256222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A4B4EC8-ED92-43D4-8246-4B918BF8F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20" y="3134219"/>
            <a:ext cx="5546779" cy="34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7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5FC7-B2AD-448E-859E-AD0E5914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827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Our Methodology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9DA4-D0CE-4F05-9808-F9A3E77D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690"/>
            <a:ext cx="8596668" cy="4543488"/>
          </a:xfrm>
        </p:spPr>
        <p:txBody>
          <a:bodyPr>
            <a:normAutofit/>
          </a:bodyPr>
          <a:lstStyle/>
          <a:p>
            <a:r>
              <a:rPr lang="en-US" sz="2000" dirty="0"/>
              <a:t>Creating Document-Term Matrix for TF-IDF scores as will as Occurrence Score from the set of cleaned document.</a:t>
            </a:r>
          </a:p>
          <a:p>
            <a:r>
              <a:rPr lang="en-US" sz="2000" dirty="0"/>
              <a:t>We have 5272 Terms and 200 Documents.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CE22B-D1BC-4A25-A818-28D879203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555913"/>
            <a:ext cx="11583404" cy="42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5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4D13-8BD9-4CA0-9CD5-2329E23A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70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Our Methodology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A0D6-123D-4B2C-8472-A152C2CA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68" y="1480143"/>
            <a:ext cx="8596668" cy="4351899"/>
          </a:xfrm>
        </p:spPr>
        <p:txBody>
          <a:bodyPr>
            <a:normAutofit/>
          </a:bodyPr>
          <a:lstStyle/>
          <a:p>
            <a:r>
              <a:rPr lang="en-US" sz="2000" dirty="0"/>
              <a:t>Now we will find cosine similarity to compare the similarity of the documents</a:t>
            </a:r>
          </a:p>
          <a:p>
            <a:r>
              <a:rPr lang="en-US" sz="2000" dirty="0"/>
              <a:t>Cosine similarity(Doc-Doc Matrix) = Doc-Term       Doc-</a:t>
            </a:r>
            <a:r>
              <a:rPr lang="en-US" sz="2000" dirty="0" err="1"/>
              <a:t>Term</a:t>
            </a:r>
            <a:r>
              <a:rPr lang="en-US" sz="2000" baseline="30000" dirty="0" err="1"/>
              <a:t>T</a:t>
            </a:r>
            <a:endParaRPr lang="en-US" sz="2000" baseline="30000" dirty="0"/>
          </a:p>
          <a:p>
            <a:r>
              <a:rPr lang="en-US" sz="2000" dirty="0"/>
              <a:t>The shape of the Doc-Doc Matrix is 200 X 200</a:t>
            </a:r>
          </a:p>
          <a:p>
            <a:endParaRPr lang="en-US" sz="2000" baseline="30000" dirty="0"/>
          </a:p>
          <a:p>
            <a:endParaRPr lang="en-US" sz="2000" baseline="30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82A7BB-C1E8-4C9E-8369-FE67D21ECE00}"/>
              </a:ext>
            </a:extLst>
          </p:cNvPr>
          <p:cNvSpPr/>
          <p:nvPr/>
        </p:nvSpPr>
        <p:spPr>
          <a:xfrm>
            <a:off x="6471622" y="2359224"/>
            <a:ext cx="174172" cy="14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4348B-4FBC-46EA-A384-9A12E540B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6" y="3118711"/>
            <a:ext cx="10740974" cy="32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69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804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Trebuchet MS</vt:lpstr>
      <vt:lpstr>Wingdings 3</vt:lpstr>
      <vt:lpstr>Facet</vt:lpstr>
      <vt:lpstr>Latent Semantic Analysis</vt:lpstr>
      <vt:lpstr>What is Latent Semantic Analysis?</vt:lpstr>
      <vt:lpstr>Why LSA?</vt:lpstr>
      <vt:lpstr>Why LSA different from classification?</vt:lpstr>
      <vt:lpstr>Steps to LSA</vt:lpstr>
      <vt:lpstr>Our Methodology</vt:lpstr>
      <vt:lpstr>Our Methodology</vt:lpstr>
      <vt:lpstr>Our Methodology Continued</vt:lpstr>
      <vt:lpstr>Our Methodology Continued</vt:lpstr>
      <vt:lpstr>Our Methodology Continued</vt:lpstr>
      <vt:lpstr>Our LSA Result</vt:lpstr>
      <vt:lpstr>Max similarity in two Documents.</vt:lpstr>
      <vt:lpstr>K-Means Clustering</vt:lpstr>
      <vt:lpstr>Results form K-Means Clustering</vt:lpstr>
      <vt:lpstr>Comparison of LSA and K-Means Clustering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Analysis</dc:title>
  <dc:creator>Akarsh Somani</dc:creator>
  <cp:lastModifiedBy>Akarsh Somani</cp:lastModifiedBy>
  <cp:revision>9</cp:revision>
  <dcterms:created xsi:type="dcterms:W3CDTF">2019-05-03T16:38:08Z</dcterms:created>
  <dcterms:modified xsi:type="dcterms:W3CDTF">2019-05-04T17:19:26Z</dcterms:modified>
</cp:coreProperties>
</file>