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Alexandria" pitchFamily="2" charset="-78"/>
      <p:regular r:id="rId9"/>
    </p:embeddedFont>
    <p:embeddedFont>
      <p:font typeface="Nobile" panose="02000503050000020004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l.acm.org/doi/pdf/10.1145/357184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48550/arXiv.2103.01095" TargetMode="External"/><Relationship Id="rId5" Type="http://schemas.openxmlformats.org/officeDocument/2006/relationships/hyperlink" Target="https://doi.org/10.1016/j.jss.2021.111110" TargetMode="External"/><Relationship Id="rId4" Type="http://schemas.openxmlformats.org/officeDocument/2006/relationships/hyperlink" Target="https://doi.org/10.1016/j.jss.2022.1115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8416" y="705445"/>
            <a:ext cx="5829895" cy="587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48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Scrum-Agile vs. Waterfall</a:t>
            </a:r>
            <a:endParaRPr lang="en-US" sz="4800" dirty="0"/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10388" y="493632"/>
            <a:ext cx="1369216" cy="101155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58416" y="1730574"/>
            <a:ext cx="5375315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Considerations for Software Development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16" y="3021806"/>
            <a:ext cx="6427351" cy="439757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7127" y="3537811"/>
            <a:ext cx="5332478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Rick Goshen</a:t>
            </a:r>
            <a:endParaRPr lang="en-US" sz="1450" dirty="0"/>
          </a:p>
        </p:txBody>
      </p:sp>
      <p:sp>
        <p:nvSpPr>
          <p:cNvPr id="7" name="Text 3"/>
          <p:cNvSpPr/>
          <p:nvPr/>
        </p:nvSpPr>
        <p:spPr>
          <a:xfrm>
            <a:off x="8647127" y="3904642"/>
            <a:ext cx="5332478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April 15, 2025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8647127" y="4271474"/>
            <a:ext cx="5332478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CS-250</a:t>
            </a:r>
            <a:endParaRPr lang="en-US" sz="1450" dirty="0"/>
          </a:p>
        </p:txBody>
      </p:sp>
      <p:sp>
        <p:nvSpPr>
          <p:cNvPr id="9" name="Text 5"/>
          <p:cNvSpPr/>
          <p:nvPr/>
        </p:nvSpPr>
        <p:spPr>
          <a:xfrm>
            <a:off x="8647127" y="4638305"/>
            <a:ext cx="5332478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Scrum: Iterative, flexible</a:t>
            </a:r>
            <a:endParaRPr lang="en-US" sz="1450" dirty="0"/>
          </a:p>
        </p:txBody>
      </p:sp>
      <p:sp>
        <p:nvSpPr>
          <p:cNvPr id="10" name="Text 6"/>
          <p:cNvSpPr/>
          <p:nvPr/>
        </p:nvSpPr>
        <p:spPr>
          <a:xfrm>
            <a:off x="8647127" y="5005137"/>
            <a:ext cx="5332478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Waterfall: Sequential, rigid</a:t>
            </a:r>
            <a:endParaRPr lang="en-US" sz="1450" dirty="0"/>
          </a:p>
        </p:txBody>
      </p:sp>
      <p:sp>
        <p:nvSpPr>
          <p:cNvPr id="11" name="Text 7"/>
          <p:cNvSpPr/>
          <p:nvPr/>
        </p:nvSpPr>
        <p:spPr>
          <a:xfrm>
            <a:off x="8647127" y="5371969"/>
            <a:ext cx="5332478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Consider project needs</a:t>
            </a:r>
            <a:endParaRPr lang="en-US" sz="1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3790" y="925841"/>
            <a:ext cx="1371600" cy="10133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32923" y="1078111"/>
            <a:ext cx="93681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Agile Roles and Their Importance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45006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Product Owner: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Prioritizes backlog, aligns development with business goals and acts as a liaison between stakeholders, and development team.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61807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Scrum Master: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Facilitates events, removes impediments, ensures effective communication, and maintains Agile practices.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8607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Developer: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Designs, builds, delivers product increments ensuring quality and functionality.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59117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Tester: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Develops test cases and verifies that product increments meet quality and stakeholder expectations.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883956"/>
            <a:ext cx="624470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(Reference: Verwijs &amp; Russo, 2021)</a:t>
            </a:r>
            <a:endParaRPr lang="en-US" sz="1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2625923"/>
            <a:ext cx="6244709" cy="42726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5348" y="638841"/>
            <a:ext cx="1371600" cy="10133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399943" y="808553"/>
            <a:ext cx="5391150" cy="673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Agile Phases</a:t>
            </a:r>
            <a:endParaRPr lang="en-US" sz="4200" dirty="0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41051" y="2286269"/>
            <a:ext cx="4324826" cy="431214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5829" y="2112764"/>
            <a:ext cx="6297454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/>
            </a:pPr>
            <a:r>
              <a:rPr lang="en-US" sz="16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Planning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Clearly defining sprint goals and product backlog items.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585829" y="2877979"/>
            <a:ext cx="6297454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6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Design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Collaborative development of solutions, leveraging iterative feedback.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7585829" y="3643193"/>
            <a:ext cx="6297454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6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Implementation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Incremental delivery of functioning product features.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7585829" y="4408408"/>
            <a:ext cx="6297454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4"/>
            </a:pPr>
            <a:r>
              <a:rPr lang="en-US" sz="16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Testing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Continuous verification against user stories and acceptance criteria.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7585829" y="5173623"/>
            <a:ext cx="6297454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5"/>
            </a:pPr>
            <a:r>
              <a:rPr lang="en-US" sz="16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Deployment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Regular, incremental releases to stakeholders and users.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7585829" y="5938838"/>
            <a:ext cx="6297454" cy="1034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6"/>
            </a:pPr>
            <a:r>
              <a:rPr lang="en-US" sz="16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Review &amp; Retrospective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Gather feedback from stakeholders and continuously improve processes for future sprints.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7585829" y="7167682"/>
            <a:ext cx="6297454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(Reference: Hron &amp; Obwegeser, 2022)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3790" y="1236702"/>
            <a:ext cx="1371600" cy="10133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32923" y="1236702"/>
            <a:ext cx="11411188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Waterfall Model Explained and Contrasted with Agile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13622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Linear, sequential phases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Requirements gathering, design, implementation, testing, deployment, and maintenance.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9413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Differences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634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Waterfall requires comprehensive upfront planning and minimal flexibility once phases begin.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47634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Agile accommodates continuous changes and emphasizes iterative development.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94848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Example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In a waterfall approach, the mid-project shift to wellness and detox content would have required significant re-planning and potential delays. Agile allowed immediate adaptation and continuity.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929438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(Reference: Cucolaş &amp; Russo, 2023)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7954" y="676169"/>
            <a:ext cx="1371600" cy="10133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19469" y="835462"/>
            <a:ext cx="10571559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Factors for Choosing Waterfall or Agile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77954" y="2179915"/>
            <a:ext cx="6266140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Project Scope and Stability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Agile excels with evolving scopes; Waterfall suits well-defined, stable requirements.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77954" y="3324582"/>
            <a:ext cx="6266140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Stakeholder Involvement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Agile benefits from frequent stakeholder engagement; Waterfall has limited points of stakeholder interaction.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77954" y="4469249"/>
            <a:ext cx="6266140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Change Management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Agile efficiently handles changes during development; Waterfall may lead to costly delays.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77954" y="5613916"/>
            <a:ext cx="6266140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Time and Budget Constraints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Agile offers flexibility for iterative adjustments; Waterfall demands firm resource allocation from the start.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77954" y="6880860"/>
            <a:ext cx="6266140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(Reference: Kokol et al., 2021)</a:t>
            </a:r>
            <a:endParaRPr lang="en-US" sz="1400" dirty="0"/>
          </a:p>
        </p:txBody>
      </p:sp>
      <p:pic>
        <p:nvPicPr>
          <p:cNvPr id="9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19956" y="2352199"/>
            <a:ext cx="5014079" cy="50140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3790" y="1724857"/>
            <a:ext cx="1020627" cy="7540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32923" y="17474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References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0401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-45720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Cucolaş, A., &amp; Russo, D. (2023). The impact of working from home on the success of Scrum projects: A multi-method study. </a:t>
            </a:r>
            <a:r>
              <a:rPr lang="en-US" sz="1750" i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Journal of Systems and Software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</a:t>
            </a:r>
            <a:r>
              <a:rPr lang="en-US" sz="1750" i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197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111562. </a:t>
            </a:r>
            <a:r>
              <a:rPr lang="en-US" sz="1750" u="sng" dirty="0">
                <a:solidFill>
                  <a:srgbClr val="1B54DA"/>
                </a:solidFill>
                <a:latin typeface="Nobile" pitchFamily="34" charset="0"/>
                <a:ea typeface="Nobile" pitchFamily="34" charset="-122"/>
                <a:cs typeface="Nobile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https://doi.org/10.1016/j.jss.2022.111562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02109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Hron, M., &amp; Obwegeser, N. (2022). Why and how is Scrum being adapted in practice: A systematic review. </a:t>
            </a:r>
            <a:r>
              <a:rPr lang="en-US" sz="1750" i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Journal of Systems and Software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</a:t>
            </a:r>
            <a:r>
              <a:rPr lang="en-US" sz="1750" i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183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111110. </a:t>
            </a:r>
            <a:r>
              <a:rPr lang="en-US" sz="1750" u="sng" dirty="0">
                <a:solidFill>
                  <a:srgbClr val="1B54DA"/>
                </a:solidFill>
                <a:latin typeface="Nobile" pitchFamily="34" charset="0"/>
                <a:ea typeface="Nobile" pitchFamily="34" charset="-122"/>
                <a:cs typeface="Nobile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https://doi.org/10.1016/j.jss.2021.111110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0205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Kokol, P., Zagoranski, S., &amp; Kokol, M. (2021). Software development with Scrum: A bibliometric analysis and profile. </a:t>
            </a:r>
            <a:r>
              <a:rPr lang="en-US" sz="1750" i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ArXiv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 </a:t>
            </a:r>
            <a:r>
              <a:rPr lang="en-US" sz="1750" u="sng" dirty="0">
                <a:solidFill>
                  <a:srgbClr val="1B54DA"/>
                </a:solidFill>
                <a:latin typeface="Nobile" pitchFamily="34" charset="0"/>
                <a:ea typeface="Nobile" pitchFamily="34" charset="-122"/>
                <a:cs typeface="Nobile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https://doi.org/10.48550/arXiv.2103.01095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98301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Verwijs, C., &amp; Russo, D. (2021). A theory of Scrum team effectiveness. </a:t>
            </a:r>
            <a:r>
              <a:rPr lang="en-US" sz="1750" i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ACM Transactions on Software Engineering and Methodology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</a:t>
            </a:r>
            <a:r>
              <a:rPr lang="en-US" sz="1750" i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32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(3), 1–51. </a:t>
            </a:r>
            <a:r>
              <a:rPr lang="en-US" sz="1750" u="sng" dirty="0">
                <a:solidFill>
                  <a:srgbClr val="1B54DA"/>
                </a:solidFill>
                <a:latin typeface="Nobile" pitchFamily="34" charset="0"/>
                <a:ea typeface="Nobile" pitchFamily="34" charset="-122"/>
                <a:cs typeface="Nobile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https://dl.acm.org/doi/pdf/10.1145/3571849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564</Words>
  <Application>Microsoft Macintosh PowerPoint</Application>
  <PresentationFormat>Custom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Alexandria</vt:lpstr>
      <vt:lpstr>Nobile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Goshen, Richard</cp:lastModifiedBy>
  <cp:revision>4</cp:revision>
  <dcterms:created xsi:type="dcterms:W3CDTF">2025-04-16T23:26:36Z</dcterms:created>
  <dcterms:modified xsi:type="dcterms:W3CDTF">2025-04-16T23:49:42Z</dcterms:modified>
</cp:coreProperties>
</file>