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84" r:id="rId7"/>
    <p:sldId id="285" r:id="rId8"/>
    <p:sldId id="286" r:id="rId9"/>
    <p:sldId id="287" r:id="rId10"/>
    <p:sldId id="278" r:id="rId11"/>
    <p:sldId id="277" r:id="rId12"/>
    <p:sldId id="308" r:id="rId13"/>
    <p:sldId id="279" r:id="rId14"/>
    <p:sldId id="288" r:id="rId15"/>
    <p:sldId id="283" r:id="rId16"/>
    <p:sldId id="282" r:id="rId17"/>
    <p:sldId id="295" r:id="rId18"/>
    <p:sldId id="306" r:id="rId19"/>
    <p:sldId id="293" r:id="rId20"/>
    <p:sldId id="281" r:id="rId21"/>
    <p:sldId id="292" r:id="rId22"/>
    <p:sldId id="297" r:id="rId23"/>
    <p:sldId id="298" r:id="rId24"/>
    <p:sldId id="299" r:id="rId25"/>
    <p:sldId id="301" r:id="rId26"/>
    <p:sldId id="300" r:id="rId27"/>
    <p:sldId id="303" r:id="rId28"/>
    <p:sldId id="296" r:id="rId29"/>
    <p:sldId id="304" r:id="rId30"/>
    <p:sldId id="305" r:id="rId31"/>
    <p:sldId id="274" r:id="rId32"/>
    <p:sldId id="276" r:id="rId33"/>
    <p:sldId id="275" r:id="rId34"/>
    <p:sldId id="291" r:id="rId35"/>
    <p:sldId id="260" r:id="rId36"/>
    <p:sldId id="307" r:id="rId37"/>
    <p:sldId id="263" r:id="rId38"/>
    <p:sldId id="264" r:id="rId39"/>
    <p:sldId id="266" r:id="rId40"/>
    <p:sldId id="267" r:id="rId41"/>
    <p:sldId id="280" r:id="rId42"/>
    <p:sldId id="272" r:id="rId4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tantia" panose="02030602050306030303" pitchFamily="18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977A3-DBB4-4EF3-80E7-FAB90E20B0EC}">
  <a:tblStyle styleId="{773977A3-DBB4-4EF3-80E7-FAB90E20B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67292" autoAdjust="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29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/>
              <a:t>A – </a:t>
            </a:r>
            <a:r>
              <a:rPr lang="pl-PL" baseline="0" dirty="0" err="1"/>
              <a:t>Supports</a:t>
            </a:r>
            <a:r>
              <a:rPr lang="pl-PL" baseline="0" dirty="0"/>
              <a:t> HTTP, TCP, Peer Network, </a:t>
            </a:r>
            <a:r>
              <a:rPr lang="pl-PL" baseline="0" dirty="0" err="1"/>
              <a:t>Named</a:t>
            </a:r>
            <a:r>
              <a:rPr lang="pl-PL" baseline="0" dirty="0"/>
              <a:t> </a:t>
            </a:r>
            <a:r>
              <a:rPr lang="pl-PL" baseline="0" dirty="0" err="1"/>
              <a:t>Pipes</a:t>
            </a:r>
            <a:r>
              <a:rPr lang="pl-PL" baseline="0" dirty="0"/>
              <a:t>, MSMQ</a:t>
            </a:r>
          </a:p>
          <a:p>
            <a:r>
              <a:rPr lang="pl-PL" baseline="0" dirty="0"/>
              <a:t>B – </a:t>
            </a:r>
            <a:r>
              <a:rPr lang="pl-PL" baseline="0" dirty="0" err="1"/>
              <a:t>Defines</a:t>
            </a:r>
            <a:r>
              <a:rPr lang="pl-PL" baseline="0" dirty="0"/>
              <a:t>: transport </a:t>
            </a:r>
            <a:r>
              <a:rPr lang="pl-PL" baseline="0" dirty="0" err="1"/>
              <a:t>protocols</a:t>
            </a:r>
            <a:r>
              <a:rPr lang="pl-PL" baseline="0" dirty="0"/>
              <a:t>, </a:t>
            </a:r>
            <a:r>
              <a:rPr lang="pl-PL" baseline="0" dirty="0" err="1"/>
              <a:t>encoding</a:t>
            </a:r>
            <a:r>
              <a:rPr lang="pl-PL" baseline="0" dirty="0"/>
              <a:t> (</a:t>
            </a:r>
            <a:r>
              <a:rPr lang="pl-PL" baseline="0" dirty="0" err="1"/>
              <a:t>text</a:t>
            </a:r>
            <a:r>
              <a:rPr lang="pl-PL" baseline="0" dirty="0"/>
              <a:t> </a:t>
            </a:r>
            <a:r>
              <a:rPr lang="pl-PL" baseline="0" dirty="0" err="1"/>
              <a:t>or</a:t>
            </a:r>
            <a:r>
              <a:rPr lang="pl-PL" baseline="0" dirty="0"/>
              <a:t> </a:t>
            </a:r>
            <a:r>
              <a:rPr lang="pl-PL" baseline="0" dirty="0" err="1"/>
              <a:t>binary</a:t>
            </a:r>
            <a:r>
              <a:rPr lang="pl-PL" baseline="0" dirty="0"/>
              <a:t>), </a:t>
            </a:r>
            <a:r>
              <a:rPr lang="pl-PL" baseline="0" dirty="0" err="1"/>
              <a:t>security</a:t>
            </a:r>
            <a:r>
              <a:rPr lang="pl-PL" baseline="0" dirty="0"/>
              <a:t> </a:t>
            </a:r>
            <a:r>
              <a:rPr lang="pl-PL" baseline="0" dirty="0" err="1"/>
              <a:t>requirements</a:t>
            </a:r>
            <a:endParaRPr lang="pl-PL" baseline="0" dirty="0"/>
          </a:p>
          <a:p>
            <a:r>
              <a:rPr lang="pl-PL" baseline="0" dirty="0"/>
              <a:t>C – </a:t>
            </a:r>
            <a:r>
              <a:rPr lang="pl-PL" baseline="0" dirty="0" err="1"/>
              <a:t>Specifies</a:t>
            </a:r>
            <a:r>
              <a:rPr lang="pl-PL" baseline="0" dirty="0"/>
              <a:t>: </a:t>
            </a:r>
            <a:r>
              <a:rPr lang="pl-PL" baseline="0" dirty="0" err="1"/>
              <a:t>operations</a:t>
            </a:r>
            <a:r>
              <a:rPr lang="pl-PL" baseline="0" dirty="0"/>
              <a:t> to be </a:t>
            </a:r>
            <a:r>
              <a:rPr lang="pl-PL" baseline="0" dirty="0" err="1"/>
              <a:t>called</a:t>
            </a:r>
            <a:r>
              <a:rPr lang="pl-PL" baseline="0" dirty="0"/>
              <a:t>, the form of </a:t>
            </a:r>
            <a:r>
              <a:rPr lang="pl-PL" baseline="0" dirty="0" err="1"/>
              <a:t>message</a:t>
            </a:r>
            <a:r>
              <a:rPr lang="pl-PL" baseline="0" dirty="0"/>
              <a:t>,  </a:t>
            </a:r>
            <a:r>
              <a:rPr lang="pl-PL" baseline="0" dirty="0" err="1"/>
              <a:t>input</a:t>
            </a:r>
            <a:r>
              <a:rPr lang="pl-PL" baseline="0" dirty="0"/>
              <a:t> and </a:t>
            </a:r>
            <a:r>
              <a:rPr lang="pl-PL" baseline="0" dirty="0" err="1"/>
              <a:t>output</a:t>
            </a:r>
            <a:r>
              <a:rPr lang="pl-PL" baseline="0" dirty="0"/>
              <a:t> </a:t>
            </a:r>
            <a:r>
              <a:rPr lang="pl-PL" baseline="0" dirty="0" err="1"/>
              <a:t>parameters</a:t>
            </a:r>
            <a:endParaRPr lang="en-AU" baseline="0" dirty="0"/>
          </a:p>
          <a:p>
            <a:endParaRPr lang="en-GB" dirty="0"/>
          </a:p>
          <a:p>
            <a:r>
              <a:rPr lang="pl-PL" dirty="0"/>
              <a:t>Service – </a:t>
            </a:r>
            <a:r>
              <a:rPr lang="pl-PL" dirty="0" err="1"/>
              <a:t>Defined</a:t>
            </a:r>
            <a:r>
              <a:rPr lang="pl-PL" dirty="0"/>
              <a:t> on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Interface, </a:t>
            </a:r>
            <a:r>
              <a:rPr lang="pl-PL" dirty="0" err="1"/>
              <a:t>Callback</a:t>
            </a:r>
            <a:endParaRPr lang="pl-PL" dirty="0"/>
          </a:p>
          <a:p>
            <a:r>
              <a:rPr lang="pl-PL" dirty="0" err="1"/>
              <a:t>Operation</a:t>
            </a:r>
            <a:r>
              <a:rPr lang="pl-PL" dirty="0"/>
              <a:t> – </a:t>
            </a:r>
            <a:r>
              <a:rPr lang="pl-PL" dirty="0" err="1"/>
              <a:t>Defined</a:t>
            </a:r>
            <a:r>
              <a:rPr lang="pl-PL" dirty="0"/>
              <a:t> on </a:t>
            </a:r>
            <a:r>
              <a:rPr lang="pl-PL" dirty="0" err="1"/>
              <a:t>methods</a:t>
            </a:r>
            <a:r>
              <a:rPr lang="pl-PL" dirty="0"/>
              <a:t>.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AsyncPattern</a:t>
            </a:r>
            <a:r>
              <a:rPr lang="pl-PL" dirty="0"/>
              <a:t>, </a:t>
            </a:r>
            <a:r>
              <a:rPr lang="pl-PL" dirty="0" err="1"/>
              <a:t>IsInitiating</a:t>
            </a:r>
            <a:r>
              <a:rPr lang="pl-PL" dirty="0"/>
              <a:t>, </a:t>
            </a:r>
            <a:r>
              <a:rPr lang="pl-PL" dirty="0" err="1"/>
              <a:t>IsTerminating</a:t>
            </a:r>
            <a:r>
              <a:rPr lang="pl-PL" dirty="0"/>
              <a:t>, </a:t>
            </a:r>
            <a:r>
              <a:rPr lang="pl-PL" dirty="0" err="1"/>
              <a:t>IsOneWay</a:t>
            </a:r>
            <a:r>
              <a:rPr lang="pl-PL" dirty="0"/>
              <a:t>, </a:t>
            </a:r>
            <a:r>
              <a:rPr lang="pl-PL" dirty="0" err="1"/>
              <a:t>ProtectionLevel</a:t>
            </a:r>
            <a:endParaRPr lang="pl-PL" dirty="0"/>
          </a:p>
          <a:p>
            <a:r>
              <a:rPr lang="pl-PL" dirty="0"/>
              <a:t>Data – a </a:t>
            </a:r>
            <a:r>
              <a:rPr lang="pl-PL" dirty="0" err="1"/>
              <a:t>class</a:t>
            </a:r>
            <a:r>
              <a:rPr lang="pl-PL" dirty="0"/>
              <a:t> to be </a:t>
            </a:r>
            <a:r>
              <a:rPr lang="pl-PL" dirty="0" err="1"/>
              <a:t>serialized</a:t>
            </a:r>
            <a:r>
              <a:rPr lang="pl-PL" dirty="0"/>
              <a:t> and to be </a:t>
            </a:r>
            <a:r>
              <a:rPr lang="pl-PL" dirty="0" err="1"/>
              <a:t>send</a:t>
            </a:r>
            <a:r>
              <a:rPr lang="pl-PL" dirty="0"/>
              <a:t> via WCF</a:t>
            </a:r>
          </a:p>
          <a:p>
            <a:r>
              <a:rPr lang="pl-PL" dirty="0" err="1"/>
              <a:t>DataMember</a:t>
            </a:r>
            <a:r>
              <a:rPr lang="pl-PL" dirty="0"/>
              <a:t> – </a:t>
            </a:r>
            <a:r>
              <a:rPr lang="pl-PL" dirty="0" err="1"/>
              <a:t>defines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members</a:t>
            </a:r>
            <a:r>
              <a:rPr lang="pl-PL" dirty="0"/>
              <a:t> of a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serialized</a:t>
            </a:r>
            <a:endParaRPr lang="pl-PL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/>
              <a:t>Fault</a:t>
            </a:r>
            <a:r>
              <a:rPr lang="pl-PL" dirty="0"/>
              <a:t> – in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throw</a:t>
            </a:r>
            <a:r>
              <a:rPr lang="pl-PL" dirty="0"/>
              <a:t> with </a:t>
            </a:r>
            <a:r>
              <a:rPr lang="pl-PL" dirty="0" err="1"/>
              <a:t>FaultException</a:t>
            </a:r>
            <a:r>
              <a:rPr lang="pl-PL" dirty="0"/>
              <a:t>&lt;T&gt; </a:t>
            </a:r>
            <a:r>
              <a:rPr lang="pl-PL" dirty="0" err="1"/>
              <a:t>class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7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68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50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TLS –Transfer Layer Security</a:t>
            </a:r>
          </a:p>
          <a:p>
            <a:r>
              <a:rPr lang="en-GB" dirty="0"/>
              <a:t>SSL – Secure </a:t>
            </a:r>
            <a:r>
              <a:rPr lang="en-GB" dirty="0" err="1"/>
              <a:t>Socet</a:t>
            </a:r>
            <a:r>
              <a:rPr lang="en-GB" dirty="0"/>
              <a:t> Layer</a:t>
            </a:r>
          </a:p>
          <a:p>
            <a:r>
              <a:rPr lang="en-GB" dirty="0"/>
              <a:t>CA – Certificate Authority</a:t>
            </a:r>
          </a:p>
          <a:p>
            <a:endParaRPr lang="en-GB" dirty="0"/>
          </a:p>
          <a:p>
            <a:r>
              <a:rPr lang="en-GB" dirty="0"/>
              <a:t>Symmetric encryption – used to for communication client-server</a:t>
            </a:r>
          </a:p>
          <a:p>
            <a:r>
              <a:rPr lang="en-GB" dirty="0"/>
              <a:t>Asymmetric Encryption – used to exchange symmetric private key</a:t>
            </a:r>
          </a:p>
          <a:p>
            <a:endParaRPr lang="en-GB" dirty="0"/>
          </a:p>
          <a:p>
            <a:r>
              <a:rPr lang="en-GB" dirty="0"/>
              <a:t>SSL encryption algorithm may be RSA or DES</a:t>
            </a:r>
          </a:p>
          <a:p>
            <a:r>
              <a:rPr lang="en-GB" dirty="0"/>
              <a:t>Enabling SSL in HTTP allows to use HTTPS (HTTP confirmed by certificate)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871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47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351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515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507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01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owiadamia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zapisane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obiekt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 zmianie stanu pewnego innego obiektu.</a:t>
            </a:r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Obserwatorów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jest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wiele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obserwują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(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subskrybuja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sie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do)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obiektu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wysylajacego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notyfikacje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073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Umożliwia wiele iteracji naraz</a:t>
            </a:r>
          </a:p>
          <a:p>
            <a:r>
              <a:rPr lang="pl-PL" dirty="0"/>
              <a:t>Upraszcza interfejs </a:t>
            </a:r>
            <a:r>
              <a:rPr lang="pl-PL" dirty="0" err="1"/>
              <a:t>Aggregatora</a:t>
            </a:r>
            <a:endParaRPr lang="pl-PL" dirty="0"/>
          </a:p>
          <a:p>
            <a:r>
              <a:rPr lang="pl-PL" dirty="0"/>
              <a:t>	Queue</a:t>
            </a:r>
          </a:p>
          <a:p>
            <a:r>
              <a:rPr lang="pl-PL" dirty="0"/>
              <a:t>	</a:t>
            </a:r>
            <a:r>
              <a:rPr lang="pl-PL" dirty="0" err="1"/>
              <a:t>Bag</a:t>
            </a:r>
            <a:r>
              <a:rPr lang="pl-PL" dirty="0"/>
              <a:t>, Set, </a:t>
            </a:r>
            <a:r>
              <a:rPr lang="pl-PL" dirty="0" err="1"/>
              <a:t>OrderedCollection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5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Enkapsuluje</a:t>
            </a:r>
            <a:r>
              <a:rPr lang="en-GB" dirty="0"/>
              <a:t> </a:t>
            </a:r>
            <a:r>
              <a:rPr lang="en-GB" dirty="0" err="1"/>
              <a:t>wywołanie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obiekt</a:t>
            </a:r>
            <a:r>
              <a:rPr lang="en-GB" dirty="0"/>
              <a:t>,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wspierać</a:t>
            </a:r>
            <a:r>
              <a:rPr lang="en-GB" dirty="0"/>
              <a:t> </a:t>
            </a:r>
            <a:r>
              <a:rPr lang="en-GB" dirty="0" err="1"/>
              <a:t>operację</a:t>
            </a:r>
            <a:r>
              <a:rPr lang="en-GB" dirty="0"/>
              <a:t> </a:t>
            </a:r>
            <a:r>
              <a:rPr lang="en-GB" dirty="0" err="1"/>
              <a:t>cofania</a:t>
            </a:r>
            <a:r>
              <a:rPr lang="en-GB" dirty="0"/>
              <a:t> </a:t>
            </a:r>
            <a:r>
              <a:rPr lang="en-GB" dirty="0" err="1"/>
              <a:t>wywołania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270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582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76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226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Współbieżność można podzielić na programowanie równoległe i asynchroniczne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Równoległe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Sortowanie na wielu maszynach, wykonywanie czasochłonnych obliczeniowo operacji na wielu rdzeniach procesora - pokaza</a:t>
            </a:r>
            <a:r>
              <a:rPr lang="pl-PL" dirty="0"/>
              <a:t>ć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Asynchroniczne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wykonywanie czasochłonnych (czasowo) operacji na różnych wątkach, nie blokowanie GUI, zapytania na serwerze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Reaktywne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wysłanie zapytania i czekanie na wątku na odpowiedź, wykonanie akcji na event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Zalety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optymalizacja wykonywania instrukcji, użycie wszystkich procesorów, 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responsywność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aplikacji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Wady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zwiększa skomplikowanie kodu, bardziej czasochłonne szukanie i naprawianie błędów, pułapki (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deadlock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mniejsza efektywność)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Kiedy </a:t>
            </a: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 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stosować: Niska efektywność – duże skomplikowanie, ujemna efektywność, Za dużo wątków, kiedy już coś działa na wątkach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APM - Asynchronous Programming Model -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BeginOperationName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EndOperationName</a:t>
            </a:r>
            <a:endParaRPr lang="en-GB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1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BeginInvoke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/</a:t>
            </a:r>
            <a:r>
              <a:rPr lang="en-GB" sz="1800" b="0" i="1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EndInvoke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-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uruchamiamy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operację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w Begin,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synchronizacja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oczekiwanie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wynik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następuje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w End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1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IAsyncResult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&amp; </a:t>
            </a:r>
            <a:r>
              <a:rPr lang="en-GB" sz="1800" b="0" i="1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AsyncCallback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-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delegat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AsyncCallback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reprezentuję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metodę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z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parametrem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IAsyncResult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która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jest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wywoływana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zaraz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po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zakończeniu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operacji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asynchronicznej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tem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możemy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odczytać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wynik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z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wywołania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End (https://docs.microsoft.com/pl-pl/dotnet/api/system.asynccallback)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APM to TAP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można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osiągnąć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 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przez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użycie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metody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TaskFactory.</a:t>
            </a:r>
            <a:r>
              <a:rPr lang="en-GB" sz="1800" b="0" i="1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FromAsync</a:t>
            </a: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- w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parametrach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podać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Begin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End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690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obiekt, który może być bezpiecznie używany przez kilka wątków. Metody monitora chronione są przez 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muteksy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przez co w dowolnym momencie czasowym z dowolnej metody może korzystać tylko jeden wątek naraz. Upraszcza to budowę obiektów, zwalniając programistę z konieczności implementacji skomplikowanych 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wykluczeń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Semafor binarny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Semafor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abstrakcyjny typ danych, który stanowi klasyczną metodę kontroli dostępu przez wiele procesów do wspólnego zasobu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38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39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022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43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39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75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Języki</a:t>
            </a:r>
            <a:r>
              <a:rPr lang="en-GB" dirty="0"/>
              <a:t> pod .NET: C#, VB.NET, J#, F#, C++, JScript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93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Dekompilacja</a:t>
            </a:r>
            <a:r>
              <a:rPr lang="en-GB" dirty="0"/>
              <a:t> </a:t>
            </a:r>
            <a:r>
              <a:rPr lang="en-GB" dirty="0" err="1"/>
              <a:t>mozliwa</a:t>
            </a:r>
            <a:r>
              <a:rPr lang="en-GB" dirty="0"/>
              <a:t> </a:t>
            </a:r>
            <a:r>
              <a:rPr lang="en-GB" dirty="0" err="1"/>
              <a:t>dzieki</a:t>
            </a:r>
            <a:r>
              <a:rPr lang="en-GB" dirty="0"/>
              <a:t> MSIL – .NET Core jest </a:t>
            </a:r>
            <a:r>
              <a:rPr lang="en-GB" dirty="0" err="1"/>
              <a:t>już</a:t>
            </a:r>
            <a:r>
              <a:rPr lang="en-GB" dirty="0"/>
              <a:t> open source</a:t>
            </a:r>
          </a:p>
          <a:p>
            <a:r>
              <a:rPr lang="en-GB" dirty="0" err="1"/>
              <a:t>Zabezpieszenie</a:t>
            </a:r>
            <a:r>
              <a:rPr lang="en-GB" dirty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/>
              <a:t>dekompilacja</a:t>
            </a:r>
            <a:r>
              <a:rPr lang="en-GB" dirty="0"/>
              <a:t> – </a:t>
            </a:r>
            <a:r>
              <a:rPr lang="en-GB" dirty="0" err="1"/>
              <a:t>nie</a:t>
            </a:r>
            <a:r>
              <a:rPr lang="en-GB" dirty="0"/>
              <a:t> da </a:t>
            </a:r>
            <a:r>
              <a:rPr lang="en-GB" dirty="0" err="1"/>
              <a:t>sie</a:t>
            </a:r>
            <a:r>
              <a:rPr lang="en-GB" dirty="0"/>
              <a:t> w 100% (Obfuscator)</a:t>
            </a:r>
          </a:p>
          <a:p>
            <a:r>
              <a:rPr lang="en-GB" dirty="0" err="1"/>
              <a:t>Używanie</a:t>
            </a:r>
            <a:r>
              <a:rPr lang="en-GB" dirty="0"/>
              <a:t> secure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12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/>
          <a:lstStyle>
            <a:lvl1pPr marR="45720" lvl="0" algn="r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ctr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i="0" u="none" strike="noStrike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02894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02894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9751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6893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ky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Shape 89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/>
          <a:lstStyle>
            <a:lvl1pPr marL="457200" marR="0" lvl="0" indent="-228600" algn="l" rtl="0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93369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7305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65747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65747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Shape 97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Shape 1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Shape 3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39552" y="2057400"/>
            <a:ext cx="7851648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040"/>
              <a:buFont typeface="Calibri"/>
              <a:buNone/>
            </a:pPr>
            <a:r>
              <a:rPr lang="en-GB" sz="5040" b="1" i="0" u="none" strike="noStrike" cap="none" dirty="0" err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Zaawansowane</a:t>
            </a:r>
            <a:r>
              <a:rPr lang="en-GB" sz="5040" b="1" i="0" u="none" strike="noStrike" cap="none" dirty="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5040" b="1" i="0" u="none" strike="noStrike" cap="none" dirty="0" err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programowanie</a:t>
            </a:r>
            <a:r>
              <a:rPr lang="en-GB" sz="5040" b="1" i="0" u="none" strike="noStrike" cap="none" dirty="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 w C#</a:t>
            </a:r>
            <a:endParaRPr sz="5040" b="1" i="0" u="none" strike="noStrike" cap="none" dirty="0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4139952" y="4941168"/>
            <a:ext cx="3888432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pl-PL"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Paweł Biesiada</a:t>
            </a:r>
            <a:endParaRPr sz="26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wyrażeń</a:t>
            </a:r>
            <a:r>
              <a:rPr lang="en-GB" dirty="0"/>
              <a:t> - </a:t>
            </a:r>
            <a:r>
              <a:rPr lang="en-GB" i="1" dirty="0"/>
              <a:t>dynamic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231FE-C307-4F77-B7E3-811107EB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227747"/>
            <a:ext cx="8229601" cy="39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1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B256-BA48-4D33-9F1A-0B5C646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3D6E-D1A0-4864-8749-482132A5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60073"/>
            <a:ext cx="5455228" cy="3694852"/>
          </a:xfrm>
        </p:spPr>
        <p:txBody>
          <a:bodyPr/>
          <a:lstStyle/>
          <a:p>
            <a:r>
              <a:rPr lang="en-GB" dirty="0"/>
              <a:t>CLI – Common Language Infrastructure</a:t>
            </a:r>
          </a:p>
          <a:p>
            <a:r>
              <a:rPr lang="en-GB" dirty="0"/>
              <a:t>CIL – Common Intermediate Language</a:t>
            </a:r>
          </a:p>
          <a:p>
            <a:r>
              <a:rPr lang="en-GB" dirty="0"/>
              <a:t>CLR – Common Language Runtime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80FC0-D400-4846-88F3-7B13A817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93" y="1959571"/>
            <a:ext cx="3809307" cy="43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wykonywalne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Łączenie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plików</a:t>
            </a:r>
            <a:r>
              <a:rPr lang="en-GB" dirty="0"/>
              <a:t> </a:t>
            </a:r>
            <a:r>
              <a:rPr lang="en-GB" dirty="0" err="1"/>
              <a:t>wykonywalnych</a:t>
            </a:r>
            <a:r>
              <a:rPr lang="en-GB" dirty="0"/>
              <a:t> w </a:t>
            </a:r>
            <a:r>
              <a:rPr lang="en-GB" dirty="0" err="1"/>
              <a:t>jeden</a:t>
            </a:r>
            <a:endParaRPr lang="en-GB" dirty="0"/>
          </a:p>
          <a:p>
            <a:pPr lvl="1"/>
            <a:r>
              <a:rPr lang="en-GB" dirty="0" err="1"/>
              <a:t>ILMerge</a:t>
            </a:r>
            <a:endParaRPr lang="en-GB" dirty="0"/>
          </a:p>
          <a:p>
            <a:r>
              <a:rPr lang="en-GB" dirty="0" err="1"/>
              <a:t>Dekompilacja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ILSpy</a:t>
            </a:r>
            <a:r>
              <a:rPr lang="en-GB" dirty="0"/>
              <a:t>, </a:t>
            </a:r>
            <a:r>
              <a:rPr lang="en-GB" dirty="0" err="1"/>
              <a:t>ILDasm</a:t>
            </a:r>
            <a:r>
              <a:rPr lang="en-GB" dirty="0"/>
              <a:t>, </a:t>
            </a:r>
            <a:r>
              <a:rPr lang="pl-PL" dirty="0" err="1"/>
              <a:t>dotPeek</a:t>
            </a:r>
            <a:endParaRPr lang="en-GB" dirty="0"/>
          </a:p>
          <a:p>
            <a:r>
              <a:rPr lang="en-GB" dirty="0" err="1"/>
              <a:t>Zabezpieczenia</a:t>
            </a:r>
            <a:r>
              <a:rPr lang="en-GB" dirty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/>
              <a:t>dekompilacją</a:t>
            </a:r>
            <a:endParaRPr lang="en-GB" dirty="0"/>
          </a:p>
          <a:p>
            <a:pPr lvl="1"/>
            <a:r>
              <a:rPr lang="en-GB" dirty="0" err="1"/>
              <a:t>Obfuskacja</a:t>
            </a:r>
            <a:endParaRPr lang="en-GB" dirty="0"/>
          </a:p>
          <a:p>
            <a:pPr lvl="1"/>
            <a:r>
              <a:rPr lang="en-GB" dirty="0" err="1"/>
              <a:t>Ukrywanie</a:t>
            </a:r>
            <a:r>
              <a:rPr lang="en-GB" dirty="0"/>
              <a:t> </a:t>
            </a:r>
            <a:r>
              <a:rPr lang="en-GB" dirty="0" err="1"/>
              <a:t>stringów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51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Debugowanie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Klasa</a:t>
            </a:r>
            <a:r>
              <a:rPr lang="en-GB" dirty="0"/>
              <a:t> Trace</a:t>
            </a:r>
          </a:p>
          <a:p>
            <a:r>
              <a:rPr lang="en-GB" dirty="0" err="1"/>
              <a:t>Klasa</a:t>
            </a:r>
            <a:r>
              <a:rPr lang="en-GB" dirty="0"/>
              <a:t> Debug</a:t>
            </a:r>
          </a:p>
          <a:p>
            <a:r>
              <a:rPr lang="en-GB" dirty="0" err="1"/>
              <a:t>Klasa</a:t>
            </a:r>
            <a:r>
              <a:rPr lang="en-GB" dirty="0"/>
              <a:t> </a:t>
            </a:r>
            <a:r>
              <a:rPr lang="en-GB" dirty="0" err="1"/>
              <a:t>StackTrace</a:t>
            </a:r>
            <a:endParaRPr lang="en-GB" dirty="0"/>
          </a:p>
          <a:p>
            <a:r>
              <a:rPr lang="en-GB" dirty="0" err="1"/>
              <a:t>Klasa</a:t>
            </a:r>
            <a:r>
              <a:rPr lang="en-GB" dirty="0"/>
              <a:t> Stopwatch</a:t>
            </a:r>
          </a:p>
          <a:p>
            <a:r>
              <a:rPr lang="en-GB" dirty="0"/>
              <a:t>Visual Studio – </a:t>
            </a:r>
            <a:r>
              <a:rPr lang="en-GB" dirty="0" err="1"/>
              <a:t>okna</a:t>
            </a:r>
            <a:r>
              <a:rPr lang="en-GB" dirty="0"/>
              <a:t> </a:t>
            </a:r>
            <a:r>
              <a:rPr lang="en-GB" dirty="0" err="1"/>
              <a:t>debugowania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99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8CCEC-D2C3-44C3-A224-D5C44EB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Komponenty</a:t>
            </a:r>
            <a:r>
              <a:rPr lang="en-GB" dirty="0"/>
              <a:t> </a:t>
            </a:r>
            <a:r>
              <a:rPr lang="en-GB" dirty="0" err="1"/>
              <a:t>webowe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DF7B0-083D-49F4-8555-F038F2E38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WebResponse</a:t>
            </a:r>
            <a:r>
              <a:rPr lang="en-GB" dirty="0"/>
              <a:t>/</a:t>
            </a:r>
            <a:r>
              <a:rPr lang="en-GB" dirty="0" err="1"/>
              <a:t>WebRequest</a:t>
            </a:r>
            <a:endParaRPr lang="en-GB" dirty="0"/>
          </a:p>
          <a:p>
            <a:pPr lvl="1"/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ogólne</a:t>
            </a:r>
            <a:endParaRPr lang="en-GB" dirty="0"/>
          </a:p>
          <a:p>
            <a:pPr lvl="1"/>
            <a:r>
              <a:rPr lang="en-GB" dirty="0" err="1"/>
              <a:t>daje</a:t>
            </a:r>
            <a:r>
              <a:rPr lang="en-GB" dirty="0"/>
              <a:t> </a:t>
            </a:r>
            <a:r>
              <a:rPr lang="en-GB" dirty="0" err="1"/>
              <a:t>większą</a:t>
            </a:r>
            <a:r>
              <a:rPr lang="en-GB" dirty="0"/>
              <a:t> </a:t>
            </a:r>
            <a:r>
              <a:rPr lang="en-GB" dirty="0" err="1"/>
              <a:t>kontrolę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requestami</a:t>
            </a:r>
            <a:endParaRPr lang="en-GB" dirty="0"/>
          </a:p>
          <a:p>
            <a:r>
              <a:rPr lang="en-GB" dirty="0" err="1"/>
              <a:t>WebClient</a:t>
            </a:r>
            <a:endParaRPr lang="en-GB" dirty="0"/>
          </a:p>
          <a:p>
            <a:pPr lvl="1"/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synchroniczne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asynchroniczne</a:t>
            </a:r>
            <a:endParaRPr lang="en-GB" dirty="0"/>
          </a:p>
          <a:p>
            <a:r>
              <a:rPr lang="en-GB" dirty="0" err="1"/>
              <a:t>HttpClient</a:t>
            </a:r>
            <a:endParaRPr lang="en-GB" dirty="0"/>
          </a:p>
          <a:p>
            <a:pPr lvl="1"/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asynchroniczne</a:t>
            </a:r>
            <a:endParaRPr lang="en-GB" dirty="0"/>
          </a:p>
          <a:p>
            <a:pPr lvl="1"/>
            <a:r>
              <a:rPr lang="en-GB" dirty="0" err="1"/>
              <a:t>Implementuje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wspierające</a:t>
            </a:r>
            <a:r>
              <a:rPr lang="en-GB" dirty="0"/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149737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69E77E-2103-4977-BA5A-56022041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Architektura</a:t>
            </a:r>
            <a:r>
              <a:rPr lang="en-GB" dirty="0"/>
              <a:t> </a:t>
            </a:r>
            <a:r>
              <a:rPr lang="en-GB" dirty="0" err="1"/>
              <a:t>klient-serwer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244E7-E7D8-4690-8CA5-B29830C5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5479"/>
            <a:ext cx="8229600" cy="4615792"/>
          </a:xfrm>
        </p:spPr>
        <p:txBody>
          <a:bodyPr/>
          <a:lstStyle/>
          <a:p>
            <a:r>
              <a:rPr lang="en-GB" dirty="0" err="1"/>
              <a:t>Serwer</a:t>
            </a:r>
            <a:r>
              <a:rPr lang="en-GB" dirty="0"/>
              <a:t> (thick):</a:t>
            </a:r>
          </a:p>
          <a:p>
            <a:pPr lvl="1"/>
            <a:r>
              <a:rPr lang="en-GB" dirty="0" err="1"/>
              <a:t>Procesuje</a:t>
            </a:r>
            <a:r>
              <a:rPr lang="en-GB" dirty="0"/>
              <a:t> </a:t>
            </a:r>
            <a:r>
              <a:rPr lang="en-GB" dirty="0" err="1"/>
              <a:t>przychodzące</a:t>
            </a:r>
            <a:r>
              <a:rPr lang="en-GB" dirty="0"/>
              <a:t> </a:t>
            </a:r>
            <a:r>
              <a:rPr lang="en-GB" dirty="0" err="1"/>
              <a:t>zadania</a:t>
            </a:r>
            <a:endParaRPr lang="en-GB" dirty="0"/>
          </a:p>
          <a:p>
            <a:pPr lvl="1"/>
            <a:r>
              <a:rPr lang="en-GB" dirty="0" err="1"/>
              <a:t>Odsyła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do </a:t>
            </a:r>
            <a:r>
              <a:rPr lang="en-GB" dirty="0" err="1"/>
              <a:t>klienta</a:t>
            </a:r>
            <a:endParaRPr lang="en-GB" dirty="0"/>
          </a:p>
          <a:p>
            <a:r>
              <a:rPr lang="en-GB" dirty="0" err="1"/>
              <a:t>Klient</a:t>
            </a:r>
            <a:r>
              <a:rPr lang="en-GB" dirty="0"/>
              <a:t> (thin):</a:t>
            </a:r>
          </a:p>
          <a:p>
            <a:pPr lvl="1"/>
            <a:r>
              <a:rPr lang="en-GB" dirty="0" err="1"/>
              <a:t>Wysyła</a:t>
            </a:r>
            <a:r>
              <a:rPr lang="en-GB" dirty="0"/>
              <a:t> </a:t>
            </a:r>
            <a:r>
              <a:rPr lang="en-GB" dirty="0" err="1"/>
              <a:t>zapytania</a:t>
            </a:r>
            <a:r>
              <a:rPr lang="en-GB" dirty="0"/>
              <a:t> do </a:t>
            </a:r>
            <a:r>
              <a:rPr lang="en-GB" dirty="0" err="1"/>
              <a:t>serwera</a:t>
            </a:r>
            <a:endParaRPr lang="en-GB" dirty="0"/>
          </a:p>
          <a:p>
            <a:pPr lvl="1"/>
            <a:r>
              <a:rPr lang="en-GB" dirty="0" err="1"/>
              <a:t>Odbiera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od </a:t>
            </a:r>
            <a:r>
              <a:rPr lang="en-GB" dirty="0" err="1"/>
              <a:t>serwera</a:t>
            </a:r>
            <a:endParaRPr lang="en-GB" dirty="0"/>
          </a:p>
          <a:p>
            <a:pPr marL="556260" lvl="1" indent="0">
              <a:buNone/>
            </a:pPr>
            <a:endParaRPr lang="en-GB" dirty="0"/>
          </a:p>
          <a:p>
            <a:r>
              <a:rPr lang="en-GB" dirty="0" err="1"/>
              <a:t>Warstwa</a:t>
            </a:r>
            <a:r>
              <a:rPr lang="en-GB" dirty="0"/>
              <a:t> </a:t>
            </a:r>
            <a:r>
              <a:rPr lang="en-GB" dirty="0" err="1"/>
              <a:t>komunikacji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ustalona</a:t>
            </a:r>
            <a:r>
              <a:rPr lang="en-GB" dirty="0"/>
              <a:t> </a:t>
            </a:r>
            <a:r>
              <a:rPr lang="en-GB" dirty="0" err="1"/>
              <a:t>publicznie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jednolita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obu</a:t>
            </a:r>
            <a:r>
              <a:rPr lang="en-GB" dirty="0"/>
              <a:t> </a:t>
            </a:r>
            <a:r>
              <a:rPr lang="en-GB" dirty="0" err="1"/>
              <a:t>stron</a:t>
            </a:r>
            <a:endParaRPr lang="en-GB" dirty="0"/>
          </a:p>
          <a:p>
            <a:pPr lvl="1"/>
            <a:r>
              <a:rPr lang="en-GB" dirty="0"/>
              <a:t>http (REST/SOAP), TCP, pipe</a:t>
            </a:r>
          </a:p>
        </p:txBody>
      </p:sp>
    </p:spTree>
    <p:extLst>
      <p:ext uri="{BB962C8B-B14F-4D97-AF65-F5344CB8AC3E}">
        <p14:creationId xmlns:p14="http://schemas.microsoft.com/office/powerpoint/2010/main" val="309165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A7B5B-24A9-45F6-8538-8F6B50E6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7"/>
            <a:ext cx="8229600" cy="1549716"/>
          </a:xfrm>
        </p:spPr>
        <p:txBody>
          <a:bodyPr/>
          <a:lstStyle/>
          <a:p>
            <a:r>
              <a:rPr lang="en-GB" sz="4000" dirty="0"/>
              <a:t>Windows Communication Foundation (SOAP)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69718-A414-48DE-81EB-DDB8A6CE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434106"/>
            <a:ext cx="8229600" cy="3890493"/>
          </a:xfrm>
        </p:spPr>
        <p:txBody>
          <a:bodyPr/>
          <a:lstStyle/>
          <a:p>
            <a:r>
              <a:rPr lang="en-GB" dirty="0"/>
              <a:t>ABC Concept</a:t>
            </a:r>
          </a:p>
          <a:p>
            <a:pPr lvl="1"/>
            <a:r>
              <a:rPr lang="en-GB" dirty="0"/>
              <a:t>Address (Where)</a:t>
            </a:r>
          </a:p>
          <a:p>
            <a:pPr lvl="1"/>
            <a:r>
              <a:rPr lang="en-GB" dirty="0"/>
              <a:t>Binding (How)</a:t>
            </a:r>
          </a:p>
          <a:p>
            <a:pPr lvl="1"/>
            <a:r>
              <a:rPr lang="en-GB" dirty="0"/>
              <a:t>Contract (What)</a:t>
            </a:r>
          </a:p>
          <a:p>
            <a:pPr lvl="2"/>
            <a:r>
              <a:rPr lang="en-GB" dirty="0" err="1"/>
              <a:t>ServiceContract</a:t>
            </a:r>
            <a:endParaRPr lang="en-GB" dirty="0"/>
          </a:p>
          <a:p>
            <a:pPr lvl="2"/>
            <a:r>
              <a:rPr lang="en-GB" dirty="0" err="1"/>
              <a:t>OperationContract</a:t>
            </a:r>
            <a:endParaRPr lang="en-GB" dirty="0"/>
          </a:p>
          <a:p>
            <a:pPr lvl="2"/>
            <a:r>
              <a:rPr lang="en-GB" dirty="0" err="1"/>
              <a:t>DataContract</a:t>
            </a:r>
            <a:endParaRPr lang="en-GB" dirty="0"/>
          </a:p>
          <a:p>
            <a:pPr lvl="2"/>
            <a:r>
              <a:rPr lang="en-GB" dirty="0" err="1"/>
              <a:t>DataMemberContract</a:t>
            </a:r>
            <a:endParaRPr lang="en-GB" dirty="0"/>
          </a:p>
          <a:p>
            <a:pPr lvl="2"/>
            <a:r>
              <a:rPr lang="en-GB" dirty="0" err="1"/>
              <a:t>FaultContract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95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A7B5B-24A9-45F6-8538-8F6B50E6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Representational State Transfer (REST)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69718-A414-48DE-81EB-DDB8A6CEE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Komunikacja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HTTP (JSON)</a:t>
            </a:r>
          </a:p>
          <a:p>
            <a:pPr lvl="1"/>
            <a:r>
              <a:rPr lang="en-GB" dirty="0"/>
              <a:t>GET</a:t>
            </a:r>
          </a:p>
          <a:p>
            <a:pPr lvl="1"/>
            <a:r>
              <a:rPr lang="en-GB" dirty="0"/>
              <a:t>POST</a:t>
            </a:r>
          </a:p>
          <a:p>
            <a:pPr lvl="1"/>
            <a:r>
              <a:rPr lang="en-GB" dirty="0"/>
              <a:t>PUT / PATCH</a:t>
            </a:r>
          </a:p>
          <a:p>
            <a:pPr lvl="1"/>
            <a:r>
              <a:rPr lang="en-GB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85899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704088"/>
            <a:ext cx="8695112" cy="1143000"/>
          </a:xfrm>
        </p:spPr>
        <p:txBody>
          <a:bodyPr/>
          <a:lstStyle/>
          <a:p>
            <a:r>
              <a:rPr lang="en-GB" dirty="0" err="1"/>
              <a:t>Szyfrowanie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hashowanie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Szyfrowanie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Synchroniczne</a:t>
            </a:r>
            <a:endParaRPr lang="en-GB" dirty="0"/>
          </a:p>
          <a:p>
            <a:pPr lvl="2"/>
            <a:r>
              <a:rPr lang="en-GB" dirty="0"/>
              <a:t>AES, DES, </a:t>
            </a:r>
            <a:r>
              <a:rPr lang="pl-PL" dirty="0" err="1"/>
              <a:t>RijndaelManaged</a:t>
            </a:r>
            <a:endParaRPr lang="en-GB" dirty="0"/>
          </a:p>
          <a:p>
            <a:pPr lvl="1"/>
            <a:r>
              <a:rPr lang="en-GB" dirty="0" err="1"/>
              <a:t>Asynchroniczne</a:t>
            </a:r>
            <a:endParaRPr lang="en-GB" dirty="0"/>
          </a:p>
          <a:p>
            <a:pPr lvl="2"/>
            <a:r>
              <a:rPr lang="en-GB" dirty="0"/>
              <a:t>RSA, DSA</a:t>
            </a:r>
          </a:p>
          <a:p>
            <a:r>
              <a:rPr lang="en-GB" dirty="0" err="1"/>
              <a:t>Hashowanie</a:t>
            </a:r>
            <a:endParaRPr lang="en-GB" dirty="0"/>
          </a:p>
          <a:p>
            <a:pPr lvl="1"/>
            <a:r>
              <a:rPr lang="en-GB" dirty="0"/>
              <a:t>MD5, SHA</a:t>
            </a:r>
          </a:p>
        </p:txBody>
      </p:sp>
    </p:spTree>
    <p:extLst>
      <p:ext uri="{BB962C8B-B14F-4D97-AF65-F5344CB8AC3E}">
        <p14:creationId xmlns:p14="http://schemas.microsoft.com/office/powerpoint/2010/main" val="285543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2F5F5-7808-49B8-8E7E-20D02AE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TLS/SSL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F02D8F-A09D-4F7D-A7FE-670A3200E0FB}"/>
              </a:ext>
            </a:extLst>
          </p:cNvPr>
          <p:cNvSpPr/>
          <p:nvPr/>
        </p:nvSpPr>
        <p:spPr>
          <a:xfrm>
            <a:off x="744346" y="2860100"/>
            <a:ext cx="1795347" cy="19237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dirty="0"/>
              <a:t>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0D96DB-2399-4BAB-A3E8-2AA5E1306D33}"/>
              </a:ext>
            </a:extLst>
          </p:cNvPr>
          <p:cNvSpPr/>
          <p:nvPr/>
        </p:nvSpPr>
        <p:spPr>
          <a:xfrm>
            <a:off x="6360845" y="2854526"/>
            <a:ext cx="1795347" cy="192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A16E12-1308-4BFE-B3FE-3DEC81B49DED}"/>
              </a:ext>
            </a:extLst>
          </p:cNvPr>
          <p:cNvSpPr/>
          <p:nvPr/>
        </p:nvSpPr>
        <p:spPr>
          <a:xfrm>
            <a:off x="3702765" y="1852664"/>
            <a:ext cx="1286107" cy="677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dirty="0"/>
              <a:t>CA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6A34AF-AE82-4ACE-A402-562ED55B76E3}"/>
              </a:ext>
            </a:extLst>
          </p:cNvPr>
          <p:cNvCxnSpPr>
            <a:cxnSpLocks/>
          </p:cNvCxnSpPr>
          <p:nvPr/>
        </p:nvCxnSpPr>
        <p:spPr>
          <a:xfrm>
            <a:off x="2512189" y="3035928"/>
            <a:ext cx="3848656" cy="0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56B5BF-9884-4F7C-A5F3-074295F2444F}"/>
              </a:ext>
            </a:extLst>
          </p:cNvPr>
          <p:cNvCxnSpPr/>
          <p:nvPr/>
        </p:nvCxnSpPr>
        <p:spPr>
          <a:xfrm>
            <a:off x="2512189" y="3462648"/>
            <a:ext cx="3821152" cy="0"/>
          </a:xfrm>
          <a:prstGeom prst="straightConnector1">
            <a:avLst/>
          </a:prstGeom>
          <a:ln w="317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D3D3D-B37D-4F01-9C6F-8F8ED232DCD7}"/>
              </a:ext>
            </a:extLst>
          </p:cNvPr>
          <p:cNvSpPr txBox="1"/>
          <p:nvPr/>
        </p:nvSpPr>
        <p:spPr>
          <a:xfrm>
            <a:off x="3091494" y="2654273"/>
            <a:ext cx="248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Client/server 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A58BF-F76B-4C29-A3CF-EDA4221E2CA9}"/>
              </a:ext>
            </a:extLst>
          </p:cNvPr>
          <p:cNvSpPr txBox="1"/>
          <p:nvPr/>
        </p:nvSpPr>
        <p:spPr>
          <a:xfrm>
            <a:off x="2989089" y="3121223"/>
            <a:ext cx="28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Sends public key and certificate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AFBF3-504D-4CE1-AA2A-12A397594358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1642020" y="2191383"/>
            <a:ext cx="2060745" cy="668717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3206AA-37EE-4829-AB9B-D65F062B46F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4988872" y="2191383"/>
            <a:ext cx="2269647" cy="663143"/>
          </a:xfrm>
          <a:prstGeom prst="straightConnector1">
            <a:avLst/>
          </a:prstGeom>
          <a:ln w="31750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90E78-E44D-47FC-915F-274B3843528F}"/>
              </a:ext>
            </a:extLst>
          </p:cNvPr>
          <p:cNvSpPr txBox="1"/>
          <p:nvPr/>
        </p:nvSpPr>
        <p:spPr>
          <a:xfrm>
            <a:off x="5907172" y="2225359"/>
            <a:ext cx="277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 authorize Server certificate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42A74-67CB-4906-A7DD-366B34A6BB98}"/>
              </a:ext>
            </a:extLst>
          </p:cNvPr>
          <p:cNvSpPr txBox="1"/>
          <p:nvPr/>
        </p:nvSpPr>
        <p:spPr>
          <a:xfrm>
            <a:off x="707168" y="2208028"/>
            <a:ext cx="207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Verifies certificate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A58D1-D607-4571-AD9C-09AF6D6D12E9}"/>
              </a:ext>
            </a:extLst>
          </p:cNvPr>
          <p:cNvCxnSpPr>
            <a:cxnSpLocks/>
          </p:cNvCxnSpPr>
          <p:nvPr/>
        </p:nvCxnSpPr>
        <p:spPr>
          <a:xfrm flipV="1">
            <a:off x="2539693" y="3997900"/>
            <a:ext cx="3821152" cy="5575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EFDD79-3CDC-4A3E-B785-5BA344B23A89}"/>
              </a:ext>
            </a:extLst>
          </p:cNvPr>
          <p:cNvSpPr txBox="1"/>
          <p:nvPr/>
        </p:nvSpPr>
        <p:spPr>
          <a:xfrm>
            <a:off x="2779443" y="3615721"/>
            <a:ext cx="334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en-GB" dirty="0"/>
              <a:t>. Sends encrypted key to Server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95C5FDD-9CD1-4C1F-BFD3-4C2043E4952B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712240" y="3854093"/>
            <a:ext cx="961886" cy="897674"/>
          </a:xfrm>
          <a:prstGeom prst="bentConnector4">
            <a:avLst>
              <a:gd name="adj1" fmla="val -50700"/>
              <a:gd name="adj2" fmla="val 12546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5DBCCC-45E0-4260-BED8-7101BE9CEA84}"/>
              </a:ext>
            </a:extLst>
          </p:cNvPr>
          <p:cNvSpPr txBox="1"/>
          <p:nvPr/>
        </p:nvSpPr>
        <p:spPr>
          <a:xfrm>
            <a:off x="197937" y="5278624"/>
            <a:ext cx="2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Generates symmetric key and encrypts it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F341FF7-15BD-425A-987D-7DAF3A89FE8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 flipH="1" flipV="1">
            <a:off x="7360370" y="3982476"/>
            <a:ext cx="961886" cy="629758"/>
          </a:xfrm>
          <a:prstGeom prst="bentConnector4">
            <a:avLst>
              <a:gd name="adj1" fmla="val -50594"/>
              <a:gd name="adj2" fmla="val 1363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703B4A3-68CF-4E9B-80C5-78EC192865D1}"/>
              </a:ext>
            </a:extLst>
          </p:cNvPr>
          <p:cNvSpPr txBox="1"/>
          <p:nvPr/>
        </p:nvSpPr>
        <p:spPr>
          <a:xfrm>
            <a:off x="6123695" y="5278624"/>
            <a:ext cx="247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 Decrypts symmetric key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F59C63-723A-4DAB-9D42-8BB5C00AE0BE}"/>
              </a:ext>
            </a:extLst>
          </p:cNvPr>
          <p:cNvSpPr txBox="1"/>
          <p:nvPr/>
        </p:nvSpPr>
        <p:spPr>
          <a:xfrm>
            <a:off x="2981097" y="4193880"/>
            <a:ext cx="28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 Communicates using public key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78EC702-FA8E-493F-B867-5F421784D0E5}"/>
              </a:ext>
            </a:extLst>
          </p:cNvPr>
          <p:cNvCxnSpPr/>
          <p:nvPr/>
        </p:nvCxnSpPr>
        <p:spPr>
          <a:xfrm>
            <a:off x="2539693" y="4528553"/>
            <a:ext cx="3821152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6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pl-PL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 zajęć – dzień 1.</a:t>
            </a: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endParaRPr lang="en-GB" sz="2405" dirty="0"/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/>
              <a:t>Delegaty</a:t>
            </a:r>
            <a:endParaRPr lang="en-GB" sz="2405" dirty="0"/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/>
              <a:t>Metody</a:t>
            </a:r>
            <a:r>
              <a:rPr lang="en-GB" sz="2405" dirty="0"/>
              <a:t> </a:t>
            </a:r>
            <a:r>
              <a:rPr lang="en-GB" sz="2405" dirty="0" err="1"/>
              <a:t>rozszerzone</a:t>
            </a:r>
            <a:endParaRPr lang="en-GB" sz="2405" dirty="0"/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/>
              <a:t>Refleksje</a:t>
            </a:r>
            <a:endParaRPr lang="en-GB" sz="2405" dirty="0"/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/>
              <a:t>Własne</a:t>
            </a:r>
            <a:r>
              <a:rPr lang="en-GB" sz="2405" dirty="0"/>
              <a:t> </a:t>
            </a:r>
            <a:r>
              <a:rPr lang="en-GB" sz="2405" dirty="0" err="1"/>
              <a:t>atrybuty</a:t>
            </a:r>
            <a:endParaRPr lang="en-GB" sz="2405" dirty="0"/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/>
              <a:t>Drzewa</a:t>
            </a:r>
            <a:r>
              <a:rPr lang="en-GB" sz="2405" dirty="0"/>
              <a:t> </a:t>
            </a:r>
            <a:r>
              <a:rPr lang="en-GB" sz="2405" dirty="0" err="1"/>
              <a:t>wyrażeń</a:t>
            </a:r>
            <a:r>
              <a:rPr lang="en-GB" sz="2405" dirty="0"/>
              <a:t> (dynamic)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/>
              <a:t>Operacje</a:t>
            </a:r>
            <a:r>
              <a:rPr lang="en-GB" sz="2405" dirty="0"/>
              <a:t> </a:t>
            </a:r>
            <a:r>
              <a:rPr lang="en-GB" sz="2405" dirty="0" err="1"/>
              <a:t>na</a:t>
            </a:r>
            <a:r>
              <a:rPr lang="en-GB" sz="2405" dirty="0"/>
              <a:t> </a:t>
            </a:r>
            <a:r>
              <a:rPr lang="en-GB" sz="2405" dirty="0" err="1"/>
              <a:t>plikach</a:t>
            </a:r>
            <a:r>
              <a:rPr lang="en-GB" sz="2405" dirty="0"/>
              <a:t> </a:t>
            </a:r>
            <a:r>
              <a:rPr lang="en-GB" sz="2405" dirty="0" err="1"/>
              <a:t>wykonywalnych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60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Scalanie</a:t>
            </a:r>
            <a:endParaRPr lang="en-GB" sz="2220"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60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/>
              <a:t>D</a:t>
            </a:r>
            <a:r>
              <a:rPr lang="en-GB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ekompilacja</a:t>
            </a:r>
            <a:endParaRPr lang="en-GB"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endParaRPr lang="en-GB"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127063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9702C-0F11-4166-9B2B-2637B0C2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projektowe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55960-9722-4739-A7D9-020CB76B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5479"/>
            <a:ext cx="8229600" cy="4787053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Kreacyjne</a:t>
            </a:r>
            <a:endParaRPr lang="en-GB" dirty="0"/>
          </a:p>
          <a:p>
            <a:pPr lvl="1"/>
            <a:r>
              <a:rPr lang="en-GB" dirty="0"/>
              <a:t>Singleton, </a:t>
            </a:r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Abstrakcyjna</a:t>
            </a:r>
            <a:r>
              <a:rPr lang="en-GB" dirty="0"/>
              <a:t>, </a:t>
            </a:r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Metod</a:t>
            </a:r>
            <a:endParaRPr lang="en-GB" dirty="0"/>
          </a:p>
          <a:p>
            <a:r>
              <a:rPr lang="en-GB" dirty="0" err="1"/>
              <a:t>Strukturalne</a:t>
            </a:r>
            <a:endParaRPr lang="en-GB" dirty="0"/>
          </a:p>
          <a:p>
            <a:pPr lvl="1"/>
            <a:r>
              <a:rPr lang="en-GB" dirty="0" err="1"/>
              <a:t>Fasada</a:t>
            </a:r>
            <a:endParaRPr lang="en-GB" dirty="0"/>
          </a:p>
          <a:p>
            <a:r>
              <a:rPr lang="en-GB" dirty="0" err="1"/>
              <a:t>Czynnościowe</a:t>
            </a:r>
            <a:endParaRPr lang="en-GB" dirty="0"/>
          </a:p>
          <a:p>
            <a:pPr lvl="1"/>
            <a:r>
              <a:rPr lang="en-GB" dirty="0" err="1"/>
              <a:t>Obserwator</a:t>
            </a:r>
            <a:r>
              <a:rPr lang="en-GB" dirty="0"/>
              <a:t>, Stan, </a:t>
            </a:r>
            <a:r>
              <a:rPr lang="en-GB" dirty="0" err="1"/>
              <a:t>Strategia</a:t>
            </a:r>
            <a:r>
              <a:rPr lang="en-GB" dirty="0"/>
              <a:t>, </a:t>
            </a:r>
            <a:r>
              <a:rPr lang="en-GB" dirty="0" err="1"/>
              <a:t>Polecenie</a:t>
            </a:r>
            <a:r>
              <a:rPr lang="en-GB" dirty="0"/>
              <a:t>, Iterator</a:t>
            </a:r>
          </a:p>
        </p:txBody>
      </p:sp>
    </p:spTree>
    <p:extLst>
      <p:ext uri="{BB962C8B-B14F-4D97-AF65-F5344CB8AC3E}">
        <p14:creationId xmlns:p14="http://schemas.microsoft.com/office/powerpoint/2010/main" val="421794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 (</a:t>
            </a:r>
            <a:r>
              <a:rPr lang="en-GB" dirty="0" err="1"/>
              <a:t>Kreacyjny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010913"/>
            <a:ext cx="8229600" cy="1313686"/>
          </a:xfrm>
        </p:spPr>
        <p:txBody>
          <a:bodyPr/>
          <a:lstStyle/>
          <a:p>
            <a:r>
              <a:rPr lang="en-GB" dirty="0" err="1"/>
              <a:t>Istnieje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instancja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pPr marL="71755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F2310-35B5-4ECB-9C50-C0D77CA9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0946" y="0"/>
            <a:ext cx="2422108" cy="6858000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BCA6F07F-36C4-426F-909A-EE9AE9389451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4737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abstrakcyjna</a:t>
            </a:r>
            <a:r>
              <a:rPr lang="en-GB" dirty="0"/>
              <a:t> </a:t>
            </a:r>
            <a:r>
              <a:rPr lang="en-GB" sz="4500" dirty="0"/>
              <a:t>(</a:t>
            </a:r>
            <a:r>
              <a:rPr lang="en-GB" sz="4500" dirty="0" err="1"/>
              <a:t>Kreacyjny</a:t>
            </a:r>
            <a:r>
              <a:rPr lang="en-GB" sz="45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754088"/>
            <a:ext cx="8229600" cy="1936644"/>
          </a:xfrm>
        </p:spPr>
        <p:txBody>
          <a:bodyPr/>
          <a:lstStyle/>
          <a:p>
            <a:r>
              <a:rPr lang="en-GB" dirty="0" err="1"/>
              <a:t>Udostępnia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do </a:t>
            </a:r>
            <a:r>
              <a:rPr lang="en-GB" dirty="0" err="1"/>
              <a:t>tworzenia</a:t>
            </a:r>
            <a:r>
              <a:rPr lang="en-GB" dirty="0"/>
              <a:t> </a:t>
            </a:r>
            <a:r>
              <a:rPr lang="en-GB" dirty="0" err="1"/>
              <a:t>pewnego</a:t>
            </a:r>
            <a:r>
              <a:rPr lang="en-GB" dirty="0"/>
              <a:t> </a:t>
            </a:r>
            <a:r>
              <a:rPr lang="en-GB" dirty="0" err="1"/>
              <a:t>podzbioru</a:t>
            </a:r>
            <a:r>
              <a:rPr lang="en-GB" dirty="0"/>
              <a:t> </a:t>
            </a:r>
            <a:r>
              <a:rPr lang="en-GB" dirty="0" err="1"/>
              <a:t>podobnych</a:t>
            </a:r>
            <a:r>
              <a:rPr lang="en-GB" dirty="0"/>
              <a:t> </a:t>
            </a:r>
            <a:r>
              <a:rPr lang="en-GB" dirty="0" err="1"/>
              <a:t>obiektów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konkretna</a:t>
            </a:r>
            <a:r>
              <a:rPr lang="en-GB" dirty="0"/>
              <a:t> </a:t>
            </a:r>
            <a:r>
              <a:rPr lang="pl-PL" dirty="0"/>
              <a:t>implementacja</a:t>
            </a:r>
            <a:r>
              <a:rPr lang="en-GB" dirty="0"/>
              <a:t> </a:t>
            </a:r>
            <a:r>
              <a:rPr lang="en-GB" dirty="0" err="1"/>
              <a:t>Fabryki</a:t>
            </a:r>
            <a:r>
              <a:rPr lang="en-GB" dirty="0"/>
              <a:t> </a:t>
            </a:r>
            <a:r>
              <a:rPr lang="en-GB" dirty="0" err="1"/>
              <a:t>dostarcza</a:t>
            </a:r>
            <a:r>
              <a:rPr lang="en-GB" dirty="0"/>
              <a:t> </a:t>
            </a:r>
            <a:r>
              <a:rPr lang="en-GB" dirty="0" err="1"/>
              <a:t>konkretne</a:t>
            </a:r>
            <a:r>
              <a:rPr lang="en-GB" dirty="0"/>
              <a:t> </a:t>
            </a:r>
            <a:r>
              <a:rPr lang="en-GB" dirty="0" err="1"/>
              <a:t>implementacje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</a:t>
            </a:r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14D0828D-FEA1-4DFD-99D4-884D8C88D149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232F5-3C53-4F0D-A762-A4825376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83" y="1935083"/>
            <a:ext cx="6328833" cy="28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(</a:t>
            </a:r>
            <a:r>
              <a:rPr lang="en-GB" dirty="0" err="1"/>
              <a:t>Kreacyjny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627756"/>
            <a:ext cx="8229600" cy="1696844"/>
          </a:xfrm>
        </p:spPr>
        <p:txBody>
          <a:bodyPr/>
          <a:lstStyle/>
          <a:p>
            <a:r>
              <a:rPr lang="en-GB" dirty="0" err="1"/>
              <a:t>Określa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zwracany</a:t>
            </a:r>
            <a:r>
              <a:rPr lang="en-GB" dirty="0"/>
              <a:t> jest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metodę</a:t>
            </a:r>
            <a:endParaRPr lang="en-GB" dirty="0"/>
          </a:p>
          <a:p>
            <a:r>
              <a:rPr lang="en-GB" dirty="0"/>
              <a:t>To w </a:t>
            </a:r>
            <a:r>
              <a:rPr lang="en-GB" dirty="0" err="1"/>
              <a:t>metod</a:t>
            </a:r>
            <a:r>
              <a:rPr lang="pl-PL" dirty="0"/>
              <a:t>a</a:t>
            </a:r>
            <a:r>
              <a:rPr lang="en-GB" dirty="0"/>
              <a:t> </a:t>
            </a:r>
            <a:r>
              <a:rPr lang="en-GB" dirty="0" err="1"/>
              <a:t>decyduje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implementacją</a:t>
            </a:r>
            <a:r>
              <a:rPr lang="en-GB" dirty="0"/>
              <a:t> </a:t>
            </a:r>
            <a:r>
              <a:rPr lang="en-GB" dirty="0" err="1"/>
              <a:t>interfejsu</a:t>
            </a:r>
            <a:r>
              <a:rPr lang="en-GB" dirty="0"/>
              <a:t> </a:t>
            </a:r>
            <a:r>
              <a:rPr lang="en-GB" dirty="0" err="1"/>
              <a:t>zwrócić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F7B448-6C98-4CAB-BDF8-B3120688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25124" y="-191578"/>
            <a:ext cx="2402378" cy="6858000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ADA04ED9-504B-4A7C-B17D-FC5F3BB1F45C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46054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Fasada</a:t>
            </a:r>
            <a:r>
              <a:rPr lang="en-GB" dirty="0"/>
              <a:t> (</a:t>
            </a:r>
            <a:r>
              <a:rPr lang="en-GB" dirty="0" err="1"/>
              <a:t>Strukturalny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627756"/>
            <a:ext cx="8229600" cy="1951464"/>
          </a:xfrm>
        </p:spPr>
        <p:txBody>
          <a:bodyPr/>
          <a:lstStyle/>
          <a:p>
            <a:r>
              <a:rPr lang="en-GB" dirty="0" err="1"/>
              <a:t>Fasada</a:t>
            </a:r>
            <a:r>
              <a:rPr lang="en-GB" dirty="0"/>
              <a:t>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do </a:t>
            </a:r>
            <a:r>
              <a:rPr lang="en-GB" dirty="0" err="1"/>
              <a:t>komunikacji</a:t>
            </a:r>
            <a:r>
              <a:rPr lang="en-GB" dirty="0"/>
              <a:t> ze </a:t>
            </a:r>
            <a:r>
              <a:rPr lang="en-GB" dirty="0" err="1"/>
              <a:t>środowiskiem</a:t>
            </a:r>
            <a:r>
              <a:rPr lang="en-GB" dirty="0"/>
              <a:t> </a:t>
            </a:r>
            <a:r>
              <a:rPr lang="en-GB" dirty="0" err="1"/>
              <a:t>zewnętrznym</a:t>
            </a:r>
            <a:endParaRPr lang="en-GB" dirty="0"/>
          </a:p>
          <a:p>
            <a:r>
              <a:rPr lang="en-GB" dirty="0" err="1"/>
              <a:t>Interfejs</a:t>
            </a:r>
            <a:r>
              <a:rPr lang="en-GB" dirty="0"/>
              <a:t> </a:t>
            </a:r>
            <a:r>
              <a:rPr lang="en-GB" dirty="0" err="1"/>
              <a:t>składa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połączenia</a:t>
            </a:r>
            <a:r>
              <a:rPr lang="en-GB" dirty="0"/>
              <a:t>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ich </a:t>
            </a:r>
            <a:r>
              <a:rPr lang="en-GB" dirty="0" err="1"/>
              <a:t>metod</a:t>
            </a:r>
            <a:endParaRPr lang="en-GB" dirty="0"/>
          </a:p>
          <a:p>
            <a:r>
              <a:rPr lang="en-GB" dirty="0" err="1"/>
              <a:t>Zmniejsza</a:t>
            </a:r>
            <a:r>
              <a:rPr lang="en-GB" dirty="0"/>
              <a:t> </a:t>
            </a:r>
            <a:r>
              <a:rPr lang="en-GB" dirty="0" err="1"/>
              <a:t>skomplikowanie</a:t>
            </a:r>
            <a:r>
              <a:rPr lang="en-GB" dirty="0"/>
              <a:t> system</a:t>
            </a:r>
            <a:r>
              <a:rPr lang="pl-PL" dirty="0"/>
              <a:t>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odbiorcy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148D7-4FE5-417B-B4C3-0A9330E2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77079" y="-160066"/>
            <a:ext cx="2613916" cy="6550166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BD66376A-F2C5-4593-AFA5-FFECE0F2EB23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4358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Obserwator</a:t>
            </a:r>
            <a:r>
              <a:rPr lang="en-GB" dirty="0"/>
              <a:t> (</a:t>
            </a:r>
            <a:r>
              <a:rPr lang="en-GB" dirty="0" err="1"/>
              <a:t>Czynościowy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8229600" cy="2051824"/>
          </a:xfrm>
        </p:spPr>
        <p:txBody>
          <a:bodyPr/>
          <a:lstStyle/>
          <a:p>
            <a:r>
              <a:rPr lang="en-GB" dirty="0" err="1"/>
              <a:t>Obserwator</a:t>
            </a:r>
            <a:r>
              <a:rPr lang="en-GB" dirty="0"/>
              <a:t> </a:t>
            </a:r>
            <a:r>
              <a:rPr lang="en-GB" dirty="0" err="1"/>
              <a:t>wysyła</a:t>
            </a:r>
            <a:r>
              <a:rPr lang="en-GB" dirty="0"/>
              <a:t> do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obserwowanych</a:t>
            </a:r>
            <a:r>
              <a:rPr lang="en-GB" dirty="0"/>
              <a:t> </a:t>
            </a:r>
            <a:r>
              <a:rPr lang="en-GB" dirty="0" err="1"/>
              <a:t>objektów</a:t>
            </a:r>
            <a:r>
              <a:rPr lang="en-GB" dirty="0"/>
              <a:t> </a:t>
            </a:r>
            <a:r>
              <a:rPr lang="en-GB" dirty="0" err="1"/>
              <a:t>informację</a:t>
            </a:r>
            <a:r>
              <a:rPr lang="en-GB" dirty="0"/>
              <a:t> o </a:t>
            </a:r>
            <a:r>
              <a:rPr lang="en-GB" dirty="0" err="1"/>
              <a:t>zmianie</a:t>
            </a:r>
            <a:r>
              <a:rPr lang="en-GB" dirty="0"/>
              <a:t> </a:t>
            </a:r>
            <a:r>
              <a:rPr lang="en-GB" dirty="0" err="1"/>
              <a:t>stanu</a:t>
            </a:r>
            <a:r>
              <a:rPr lang="en-GB" dirty="0"/>
              <a:t> </a:t>
            </a:r>
            <a:r>
              <a:rPr lang="en-GB" dirty="0" err="1"/>
              <a:t>innego</a:t>
            </a:r>
            <a:r>
              <a:rPr lang="en-GB" dirty="0"/>
              <a:t> </a:t>
            </a:r>
            <a:r>
              <a:rPr lang="en-GB" dirty="0" err="1"/>
              <a:t>obiektu</a:t>
            </a:r>
            <a:endParaRPr lang="en-GB" dirty="0"/>
          </a:p>
          <a:p>
            <a:r>
              <a:rPr lang="en-GB" dirty="0" err="1"/>
              <a:t>Zmniejsza</a:t>
            </a:r>
            <a:r>
              <a:rPr lang="en-GB" dirty="0"/>
              <a:t> </a:t>
            </a:r>
            <a:r>
              <a:rPr lang="en-GB" dirty="0" err="1"/>
              <a:t>zależność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od </a:t>
            </a:r>
            <a:r>
              <a:rPr lang="en-GB" dirty="0" err="1"/>
              <a:t>siebie</a:t>
            </a:r>
            <a:endParaRPr lang="en-GB" dirty="0"/>
          </a:p>
          <a:p>
            <a:r>
              <a:rPr lang="en-GB" dirty="0" err="1"/>
              <a:t>Obserwator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znać</a:t>
            </a:r>
            <a:r>
              <a:rPr lang="en-GB" dirty="0"/>
              <a:t> </a:t>
            </a:r>
            <a:r>
              <a:rPr lang="en-GB" dirty="0" err="1"/>
              <a:t>implementacji</a:t>
            </a:r>
            <a:r>
              <a:rPr lang="en-GB" dirty="0"/>
              <a:t> </a:t>
            </a:r>
            <a:r>
              <a:rPr lang="en-GB" dirty="0" err="1"/>
              <a:t>klas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471C0-CA50-4BBA-B772-1CB9DC6C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84376" y="-294287"/>
            <a:ext cx="2575249" cy="6858000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725AE5B2-70DB-42FF-8CB5-647DED9A3096}"/>
              </a:ext>
            </a:extLst>
          </p:cNvPr>
          <p:cNvSpPr txBox="1"/>
          <p:nvPr/>
        </p:nvSpPr>
        <p:spPr>
          <a:xfrm>
            <a:off x="3122341" y="6495498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4744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 (</a:t>
            </a:r>
            <a:r>
              <a:rPr lang="en-GB" dirty="0" err="1"/>
              <a:t>Czynościowy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754088"/>
            <a:ext cx="8229600" cy="1570511"/>
          </a:xfrm>
        </p:spPr>
        <p:txBody>
          <a:bodyPr/>
          <a:lstStyle/>
          <a:p>
            <a:r>
              <a:rPr lang="en-GB" dirty="0" err="1"/>
              <a:t>Zwraca</a:t>
            </a:r>
            <a:r>
              <a:rPr lang="en-GB" dirty="0"/>
              <a:t> </a:t>
            </a:r>
            <a:r>
              <a:rPr lang="en-GB" dirty="0" err="1"/>
              <a:t>obiekty</a:t>
            </a:r>
            <a:r>
              <a:rPr lang="en-GB" dirty="0"/>
              <a:t> </a:t>
            </a:r>
            <a:r>
              <a:rPr lang="en-GB" dirty="0" err="1"/>
              <a:t>iterując</a:t>
            </a:r>
            <a:r>
              <a:rPr lang="en-GB" dirty="0"/>
              <a:t> po </a:t>
            </a:r>
            <a:r>
              <a:rPr lang="en-GB" dirty="0" err="1"/>
              <a:t>kolekcji</a:t>
            </a:r>
            <a:endParaRPr lang="en-GB" dirty="0"/>
          </a:p>
          <a:p>
            <a:r>
              <a:rPr lang="en-GB" dirty="0" err="1"/>
              <a:t>Zapamiętuje</a:t>
            </a:r>
            <a:r>
              <a:rPr lang="en-GB" dirty="0"/>
              <a:t> </a:t>
            </a:r>
            <a:r>
              <a:rPr lang="en-GB" dirty="0" err="1"/>
              <a:t>obecną</a:t>
            </a:r>
            <a:r>
              <a:rPr lang="en-GB" dirty="0"/>
              <a:t> </a:t>
            </a:r>
            <a:r>
              <a:rPr lang="en-GB" dirty="0" err="1"/>
              <a:t>pozycje</a:t>
            </a:r>
            <a:r>
              <a:rPr lang="en-GB" dirty="0"/>
              <a:t> w </a:t>
            </a:r>
            <a:r>
              <a:rPr lang="en-GB" dirty="0" err="1"/>
              <a:t>iterowanej</a:t>
            </a:r>
            <a:r>
              <a:rPr lang="en-GB" dirty="0"/>
              <a:t> </a:t>
            </a:r>
            <a:r>
              <a:rPr lang="en-GB" dirty="0" err="1"/>
              <a:t>kolekcji</a:t>
            </a:r>
            <a:endParaRPr lang="pl-PL" dirty="0"/>
          </a:p>
          <a:p>
            <a:r>
              <a:rPr lang="pl-PL" dirty="0"/>
              <a:t>Umożliwia różne implementacje kolejności iteracji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892D5-DEC2-4EA2-BCEF-62AD0E97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29261" y="148750"/>
            <a:ext cx="2971800" cy="6238875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5273808A-91BA-4AFC-AF63-1B7414D89DDB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2363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Polecenie</a:t>
            </a:r>
            <a:r>
              <a:rPr lang="en-GB" dirty="0"/>
              <a:t> (</a:t>
            </a:r>
            <a:r>
              <a:rPr lang="en-GB" dirty="0" err="1"/>
              <a:t>Czynnościowy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38" y="4580626"/>
            <a:ext cx="8919713" cy="1743973"/>
          </a:xfrm>
        </p:spPr>
        <p:txBody>
          <a:bodyPr/>
          <a:lstStyle/>
          <a:p>
            <a:r>
              <a:rPr lang="en-GB" sz="2400" dirty="0" err="1"/>
              <a:t>Akcja</a:t>
            </a:r>
            <a:r>
              <a:rPr lang="en-GB" sz="2400" dirty="0"/>
              <a:t> </a:t>
            </a:r>
            <a:r>
              <a:rPr lang="en-GB" sz="2400" dirty="0" err="1"/>
              <a:t>jako</a:t>
            </a:r>
            <a:r>
              <a:rPr lang="en-GB" sz="2400" dirty="0"/>
              <a:t> </a:t>
            </a:r>
            <a:r>
              <a:rPr lang="en-GB" sz="2400" dirty="0" err="1"/>
              <a:t>obiekt</a:t>
            </a:r>
            <a:endParaRPr lang="en-GB" sz="2400" dirty="0"/>
          </a:p>
          <a:p>
            <a:r>
              <a:rPr lang="en-GB" sz="2400" dirty="0" err="1"/>
              <a:t>Oddziela</a:t>
            </a:r>
            <a:r>
              <a:rPr lang="en-GB" sz="2400" dirty="0"/>
              <a:t> </a:t>
            </a:r>
            <a:r>
              <a:rPr lang="en-GB" sz="2400" dirty="0" err="1"/>
              <a:t>obiekt</a:t>
            </a:r>
            <a:r>
              <a:rPr lang="en-GB" sz="2400" dirty="0"/>
              <a:t> </a:t>
            </a:r>
            <a:r>
              <a:rPr lang="en-GB" sz="2400" dirty="0" err="1"/>
              <a:t>wywołujący</a:t>
            </a:r>
            <a:r>
              <a:rPr lang="en-GB" sz="2400" dirty="0"/>
              <a:t> </a:t>
            </a:r>
            <a:r>
              <a:rPr lang="en-GB" sz="2400" dirty="0" err="1"/>
              <a:t>akcję</a:t>
            </a:r>
            <a:r>
              <a:rPr lang="en-GB" sz="2400" dirty="0"/>
              <a:t> od </a:t>
            </a:r>
            <a:r>
              <a:rPr lang="pl-PL" sz="2400" dirty="0"/>
              <a:t>tego</a:t>
            </a:r>
            <a:r>
              <a:rPr lang="en-GB" sz="2400" dirty="0"/>
              <a:t>, </a:t>
            </a:r>
            <a:r>
              <a:rPr lang="en-GB" sz="2400" dirty="0" err="1"/>
              <a:t>który</a:t>
            </a:r>
            <a:r>
              <a:rPr lang="en-GB" sz="2400" dirty="0"/>
              <a:t> </a:t>
            </a:r>
            <a:r>
              <a:rPr lang="en-GB" sz="2400" dirty="0" err="1"/>
              <a:t>ją</a:t>
            </a:r>
            <a:r>
              <a:rPr lang="en-GB" sz="2400" dirty="0"/>
              <a:t> </a:t>
            </a:r>
            <a:r>
              <a:rPr lang="en-GB" sz="2400" dirty="0" err="1"/>
              <a:t>obsługuj</a:t>
            </a:r>
            <a:r>
              <a:rPr lang="pl-PL" sz="2400" dirty="0"/>
              <a:t>e</a:t>
            </a:r>
          </a:p>
          <a:p>
            <a:r>
              <a:rPr lang="pl-PL" sz="2400" dirty="0"/>
              <a:t>Łatwo dodać nowe polecenie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F330-1AE5-4759-814A-4830DBA9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18499" y="-1271413"/>
            <a:ext cx="2907001" cy="9144001"/>
          </a:xfrm>
          <a:prstGeom prst="rect">
            <a:avLst/>
          </a:prstGeom>
        </p:spPr>
      </p:pic>
      <p:sp>
        <p:nvSpPr>
          <p:cNvPr id="7" name="Shape 186">
            <a:extLst>
              <a:ext uri="{FF2B5EF4-FFF2-40B4-BE49-F238E27FC236}">
                <a16:creationId xmlns:a16="http://schemas.microsoft.com/office/drawing/2014/main" id="{7762FA0F-D34D-49FB-A6D7-9EC890230390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6379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 (</a:t>
            </a:r>
            <a:r>
              <a:rPr lang="en-GB" dirty="0" err="1"/>
              <a:t>Czynnościowy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010913"/>
            <a:ext cx="8229600" cy="1313686"/>
          </a:xfrm>
        </p:spPr>
        <p:txBody>
          <a:bodyPr/>
          <a:lstStyle/>
          <a:p>
            <a:r>
              <a:rPr lang="en-GB" dirty="0" err="1"/>
              <a:t>Zachowanie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jest </a:t>
            </a:r>
            <a:r>
              <a:rPr lang="en-GB" dirty="0" err="1"/>
              <a:t>zmieniane</a:t>
            </a:r>
            <a:r>
              <a:rPr lang="en-GB" dirty="0"/>
              <a:t> 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stanu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C7EA0B-B2DD-45A7-8A31-E4C7439E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10651" y="-224584"/>
            <a:ext cx="2522698" cy="6858000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2116A37B-F41D-4B61-A1C3-6A61C8DC3094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07214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Strategia</a:t>
            </a:r>
            <a:r>
              <a:rPr lang="en-GB" dirty="0"/>
              <a:t> (</a:t>
            </a:r>
            <a:r>
              <a:rPr lang="en-GB" dirty="0" err="1"/>
              <a:t>Czynościowy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204010"/>
            <a:ext cx="8229600" cy="2286000"/>
          </a:xfrm>
        </p:spPr>
        <p:txBody>
          <a:bodyPr/>
          <a:lstStyle/>
          <a:p>
            <a:r>
              <a:rPr lang="en-GB" dirty="0" err="1"/>
              <a:t>Istnieje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</a:t>
            </a:r>
            <a:r>
              <a:rPr lang="en-GB" dirty="0" err="1"/>
              <a:t>wspólny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klas</a:t>
            </a:r>
            <a:endParaRPr lang="en-GB" dirty="0"/>
          </a:p>
          <a:p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 (</a:t>
            </a:r>
            <a:r>
              <a:rPr lang="en-GB" dirty="0" err="1"/>
              <a:t>kontekst</a:t>
            </a:r>
            <a:r>
              <a:rPr lang="en-GB" dirty="0"/>
              <a:t>) </a:t>
            </a:r>
            <a:r>
              <a:rPr lang="en-GB" dirty="0" err="1"/>
              <a:t>używa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interfejsu</a:t>
            </a:r>
            <a:r>
              <a:rPr lang="en-GB" dirty="0"/>
              <a:t> w </a:t>
            </a:r>
            <a:r>
              <a:rPr lang="en-GB" dirty="0" err="1"/>
              <a:t>swojej</a:t>
            </a:r>
            <a:r>
              <a:rPr lang="en-GB" dirty="0"/>
              <a:t> </a:t>
            </a:r>
            <a:r>
              <a:rPr lang="en-GB" dirty="0" err="1"/>
              <a:t>implementacji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r>
              <a:rPr lang="en-GB" dirty="0"/>
              <a:t> </a:t>
            </a:r>
            <a:r>
              <a:rPr lang="en-GB" dirty="0" err="1"/>
              <a:t>kontekst</a:t>
            </a:r>
            <a:r>
              <a:rPr lang="en-GB" dirty="0"/>
              <a:t> jest </a:t>
            </a:r>
            <a:r>
              <a:rPr lang="en-GB" dirty="0" err="1"/>
              <a:t>tworzony</a:t>
            </a:r>
            <a:r>
              <a:rPr lang="en-GB" dirty="0"/>
              <a:t> z </a:t>
            </a:r>
            <a:r>
              <a:rPr lang="en-GB" dirty="0" err="1"/>
              <a:t>wybraną</a:t>
            </a:r>
            <a:r>
              <a:rPr lang="en-GB" dirty="0"/>
              <a:t> </a:t>
            </a:r>
            <a:r>
              <a:rPr lang="en-GB" dirty="0" err="1"/>
              <a:t>implementacją</a:t>
            </a:r>
            <a:r>
              <a:rPr lang="en-GB" dirty="0"/>
              <a:t> </a:t>
            </a:r>
            <a:r>
              <a:rPr lang="en-GB" dirty="0" err="1"/>
              <a:t>interfejsu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F5297-2E6B-4E03-BD89-9EDE8BAE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39398" y="-743739"/>
            <a:ext cx="2265204" cy="7446858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A46C201E-AFA6-4C16-B95B-56D4F6FCD740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551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pl-PL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 zajęć – dzień 2.</a:t>
            </a: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92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405" dirty="0" err="1"/>
              <a:t>Debugowanie</a:t>
            </a:r>
            <a:r>
              <a:rPr lang="en-GB" sz="2405" dirty="0"/>
              <a:t> </a:t>
            </a:r>
            <a:r>
              <a:rPr lang="en-GB" sz="2405" dirty="0" err="1"/>
              <a:t>kodu</a:t>
            </a:r>
            <a:r>
              <a:rPr lang="en-GB" sz="2405" dirty="0"/>
              <a:t> </a:t>
            </a:r>
            <a:r>
              <a:rPr lang="en-GB" sz="2405" dirty="0" err="1"/>
              <a:t>i</a:t>
            </a:r>
            <a:r>
              <a:rPr lang="en-GB" sz="2405" dirty="0"/>
              <a:t> </a:t>
            </a:r>
            <a:r>
              <a:rPr lang="en-GB" sz="2405" dirty="0" err="1"/>
              <a:t>diagnostyka</a:t>
            </a:r>
            <a:endParaRPr lang="en-GB" sz="2405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 err="1"/>
              <a:t>Klasa</a:t>
            </a:r>
            <a:r>
              <a:rPr lang="en-GB" sz="2205" dirty="0"/>
              <a:t> Debug, Trace, </a:t>
            </a:r>
            <a:r>
              <a:rPr lang="en-GB" sz="2205" dirty="0" err="1"/>
              <a:t>StackTrace</a:t>
            </a:r>
            <a:r>
              <a:rPr lang="en-GB" sz="2205" dirty="0"/>
              <a:t> </a:t>
            </a:r>
            <a:r>
              <a:rPr lang="en-GB" sz="2205" dirty="0" err="1"/>
              <a:t>oraz</a:t>
            </a:r>
            <a:r>
              <a:rPr lang="en-GB" sz="2205" dirty="0"/>
              <a:t> Stopwatch</a:t>
            </a:r>
            <a:endParaRPr lang="pl-PL" sz="2205" dirty="0"/>
          </a:p>
          <a:p>
            <a:pPr marL="274320" lvl="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405" dirty="0" err="1"/>
              <a:t>Komunikacja</a:t>
            </a:r>
            <a:r>
              <a:rPr lang="en-GB" sz="2405" dirty="0"/>
              <a:t> </a:t>
            </a:r>
            <a:r>
              <a:rPr lang="en-GB" sz="2405" dirty="0" err="1"/>
              <a:t>sieciowa</a:t>
            </a:r>
            <a:endParaRPr lang="en-GB" sz="2405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 err="1"/>
              <a:t>Obsługa</a:t>
            </a:r>
            <a:r>
              <a:rPr lang="en-GB" sz="2205" dirty="0"/>
              <a:t> </a:t>
            </a:r>
            <a:r>
              <a:rPr lang="en-GB" sz="2205" dirty="0" err="1"/>
              <a:t>WebServices</a:t>
            </a:r>
            <a:r>
              <a:rPr lang="en-GB" sz="2205" dirty="0"/>
              <a:t> (WCF, </a:t>
            </a:r>
            <a:r>
              <a:rPr lang="en-GB" sz="2205" dirty="0" err="1"/>
              <a:t>WebApi</a:t>
            </a:r>
            <a:r>
              <a:rPr lang="en-GB" sz="2205" dirty="0"/>
              <a:t>) 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 err="1"/>
              <a:t>WebRequest</a:t>
            </a:r>
            <a:r>
              <a:rPr lang="en-GB" sz="2205" dirty="0"/>
              <a:t> </a:t>
            </a:r>
            <a:r>
              <a:rPr lang="en-GB" sz="2205" dirty="0" err="1"/>
              <a:t>i</a:t>
            </a:r>
            <a:r>
              <a:rPr lang="en-GB" sz="2205" dirty="0"/>
              <a:t> </a:t>
            </a:r>
            <a:r>
              <a:rPr lang="en-GB" sz="2205" dirty="0" err="1"/>
              <a:t>WebResponse</a:t>
            </a:r>
            <a:endParaRPr lang="en-GB" sz="2205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 err="1"/>
              <a:t>Obsługa</a:t>
            </a:r>
            <a:r>
              <a:rPr lang="en-GB" sz="2205" dirty="0"/>
              <a:t> </a:t>
            </a:r>
            <a:r>
              <a:rPr lang="en-GB" sz="2205" dirty="0" err="1"/>
              <a:t>maila</a:t>
            </a:r>
            <a:endParaRPr lang="en-GB" sz="2205" dirty="0"/>
          </a:p>
          <a:p>
            <a:pPr marL="27432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pl-PL" dirty="0"/>
              <a:t>Bezpieczeństwo w aplikacjach</a:t>
            </a:r>
            <a:endParaRPr lang="en-GB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pl-PL" sz="2000" dirty="0"/>
              <a:t>Szyfrowanie i </a:t>
            </a:r>
            <a:r>
              <a:rPr lang="pl-PL" sz="2000" dirty="0" err="1"/>
              <a:t>hashowanie</a:t>
            </a:r>
            <a:r>
              <a:rPr lang="pl-PL" sz="2000" dirty="0"/>
              <a:t> danych</a:t>
            </a:r>
            <a:endParaRPr lang="en-GB" sz="2000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pl-PL" sz="2200" dirty="0"/>
              <a:t>Obsługa SSL/TLS</a:t>
            </a:r>
            <a:endParaRPr lang="en-GB" sz="2200" dirty="0"/>
          </a:p>
          <a:p>
            <a:pPr marL="274320" lvl="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projektowe</a:t>
            </a:r>
            <a:r>
              <a:rPr lang="en-GB" dirty="0"/>
              <a:t>: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/>
              <a:t>Singleton, </a:t>
            </a:r>
            <a:r>
              <a:rPr lang="en-GB" sz="2205" dirty="0" err="1"/>
              <a:t>Obserwator</a:t>
            </a:r>
            <a:r>
              <a:rPr lang="en-GB" sz="2205" dirty="0"/>
              <a:t>, </a:t>
            </a:r>
            <a:r>
              <a:rPr lang="en-GB" sz="2205" dirty="0" err="1"/>
              <a:t>Fasada</a:t>
            </a:r>
            <a:r>
              <a:rPr lang="en-GB" sz="2205" dirty="0"/>
              <a:t>, </a:t>
            </a:r>
            <a:r>
              <a:rPr lang="en-GB" sz="2205" dirty="0" err="1"/>
              <a:t>Fabryka</a:t>
            </a:r>
            <a:r>
              <a:rPr lang="en-GB" sz="2205" dirty="0"/>
              <a:t>, Stan, </a:t>
            </a:r>
            <a:r>
              <a:rPr lang="en-GB" sz="2205" dirty="0" err="1"/>
              <a:t>Strategia</a:t>
            </a:r>
            <a:r>
              <a:rPr lang="en-GB" sz="2205" dirty="0"/>
              <a:t>, </a:t>
            </a:r>
            <a:r>
              <a:rPr lang="en-GB" sz="2205" dirty="0" err="1"/>
              <a:t>Polecenie</a:t>
            </a:r>
            <a:r>
              <a:rPr lang="en-GB" sz="2205" dirty="0"/>
              <a:t>, Iterator, MVC, MVP, MVVM </a:t>
            </a:r>
            <a:endParaRPr lang="en-GB" sz="2200" dirty="0"/>
          </a:p>
          <a:p>
            <a:pPr marL="640080" lvl="1" indent="-246888"/>
            <a:endParaRPr lang="en-GB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11CB-868B-4C21-9F9B-819923B4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Model-View-Presenter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7CFC00-F757-4F72-926A-05258EC248BB}"/>
              </a:ext>
            </a:extLst>
          </p:cNvPr>
          <p:cNvSpPr/>
          <p:nvPr/>
        </p:nvSpPr>
        <p:spPr>
          <a:xfrm>
            <a:off x="6305146" y="2160836"/>
            <a:ext cx="1768643" cy="637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53B65-1F32-419E-919A-B4610BC4188A}"/>
              </a:ext>
            </a:extLst>
          </p:cNvPr>
          <p:cNvSpPr/>
          <p:nvPr/>
        </p:nvSpPr>
        <p:spPr>
          <a:xfrm>
            <a:off x="6305146" y="3648742"/>
            <a:ext cx="1768643" cy="637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Presenter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94CFC1-4BCF-4748-B085-69D9F6D5D2FB}"/>
              </a:ext>
            </a:extLst>
          </p:cNvPr>
          <p:cNvSpPr/>
          <p:nvPr/>
        </p:nvSpPr>
        <p:spPr>
          <a:xfrm>
            <a:off x="6305146" y="5136648"/>
            <a:ext cx="1768643" cy="637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9DB3D3-220D-43C4-BF92-AC2F25324C7B}"/>
              </a:ext>
            </a:extLst>
          </p:cNvPr>
          <p:cNvCxnSpPr/>
          <p:nvPr/>
        </p:nvCxnSpPr>
        <p:spPr>
          <a:xfrm>
            <a:off x="6747127" y="2803751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D358E4-066B-4C54-AB6F-8314B56486B0}"/>
              </a:ext>
            </a:extLst>
          </p:cNvPr>
          <p:cNvSpPr txBox="1"/>
          <p:nvPr/>
        </p:nvSpPr>
        <p:spPr>
          <a:xfrm>
            <a:off x="5765653" y="3008183"/>
            <a:ext cx="9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 events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4EEC3E-A2B2-44CA-AB6C-0EB9336C66D5}"/>
              </a:ext>
            </a:extLst>
          </p:cNvPr>
          <p:cNvCxnSpPr/>
          <p:nvPr/>
        </p:nvCxnSpPr>
        <p:spPr>
          <a:xfrm>
            <a:off x="6747127" y="4286416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C6105-2BD9-47BE-B7A5-486CA2F851EE}"/>
              </a:ext>
            </a:extLst>
          </p:cNvPr>
          <p:cNvCxnSpPr>
            <a:cxnSpLocks/>
          </p:cNvCxnSpPr>
          <p:nvPr/>
        </p:nvCxnSpPr>
        <p:spPr>
          <a:xfrm flipV="1">
            <a:off x="7616589" y="2798510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9AD14-93A4-49FF-986E-9607E29436D1}"/>
              </a:ext>
            </a:extLst>
          </p:cNvPr>
          <p:cNvCxnSpPr>
            <a:cxnSpLocks/>
          </p:cNvCxnSpPr>
          <p:nvPr/>
        </p:nvCxnSpPr>
        <p:spPr>
          <a:xfrm flipV="1">
            <a:off x="7616589" y="4286416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4981F4-D01A-46B1-BEB0-44951AAA0540}"/>
              </a:ext>
            </a:extLst>
          </p:cNvPr>
          <p:cNvSpPr txBox="1"/>
          <p:nvPr/>
        </p:nvSpPr>
        <p:spPr>
          <a:xfrm>
            <a:off x="7766714" y="2966805"/>
            <a:ext cx="9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</a:t>
            </a:r>
          </a:p>
          <a:p>
            <a:r>
              <a:rPr lang="en-GB" dirty="0"/>
              <a:t>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D0415-C27D-4437-836B-1605889A5328}"/>
              </a:ext>
            </a:extLst>
          </p:cNvPr>
          <p:cNvSpPr txBox="1"/>
          <p:nvPr/>
        </p:nvSpPr>
        <p:spPr>
          <a:xfrm>
            <a:off x="5741186" y="4449922"/>
            <a:ext cx="90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155FBB-941E-4E1C-A021-E77F86ED330E}"/>
              </a:ext>
            </a:extLst>
          </p:cNvPr>
          <p:cNvSpPr txBox="1"/>
          <p:nvPr/>
        </p:nvSpPr>
        <p:spPr>
          <a:xfrm>
            <a:off x="7766714" y="4485508"/>
            <a:ext cx="99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Gets data</a:t>
            </a:r>
          </a:p>
        </p:txBody>
      </p:sp>
      <p:sp>
        <p:nvSpPr>
          <p:cNvPr id="24" name="Shape 143">
            <a:extLst>
              <a:ext uri="{FF2B5EF4-FFF2-40B4-BE49-F238E27FC236}">
                <a16:creationId xmlns:a16="http://schemas.microsoft.com/office/drawing/2014/main" id="{7F71DCA6-4693-4842-8D78-FF2F15297EF1}"/>
              </a:ext>
            </a:extLst>
          </p:cNvPr>
          <p:cNvSpPr txBox="1">
            <a:spLocks/>
          </p:cNvSpPr>
          <p:nvPr/>
        </p:nvSpPr>
        <p:spPr>
          <a:xfrm>
            <a:off x="457199" y="1935480"/>
            <a:ext cx="5390745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Deleguje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zdarzenia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Presentera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Odświeża</a:t>
            </a:r>
            <a:r>
              <a:rPr lang="en-GB" sz="2220" dirty="0">
                <a:solidFill>
                  <a:schemeClr val="dk1"/>
                </a:solidFill>
                <a:latin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wygląd</a:t>
            </a:r>
            <a:r>
              <a:rPr lang="en-GB" sz="2220" dirty="0">
                <a:solidFill>
                  <a:schemeClr val="dk1"/>
                </a:solidFill>
                <a:latin typeface="Constantia"/>
                <a:sym typeface="Constantia"/>
              </a:rPr>
              <a:t> po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zmianie</a:t>
            </a:r>
            <a:r>
              <a:rPr lang="en-GB" sz="2220" dirty="0">
                <a:solidFill>
                  <a:schemeClr val="dk1"/>
                </a:solidFill>
                <a:latin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Presentera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Odzwierciedla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strukturę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danych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Presenter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Wykonuje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akcje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wywołane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widoku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Modyfikuje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model</a:t>
            </a: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Zmienia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97083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11CB-868B-4C21-9F9B-819923B4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Model-View-</a:t>
            </a:r>
            <a:r>
              <a:rPr lang="en-GB" dirty="0" err="1"/>
              <a:t>ViewModel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7CFC00-F757-4F72-926A-05258EC248BB}"/>
              </a:ext>
            </a:extLst>
          </p:cNvPr>
          <p:cNvSpPr/>
          <p:nvPr/>
        </p:nvSpPr>
        <p:spPr>
          <a:xfrm>
            <a:off x="6305146" y="2160836"/>
            <a:ext cx="1768643" cy="637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53B65-1F32-419E-919A-B4610BC4188A}"/>
              </a:ext>
            </a:extLst>
          </p:cNvPr>
          <p:cNvSpPr/>
          <p:nvPr/>
        </p:nvSpPr>
        <p:spPr>
          <a:xfrm>
            <a:off x="6305146" y="3648742"/>
            <a:ext cx="1768643" cy="637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ViewModel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94CFC1-4BCF-4748-B085-69D9F6D5D2FB}"/>
              </a:ext>
            </a:extLst>
          </p:cNvPr>
          <p:cNvSpPr/>
          <p:nvPr/>
        </p:nvSpPr>
        <p:spPr>
          <a:xfrm>
            <a:off x="6305146" y="5136648"/>
            <a:ext cx="1768643" cy="637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9DB3D3-220D-43C4-BF92-AC2F25324C7B}"/>
              </a:ext>
            </a:extLst>
          </p:cNvPr>
          <p:cNvCxnSpPr/>
          <p:nvPr/>
        </p:nvCxnSpPr>
        <p:spPr>
          <a:xfrm>
            <a:off x="6747127" y="2803751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D358E4-066B-4C54-AB6F-8314B56486B0}"/>
              </a:ext>
            </a:extLst>
          </p:cNvPr>
          <p:cNvSpPr txBox="1"/>
          <p:nvPr/>
        </p:nvSpPr>
        <p:spPr>
          <a:xfrm>
            <a:off x="5794566" y="3005987"/>
            <a:ext cx="9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bindings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4EEC3E-A2B2-44CA-AB6C-0EB9336C66D5}"/>
              </a:ext>
            </a:extLst>
          </p:cNvPr>
          <p:cNvCxnSpPr/>
          <p:nvPr/>
        </p:nvCxnSpPr>
        <p:spPr>
          <a:xfrm>
            <a:off x="6747127" y="4286416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C6105-2BD9-47BE-B7A5-486CA2F851EE}"/>
              </a:ext>
            </a:extLst>
          </p:cNvPr>
          <p:cNvCxnSpPr>
            <a:cxnSpLocks/>
          </p:cNvCxnSpPr>
          <p:nvPr/>
        </p:nvCxnSpPr>
        <p:spPr>
          <a:xfrm flipV="1">
            <a:off x="7616589" y="2798510"/>
            <a:ext cx="0" cy="850232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9AD14-93A4-49FF-986E-9607E29436D1}"/>
              </a:ext>
            </a:extLst>
          </p:cNvPr>
          <p:cNvCxnSpPr>
            <a:cxnSpLocks/>
          </p:cNvCxnSpPr>
          <p:nvPr/>
        </p:nvCxnSpPr>
        <p:spPr>
          <a:xfrm flipV="1">
            <a:off x="7616589" y="4286416"/>
            <a:ext cx="0" cy="850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4981F4-D01A-46B1-BEB0-44951AAA0540}"/>
              </a:ext>
            </a:extLst>
          </p:cNvPr>
          <p:cNvSpPr txBox="1"/>
          <p:nvPr/>
        </p:nvSpPr>
        <p:spPr>
          <a:xfrm>
            <a:off x="7646315" y="2859535"/>
            <a:ext cx="1281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Informs about changed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D0415-C27D-4437-836B-1605889A5328}"/>
              </a:ext>
            </a:extLst>
          </p:cNvPr>
          <p:cNvSpPr txBox="1"/>
          <p:nvPr/>
        </p:nvSpPr>
        <p:spPr>
          <a:xfrm>
            <a:off x="5741186" y="4449922"/>
            <a:ext cx="90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155FBB-941E-4E1C-A021-E77F86ED330E}"/>
              </a:ext>
            </a:extLst>
          </p:cNvPr>
          <p:cNvSpPr txBox="1"/>
          <p:nvPr/>
        </p:nvSpPr>
        <p:spPr>
          <a:xfrm>
            <a:off x="7766714" y="4485508"/>
            <a:ext cx="99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Gets data</a:t>
            </a:r>
          </a:p>
        </p:txBody>
      </p:sp>
      <p:sp>
        <p:nvSpPr>
          <p:cNvPr id="24" name="Shape 143">
            <a:extLst>
              <a:ext uri="{FF2B5EF4-FFF2-40B4-BE49-F238E27FC236}">
                <a16:creationId xmlns:a16="http://schemas.microsoft.com/office/drawing/2014/main" id="{7F71DCA6-4693-4842-8D78-FF2F15297EF1}"/>
              </a:ext>
            </a:extLst>
          </p:cNvPr>
          <p:cNvSpPr txBox="1">
            <a:spLocks/>
          </p:cNvSpPr>
          <p:nvPr/>
        </p:nvSpPr>
        <p:spPr>
          <a:xfrm>
            <a:off x="0" y="1935480"/>
            <a:ext cx="5847945" cy="492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Odczytuje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interakcje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użytkownika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wysyła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zdarzenia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ViewModela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za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pomocą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mechanizmu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data binding</a:t>
            </a: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Odświeża</a:t>
            </a:r>
            <a:r>
              <a:rPr lang="en-GB" sz="2220" dirty="0">
                <a:solidFill>
                  <a:schemeClr val="dk1"/>
                </a:solidFill>
                <a:latin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wygląd</a:t>
            </a:r>
            <a:r>
              <a:rPr lang="en-GB" sz="2220" dirty="0">
                <a:solidFill>
                  <a:schemeClr val="dk1"/>
                </a:solidFill>
                <a:latin typeface="Constantia"/>
                <a:sym typeface="Constantia"/>
              </a:rPr>
              <a:t> po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sym typeface="Constantia"/>
              </a:rPr>
              <a:t>zmianie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Odzwierciedla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strukturę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danych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ViewModel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Przy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pomocy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bindera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odczytuje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gesty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użytkownika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widoku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wykonuje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akcje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Modyfikuje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stan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modelu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Za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pomocą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bindera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publicznych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właściwości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oraz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komend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modyfikuje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86434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11CB-868B-4C21-9F9B-819923B4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Model-View-Controller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A8989E-4DFD-49AF-BF28-D0E2E61032AD}"/>
              </a:ext>
            </a:extLst>
          </p:cNvPr>
          <p:cNvGrpSpPr/>
          <p:nvPr/>
        </p:nvGrpSpPr>
        <p:grpSpPr>
          <a:xfrm>
            <a:off x="5378087" y="2966805"/>
            <a:ext cx="3384913" cy="2788962"/>
            <a:chOff x="5378087" y="2966805"/>
            <a:chExt cx="3384913" cy="27889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7CFC00-F757-4F72-926A-05258EC248BB}"/>
                </a:ext>
              </a:extLst>
            </p:cNvPr>
            <p:cNvSpPr/>
            <p:nvPr/>
          </p:nvSpPr>
          <p:spPr>
            <a:xfrm>
              <a:off x="6526283" y="2966805"/>
              <a:ext cx="996286" cy="6376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F53B65-1F32-419E-919A-B4610BC4188A}"/>
                </a:ext>
              </a:extLst>
            </p:cNvPr>
            <p:cNvSpPr/>
            <p:nvPr/>
          </p:nvSpPr>
          <p:spPr>
            <a:xfrm>
              <a:off x="7646311" y="5118093"/>
              <a:ext cx="1116689" cy="6376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94CFC1-4BCF-4748-B085-69D9F6D5D2FB}"/>
                </a:ext>
              </a:extLst>
            </p:cNvPr>
            <p:cNvSpPr/>
            <p:nvPr/>
          </p:nvSpPr>
          <p:spPr>
            <a:xfrm>
              <a:off x="5394910" y="5118093"/>
              <a:ext cx="965510" cy="6376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9DB3D3-220D-43C4-BF92-AC2F25324C7B}"/>
                </a:ext>
              </a:extLst>
            </p:cNvPr>
            <p:cNvCxnSpPr>
              <a:cxnSpLocks/>
            </p:cNvCxnSpPr>
            <p:nvPr/>
          </p:nvCxnSpPr>
          <p:spPr>
            <a:xfrm>
              <a:off x="7287911" y="3604479"/>
              <a:ext cx="1198167" cy="15136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D358E4-066B-4C54-AB6F-8314B56486B0}"/>
                </a:ext>
              </a:extLst>
            </p:cNvPr>
            <p:cNvSpPr txBox="1"/>
            <p:nvPr/>
          </p:nvSpPr>
          <p:spPr>
            <a:xfrm>
              <a:off x="5378087" y="3884266"/>
              <a:ext cx="90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Updates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4EEC3E-A2B2-44CA-AB6C-0EB9336C66D5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>
              <a:off x="6360420" y="5436930"/>
              <a:ext cx="1285891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2C6105-2BD9-47BE-B7A5-486CA2F851EE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H="1" flipV="1">
              <a:off x="7024426" y="3604479"/>
              <a:ext cx="1180230" cy="15136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F9AD14-93A4-49FF-986E-9607E29436D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877665" y="3596758"/>
              <a:ext cx="835819" cy="1521335"/>
            </a:xfrm>
            <a:prstGeom prst="straightConnector1">
              <a:avLst/>
            </a:prstGeom>
            <a:ln w="317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4981F4-D01A-46B1-BEB0-44951AAA0540}"/>
                </a:ext>
              </a:extLst>
            </p:cNvPr>
            <p:cNvSpPr txBox="1"/>
            <p:nvPr/>
          </p:nvSpPr>
          <p:spPr>
            <a:xfrm>
              <a:off x="6743004" y="4192043"/>
              <a:ext cx="90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Renders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8D0415-C27D-4437-836B-1605889A5328}"/>
                </a:ext>
              </a:extLst>
            </p:cNvPr>
            <p:cNvSpPr txBox="1"/>
            <p:nvPr/>
          </p:nvSpPr>
          <p:spPr>
            <a:xfrm>
              <a:off x="6423034" y="5052029"/>
              <a:ext cx="118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Manipulates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155FBB-941E-4E1C-A021-E77F86ED330E}"/>
              </a:ext>
            </a:extLst>
          </p:cNvPr>
          <p:cNvSpPr txBox="1"/>
          <p:nvPr/>
        </p:nvSpPr>
        <p:spPr>
          <a:xfrm>
            <a:off x="7907241" y="3976599"/>
            <a:ext cx="1180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Sends request</a:t>
            </a:r>
          </a:p>
          <a:p>
            <a:endParaRPr lang="en-GB" dirty="0"/>
          </a:p>
        </p:txBody>
      </p:sp>
      <p:sp>
        <p:nvSpPr>
          <p:cNvPr id="24" name="Shape 143">
            <a:extLst>
              <a:ext uri="{FF2B5EF4-FFF2-40B4-BE49-F238E27FC236}">
                <a16:creationId xmlns:a16="http://schemas.microsoft.com/office/drawing/2014/main" id="{7F71DCA6-4693-4842-8D78-FF2F15297EF1}"/>
              </a:ext>
            </a:extLst>
          </p:cNvPr>
          <p:cNvSpPr txBox="1">
            <a:spLocks/>
          </p:cNvSpPr>
          <p:nvPr/>
        </p:nvSpPr>
        <p:spPr>
          <a:xfrm>
            <a:off x="457199" y="1935479"/>
            <a:ext cx="5390745" cy="473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Wywołuje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akcje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(requests)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Controlerze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Wyświetla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Dane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zawarte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w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modelu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Odzwierciedla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strukturę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danych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Przekazuje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dane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widoku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Kontroler</a:t>
            </a:r>
            <a:endParaRPr lang="pl-PL" sz="1850" i="1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Wykonuje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akcje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rządane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przez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Procesuje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całą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logikę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zmienia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Model</a:t>
            </a:r>
          </a:p>
          <a:p>
            <a:pPr marL="640080" lvl="1" indent="-246888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Podpina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model do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wybranego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Widoku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przesyła</a:t>
            </a:r>
            <a:r>
              <a:rPr lang="en-GB" sz="222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do </a:t>
            </a:r>
            <a:r>
              <a:rPr lang="en-GB" sz="222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użytkownika</a:t>
            </a:r>
            <a:endParaRPr lang="en-GB" sz="222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45915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9702C-0F11-4166-9B2B-2637B0C2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Wyrażenia</a:t>
            </a:r>
            <a:r>
              <a:rPr lang="en-GB" dirty="0"/>
              <a:t> </a:t>
            </a:r>
            <a:r>
              <a:rPr lang="en-GB" dirty="0" err="1"/>
              <a:t>Regularne</a:t>
            </a:r>
            <a:r>
              <a:rPr lang="en-GB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55960-9722-4739-A7D9-020CB76B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Biblioteka</a:t>
            </a:r>
            <a:r>
              <a:rPr lang="en-GB" dirty="0"/>
              <a:t> Regex</a:t>
            </a:r>
          </a:p>
          <a:p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</a:t>
            </a:r>
            <a:r>
              <a:rPr lang="en-GB" dirty="0" err="1"/>
              <a:t>użyciem</a:t>
            </a:r>
            <a:r>
              <a:rPr lang="en-GB" dirty="0"/>
              <a:t> </a:t>
            </a:r>
            <a:r>
              <a:rPr lang="en-GB" dirty="0" err="1"/>
              <a:t>wyrażeń</a:t>
            </a:r>
            <a:r>
              <a:rPr lang="en-GB" dirty="0"/>
              <a:t> </a:t>
            </a:r>
            <a:r>
              <a:rPr lang="en-GB" dirty="0" err="1"/>
              <a:t>regularnych</a:t>
            </a:r>
            <a:endParaRPr lang="en-GB" dirty="0"/>
          </a:p>
          <a:p>
            <a:r>
              <a:rPr lang="en-GB" dirty="0" err="1"/>
              <a:t>Wykorzystanie</a:t>
            </a:r>
            <a:r>
              <a:rPr lang="en-GB" dirty="0"/>
              <a:t> </a:t>
            </a:r>
            <a:r>
              <a:rPr lang="en-GB" dirty="0" err="1"/>
              <a:t>grup</a:t>
            </a:r>
            <a:endParaRPr lang="en-GB" dirty="0"/>
          </a:p>
          <a:p>
            <a:r>
              <a:rPr lang="en-GB" dirty="0" err="1"/>
              <a:t>Zastosowanie</a:t>
            </a:r>
            <a:r>
              <a:rPr lang="en-GB" dirty="0"/>
              <a:t> </a:t>
            </a:r>
            <a:r>
              <a:rPr lang="en-GB" dirty="0" err="1"/>
              <a:t>wyrażeń</a:t>
            </a:r>
            <a:r>
              <a:rPr lang="en-GB" dirty="0"/>
              <a:t> </a:t>
            </a:r>
            <a:r>
              <a:rPr lang="en-GB" dirty="0" err="1"/>
              <a:t>regularnych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86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Wielowątkowość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asynchroniczność</a:t>
            </a:r>
            <a:endParaRPr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Programowanie równoległe </a:t>
            </a:r>
            <a:endParaRPr sz="185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Rozdzielenie zadań </a:t>
            </a:r>
            <a:r>
              <a:rPr lang="pl-PL" sz="185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(robienie kilku rzeczy naraz na różnych wątkach)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Wielowątkowość </a:t>
            </a:r>
            <a:r>
              <a:rPr lang="pl-PL" sz="185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(forma współbieżności)</a:t>
            </a:r>
            <a:endParaRPr sz="185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Programowanie asynchroniczne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Obiekty typu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future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(obietnica wykonania zadania w przyszłości –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: z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void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&lt;&gt; z wartością zwrotną)</a:t>
            </a:r>
            <a:endParaRPr dirty="0"/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Programowanie reaktywne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Reactive</a:t>
            </a: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Extensions (</a:t>
            </a: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Rx</a:t>
            </a: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 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(programowanie na zdarzeniach)</a:t>
            </a:r>
            <a:endParaRPr sz="2035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Wady i zalety</a:t>
            </a:r>
            <a:endParaRPr dirty="0"/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Kiedy NIE stosować</a:t>
            </a:r>
            <a:endParaRPr sz="2405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29238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endParaRPr sz="2405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01600" y="704088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Wzorce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programowania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asynchronicznego</a:t>
            </a:r>
            <a:endParaRPr lang="en-GB"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endParaRPr lang="en-GB" sz="2405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APM - .NET 1.1</a:t>
            </a:r>
            <a:endParaRPr lang="pl-PL"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BeginInvoke</a:t>
            </a: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EndInvoke</a:t>
            </a:r>
            <a:endParaRPr lang="pl-PL" sz="185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en-GB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EAP - .NET 2.0</a:t>
            </a:r>
            <a:endParaRPr lang="pl-PL"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Events</a:t>
            </a: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lang="en-GB" sz="222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BackgroundWorker</a:t>
            </a:r>
            <a:endParaRPr lang="pl-PL" dirty="0"/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nl-NL" sz="240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TAP - .NET 4.0 (async 4.5)</a:t>
            </a:r>
            <a:endParaRPr lang="pl-PL"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async/await </a:t>
            </a:r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Task, Task&lt;&gt; </a:t>
            </a:r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CancellationToken</a:t>
            </a:r>
            <a:endParaRPr lang="pl-PL" sz="2035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6303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pl-PL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ątk</a:t>
            </a: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0"/>
              </a:spcBef>
            </a:pPr>
            <a:r>
              <a:rPr lang="pl-PL" i="1" dirty="0"/>
              <a:t>Czym są wątki (wątek vs proces)</a:t>
            </a:r>
          </a:p>
          <a:p>
            <a:pPr marL="274320" lvl="0" indent="-274320">
              <a:spcBef>
                <a:spcPts val="0"/>
              </a:spcBef>
            </a:pPr>
            <a:r>
              <a:rPr lang="pl-PL" i="1" dirty="0"/>
              <a:t>Klasa </a:t>
            </a:r>
            <a:r>
              <a:rPr lang="pl-PL" i="1" dirty="0" err="1"/>
              <a:t>System.Threading.Thread</a:t>
            </a:r>
            <a:endParaRPr lang="pl-PL" i="1" dirty="0"/>
          </a:p>
          <a:p>
            <a:pPr marL="731520" lvl="1" indent="-274320">
              <a:spcBef>
                <a:spcPts val="0"/>
              </a:spcBef>
            </a:pPr>
            <a:r>
              <a:rPr lang="pl-PL" i="1" dirty="0"/>
              <a:t>Utworzenie, Uśpienie, Przerwanie</a:t>
            </a:r>
          </a:p>
          <a:p>
            <a:pPr marL="274320" lvl="0" indent="-274320">
              <a:spcBef>
                <a:spcPts val="0"/>
              </a:spcBef>
            </a:pPr>
            <a:r>
              <a:rPr lang="en-GB" i="1" dirty="0"/>
              <a:t>S</a:t>
            </a:r>
            <a:r>
              <a:rPr lang="pl-PL" i="1" dirty="0" err="1"/>
              <a:t>ekcje</a:t>
            </a:r>
            <a:r>
              <a:rPr lang="pl-PL" i="1" dirty="0"/>
              <a:t> krytyczne</a:t>
            </a:r>
            <a:endParaRPr lang="en-GB" i="1" dirty="0"/>
          </a:p>
          <a:p>
            <a:pPr marL="274320" lvl="0" indent="-274320">
              <a:spcBef>
                <a:spcPts val="0"/>
              </a:spcBef>
            </a:pPr>
            <a:r>
              <a:rPr lang="en-GB" i="1" dirty="0" err="1"/>
              <a:t>Synchronizacja</a:t>
            </a:r>
            <a:endParaRPr lang="en-GB" i="1" dirty="0"/>
          </a:p>
          <a:p>
            <a:pPr marL="731520" lvl="1" indent="-274320">
              <a:spcBef>
                <a:spcPts val="0"/>
              </a:spcBef>
            </a:pPr>
            <a:r>
              <a:rPr lang="pl-PL" i="1" dirty="0" err="1"/>
              <a:t>Join</a:t>
            </a:r>
            <a:r>
              <a:rPr lang="pl-PL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/Abort/</a:t>
            </a:r>
            <a:r>
              <a:rPr lang="pl-PL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Sleep</a:t>
            </a:r>
            <a:endParaRPr lang="en-GB" dirty="0"/>
          </a:p>
          <a:p>
            <a:pPr marL="731520" lvl="1" indent="-274320">
              <a:spcBef>
                <a:spcPts val="0"/>
              </a:spcBef>
            </a:pPr>
            <a:r>
              <a:rPr lang="pl-PL" i="1" dirty="0" err="1"/>
              <a:t>ThreadPool</a:t>
            </a:r>
            <a:endParaRPr lang="en-GB" dirty="0"/>
          </a:p>
          <a:p>
            <a:pPr marL="731520" lvl="1" indent="-274320">
              <a:spcBef>
                <a:spcPts val="0"/>
              </a:spcBef>
            </a:pPr>
            <a:r>
              <a:rPr lang="pl-PL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Interlocked</a:t>
            </a:r>
            <a:endParaRPr lang="en-GB" dirty="0"/>
          </a:p>
          <a:p>
            <a:pPr marL="731520" lvl="1" indent="-274320">
              <a:spcBef>
                <a:spcPts val="0"/>
              </a:spcBef>
            </a:pPr>
            <a:r>
              <a:rPr lang="pl-PL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Monitor</a:t>
            </a:r>
            <a:r>
              <a:rPr lang="en-GB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</a:t>
            </a:r>
            <a:r>
              <a:rPr lang="pl-PL" sz="22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lock</a:t>
            </a:r>
            <a:r>
              <a:rPr lang="en-GB" sz="2200" i="1" dirty="0"/>
              <a:t>)</a:t>
            </a:r>
          </a:p>
          <a:p>
            <a:pPr marL="731520" lvl="1" indent="-274320">
              <a:spcBef>
                <a:spcPts val="0"/>
              </a:spcBef>
            </a:pPr>
            <a:r>
              <a:rPr lang="pl-PL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Semafor</a:t>
            </a:r>
            <a:endParaRPr lang="en-GB" sz="260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31520" lvl="1" indent="-274320">
              <a:spcBef>
                <a:spcPts val="0"/>
              </a:spcBef>
            </a:pPr>
            <a:r>
              <a:rPr lang="pl-PL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Barier</a:t>
            </a:r>
            <a:r>
              <a:rPr lang="en-GB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pl-PL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Zadania</a:t>
            </a: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Wątek vs Zadanie</a:t>
            </a:r>
            <a:endParaRPr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Klasy </a:t>
            </a:r>
            <a:r>
              <a:rPr lang="pl-PL" sz="2600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 </a:t>
            </a:r>
            <a:r>
              <a:rPr lang="pl-PL" sz="2600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&lt;&gt;</a:t>
            </a:r>
            <a:endParaRPr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pl-PL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Wykorzystanie</a:t>
            </a:r>
            <a:endParaRPr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pl-PL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Synchronizacja</a:t>
            </a:r>
            <a:endParaRPr i="1"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pl-PL" sz="2600" i="1" dirty="0" err="1"/>
              <a:t>async</a:t>
            </a:r>
            <a:r>
              <a:rPr lang="pl-PL" sz="2600" i="1" dirty="0"/>
              <a:t> </a:t>
            </a:r>
            <a:r>
              <a:rPr lang="pl-PL" sz="2600" i="1" dirty="0" err="1"/>
              <a:t>await</a:t>
            </a:r>
            <a:endParaRPr i="1"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Fabryka zadań (</a:t>
            </a:r>
            <a:r>
              <a:rPr lang="pl-PL" sz="2600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TaskFactory</a:t>
            </a: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Stan zadań, przerywanie działania</a:t>
            </a:r>
            <a:endParaRPr dirty="0"/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12050" y="363913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async/await - przetwarzanie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" y="1582525"/>
            <a:ext cx="7362750" cy="51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719075" y="6426900"/>
            <a:ext cx="5266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/>
              <a:t>Źródło: https://docs.microsoft.com/pl-pl/dotnet/csharp/programming-guide/concepts/async/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918774"/>
            <a:ext cx="8229600" cy="540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5445" rtl="0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pl-PL" dirty="0" err="1"/>
              <a:t>Delegaty</a:t>
            </a:r>
            <a:endParaRPr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dirty="0" err="1"/>
              <a:t>BeginInvoke</a:t>
            </a:r>
            <a:r>
              <a:rPr lang="pl-PL" dirty="0"/>
              <a:t>/</a:t>
            </a:r>
            <a:r>
              <a:rPr lang="pl-PL" dirty="0" err="1"/>
              <a:t>EndInvoke</a:t>
            </a:r>
            <a:endParaRPr dirty="0"/>
          </a:p>
          <a:p>
            <a:pPr marL="1371600" lvl="2" indent="-321944" rtl="0">
              <a:spcBef>
                <a:spcPts val="0"/>
              </a:spcBef>
              <a:spcAft>
                <a:spcPts val="0"/>
              </a:spcAft>
              <a:buSzPts val="1470"/>
              <a:buChar char="■"/>
            </a:pPr>
            <a:r>
              <a:rPr lang="pl-PL" dirty="0" err="1"/>
              <a:t>IAsyncResults</a:t>
            </a:r>
            <a:endParaRPr dirty="0"/>
          </a:p>
          <a:p>
            <a:pPr marL="1371600" lvl="2" indent="-321944" rtl="0">
              <a:spcBef>
                <a:spcPts val="0"/>
              </a:spcBef>
              <a:spcAft>
                <a:spcPts val="0"/>
              </a:spcAft>
              <a:buSzPts val="1470"/>
              <a:buChar char="■"/>
            </a:pPr>
            <a:r>
              <a:rPr lang="pl-PL" dirty="0" err="1"/>
              <a:t>AsyncCallBack</a:t>
            </a:r>
            <a:endParaRPr dirty="0"/>
          </a:p>
          <a:p>
            <a:pPr marL="457200" lvl="0" indent="-385445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pl-PL" dirty="0" err="1"/>
              <a:t>Parallel</a:t>
            </a:r>
            <a:endParaRPr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i="1" dirty="0"/>
              <a:t>For</a:t>
            </a:r>
            <a:endParaRPr i="1"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i="1" dirty="0" err="1"/>
              <a:t>Foreach</a:t>
            </a:r>
            <a:endParaRPr i="1"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i="1" dirty="0" err="1"/>
              <a:t>Invoke</a:t>
            </a:r>
            <a:endParaRPr dirty="0"/>
          </a:p>
          <a:p>
            <a:pPr marL="457200" lvl="0" indent="-385445" rtl="0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pl-PL" dirty="0"/>
              <a:t>PLINQ</a:t>
            </a:r>
            <a:endParaRPr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dirty="0"/>
              <a:t>Czym jest </a:t>
            </a:r>
            <a:r>
              <a:rPr lang="pl-PL" dirty="0" err="1"/>
              <a:t>Parallel</a:t>
            </a:r>
            <a:r>
              <a:rPr lang="pl-PL" dirty="0"/>
              <a:t> LINQ</a:t>
            </a:r>
            <a:endParaRPr lang="en-GB"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i="1" dirty="0" err="1"/>
              <a:t>AsParallel</a:t>
            </a:r>
            <a:endParaRPr i="1" dirty="0"/>
          </a:p>
          <a:p>
            <a:pPr marL="914400" lvl="1" indent="-358140" rtl="0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pl-PL" i="1" dirty="0" err="1"/>
              <a:t>ForAll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pl-PL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 zajęć – dzień 3.</a:t>
            </a: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847100"/>
            <a:ext cx="8229600" cy="4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1" indent="-246888"/>
            <a:endParaRPr lang="en-GB" sz="2205" dirty="0"/>
          </a:p>
          <a:p>
            <a:pPr marL="27432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405" dirty="0" err="1"/>
              <a:t>Wyrażenia</a:t>
            </a:r>
            <a:r>
              <a:rPr lang="en-GB" sz="2405" dirty="0"/>
              <a:t> </a:t>
            </a:r>
            <a:r>
              <a:rPr lang="en-GB" sz="2405" dirty="0" err="1"/>
              <a:t>regularne</a:t>
            </a:r>
            <a:endParaRPr lang="en-GB" sz="2405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 err="1"/>
              <a:t>Biblioteka</a:t>
            </a:r>
            <a:r>
              <a:rPr lang="en-GB" sz="2205" dirty="0"/>
              <a:t> </a:t>
            </a:r>
            <a:r>
              <a:rPr lang="en-GB" sz="2205" dirty="0" err="1"/>
              <a:t>RegEx</a:t>
            </a:r>
            <a:endParaRPr lang="en-GB" sz="2205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en-GB" sz="2205" dirty="0" err="1"/>
              <a:t>Wykorzystanie</a:t>
            </a:r>
            <a:r>
              <a:rPr lang="en-GB" sz="2205" dirty="0"/>
              <a:t> </a:t>
            </a:r>
            <a:r>
              <a:rPr lang="en-GB" sz="2205" dirty="0" err="1"/>
              <a:t>grup</a:t>
            </a:r>
            <a:endParaRPr lang="pl-PL" dirty="0"/>
          </a:p>
          <a:p>
            <a:pPr marL="274320" indent="-27432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85"/>
            </a:pPr>
            <a:r>
              <a:rPr lang="pl-PL" dirty="0"/>
              <a:t>Programowanie współbieżne</a:t>
            </a:r>
          </a:p>
          <a:p>
            <a:pPr marL="640080" lvl="1" indent="-237172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/>
              <a:t>Klasa</a:t>
            </a:r>
            <a:r>
              <a:rPr lang="en-GB" sz="2220" dirty="0"/>
              <a:t> Thread </a:t>
            </a:r>
            <a:r>
              <a:rPr lang="en-GB" sz="2220" dirty="0" err="1"/>
              <a:t>i</a:t>
            </a:r>
            <a:r>
              <a:rPr lang="en-GB" sz="2220" dirty="0"/>
              <a:t> Task</a:t>
            </a:r>
          </a:p>
          <a:p>
            <a:pPr marL="640080" lvl="1" indent="-237172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en-GB" sz="2220" dirty="0" err="1"/>
              <a:t>Mechanizmy</a:t>
            </a:r>
            <a:r>
              <a:rPr lang="en-GB" sz="2220" dirty="0"/>
              <a:t> async </a:t>
            </a:r>
            <a:r>
              <a:rPr lang="en-GB" sz="2220" dirty="0" err="1"/>
              <a:t>i</a:t>
            </a:r>
            <a:r>
              <a:rPr lang="en-GB" sz="2220" dirty="0"/>
              <a:t> await</a:t>
            </a:r>
            <a:endParaRPr sz="2420" dirty="0"/>
          </a:p>
          <a:p>
            <a:pPr marL="274320" indent="-282575">
              <a:lnSpc>
                <a:spcPct val="90000"/>
              </a:lnSpc>
              <a:spcBef>
                <a:spcPts val="444"/>
              </a:spcBef>
              <a:buSzPts val="2600"/>
            </a:pPr>
            <a:r>
              <a:rPr lang="en-GB" dirty="0" err="1"/>
              <a:t>Asynchroniczne</a:t>
            </a:r>
            <a:r>
              <a:rPr lang="en-GB" dirty="0"/>
              <a:t> </a:t>
            </a:r>
            <a:r>
              <a:rPr lang="en-GB" dirty="0" err="1"/>
              <a:t>wywołanie</a:t>
            </a:r>
            <a:r>
              <a:rPr lang="en-GB" dirty="0"/>
              <a:t> </a:t>
            </a:r>
            <a:r>
              <a:rPr lang="en-GB" dirty="0" err="1"/>
              <a:t>metod</a:t>
            </a:r>
            <a:endParaRPr lang="en-GB" dirty="0"/>
          </a:p>
          <a:p>
            <a:pPr marL="731520" lvl="1" indent="-282575">
              <a:lnSpc>
                <a:spcPct val="90000"/>
              </a:lnSpc>
              <a:spcBef>
                <a:spcPts val="444"/>
              </a:spcBef>
              <a:buSzPts val="2600"/>
            </a:pPr>
            <a:r>
              <a:rPr lang="en-GB" sz="2600" dirty="0" err="1"/>
              <a:t>Synchronizacja</a:t>
            </a:r>
            <a:r>
              <a:rPr lang="en-GB" sz="2600" dirty="0"/>
              <a:t> </a:t>
            </a:r>
            <a:r>
              <a:rPr lang="en-GB" sz="2600" dirty="0" err="1"/>
              <a:t>dostępu</a:t>
            </a:r>
            <a:endParaRPr lang="en-GB" sz="2600" dirty="0"/>
          </a:p>
          <a:p>
            <a:pPr marL="274320" lvl="0" indent="-282575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Char char="●"/>
            </a:pPr>
            <a:r>
              <a:rPr lang="en-GB" dirty="0" err="1"/>
              <a:t>Zaawansowane</a:t>
            </a:r>
            <a:r>
              <a:rPr lang="en-GB" dirty="0"/>
              <a:t> element Windows Forms</a:t>
            </a:r>
            <a:endParaRPr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WebBrowser</a:t>
            </a:r>
            <a:endParaRPr lang="en-GB"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en-GB" dirty="0" err="1"/>
              <a:t>BackgroundWorker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704088"/>
            <a:ext cx="8695112" cy="1143000"/>
          </a:xfrm>
        </p:spPr>
        <p:txBody>
          <a:bodyPr/>
          <a:lstStyle/>
          <a:p>
            <a:r>
              <a:rPr lang="en-GB" dirty="0"/>
              <a:t>WinForms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Kontrolki</a:t>
            </a:r>
            <a:r>
              <a:rPr lang="en-GB" dirty="0"/>
              <a:t> </a:t>
            </a:r>
            <a:r>
              <a:rPr lang="en-GB" dirty="0" err="1"/>
              <a:t>plikowe</a:t>
            </a:r>
            <a:endParaRPr lang="en-GB" dirty="0"/>
          </a:p>
          <a:p>
            <a:pPr lvl="1"/>
            <a:r>
              <a:rPr lang="en-GB" dirty="0" err="1"/>
              <a:t>OpenFileDialog</a:t>
            </a:r>
            <a:endParaRPr lang="en-GB" dirty="0"/>
          </a:p>
          <a:p>
            <a:pPr lvl="1"/>
            <a:r>
              <a:rPr lang="en-GB" dirty="0" err="1"/>
              <a:t>SaveFileDialog</a:t>
            </a:r>
            <a:endParaRPr lang="en-GB" dirty="0"/>
          </a:p>
          <a:p>
            <a:r>
              <a:rPr lang="en-GB" dirty="0" err="1"/>
              <a:t>WebBrowser</a:t>
            </a:r>
            <a:endParaRPr lang="en-GB" dirty="0"/>
          </a:p>
          <a:p>
            <a:r>
              <a:rPr lang="en-GB" dirty="0" err="1"/>
              <a:t>BackgroundWorker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869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19100" y="2788913"/>
            <a:ext cx="83058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Podsumowanie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Delegaty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Wskaźniki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funkcje</a:t>
            </a:r>
            <a:endParaRPr lang="en-GB" dirty="0"/>
          </a:p>
          <a:p>
            <a:r>
              <a:rPr lang="en-GB" dirty="0"/>
              <a:t>delegate vs event</a:t>
            </a:r>
          </a:p>
          <a:p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zmiennych</a:t>
            </a:r>
            <a:endParaRPr lang="en-GB" dirty="0"/>
          </a:p>
          <a:p>
            <a:r>
              <a:rPr lang="en-GB" dirty="0" err="1"/>
              <a:t>Delegaty</a:t>
            </a:r>
            <a:r>
              <a:rPr lang="en-GB" dirty="0"/>
              <a:t> </a:t>
            </a:r>
            <a:r>
              <a:rPr lang="en-GB" dirty="0" err="1"/>
              <a:t>zdefiniowane</a:t>
            </a:r>
            <a:endParaRPr lang="en-GB" dirty="0"/>
          </a:p>
          <a:p>
            <a:pPr lvl="1"/>
            <a:r>
              <a:rPr lang="en-GB" dirty="0"/>
              <a:t>Action, Action&lt;&gt;</a:t>
            </a:r>
          </a:p>
          <a:p>
            <a:pPr lvl="1"/>
            <a:r>
              <a:rPr lang="en-GB" dirty="0" err="1"/>
              <a:t>Func</a:t>
            </a:r>
            <a:r>
              <a:rPr lang="en-GB" dirty="0"/>
              <a:t>&lt;&gt;</a:t>
            </a:r>
          </a:p>
          <a:p>
            <a:r>
              <a:rPr lang="en-GB" dirty="0" err="1"/>
              <a:t>Lambdy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35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rozszerzeń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Zamiast</a:t>
            </a:r>
            <a:r>
              <a:rPr lang="en-GB" dirty="0"/>
              <a:t> </a:t>
            </a:r>
            <a:r>
              <a:rPr lang="en-GB" dirty="0" err="1"/>
              <a:t>dziedziczenia</a:t>
            </a:r>
            <a:endParaRPr lang="en-GB" dirty="0"/>
          </a:p>
          <a:p>
            <a:pPr lvl="1"/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zmienia</a:t>
            </a:r>
            <a:r>
              <a:rPr lang="en-GB" dirty="0"/>
              <a:t> </a:t>
            </a:r>
            <a:r>
              <a:rPr lang="en-GB" dirty="0" err="1"/>
              <a:t>definicji</a:t>
            </a:r>
            <a:r>
              <a:rPr lang="en-GB" dirty="0"/>
              <a:t> </a:t>
            </a:r>
            <a:r>
              <a:rPr lang="en-GB" dirty="0" err="1"/>
              <a:t>samej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pPr lvl="1"/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stosować</a:t>
            </a:r>
            <a:r>
              <a:rPr lang="en-GB" dirty="0"/>
              <a:t> do </a:t>
            </a:r>
            <a:r>
              <a:rPr lang="en-GB" dirty="0" err="1"/>
              <a:t>klasy</a:t>
            </a:r>
            <a:r>
              <a:rPr lang="en-GB" dirty="0"/>
              <a:t> do </a:t>
            </a:r>
            <a:r>
              <a:rPr lang="en-GB" dirty="0" err="1"/>
              <a:t>której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dostępu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</a:t>
            </a:r>
          </a:p>
          <a:p>
            <a:pPr lvl="1"/>
            <a:r>
              <a:rPr lang="en-GB" dirty="0" err="1"/>
              <a:t>Uwaga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referencje</a:t>
            </a:r>
            <a:r>
              <a:rPr lang="en-GB" dirty="0"/>
              <a:t> do </a:t>
            </a:r>
            <a:r>
              <a:rPr lang="en-GB" dirty="0" err="1"/>
              <a:t>zmiennej</a:t>
            </a:r>
            <a:r>
              <a:rPr lang="en-GB" dirty="0"/>
              <a:t> this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2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Refleksja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pakietów</a:t>
            </a:r>
            <a:r>
              <a:rPr lang="en-GB" dirty="0"/>
              <a:t> (assembly)</a:t>
            </a:r>
          </a:p>
          <a:p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endParaRPr lang="en-GB" dirty="0"/>
          </a:p>
          <a:p>
            <a:r>
              <a:rPr lang="en-GB" dirty="0"/>
              <a:t>Late Binding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9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Atrybuty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Klasa</a:t>
            </a:r>
            <a:r>
              <a:rPr lang="en-GB" dirty="0"/>
              <a:t> Attribute</a:t>
            </a:r>
          </a:p>
          <a:p>
            <a:r>
              <a:rPr lang="en-GB" dirty="0" err="1"/>
              <a:t>Atrybuty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metadane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r>
              <a:rPr lang="en-GB" dirty="0" err="1"/>
              <a:t>Wykorzystanie</a:t>
            </a:r>
            <a:r>
              <a:rPr lang="en-GB" dirty="0"/>
              <a:t> </a:t>
            </a:r>
            <a:r>
              <a:rPr lang="en-GB" dirty="0" err="1"/>
              <a:t>własnych</a:t>
            </a:r>
            <a:r>
              <a:rPr lang="en-GB" dirty="0"/>
              <a:t> </a:t>
            </a:r>
            <a:r>
              <a:rPr lang="en-GB" dirty="0" err="1"/>
              <a:t>atrybutów</a:t>
            </a:r>
            <a:endParaRPr lang="en-GB" dirty="0"/>
          </a:p>
          <a:p>
            <a:pPr marL="7175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9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wyrażeń</a:t>
            </a:r>
            <a:r>
              <a:rPr lang="en-GB" dirty="0"/>
              <a:t> - </a:t>
            </a:r>
            <a:r>
              <a:rPr lang="en-GB" i="1" dirty="0"/>
              <a:t>dynamic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Wykorzystuje</a:t>
            </a:r>
            <a:r>
              <a:rPr lang="en-GB" dirty="0"/>
              <a:t> DLR (dynamic language runtime)</a:t>
            </a:r>
          </a:p>
          <a:p>
            <a:r>
              <a:rPr lang="en-GB" dirty="0" err="1"/>
              <a:t>Usprawnia</a:t>
            </a:r>
            <a:r>
              <a:rPr lang="en-GB" dirty="0"/>
              <a:t> </a:t>
            </a:r>
            <a:r>
              <a:rPr lang="en-GB" dirty="0" err="1"/>
              <a:t>pracę</a:t>
            </a:r>
            <a:r>
              <a:rPr lang="en-GB" dirty="0"/>
              <a:t> z </a:t>
            </a:r>
            <a:r>
              <a:rPr lang="en-GB" dirty="0" err="1"/>
              <a:t>obiektami</a:t>
            </a:r>
            <a:r>
              <a:rPr lang="en-GB" dirty="0"/>
              <a:t> COM, </a:t>
            </a:r>
            <a:r>
              <a:rPr lang="en-GB" dirty="0" err="1"/>
              <a:t>refleksją</a:t>
            </a:r>
            <a:endParaRPr lang="en-GB" dirty="0"/>
          </a:p>
          <a:p>
            <a:r>
              <a:rPr lang="en-GB" dirty="0" err="1"/>
              <a:t>Słowo</a:t>
            </a:r>
            <a:r>
              <a:rPr lang="en-GB" dirty="0"/>
              <a:t> </a:t>
            </a:r>
            <a:r>
              <a:rPr lang="en-GB" dirty="0" err="1"/>
              <a:t>kluczowe</a:t>
            </a:r>
            <a:r>
              <a:rPr lang="en-GB" dirty="0"/>
              <a:t> dynamic </a:t>
            </a:r>
            <a:r>
              <a:rPr lang="en-GB" dirty="0" err="1"/>
              <a:t>zakres</a:t>
            </a:r>
            <a:r>
              <a:rPr lang="en-GB" dirty="0"/>
              <a:t> </a:t>
            </a:r>
            <a:r>
              <a:rPr lang="en-GB" dirty="0" err="1"/>
              <a:t>stosowania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pole, </a:t>
            </a:r>
            <a:r>
              <a:rPr lang="en-GB" dirty="0" err="1"/>
              <a:t>właściwość</a:t>
            </a:r>
            <a:r>
              <a:rPr lang="en-GB" dirty="0"/>
              <a:t>, </a:t>
            </a:r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zwracany</a:t>
            </a:r>
            <a:r>
              <a:rPr lang="en-GB" dirty="0"/>
              <a:t>, </a:t>
            </a:r>
            <a:r>
              <a:rPr lang="en-GB" dirty="0" err="1"/>
              <a:t>zmienna</a:t>
            </a:r>
            <a:r>
              <a:rPr lang="en-GB" dirty="0"/>
              <a:t> </a:t>
            </a:r>
            <a:r>
              <a:rPr lang="en-GB" dirty="0" err="1"/>
              <a:t>lokalna</a:t>
            </a:r>
            <a:endParaRPr lang="en-GB" dirty="0"/>
          </a:p>
          <a:p>
            <a:r>
              <a:rPr lang="en-GB" dirty="0" err="1"/>
              <a:t>Słowa</a:t>
            </a:r>
            <a:r>
              <a:rPr lang="en-GB" dirty="0"/>
              <a:t> </a:t>
            </a:r>
            <a:r>
              <a:rPr lang="en-GB" dirty="0" err="1"/>
              <a:t>kluczowego</a:t>
            </a:r>
            <a:r>
              <a:rPr lang="en-GB" dirty="0"/>
              <a:t> dynamic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używać</a:t>
            </a:r>
            <a:r>
              <a:rPr lang="en-GB" dirty="0"/>
              <a:t> z </a:t>
            </a:r>
            <a:r>
              <a:rPr lang="en-GB" dirty="0" err="1"/>
              <a:t>lambdami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61180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12133</TotalTime>
  <Words>1834</Words>
  <Application>Microsoft Office PowerPoint</Application>
  <PresentationFormat>On-screen Show (4:3)</PresentationFormat>
  <Paragraphs>396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Constantia</vt:lpstr>
      <vt:lpstr>Calibri</vt:lpstr>
      <vt:lpstr>Noto Sans Symbols</vt:lpstr>
      <vt:lpstr>Arial</vt:lpstr>
      <vt:lpstr>Flow</vt:lpstr>
      <vt:lpstr>Flow</vt:lpstr>
      <vt:lpstr>Zaawansowane programowanie w C#</vt:lpstr>
      <vt:lpstr>Plan zajęć – dzień 1.</vt:lpstr>
      <vt:lpstr>Plan zajęć – dzień 2.</vt:lpstr>
      <vt:lpstr>Plan zajęć – dzień 3.</vt:lpstr>
      <vt:lpstr>Delegaty</vt:lpstr>
      <vt:lpstr>Metody rozszerzeń</vt:lpstr>
      <vt:lpstr>Refleksja</vt:lpstr>
      <vt:lpstr>Atrybuty</vt:lpstr>
      <vt:lpstr>Drzewa wyrażeń - dynamic</vt:lpstr>
      <vt:lpstr>Drzewa wyrażeń - dynamic</vt:lpstr>
      <vt:lpstr>.NET Framework</vt:lpstr>
      <vt:lpstr>Pliki wykonywalne</vt:lpstr>
      <vt:lpstr>Debugowanie kodu</vt:lpstr>
      <vt:lpstr>Komponenty webowe</vt:lpstr>
      <vt:lpstr>Architektura klient-serwer</vt:lpstr>
      <vt:lpstr>Windows Communication Foundation (SOAP)</vt:lpstr>
      <vt:lpstr>Representational State Transfer (REST)</vt:lpstr>
      <vt:lpstr>Szyfrowanie i hashowanie danych</vt:lpstr>
      <vt:lpstr>TLS/SSL</vt:lpstr>
      <vt:lpstr>Wzorce projektowe</vt:lpstr>
      <vt:lpstr>Singleton (Kreacyjny)</vt:lpstr>
      <vt:lpstr>Fabryka abstrakcyjna (Kreacyjny)</vt:lpstr>
      <vt:lpstr>Fabryka metod (Kreacyjny)</vt:lpstr>
      <vt:lpstr>Fasada (Strukturalny)</vt:lpstr>
      <vt:lpstr>Obserwator (Czynościowy)</vt:lpstr>
      <vt:lpstr>Iterator (Czynościowy)</vt:lpstr>
      <vt:lpstr>Polecenie (Czynnościowy)</vt:lpstr>
      <vt:lpstr>Stan (Czynnościowy)</vt:lpstr>
      <vt:lpstr>Strategia (Czynościowy)</vt:lpstr>
      <vt:lpstr>Model-View-Presenter</vt:lpstr>
      <vt:lpstr>Model-View-ViewModel</vt:lpstr>
      <vt:lpstr>Model-View-Controller</vt:lpstr>
      <vt:lpstr>Wyrażenia Regularne </vt:lpstr>
      <vt:lpstr>Wielowątkowość i asynchroniczność</vt:lpstr>
      <vt:lpstr>Wzorce programowania asynchronicznego</vt:lpstr>
      <vt:lpstr>Wątki</vt:lpstr>
      <vt:lpstr>Zadania</vt:lpstr>
      <vt:lpstr>async/await - przetwarzanie</vt:lpstr>
      <vt:lpstr>PowerPoint Presentation</vt:lpstr>
      <vt:lpstr>WinForms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współbieżne i wielowątkowe w .NET</dc:title>
  <dc:creator>Paweł Biesiada</dc:creator>
  <cp:lastModifiedBy>Paweł Biesiada</cp:lastModifiedBy>
  <cp:revision>101</cp:revision>
  <dcterms:modified xsi:type="dcterms:W3CDTF">2021-05-30T11:19:50Z</dcterms:modified>
</cp:coreProperties>
</file>