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3" r:id="rId11"/>
    <p:sldId id="264" r:id="rId12"/>
    <p:sldId id="275" r:id="rId13"/>
    <p:sldId id="276" r:id="rId14"/>
    <p:sldId id="277" r:id="rId15"/>
    <p:sldId id="278" r:id="rId16"/>
    <p:sldId id="279" r:id="rId17"/>
    <p:sldId id="280" r:id="rId18"/>
    <p:sldId id="271" r:id="rId19"/>
    <p:sldId id="272" r:id="rId20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GaJPkJFzbVkgMd8NO1g1dBPZ3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February 2023</a:t>
            </a: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February 2023</a:t>
            </a:r>
            <a:endParaRPr/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136" name="Google Shape;13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:notes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 February 2023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8:notes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1-10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8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:notes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 February 2023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9:notes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1-10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5F0E76D-C009-454D-86CF-C5734BEAF461}" type="datetime1">
              <a:rPr lang="en-US" smtClean="0"/>
              <a:t>16-Apr-23</a:t>
            </a:fld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4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4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4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4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9BCC5DA-B3D9-4035-B900-6BC9547D8F64}" type="datetime1">
              <a:rPr lang="en-US" smtClean="0"/>
              <a:t>16-Apr-23</a:t>
            </a:fld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4FE1673-19C2-4EB9-BCA6-54A1696A649F}" type="datetime1">
              <a:rPr lang="en-US" smtClean="0"/>
              <a:t>16-Apr-23</a:t>
            </a:fld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3D081E1-231F-4BC3-902E-7A1861463B0A}" type="datetime1">
              <a:rPr lang="en-US" smtClean="0"/>
              <a:t>16-Apr-23</a:t>
            </a:fld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BC33B9D-FA3B-427C-A12D-444EA0860BC1}" type="datetime1">
              <a:rPr lang="en-US" smtClean="0"/>
              <a:t>16-Apr-23</a:t>
            </a:fld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9FE41A5-C7DE-428C-BB4C-2DDE0B11C496}" type="datetime1">
              <a:rPr lang="en-US" smtClean="0"/>
              <a:t>16-Apr-23</a:t>
            </a:fld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50D029C-3500-48CF-8EDD-63EF4550CE17}" type="datetime1">
              <a:rPr lang="en-US" smtClean="0"/>
              <a:t>16-Apr-23</a:t>
            </a:fld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A800A3D-3844-4416-8CC9-E34F12E1CD78}" type="datetime1">
              <a:rPr lang="en-US" smtClean="0"/>
              <a:t>16-Apr-23</a:t>
            </a:fld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04EE833-5591-4D9F-8FBB-6EBA68CAE99D}" type="datetime1">
              <a:rPr lang="en-US" smtClean="0"/>
              <a:t>16-Apr-23</a:t>
            </a:fld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E7B2912-B2C5-42AE-9AF0-089614317D3B}" type="datetime1">
              <a:rPr lang="en-US" smtClean="0"/>
              <a:t>16-Apr-23</a:t>
            </a:fld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E39BD5F-50C8-4536-AF90-6F0481FEDBEC}" type="datetime1">
              <a:rPr lang="en-US" smtClean="0"/>
              <a:t>16-Apr-23</a:t>
            </a:fld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5E99811-ED41-4D47-A068-3AF8765A6767}" type="datetime1">
              <a:rPr lang="en-US" smtClean="0"/>
              <a:t>16-Apr-23</a:t>
            </a:fld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93DC66C-B7A0-43D4-9872-5E21C8C6A06F}" type="datetime1">
              <a:rPr lang="en-US" smtClean="0"/>
              <a:t>16-Apr-23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80000" flip="none" algn="tl"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2286000" y="1371600"/>
            <a:ext cx="6553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endParaRPr sz="3200" b="1">
              <a:solidFill>
                <a:srgbClr val="B9077E"/>
              </a:solidFill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b="1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7" name="Google Shape;87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6551" y="1104900"/>
            <a:ext cx="1374249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635" y="4489508"/>
            <a:ext cx="1479013" cy="184138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714171" y="972457"/>
            <a:ext cx="6324600" cy="49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308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IMAGECHAIN FOR MEDICAL </a:t>
            </a:r>
            <a:endParaRPr sz="2100" b="1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343080" marR="0" lvl="0" indent="-342720" algn="ctr" rtl="0"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100" b="1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RECORDS USING BLOCKCHAIN</a:t>
            </a:r>
            <a:endParaRPr sz="2100" b="1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13716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13716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Team Members  : 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Gowtham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R (20BIR018)</a:t>
            </a:r>
            <a:endParaRPr sz="1800" b="1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	 </a:t>
            </a:r>
            <a:r>
              <a:rPr lang="en-US" sz="1800" b="1" dirty="0" err="1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Shivaas</a:t>
            </a:r>
            <a:r>
              <a:rPr lang="en-US" sz="1800" b="1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 (20BIR046)</a:t>
            </a:r>
            <a:endParaRPr sz="1800" b="1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           Vishnu </a:t>
            </a:r>
            <a:r>
              <a:rPr lang="en-US" sz="1800" b="1" dirty="0" err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Priyan</a:t>
            </a:r>
            <a:r>
              <a:rPr lang="en-US" sz="1800" b="1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M (20BIR058)</a:t>
            </a:r>
            <a:endParaRPr sz="1800" b="1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Team No              : </a:t>
            </a:r>
            <a:r>
              <a:rPr lang="en-US" sz="1800" b="1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12</a:t>
            </a:r>
            <a:endParaRPr sz="1800" b="1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Nature of Project:</a:t>
            </a:r>
            <a:r>
              <a:rPr lang="en-US" sz="1800" b="1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Research</a:t>
            </a:r>
            <a:endParaRPr sz="1800" b="1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Supervisor           : </a:t>
            </a:r>
            <a:r>
              <a:rPr lang="en-US" sz="1800" b="1" dirty="0" err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Ms.S.S.Saranya</a:t>
            </a:r>
            <a:endParaRPr sz="1800" b="1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13716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Assistant professor</a:t>
            </a:r>
            <a:endParaRPr sz="1800" b="1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13716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Department of Computer Technology</a:t>
            </a:r>
            <a:endParaRPr sz="1800" b="1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13716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98CCB608-9559-4D99-A804-2519DEA24775}" type="datetime1">
              <a:rPr lang="en-US" smtClean="0"/>
              <a:t>16-Apr-23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943" y="1194594"/>
            <a:ext cx="8229600" cy="5161756"/>
          </a:xfrm>
        </p:spPr>
        <p:txBody>
          <a:bodyPr/>
          <a:lstStyle/>
          <a:p>
            <a:pPr marL="480060" lvl="0" indent="-342900" algn="just">
              <a:buFont typeface="+mj-lt"/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Use of Cryptography Process as Steganography</a:t>
            </a:r>
          </a:p>
          <a:p>
            <a:pPr marL="480060" lvl="0" indent="-342900" algn="just">
              <a:buFont typeface="+mj-lt"/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Image is Given as Input in the System </a:t>
            </a:r>
          </a:p>
          <a:p>
            <a:pPr marL="480060" lvl="0" indent="-342900" algn="just">
              <a:buFont typeface="+mj-lt"/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Then Data is given</a:t>
            </a:r>
          </a:p>
          <a:p>
            <a:pPr marL="480060" lvl="0" indent="-342900" algn="just">
              <a:buFont typeface="+mj-lt"/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Image and Data is Combined </a:t>
            </a:r>
          </a:p>
          <a:p>
            <a:pPr marL="480060" lvl="0" indent="-342900" algn="just">
              <a:buFont typeface="+mj-lt"/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Encryption/Decryption process follows</a:t>
            </a:r>
          </a:p>
          <a:p>
            <a:pPr marL="480060" lvl="0" indent="-342900" algn="just">
              <a:buFont typeface="+mj-lt"/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Decrypted Data is taken as value.</a:t>
            </a:r>
          </a:p>
          <a:p>
            <a:pPr marL="480060" lvl="0" indent="-342900" algn="just">
              <a:buFont typeface="+mj-lt"/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Smart contract is deployed using </a:t>
            </a:r>
            <a:r>
              <a:rPr lang="en-US" sz="1800" dirty="0" err="1" smtClean="0">
                <a:latin typeface="Book Antiqua" panose="02040602050305030304" pitchFamily="18" charset="0"/>
              </a:rPr>
              <a:t>blockchain</a:t>
            </a:r>
            <a:r>
              <a:rPr lang="en-US" sz="1800" dirty="0" smtClean="0">
                <a:latin typeface="Book Antiqua" panose="02040602050305030304" pitchFamily="18" charset="0"/>
              </a:rPr>
              <a:t> application </a:t>
            </a:r>
          </a:p>
          <a:p>
            <a:pPr marL="480060" lvl="0" indent="-342900" algn="just">
              <a:buFont typeface="+mj-lt"/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Web3 injected that connects with </a:t>
            </a:r>
            <a:r>
              <a:rPr lang="en-US" sz="1800" dirty="0" err="1" smtClean="0">
                <a:latin typeface="Book Antiqua" panose="02040602050305030304" pitchFamily="18" charset="0"/>
              </a:rPr>
              <a:t>metmask</a:t>
            </a:r>
            <a:endParaRPr lang="en-US" sz="1800" dirty="0" smtClean="0">
              <a:latin typeface="Book Antiqua" panose="02040602050305030304" pitchFamily="18" charset="0"/>
            </a:endParaRPr>
          </a:p>
          <a:p>
            <a:pPr marL="480060" lvl="0" indent="-342900" algn="just">
              <a:buFont typeface="+mj-lt"/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Web3 provider is Ganache</a:t>
            </a:r>
          </a:p>
          <a:p>
            <a:pPr marL="480060" lvl="0" indent="-342900" algn="just">
              <a:buFont typeface="+mj-lt"/>
              <a:buAutoNum type="arabicPeriod"/>
            </a:pPr>
            <a:r>
              <a:rPr lang="en-US" sz="1800" dirty="0" err="1" smtClean="0">
                <a:latin typeface="Book Antiqua" panose="02040602050305030304" pitchFamily="18" charset="0"/>
              </a:rPr>
              <a:t>Metamask</a:t>
            </a:r>
            <a:r>
              <a:rPr lang="en-US" sz="1800" dirty="0" smtClean="0">
                <a:latin typeface="Book Antiqua" panose="02040602050305030304" pitchFamily="18" charset="0"/>
              </a:rPr>
              <a:t>, Ganache and Remix IDE all are connected for deploying of smart contracts </a:t>
            </a:r>
          </a:p>
          <a:p>
            <a:pPr marL="480060" lvl="0" indent="-342900" algn="just">
              <a:buFont typeface="+mj-lt"/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Smart Contract Deployed successfully </a:t>
            </a:r>
          </a:p>
          <a:p>
            <a:pPr marL="480060" lvl="0" indent="-342900" algn="just">
              <a:buFont typeface="+mj-lt"/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Then Transaction follows in Ganache.</a:t>
            </a:r>
          </a:p>
          <a:p>
            <a:pPr marL="480060" lvl="0" indent="-342900" algn="just">
              <a:buFont typeface="+mj-lt"/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For each process we get a Transaction hash.</a:t>
            </a:r>
          </a:p>
          <a:p>
            <a:pPr marL="480060" lvl="0" indent="-342900" algn="just">
              <a:buFont typeface="+mj-lt"/>
              <a:buAutoNum type="arabicPeriod"/>
            </a:pPr>
            <a:r>
              <a:rPr lang="en-US" sz="1800" dirty="0" smtClean="0">
                <a:latin typeface="Book Antiqua" panose="02040602050305030304" pitchFamily="18" charset="0"/>
              </a:rPr>
              <a:t> System Successfully Completed and run.</a:t>
            </a:r>
          </a:p>
          <a:p>
            <a:endParaRPr lang="en-US" sz="1800" dirty="0">
              <a:latin typeface="Book Antiqua" panose="0204060205030503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50D029C-3500-48CF-8EDD-63EF4550CE17}" type="datetime1">
              <a:rPr lang="en-US" smtClean="0"/>
              <a:t>16-Apr-23</a:t>
            </a:fld>
            <a:endParaRPr lang="en-US"/>
          </a:p>
        </p:txBody>
      </p:sp>
      <p:sp>
        <p:nvSpPr>
          <p:cNvPr id="5" name="Google Shape;180;p11"/>
          <p:cNvSpPr txBox="1"/>
          <p:nvPr/>
        </p:nvSpPr>
        <p:spPr>
          <a:xfrm>
            <a:off x="1056393" y="352765"/>
            <a:ext cx="4720291" cy="8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strike="noStrike" dirty="0" smtClean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Process Flow</a:t>
            </a:r>
            <a:endParaRPr sz="3600" b="0" strike="noStrik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6397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/>
        </p:nvSpPr>
        <p:spPr>
          <a:xfrm>
            <a:off x="1036317" y="769257"/>
            <a:ext cx="6598199" cy="61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System </a:t>
            </a:r>
            <a:r>
              <a:rPr lang="en-US" sz="4000" b="0" strike="noStrike" dirty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Flow Diagram</a:t>
            </a:r>
            <a:endParaRPr sz="4000" b="0" strike="noStrik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3133" y="1600200"/>
            <a:ext cx="826201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6110" marR="0" lvl="0" indent="-19939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endParaRPr sz="17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1" name="Google Shape;16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CF35791-3F62-4C1B-9AA2-71A94E7F5432}" type="datetime1">
              <a:rPr lang="en-US" smtClean="0"/>
              <a:t>16-Apr-23</a:t>
            </a:fld>
            <a:endParaRPr/>
          </a:p>
        </p:txBody>
      </p:sp>
      <p:pic>
        <p:nvPicPr>
          <p:cNvPr id="6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52187" y="1600200"/>
            <a:ext cx="3505200" cy="48641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1" y="414792"/>
            <a:ext cx="8229600" cy="1143000"/>
          </a:xfrm>
        </p:spPr>
        <p:txBody>
          <a:bodyPr/>
          <a:lstStyle/>
          <a:p>
            <a:pPr lvl="0"/>
            <a:r>
              <a:rPr lang="en-US" sz="4000" dirty="0" smtClean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Output</a:t>
            </a:r>
            <a:r>
              <a:rPr lang="en-US" sz="40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50D029C-3500-48CF-8EDD-63EF4550CE17}" type="datetime1">
              <a:rPr lang="en-US" smtClean="0"/>
              <a:t>16-Apr-23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20801" y="1227364"/>
            <a:ext cx="6618514" cy="51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857" y="24638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/>
            </a:r>
            <a:br>
              <a:rPr lang="en-US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50D029C-3500-48CF-8EDD-63EF4550CE17}" type="datetime1">
              <a:rPr lang="en-US" smtClean="0"/>
              <a:t>16-Apr-23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7257" y="1088571"/>
            <a:ext cx="6589486" cy="54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341993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Injected Provider - </a:t>
            </a:r>
            <a:r>
              <a:rPr lang="en-US" sz="4000" dirty="0" err="1" smtClean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MetaMask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9FE41A5-C7DE-428C-BB4C-2DDE0B11C496}" type="datetime1">
              <a:rPr lang="en-US" smtClean="0"/>
              <a:t>16-Apr-23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" y="1857829"/>
            <a:ext cx="8461828" cy="44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159658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Deploy Contracts with message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9FE41A5-C7DE-428C-BB4C-2DDE0B11C496}" type="datetime1">
              <a:rPr lang="en-US" smtClean="0"/>
              <a:t>16-Apr-23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625601"/>
            <a:ext cx="8458200" cy="45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1364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Block Details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9FE41A5-C7DE-428C-BB4C-2DDE0B11C496}" type="datetime1">
              <a:rPr lang="en-US" smtClean="0"/>
              <a:t>16-Apr-23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1779"/>
            <a:ext cx="8556171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269422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Transaction </a:t>
            </a:r>
            <a:r>
              <a:rPr lang="en-US" sz="4000" dirty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Details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9FE41A5-C7DE-428C-BB4C-2DDE0B11C496}" type="datetime1">
              <a:rPr lang="en-US" smtClean="0"/>
              <a:t>16-Apr-23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9985"/>
            <a:ext cx="8577943" cy="43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/>
        </p:nvSpPr>
        <p:spPr>
          <a:xfrm>
            <a:off x="838200" y="152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References</a:t>
            </a:r>
            <a:endParaRPr sz="4000" b="0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673100" y="1447800"/>
            <a:ext cx="822924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IN" sz="2000" dirty="0">
                <a:latin typeface="Book Antiqua" panose="02040602050305030304" pitchFamily="18" charset="0"/>
              </a:rPr>
              <a:t>[1]. </a:t>
            </a:r>
            <a:r>
              <a:rPr lang="en-IN" sz="2000" dirty="0" err="1">
                <a:latin typeface="Book Antiqua" panose="02040602050305030304" pitchFamily="18" charset="0"/>
              </a:rPr>
              <a:t>Koptyra</a:t>
            </a:r>
            <a:r>
              <a:rPr lang="en-IN" sz="2000" dirty="0">
                <a:latin typeface="Book Antiqua" panose="02040602050305030304" pitchFamily="18" charset="0"/>
              </a:rPr>
              <a:t>, K. and </a:t>
            </a:r>
            <a:r>
              <a:rPr lang="en-IN" sz="2000" dirty="0" err="1">
                <a:latin typeface="Book Antiqua" panose="02040602050305030304" pitchFamily="18" charset="0"/>
              </a:rPr>
              <a:t>Ogiela</a:t>
            </a:r>
            <a:r>
              <a:rPr lang="en-IN" sz="2000" dirty="0">
                <a:latin typeface="Book Antiqua" panose="02040602050305030304" pitchFamily="18" charset="0"/>
              </a:rPr>
              <a:t>, M.R., 2020. </a:t>
            </a:r>
            <a:r>
              <a:rPr lang="en-IN" sz="2000" dirty="0" err="1">
                <a:latin typeface="Book Antiqua" panose="02040602050305030304" pitchFamily="18" charset="0"/>
              </a:rPr>
              <a:t>Imagechain</a:t>
            </a:r>
            <a:r>
              <a:rPr lang="en-IN" sz="2000" dirty="0">
                <a:latin typeface="Book Antiqua" panose="02040602050305030304" pitchFamily="18" charset="0"/>
              </a:rPr>
              <a:t>—Application of </a:t>
            </a:r>
            <a:r>
              <a:rPr lang="en-IN" sz="2000" dirty="0" err="1">
                <a:latin typeface="Book Antiqua" panose="02040602050305030304" pitchFamily="18" charset="0"/>
              </a:rPr>
              <a:t>blockchain</a:t>
            </a:r>
            <a:r>
              <a:rPr lang="en-IN" sz="2000" dirty="0">
                <a:latin typeface="Book Antiqua" panose="02040602050305030304" pitchFamily="18" charset="0"/>
              </a:rPr>
              <a:t> technology for images. Sensors, 21(1), p.82</a:t>
            </a:r>
            <a:r>
              <a:rPr lang="en-IN" sz="20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endParaRPr lang="en-US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[2]. Yue, X., Wang, H., </a:t>
            </a:r>
            <a:r>
              <a:rPr lang="en-IN" sz="2000" dirty="0" err="1">
                <a:latin typeface="Book Antiqua" panose="02040602050305030304" pitchFamily="18" charset="0"/>
              </a:rPr>
              <a:t>Jin</a:t>
            </a:r>
            <a:r>
              <a:rPr lang="en-IN" sz="2000" dirty="0">
                <a:latin typeface="Book Antiqua" panose="02040602050305030304" pitchFamily="18" charset="0"/>
              </a:rPr>
              <a:t>, D., Li, M. and Jiang, W., 2016. Healthcare data gateways: found healthcare intelligence on </a:t>
            </a:r>
            <a:r>
              <a:rPr lang="en-IN" sz="2000" dirty="0" err="1">
                <a:latin typeface="Book Antiqua" panose="02040602050305030304" pitchFamily="18" charset="0"/>
              </a:rPr>
              <a:t>blockchain</a:t>
            </a:r>
            <a:r>
              <a:rPr lang="en-IN" sz="2000" dirty="0">
                <a:latin typeface="Book Antiqua" panose="02040602050305030304" pitchFamily="18" charset="0"/>
              </a:rPr>
              <a:t> with novel privacy risk control. Journal of medical systems, 40, pp.1-8.</a:t>
            </a:r>
            <a:endParaRPr lang="en-US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 </a:t>
            </a:r>
            <a:endParaRPr lang="en-US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[3]. Zhang, A. and Lin, X., 2018. Towards secure and privacy-preserving data sharing in e-health systems via consortium </a:t>
            </a:r>
            <a:r>
              <a:rPr lang="en-IN" sz="2000" dirty="0" err="1">
                <a:latin typeface="Book Antiqua" panose="02040602050305030304" pitchFamily="18" charset="0"/>
              </a:rPr>
              <a:t>blockchain</a:t>
            </a:r>
            <a:r>
              <a:rPr lang="en-IN" sz="2000" dirty="0">
                <a:latin typeface="Book Antiqua" panose="02040602050305030304" pitchFamily="18" charset="0"/>
              </a:rPr>
              <a:t>. Journal of medical systems, 42(8), p.140</a:t>
            </a:r>
            <a:r>
              <a:rPr lang="en-IN" sz="20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endParaRPr lang="en-US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[4]. </a:t>
            </a:r>
            <a:r>
              <a:rPr lang="en-IN" sz="2000" dirty="0" err="1">
                <a:latin typeface="Book Antiqua" panose="02040602050305030304" pitchFamily="18" charset="0"/>
              </a:rPr>
              <a:t>Sylim</a:t>
            </a:r>
            <a:r>
              <a:rPr lang="en-IN" sz="2000" dirty="0">
                <a:latin typeface="Book Antiqua" panose="02040602050305030304" pitchFamily="18" charset="0"/>
              </a:rPr>
              <a:t>, P., Liu, F., Marcelo, A. and </a:t>
            </a:r>
            <a:r>
              <a:rPr lang="en-IN" sz="2000" dirty="0" err="1">
                <a:latin typeface="Book Antiqua" panose="02040602050305030304" pitchFamily="18" charset="0"/>
              </a:rPr>
              <a:t>Fontelo</a:t>
            </a:r>
            <a:r>
              <a:rPr lang="en-IN" sz="2000" dirty="0">
                <a:latin typeface="Book Antiqua" panose="02040602050305030304" pitchFamily="18" charset="0"/>
              </a:rPr>
              <a:t>, P., 2018. </a:t>
            </a:r>
            <a:r>
              <a:rPr lang="en-IN" sz="2000" dirty="0" err="1">
                <a:latin typeface="Book Antiqua" panose="02040602050305030304" pitchFamily="18" charset="0"/>
              </a:rPr>
              <a:t>Blockchain</a:t>
            </a:r>
            <a:r>
              <a:rPr lang="en-IN" sz="2000" dirty="0">
                <a:latin typeface="Book Antiqua" panose="02040602050305030304" pitchFamily="18" charset="0"/>
              </a:rPr>
              <a:t> technology for detecting falsified and substandard drugs in distribution: pharmaceutical supply chain intervention. JMIR research protocols, 7(9), p.e10163.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3429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strike="noStrik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0DFA66A-663E-494B-A158-5C68CEE11BEA}" type="datetime1">
              <a:rPr lang="en-US" smtClean="0"/>
              <a:t>16-Apr-23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-203200" y="1019629"/>
            <a:ext cx="8229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sz="4000" dirty="0">
                <a:latin typeface="Book Antiqua"/>
                <a:ea typeface="Book Antiqua"/>
                <a:cs typeface="Book Antiqua"/>
                <a:sym typeface="Book Antiqua"/>
              </a:rPr>
              <a:t>	</a:t>
            </a:r>
            <a:r>
              <a:rPr lang="en-US" sz="5400" dirty="0">
                <a:latin typeface="Book Antiqua"/>
                <a:ea typeface="Book Antiqua"/>
                <a:cs typeface="Book Antiqua"/>
                <a:sym typeface="Book Antiqua"/>
              </a:rPr>
              <a:t>THANK YOU</a:t>
            </a:r>
            <a:endParaRPr sz="54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6" name="Google Shape;23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973A1EC1-1F8B-4CEB-BE83-4081DB5BB510}" type="datetime1">
              <a:rPr lang="en-US" smtClean="0"/>
              <a:t>16-Apr-23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799920" y="778320"/>
            <a:ext cx="7695720" cy="68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Table of contents</a:t>
            </a:r>
            <a:endParaRPr sz="4000" b="0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99920" y="1828800"/>
            <a:ext cx="758208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26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Introduction</a:t>
            </a:r>
            <a:endParaRPr dirty="0"/>
          </a:p>
          <a:p>
            <a:pPr marL="34326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Domain Description and Languages used </a:t>
            </a:r>
            <a:endParaRPr dirty="0"/>
          </a:p>
          <a:p>
            <a:pPr marL="34326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Objective of the Research</a:t>
            </a:r>
            <a:endParaRPr dirty="0"/>
          </a:p>
          <a:p>
            <a:pPr marL="34326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Existing System &amp; </a:t>
            </a:r>
            <a:r>
              <a:rPr lang="en-US" sz="2000" dirty="0" smtClean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Drawbacks</a:t>
            </a:r>
          </a:p>
          <a:p>
            <a:pPr marL="34326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000" dirty="0" smtClean="0">
                <a:latin typeface="Book Antiqua"/>
                <a:sym typeface="Book Antiqua"/>
              </a:rPr>
              <a:t>Problem</a:t>
            </a:r>
            <a:endParaRPr dirty="0"/>
          </a:p>
          <a:p>
            <a:pPr marL="34326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Proposed </a:t>
            </a:r>
            <a:r>
              <a:rPr lang="en-US" sz="2000" dirty="0" smtClean="0">
                <a:latin typeface="Book Antiqua"/>
                <a:ea typeface="Book Antiqua"/>
                <a:cs typeface="Book Antiqua"/>
                <a:sym typeface="Book Antiqua"/>
              </a:rPr>
              <a:t>System</a:t>
            </a:r>
          </a:p>
          <a:p>
            <a:pPr marL="34326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000" dirty="0" smtClean="0">
                <a:latin typeface="Book Antiqua"/>
                <a:ea typeface="Book Antiqua"/>
                <a:cs typeface="Book Antiqua"/>
                <a:sym typeface="Book Antiqua"/>
              </a:rPr>
              <a:t>Process Flow</a:t>
            </a:r>
          </a:p>
          <a:p>
            <a:pPr marL="34326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000" dirty="0" smtClean="0">
                <a:latin typeface="Book Antiqua"/>
                <a:sym typeface="Book Antiqua"/>
              </a:rPr>
              <a:t>System Flow </a:t>
            </a:r>
            <a:r>
              <a:rPr lang="en-US" sz="2000" dirty="0" smtClean="0">
                <a:latin typeface="Book Antiqua"/>
                <a:sym typeface="Book Antiqua"/>
              </a:rPr>
              <a:t>Diagram</a:t>
            </a:r>
          </a:p>
          <a:p>
            <a:pPr marL="34326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000" dirty="0" smtClean="0">
                <a:latin typeface="Book Antiqua"/>
                <a:sym typeface="Book Antiqua"/>
              </a:rPr>
              <a:t>Output Details</a:t>
            </a:r>
            <a:endParaRPr dirty="0"/>
          </a:p>
          <a:p>
            <a:pPr marL="34326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References</a:t>
            </a:r>
            <a:endParaRPr dirty="0"/>
          </a:p>
          <a:p>
            <a:pPr marL="342900" marR="0" lvl="0" indent="-1905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strike="noStrik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8BF1A0E-334F-4185-9B98-25F7BA28CA53}" type="datetime1">
              <a:rPr lang="en-US" smtClean="0"/>
              <a:t>16-Apr-23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1008863" y="780263"/>
            <a:ext cx="7924320" cy="5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Introduction</a:t>
            </a:r>
            <a:endParaRPr sz="4000" b="0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838080" y="1523880"/>
            <a:ext cx="7848360" cy="480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ook Antiqua" panose="02040602050305030304" pitchFamily="18" charset="0"/>
              <a:ea typeface="Book Antiqua"/>
              <a:cs typeface="Book Antiqua"/>
              <a:sym typeface="Book Antiqua"/>
            </a:endParaRPr>
          </a:p>
          <a:p>
            <a:pPr marL="342900" lvl="0" indent="-342900" algn="just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Information is stored in a blocks that are connected together in a </a:t>
            </a:r>
            <a:r>
              <a:rPr lang="en-US" sz="2000" dirty="0" err="1" smtClean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blockchain</a:t>
            </a:r>
            <a:endParaRPr lang="en-US" sz="2000" dirty="0" smtClean="0">
              <a:solidFill>
                <a:schemeClr val="dk1"/>
              </a:solidFill>
              <a:latin typeface="Book Antiqua" panose="02040602050305030304" pitchFamily="18" charset="0"/>
              <a:ea typeface="Book Antiqua"/>
              <a:cs typeface="Book Antiqua"/>
              <a:sym typeface="Book Antiqua"/>
            </a:endParaRPr>
          </a:p>
          <a:p>
            <a:pPr marL="342900" lvl="0" indent="-342900" algn="just"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dirty="0" smtClean="0">
              <a:solidFill>
                <a:schemeClr val="dk1"/>
              </a:solidFill>
              <a:latin typeface="Book Antiqua" panose="02040602050305030304" pitchFamily="18" charset="0"/>
              <a:ea typeface="Book Antiqua"/>
              <a:cs typeface="Book Antiqua"/>
              <a:sym typeface="Book Antiqua"/>
            </a:endParaRPr>
          </a:p>
          <a:p>
            <a:pPr marL="342900" indent="-342900" algn="just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latin typeface="Book Antiqua" panose="02040602050305030304" pitchFamily="18" charset="0"/>
              </a:rPr>
              <a:t>Imagechain</a:t>
            </a:r>
            <a:r>
              <a:rPr lang="en-US" sz="2000" dirty="0">
                <a:latin typeface="Book Antiqua" panose="02040602050305030304" pitchFamily="18" charset="0"/>
              </a:rPr>
              <a:t> is a cryptographic structure that chains digital images with </a:t>
            </a:r>
            <a:r>
              <a:rPr lang="en-US" sz="2000" dirty="0" err="1">
                <a:latin typeface="Book Antiqua" panose="02040602050305030304" pitchFamily="18" charset="0"/>
              </a:rPr>
              <a:t>blockchain</a:t>
            </a:r>
            <a:r>
              <a:rPr lang="en-US" sz="2000" dirty="0">
                <a:latin typeface="Book Antiqua" panose="02040602050305030304" pitchFamily="18" charset="0"/>
              </a:rPr>
              <a:t> hash links. </a:t>
            </a:r>
            <a:endParaRPr lang="en-US" sz="2000" dirty="0" smtClean="0">
              <a:solidFill>
                <a:schemeClr val="dk1"/>
              </a:solidFill>
              <a:latin typeface="Book Antiqua" panose="02040602050305030304" pitchFamily="18" charset="0"/>
              <a:ea typeface="Book Antiqua"/>
              <a:cs typeface="Book Antiqua"/>
              <a:sym typeface="Book Antiqua"/>
            </a:endParaRPr>
          </a:p>
          <a:p>
            <a:pPr marL="342900" lvl="0" indent="-342900" algn="just"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dirty="0" smtClean="0">
              <a:solidFill>
                <a:schemeClr val="dk1"/>
              </a:solidFill>
              <a:latin typeface="Book Antiqua" panose="02040602050305030304" pitchFamily="18" charset="0"/>
              <a:ea typeface="Book Antiqua"/>
              <a:cs typeface="Book Antiqua"/>
              <a:sym typeface="Book Antiqua"/>
            </a:endParaRPr>
          </a:p>
          <a:p>
            <a:pPr marL="342900" lvl="0" indent="-342900" algn="just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EMRs, EHRs &amp; </a:t>
            </a:r>
            <a:r>
              <a:rPr lang="en-US" sz="2000" dirty="0" smtClean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PHRs - it collects medical </a:t>
            </a: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images and patient </a:t>
            </a:r>
            <a:r>
              <a:rPr lang="en-US" sz="2000" dirty="0" smtClean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information and stores in a text files.</a:t>
            </a:r>
          </a:p>
          <a:p>
            <a:pPr marL="342900" lvl="0" indent="-342900" algn="just">
              <a:buClr>
                <a:schemeClr val="dk1"/>
              </a:buClr>
              <a:buSzPts val="2000"/>
              <a:buFont typeface="Arial"/>
              <a:buChar char="•"/>
            </a:pPr>
            <a:endParaRPr sz="2000" dirty="0">
              <a:solidFill>
                <a:schemeClr val="dk1"/>
              </a:solidFill>
              <a:latin typeface="Book Antiqua" panose="02040602050305030304" pitchFamily="18" charset="0"/>
              <a:ea typeface="Book Antiqua"/>
              <a:cs typeface="Book Antiqua"/>
              <a:sym typeface="Book Antiqua"/>
            </a:endParaRPr>
          </a:p>
          <a:p>
            <a:pPr marL="342900" lvl="0" indent="-342900" algn="just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sym typeface="Book Antiqua"/>
              </a:rPr>
              <a:t>Medical  applications  of  </a:t>
            </a:r>
            <a:r>
              <a:rPr lang="en-US" sz="2000" dirty="0" err="1">
                <a:solidFill>
                  <a:schemeClr val="dk1"/>
                </a:solidFill>
                <a:latin typeface="Book Antiqua" panose="02040602050305030304" pitchFamily="18" charset="0"/>
                <a:sym typeface="Book Antiqua"/>
              </a:rPr>
              <a:t>blockchain</a:t>
            </a: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sym typeface="Book Antiqua"/>
              </a:rPr>
              <a:t>  technology  are </a:t>
            </a:r>
            <a:r>
              <a:rPr lang="en-US" sz="2000" dirty="0" smtClean="0">
                <a:solidFill>
                  <a:schemeClr val="dk1"/>
                </a:solidFill>
                <a:latin typeface="Book Antiqua" panose="02040602050305030304" pitchFamily="18" charset="0"/>
                <a:sym typeface="Book Antiqua"/>
              </a:rPr>
              <a:t>emerging</a:t>
            </a: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sym typeface="Book Antiqua"/>
              </a:rPr>
              <a:t>, with potentially many applications in </a:t>
            </a:r>
            <a:r>
              <a:rPr lang="en-US" sz="2000" dirty="0" smtClean="0">
                <a:solidFill>
                  <a:schemeClr val="dk1"/>
                </a:solidFill>
                <a:latin typeface="Book Antiqua" panose="02040602050305030304" pitchFamily="18" charset="0"/>
                <a:sym typeface="Book Antiqua"/>
              </a:rPr>
              <a:t>medical </a:t>
            </a: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sym typeface="Book Antiqua"/>
              </a:rPr>
              <a:t>imaging.</a:t>
            </a:r>
            <a:endParaRPr sz="2000" dirty="0">
              <a:solidFill>
                <a:srgbClr val="000000"/>
              </a:solidFill>
              <a:latin typeface="Book Antiqua" panose="02040602050305030304" pitchFamily="18" charset="0"/>
              <a:ea typeface="Book Antiqua"/>
              <a:cs typeface="Book Antiqua"/>
              <a:sym typeface="Book Antiqua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dirty="0">
              <a:solidFill>
                <a:schemeClr val="dk1"/>
              </a:solidFill>
              <a:latin typeface="Book Antiqua" panose="02040602050305030304" pitchFamily="18" charset="0"/>
              <a:ea typeface="Book Antiqua"/>
              <a:cs typeface="Book Antiqua"/>
              <a:sym typeface="Book Antiqua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88B473D-4A1D-4320-B539-F530477C13E2}" type="datetime1">
              <a:rPr lang="en-US" smtClean="0"/>
              <a:t>16-Apr-23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914760" y="707811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Why </a:t>
            </a:r>
            <a:r>
              <a:rPr lang="en-US" sz="4000" b="0" strike="noStrike" dirty="0" err="1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blockchain</a:t>
            </a:r>
            <a:r>
              <a:rPr lang="en-US" sz="4000" b="0" strike="noStrike" dirty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?</a:t>
            </a:r>
            <a:endParaRPr sz="4000" b="0" strike="noStrik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911131" y="1773154"/>
            <a:ext cx="7924320" cy="49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Non-destructive (immutable)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P2P network</a:t>
            </a:r>
            <a:endParaRPr sz="2000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Decentralized </a:t>
            </a: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Apps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Tamper proof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Transparent</a:t>
            </a:r>
            <a:endParaRPr sz="2000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Authenticity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Trusts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sz="2000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15875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marR="0" lvl="0" indent="-15875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strike="noStrik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9FC0F42E-6D53-4BE7-9662-BA5508A2E5E0}" type="datetime1">
              <a:rPr lang="en-US" smtClean="0"/>
              <a:t>16-Apr-23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973057" y="901380"/>
            <a:ext cx="79242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Dependencies</a:t>
            </a:r>
            <a:endParaRPr sz="4000" b="0" strike="noStrik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794537" y="1556025"/>
            <a:ext cx="7848360" cy="480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384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45450B6-C130-4195-BEE6-CE46609CCE0F}" type="datetime1">
              <a:rPr lang="en-US" smtClean="0"/>
              <a:t>16-Apr-23</a:t>
            </a:fld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57" y="1954291"/>
            <a:ext cx="6778291" cy="370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940280" y="740229"/>
            <a:ext cx="7924320" cy="5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Objective of the Project</a:t>
            </a:r>
            <a:endParaRPr sz="4000" b="0" strike="noStrik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8951650-AB1F-4390-9E87-00518619B9AB}" type="datetime1">
              <a:rPr lang="en-US" smtClean="0"/>
              <a:t>16-Apr-23</a:t>
            </a:fld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609600" y="1035249"/>
            <a:ext cx="8255000" cy="51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8000" lvl="0" algn="just">
              <a:lnSpc>
                <a:spcPct val="150000"/>
              </a:lnSpc>
              <a:spcBef>
                <a:spcPts val="360"/>
              </a:spcBef>
              <a:buSzPts val="1000"/>
            </a:pP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</a:p>
          <a:p>
            <a:pPr marL="450900" lvl="0" indent="-342900" algn="just">
              <a:lnSpc>
                <a:spcPct val="150000"/>
              </a:lnSpc>
              <a:spcBef>
                <a:spcPts val="360"/>
              </a:spcBef>
              <a:buSzPts val="1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chain is not public as it contains the patient’s sensitive data. </a:t>
            </a:r>
            <a:endParaRPr lang="en-US" sz="2000" dirty="0" smtClean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0900" lvl="0" indent="-342900" algn="just">
              <a:lnSpc>
                <a:spcPct val="150000"/>
              </a:lnSpc>
              <a:spcBef>
                <a:spcPts val="360"/>
              </a:spcBef>
              <a:buSzPts val="1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Instead</a:t>
            </a: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it may be accessed by the patient and medical personnel. </a:t>
            </a:r>
            <a:endParaRPr lang="en-US" sz="2000" dirty="0" smtClean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0900" lvl="0" indent="-342900" algn="just">
              <a:lnSpc>
                <a:spcPct val="150000"/>
              </a:lnSpc>
              <a:spcBef>
                <a:spcPts val="360"/>
              </a:spcBef>
              <a:buSzPts val="1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</a:t>
            </a: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images are ordered chronologically, so the structure of the database depicts treatment progress with added timestamps. </a:t>
            </a:r>
            <a:endParaRPr lang="en-US" sz="2000" dirty="0" smtClean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0900" lvl="0" indent="-342900" algn="just">
              <a:lnSpc>
                <a:spcPct val="150000"/>
              </a:lnSpc>
              <a:spcBef>
                <a:spcPts val="360"/>
              </a:spcBef>
              <a:buSzPts val="1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First </a:t>
            </a: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Image is followed through </a:t>
            </a:r>
            <a:r>
              <a:rPr lang="en-US" sz="2000" dirty="0" err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cryptpgraphy</a:t>
            </a: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process and then it goes through smart contracts for </a:t>
            </a:r>
            <a:r>
              <a:rPr lang="en-US" sz="2000" dirty="0" err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blockchain</a:t>
            </a: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process. </a:t>
            </a:r>
            <a:endParaRPr lang="en-US" sz="2000" dirty="0" smtClean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0900" lvl="0" indent="-342900" algn="just">
              <a:lnSpc>
                <a:spcPct val="150000"/>
              </a:lnSpc>
              <a:spcBef>
                <a:spcPts val="360"/>
              </a:spcBef>
              <a:buSzPts val="1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This </a:t>
            </a: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all implementation provide the extra security to important </a:t>
            </a: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images.</a:t>
            </a:r>
            <a:endParaRPr sz="2000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32000" marR="0" lvl="0" indent="-26685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32000" marR="0" lvl="0" indent="-26685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strike="noStrik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36286" y="76200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      Existing System &amp; Drawbacks</a:t>
            </a:r>
            <a:endParaRPr sz="4000" b="0" strike="noStrik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40A9C58-04B6-4832-B8CC-4A4E13B001F7}" type="datetime1">
              <a:rPr lang="en-US" smtClean="0"/>
              <a:t>16-Apr-23</a:t>
            </a:fld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762000" y="1964631"/>
            <a:ext cx="8136950" cy="39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Ransomware attack (</a:t>
            </a:r>
            <a:r>
              <a:rPr lang="en-US" sz="20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: AIIMS)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Cloud-based healthcare data systems</a:t>
            </a:r>
            <a:endParaRPr sz="20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Pervasive </a:t>
            </a:r>
            <a:r>
              <a:rPr lang="en-US" sz="2000" dirty="0">
                <a:latin typeface="Book Antiqua" panose="02040602050305030304" pitchFamily="18" charset="0"/>
              </a:rPr>
              <a:t>social network (PSN) nodes.</a:t>
            </a:r>
            <a:endParaRPr sz="2000" dirty="0">
              <a:latin typeface="Book Antiqua" panose="02040602050305030304" pitchFamily="18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latin typeface="Book Antiqua" panose="02040602050305030304" pitchFamily="18" charset="0"/>
              </a:rPr>
              <a:t>Blockchain</a:t>
            </a:r>
            <a:r>
              <a:rPr lang="en-US" sz="2000" dirty="0">
                <a:latin typeface="Book Antiqua" panose="02040602050305030304" pitchFamily="18" charset="0"/>
              </a:rPr>
              <a:t>-based electronic medical records (EMR) </a:t>
            </a:r>
            <a:r>
              <a:rPr lang="en-US" sz="2000" dirty="0" smtClean="0">
                <a:latin typeface="Book Antiqua" panose="02040602050305030304" pitchFamily="18" charset="0"/>
              </a:rPr>
              <a:t>       </a:t>
            </a:r>
            <a:endParaRPr sz="2000" dirty="0">
              <a:latin typeface="Book Antiqua" panose="02040602050305030304" pitchFamily="18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Post-marketing  </a:t>
            </a: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surveillance  (PMS) </a:t>
            </a:r>
            <a:endParaRPr lang="en-US" sz="2000" dirty="0" smtClean="0">
              <a:solidFill>
                <a:schemeClr val="dk1"/>
              </a:solidFill>
              <a:latin typeface="Book Antiqua" panose="02040602050305030304" pitchFamily="18" charset="0"/>
              <a:ea typeface="Book Antiqua"/>
              <a:cs typeface="Book Antiqua"/>
              <a:sym typeface="Book Antiqua"/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Content-based </a:t>
            </a:r>
            <a:r>
              <a:rPr 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image </a:t>
            </a:r>
            <a:r>
              <a:rPr lang="en-US" sz="2000" dirty="0" smtClean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retrieval</a:t>
            </a:r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 smtClean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MedBlock</a:t>
            </a:r>
            <a:r>
              <a:rPr lang="en-US" sz="2000" dirty="0" smtClean="0">
                <a:solidFill>
                  <a:schemeClr val="dk1"/>
                </a:solidFill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 – stores address of blocks containing the patient related records.</a:t>
            </a:r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endParaRPr sz="2000" dirty="0">
              <a:solidFill>
                <a:srgbClr val="000000"/>
              </a:solidFill>
              <a:latin typeface="Book Antiqua" panose="02040602050305030304" pitchFamily="18" charset="0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1365" y="345396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4000" dirty="0" smtClean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Problem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0" y="1382713"/>
            <a:ext cx="8229600" cy="497363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https</a:t>
            </a:r>
            <a:r>
              <a:rPr lang="en-US" dirty="0">
                <a:latin typeface="Book Antiqua" panose="02040602050305030304" pitchFamily="18" charset="0"/>
              </a:rPr>
              <a:t>://health.economictimes.indiatimes.com/news/hospitals/aiims-ransomware-attack-key-patient-data-at-risk-of-leak-sale-on-dark-web/95820909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BC33B9D-FA3B-427C-A12D-444EA0860BC1}" type="datetime1">
              <a:rPr lang="en-US" smtClean="0"/>
              <a:t>16-Apr-23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51" y="1693182"/>
            <a:ext cx="74009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/>
        </p:nvSpPr>
        <p:spPr>
          <a:xfrm>
            <a:off x="881981" y="959090"/>
            <a:ext cx="792432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Proposed </a:t>
            </a:r>
            <a:r>
              <a:rPr lang="en-US" sz="4000" b="0" strike="noStrike" dirty="0" smtClean="0">
                <a:solidFill>
                  <a:srgbClr val="0F6FC6"/>
                </a:solidFill>
                <a:latin typeface="Book Antiqua"/>
                <a:ea typeface="Book Antiqua"/>
                <a:cs typeface="Book Antiqua"/>
                <a:sym typeface="Book Antiqua"/>
              </a:rPr>
              <a:t>System</a:t>
            </a:r>
            <a:endParaRPr sz="4000" b="0" strike="noStrik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713133" y="1600200"/>
            <a:ext cx="826201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 </a:t>
            </a: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propose a new method of chaining digital images</a:t>
            </a: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main assumption is that the solution should not require an external database</a:t>
            </a: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 </a:t>
            </a: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create a system in which images are linked directly to each other, </a:t>
            </a: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and no </a:t>
            </a: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other ﬁles are needed</a:t>
            </a: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Each image contains an embedded piece of information that may be considered as a </a:t>
            </a: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data block.</a:t>
            </a:r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Two methods </a:t>
            </a: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– embedding(data into image) </a:t>
            </a:r>
            <a:r>
              <a:rPr lang="en-US" sz="20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and </a:t>
            </a: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ex-</a:t>
            </a:r>
            <a:r>
              <a:rPr lang="en-US" sz="2000" dirty="0" err="1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tracting</a:t>
            </a:r>
            <a:r>
              <a:rPr lang="en-US" sz="2000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function(data out of image)(hash parameters)</a:t>
            </a:r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endParaRPr lang="en-US" sz="1800" dirty="0" smtClean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1F922054-3D0F-4900-9101-21ED4FF93EA8}" type="datetime1">
              <a:rPr lang="en-US" smtClean="0"/>
              <a:t>16-Apr-23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567</Words>
  <Application>Microsoft Office PowerPoint</Application>
  <PresentationFormat>On-screen Show (4:3)</PresentationFormat>
  <Paragraphs>153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Book Antiqua</vt:lpstr>
      <vt:lpstr>Calibri</vt:lpstr>
      <vt:lpstr>Noto Sans Symbols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Problem</vt:lpstr>
      <vt:lpstr>PowerPoint Presentation</vt:lpstr>
      <vt:lpstr>PowerPoint Presentation</vt:lpstr>
      <vt:lpstr>PowerPoint Presentation</vt:lpstr>
      <vt:lpstr>Output </vt:lpstr>
      <vt:lpstr>Output </vt:lpstr>
      <vt:lpstr>Injected Provider - MetaMask</vt:lpstr>
      <vt:lpstr>Deploy Contracts with message</vt:lpstr>
      <vt:lpstr>Block Details</vt:lpstr>
      <vt:lpstr>Transaction Details</vt:lpstr>
      <vt:lpstr>PowerPoint Presentation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Ramesh Babu R</cp:lastModifiedBy>
  <cp:revision>47</cp:revision>
  <dcterms:created xsi:type="dcterms:W3CDTF">2013-12-25T07:56:38Z</dcterms:created>
  <dcterms:modified xsi:type="dcterms:W3CDTF">2023-04-16T15:50:28Z</dcterms:modified>
</cp:coreProperties>
</file>